
<file path=[Content_Types].xml><?xml version="1.0" encoding="utf-8"?>
<Types xmlns="http://schemas.openxmlformats.org/package/2006/content-types">
  <Default Extension="png" ContentType="image/png"/>
  <Default Extension="mp3" ContentType="audio/mpe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26" r:id="rId2"/>
    <p:sldId id="256" r:id="rId3"/>
    <p:sldId id="325" r:id="rId4"/>
    <p:sldId id="307" r:id="rId5"/>
    <p:sldId id="261" r:id="rId6"/>
    <p:sldId id="259" r:id="rId7"/>
    <p:sldId id="313" r:id="rId8"/>
    <p:sldId id="315" r:id="rId9"/>
    <p:sldId id="314" r:id="rId10"/>
    <p:sldId id="312" r:id="rId11"/>
    <p:sldId id="308" r:id="rId12"/>
    <p:sldId id="309" r:id="rId13"/>
    <p:sldId id="310" r:id="rId14"/>
    <p:sldId id="316" r:id="rId15"/>
    <p:sldId id="319" r:id="rId16"/>
    <p:sldId id="262" r:id="rId17"/>
    <p:sldId id="318" r:id="rId18"/>
    <p:sldId id="320" r:id="rId19"/>
    <p:sldId id="271" r:id="rId20"/>
    <p:sldId id="267" r:id="rId21"/>
    <p:sldId id="269" r:id="rId22"/>
    <p:sldId id="298" r:id="rId23"/>
    <p:sldId id="299" r:id="rId24"/>
    <p:sldId id="301" r:id="rId25"/>
    <p:sldId id="329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A7784F9-410B-4082-8EED-8928DD74DED5}">
          <p14:sldIdLst>
            <p14:sldId id="326"/>
            <p14:sldId id="256"/>
            <p14:sldId id="325"/>
            <p14:sldId id="307"/>
          </p14:sldIdLst>
        </p14:section>
        <p14:section name="Warm up" id="{25ACB1C2-973D-476C-80BF-19662B3EC863}">
          <p14:sldIdLst>
            <p14:sldId id="261"/>
            <p14:sldId id="259"/>
            <p14:sldId id="313"/>
            <p14:sldId id="315"/>
            <p14:sldId id="314"/>
            <p14:sldId id="312"/>
            <p14:sldId id="308"/>
            <p14:sldId id="309"/>
            <p14:sldId id="310"/>
            <p14:sldId id="316"/>
          </p14:sldIdLst>
        </p14:section>
        <p14:section name="Listen and Repeat" id="{8FFE6284-7756-4DD7-87E0-C579CAA581FB}">
          <p14:sldIdLst>
            <p14:sldId id="319"/>
            <p14:sldId id="262"/>
            <p14:sldId id="318"/>
          </p14:sldIdLst>
        </p14:section>
        <p14:section name="Point and say" id="{20E5085C-8816-42FA-9692-19044193153C}">
          <p14:sldIdLst>
            <p14:sldId id="320"/>
            <p14:sldId id="271"/>
          </p14:sldIdLst>
        </p14:section>
        <p14:section name="Game" id="{3FBB002C-1AEB-4F8D-B00A-920AECE62F8D}">
          <p14:sldIdLst>
            <p14:sldId id="267"/>
          </p14:sldIdLst>
        </p14:section>
        <p14:section name="Wrap up" id="{588F34D2-76DC-4988-8015-2DC200997C58}">
          <p14:sldIdLst>
            <p14:sldId id="269"/>
            <p14:sldId id="298"/>
            <p14:sldId id="299"/>
            <p14:sldId id="301"/>
            <p14:sldId id="32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57106" autoAdjust="0"/>
  </p:normalViewPr>
  <p:slideViewPr>
    <p:cSldViewPr snapToGrid="0">
      <p:cViewPr varScale="1">
        <p:scale>
          <a:sx n="49" d="100"/>
          <a:sy n="49" d="100"/>
        </p:scale>
        <p:origin x="18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4DA0A7-63A6-4F52-B458-683099762A1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ABF2E9-0B01-49AB-BB7C-49A115314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866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soundeffects.com/free-sounds/cars-10069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ound.org/people/shakaharu/sounds/88498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freesound.org/people/mboscolo/sounds/212663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eesoundeffects.com/free-sounds/cars-10069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By the end of the unit, pupils will be able to: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pronounce </a:t>
            </a:r>
            <a:r>
              <a:rPr lang="en-US" dirty="0"/>
              <a:t>the sound of the letter </a:t>
            </a:r>
            <a:r>
              <a:rPr lang="en-US" i="1" dirty="0"/>
              <a:t>C/c</a:t>
            </a:r>
            <a:r>
              <a:rPr lang="en-US" dirty="0"/>
              <a:t> in isolation and in the words </a:t>
            </a:r>
            <a:r>
              <a:rPr lang="en-US" i="1" dirty="0"/>
              <a:t>cake, car, cat</a:t>
            </a:r>
            <a:r>
              <a:rPr lang="en-US" dirty="0"/>
              <a:t> and </a:t>
            </a:r>
            <a:r>
              <a:rPr lang="en-US" i="1" dirty="0"/>
              <a:t>cup</a:t>
            </a:r>
            <a:r>
              <a:rPr lang="en-US" dirty="0"/>
              <a:t> correctly.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understand </a:t>
            </a:r>
            <a:r>
              <a:rPr lang="en-US" dirty="0"/>
              <a:t>the words </a:t>
            </a:r>
            <a:r>
              <a:rPr lang="en-US" i="1" dirty="0"/>
              <a:t>cake, car, cat</a:t>
            </a:r>
            <a:r>
              <a:rPr lang="en-US" dirty="0"/>
              <a:t> and </a:t>
            </a:r>
            <a:r>
              <a:rPr lang="en-US" i="1" dirty="0"/>
              <a:t>cup.</a:t>
            </a:r>
            <a:r>
              <a:rPr lang="en-US" dirty="0"/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say </a:t>
            </a:r>
            <a:r>
              <a:rPr lang="en-US" dirty="0"/>
              <a:t>the sound of the letter </a:t>
            </a:r>
            <a:r>
              <a:rPr lang="en-US" i="1" dirty="0"/>
              <a:t>C/c and </a:t>
            </a:r>
            <a:r>
              <a:rPr lang="en-US" dirty="0"/>
              <a:t>the words </a:t>
            </a:r>
            <a:r>
              <a:rPr lang="en-US" i="1" dirty="0"/>
              <a:t>cake, car, cat, cup</a:t>
            </a:r>
            <a:r>
              <a:rPr lang="en-US" dirty="0"/>
              <a:t> in a chant.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recognize </a:t>
            </a:r>
            <a:r>
              <a:rPr lang="en-US" dirty="0"/>
              <a:t>the words in different situations when listening.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use </a:t>
            </a:r>
            <a:r>
              <a:rPr lang="en-US" i="1" dirty="0" smtClean="0"/>
              <a:t>I </a:t>
            </a:r>
            <a:r>
              <a:rPr lang="en-US" i="1" dirty="0"/>
              <a:t>have a </a:t>
            </a:r>
            <a:r>
              <a:rPr lang="en-US" i="1" dirty="0" smtClean="0"/>
              <a:t>_____</a:t>
            </a:r>
            <a:r>
              <a:rPr lang="en-US" dirty="0" smtClean="0"/>
              <a:t> </a:t>
            </a:r>
            <a:r>
              <a:rPr lang="en-US" dirty="0"/>
              <a:t>to talk about possession.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trace </a:t>
            </a:r>
            <a:r>
              <a:rPr lang="en-US" dirty="0"/>
              <a:t>the letter C/c.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 smtClean="0"/>
              <a:t>- sing </a:t>
            </a:r>
            <a:r>
              <a:rPr lang="en-US" dirty="0"/>
              <a:t>a song with the structure </a:t>
            </a:r>
            <a:r>
              <a:rPr lang="en-US" i="1" dirty="0" smtClean="0"/>
              <a:t>I </a:t>
            </a:r>
            <a:r>
              <a:rPr lang="en-US" i="1" dirty="0"/>
              <a:t>have a </a:t>
            </a:r>
            <a:r>
              <a:rPr lang="en-US" i="1" dirty="0" smtClean="0"/>
              <a:t>_____</a:t>
            </a:r>
            <a:r>
              <a:rPr lang="en-US" dirty="0" smtClean="0"/>
              <a:t>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Lesson 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 the end of the lesson, pup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ils will be able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pronounce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C/c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isolation and in the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cat, cake, car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cup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correctly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>
              <a:effectLst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-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point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C/c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the things in the picture; say the sound of the letter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C/c;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 and say the sound of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cat, cake, car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cup.</a:t>
            </a: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07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https://www.freesoundeffects.com/free-sounds/cars-10069/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sound of cat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8132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Stick the flashcard for cat on the board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915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Cat or car?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Use </a:t>
            </a:r>
            <a:r>
              <a:rPr lang="en-US" dirty="0"/>
              <a:t>flashcard or slide to show a part </a:t>
            </a:r>
            <a:r>
              <a:rPr lang="en-SG" dirty="0"/>
              <a:t>of the </a:t>
            </a:r>
            <a:r>
              <a:rPr lang="en-SG" dirty="0" smtClean="0"/>
              <a:t>picture.</a:t>
            </a:r>
            <a:endParaRPr lang="en-SG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Have </a:t>
            </a:r>
            <a:r>
              <a:rPr lang="en-US" dirty="0"/>
              <a:t>pupil guess whether it’s cat or </a:t>
            </a:r>
            <a:r>
              <a:rPr lang="en-US" dirty="0" smtClean="0"/>
              <a:t>car.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443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Listen and Repeat </a:t>
            </a:r>
            <a:r>
              <a:rPr lang="en-US" dirty="0"/>
              <a:t>is divided into 3 steps.</a:t>
            </a:r>
          </a:p>
          <a:p>
            <a:r>
              <a:rPr lang="en-US" b="1" dirty="0"/>
              <a:t>Step 1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Set up the context; Predict what pupils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learn.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minutes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Say </a:t>
            </a:r>
            <a:r>
              <a:rPr lang="en-US" i="1" dirty="0" smtClean="0"/>
              <a:t>Open </a:t>
            </a:r>
            <a:r>
              <a:rPr lang="en-US" i="1" dirty="0"/>
              <a:t>your book!</a:t>
            </a:r>
            <a:r>
              <a:rPr lang="en-US" dirty="0"/>
              <a:t> with a TPR action. Have pupils open the book, Unit 2, </a:t>
            </a:r>
            <a:r>
              <a:rPr lang="en-US" dirty="0" smtClean="0"/>
              <a:t>In </a:t>
            </a:r>
            <a:r>
              <a:rPr lang="en-US" dirty="0"/>
              <a:t>the dinning room. Teacher opens the digital book.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points to Ba and prompt pupils to answer </a:t>
            </a:r>
            <a:r>
              <a:rPr lang="en-US" i="1" dirty="0"/>
              <a:t>Ba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Continue with Mum and Dad and say </a:t>
            </a:r>
            <a:r>
              <a:rPr lang="en-US" i="1" dirty="0"/>
              <a:t>Ba, Mum and Dad are in the dinning room</a:t>
            </a:r>
            <a:r>
              <a:rPr lang="en-US" dirty="0"/>
              <a:t>. Have students 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escribe the picture and name some things in the picture (pupils can use Vietnamese if they are not ready to speak English).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recording and have pupils listen and repeat.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088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listen and repeat the unit key 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Recognize and say the words with flashcards.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the unit keywords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car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flashcards.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 the board, there are two flashcards for </a:t>
            </a:r>
            <a:r>
              <a:rPr lang="en-US" i="1" dirty="0"/>
              <a:t>car</a:t>
            </a:r>
            <a:r>
              <a:rPr lang="en-US" dirty="0"/>
              <a:t> and</a:t>
            </a:r>
            <a:r>
              <a:rPr lang="en-US" i="1" dirty="0"/>
              <a:t> cat</a:t>
            </a:r>
            <a:r>
              <a:rPr lang="en-US" dirty="0"/>
              <a:t>. The flashcard for </a:t>
            </a:r>
            <a:r>
              <a:rPr lang="en-US" i="1" dirty="0"/>
              <a:t>car </a:t>
            </a:r>
            <a:r>
              <a:rPr lang="en-US" dirty="0"/>
              <a:t>is above the flashcard for </a:t>
            </a:r>
            <a:r>
              <a:rPr lang="en-US" i="1" dirty="0"/>
              <a:t>cat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points to the car, say the word and have pupils repeat the word. Do the TPR action which saying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</a:t>
            </a:r>
            <a:r>
              <a:rPr lang="en-US" i="1" dirty="0"/>
              <a:t>cat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guess the word and repeat by pointing to car or cat. Hold your hand up or down to the position of the flashcard.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Turn over the cards, have pupils guess the card and shout out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Swap the cards and have pupils guess.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921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Step 3</a:t>
            </a:r>
          </a:p>
          <a:p>
            <a:r>
              <a:rPr lang="en-US" b="1" dirty="0"/>
              <a:t>Listen and repeat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will be able to listen and repeat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keywords </a:t>
            </a:r>
            <a:r>
              <a:rPr lang="vi-V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i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vi-V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</a:t>
            </a:r>
            <a:r>
              <a:rPr lang="vi-V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vi-VN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up</a:t>
            </a:r>
            <a:r>
              <a:rPr lang="en-SG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SG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listen and repeat the sound </a:t>
            </a:r>
            <a:r>
              <a:rPr lang="en-SG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Recognize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and say the words with flashcards. 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3-4 minutes. </a:t>
            </a:r>
          </a:p>
          <a:p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Introduce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unit keywords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with flashcards.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Hold up the flashcard for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cup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have pupils shout out the word. Stick the flashcard on the board.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Continue with the flashcard for </a:t>
            </a:r>
            <a:r>
              <a:rPr lang="en-US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cake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On the board, there are two flashcards for </a:t>
            </a:r>
            <a:r>
              <a:rPr lang="en-US" i="1" dirty="0"/>
              <a:t>cup </a:t>
            </a:r>
            <a:r>
              <a:rPr lang="en-US" dirty="0"/>
              <a:t>and</a:t>
            </a:r>
            <a:r>
              <a:rPr lang="en-US" i="1" dirty="0"/>
              <a:t> cake</a:t>
            </a:r>
            <a:r>
              <a:rPr lang="en-US" dirty="0"/>
              <a:t>. The flashcard for cup  is above the flashcard for cake.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Teacher points to the cup, say the word and have pupils repeat the word. Do the TPR action which saying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 cake.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guess the word and repeat by pointing to</a:t>
            </a:r>
            <a:r>
              <a:rPr lang="en-US" i="1" dirty="0"/>
              <a:t> cup </a:t>
            </a:r>
            <a:r>
              <a:rPr lang="en-US" dirty="0"/>
              <a:t>or </a:t>
            </a:r>
            <a:r>
              <a:rPr lang="en-US" i="1" dirty="0"/>
              <a:t>cake</a:t>
            </a:r>
            <a:r>
              <a:rPr lang="en-US" dirty="0"/>
              <a:t>. Hold your hand up or down to the position of the flashcard.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Turn over the cards, have pupils guess the card and shout out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Swap the cards and have pupils guess.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Play the game with all four 4 flashcards for </a:t>
            </a:r>
            <a:r>
              <a:rPr lang="en-US" i="1" dirty="0"/>
              <a:t>car, cat, cup, cake</a:t>
            </a:r>
            <a:r>
              <a:rPr lang="en-US" dirty="0"/>
              <a:t>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Ask pupils what is </a:t>
            </a:r>
            <a:r>
              <a:rPr lang="en-US" dirty="0" smtClean="0"/>
              <a:t>similar at the </a:t>
            </a:r>
            <a:r>
              <a:rPr lang="en-US" dirty="0"/>
              <a:t>beginning of each word.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Introduce the sound c, point to the first letter of each word and say. Have pupils listen and repeat. </a:t>
            </a:r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42412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Point and say </a:t>
            </a:r>
            <a:r>
              <a:rPr lang="en-US" dirty="0"/>
              <a:t>is divided into 3 main steps.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1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listen </a:t>
            </a:r>
            <a:r>
              <a:rPr lang="vi-VN" sz="1200" kern="12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repeat the words.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3 minutes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Choose a picture on the digital book, click  on the picture and have pupils listen and repeat.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Have pupils repeat the word softly, loudly in groups to motivate them.</a:t>
            </a:r>
          </a:p>
          <a:p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2.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will be able to point and say the pictures.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your index finger, demonstrate the action for Point.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Say Point and say with </a:t>
            </a:r>
            <a:r>
              <a:rPr lang="en-US" dirty="0" smtClean="0"/>
              <a:t>TRP </a:t>
            </a:r>
            <a:r>
              <a:rPr lang="en-US" dirty="0"/>
              <a:t>actions.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Point to the </a:t>
            </a:r>
            <a:r>
              <a:rPr lang="en-US" dirty="0" smtClean="0"/>
              <a:t>car </a:t>
            </a:r>
            <a:r>
              <a:rPr lang="en-US" dirty="0"/>
              <a:t>and say </a:t>
            </a:r>
            <a:r>
              <a:rPr lang="en-US" i="1" dirty="0" smtClean="0"/>
              <a:t>car</a:t>
            </a:r>
            <a:r>
              <a:rPr lang="en-US" dirty="0" smtClean="0"/>
              <a:t>. </a:t>
            </a:r>
            <a:r>
              <a:rPr lang="en-US" dirty="0"/>
              <a:t>Have pupil point and say.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Repeat the procedure.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Vary the speed to make the activity fun.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activity in groups.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Ask one or two students to point to the picture and have other pupils say the word. </a:t>
            </a:r>
          </a:p>
          <a:p>
            <a:endParaRPr lang="en-US" dirty="0"/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Step 3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point and say the pictures in pairs.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5 minutes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work in pairs and do the activity.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2656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584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Miming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Pupils will be able to recognize the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unit keywords through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pictures, sounds</a:t>
            </a:r>
            <a:r>
              <a:rPr lang="en-US" sz="12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 </a:t>
            </a:r>
            <a:r>
              <a:rPr lang="en-US" sz="120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meaning.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5 minutes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Show the flashcard for car to a pupil.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pupil does the TPR action for the word. Have other pupils guess the word.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After guessing the word, have the whole class repeat the word in chorus.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1053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Goodbye</a:t>
            </a:r>
          </a:p>
          <a:p>
            <a:endParaRPr lang="en-US" dirty="0" smtClean="0"/>
          </a:p>
          <a:p>
            <a:r>
              <a:rPr lang="en-US" dirty="0" smtClean="0"/>
              <a:t>Time: 2 minutes</a:t>
            </a:r>
          </a:p>
          <a:p>
            <a:endParaRPr lang="en-US" dirty="0" smtClean="0"/>
          </a:p>
          <a:p>
            <a:r>
              <a:rPr lang="en-US" dirty="0" smtClean="0"/>
              <a:t>Teacher and pupils say goodbye to the words. 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5975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Classroom management</a:t>
            </a:r>
          </a:p>
          <a:p>
            <a:endParaRPr lang="en-US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Pupils sit in groups.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Each group will have a star if they do the task well.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At the end of the lesson, the group with the most stars will be the winners.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5964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8984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272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536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Set up the class rules.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Hold up or point to the picture and say </a:t>
            </a:r>
            <a:r>
              <a:rPr lang="en-US" i="1" dirty="0"/>
              <a:t>Sit nicely! </a:t>
            </a:r>
            <a:r>
              <a:rPr lang="en-US" dirty="0" smtClean="0"/>
              <a:t>and </a:t>
            </a:r>
            <a:r>
              <a:rPr lang="en-US" dirty="0"/>
              <a:t>do the TPR action.  Have pupils do the TPR action.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Do the same with</a:t>
            </a:r>
            <a:r>
              <a:rPr lang="en-US" i="1" dirty="0"/>
              <a:t> </a:t>
            </a:r>
            <a:r>
              <a:rPr lang="en-US" i="1" dirty="0" smtClean="0"/>
              <a:t>Listen! </a:t>
            </a:r>
            <a:r>
              <a:rPr lang="en-US" dirty="0"/>
              <a:t>and </a:t>
            </a:r>
            <a:r>
              <a:rPr lang="en-US" i="1" dirty="0"/>
              <a:t>Be happy!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8631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Goal: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 up the class and have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pupils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guess the key words. Create the curiosity in learning. </a:t>
            </a: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Time: 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 minutes</a:t>
            </a:r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listen to the sounds, </a:t>
            </a:r>
            <a:r>
              <a:rPr lang="en-US" dirty="0" smtClean="0"/>
              <a:t>and guess what it is.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 smtClean="0"/>
              <a:t>Play </a:t>
            </a:r>
            <a:r>
              <a:rPr lang="en-US" dirty="0"/>
              <a:t>the sound hidden in each </a:t>
            </a:r>
            <a:r>
              <a:rPr lang="en-US" dirty="0" smtClean="0"/>
              <a:t>slide, Ask </a:t>
            </a:r>
            <a:r>
              <a:rPr lang="en-US" i="1" dirty="0" smtClean="0"/>
              <a:t>What is it?</a:t>
            </a:r>
            <a:r>
              <a:rPr lang="en-US" dirty="0" smtClean="0"/>
              <a:t> and turn on the sound. Students can answer in English or in Vietnamese. After guessing, teacher says the word in English. Have pupils repeat the word. </a:t>
            </a:r>
          </a:p>
          <a:p>
            <a: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pupils look at the picture parts and guess the words. 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307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https://freesound.org/people/shakaharu/sounds/88498/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Sound of the ball hitting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4942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https://freesound.org/people/mboscolo/sounds/212663/</a:t>
            </a:r>
            <a:endParaRPr lang="en-US" dirty="0"/>
          </a:p>
          <a:p>
            <a:endParaRPr lang="en-US" dirty="0"/>
          </a:p>
          <a:p>
            <a:r>
              <a:rPr lang="en-US" dirty="0"/>
              <a:t>The sound of bicycle bell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85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12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>
                <a:hlinkClick r:id="rId3"/>
              </a:rPr>
              <a:t>https://www.freesoundeffects.com/free-sounds/cars-10069/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 sound of car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7070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Stick the flashcard for car on the board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ABF2E9-0B01-49AB-BB7C-49A115314AF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373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24D9C-0C13-4D51-9D5C-2F3DEE2A8F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6D8BAC-37BD-4677-A24F-EC5E8AE98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F83F1-9DB6-4A33-967A-03C3BB3C8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8E8780-A14C-42BC-8B8B-3CE12592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D8FE2D-158E-4E64-A23B-02A4232D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6897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30A5B1-4F72-4C61-9AD0-53A7805DF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BDD439-9E9F-462D-A144-9220C9AE9B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7B0D6-0CA9-4A91-979E-E93F54BA2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B08213-09CF-4756-B34B-6D4BF668F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129D9E-3C39-425D-BAD1-EBD81D372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816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DE781-D773-4C32-950F-948595A863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A187CD-D294-430B-A0A8-D92BFA5B6B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91A08-5CA6-4612-9A5B-F17F4579F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3F293F-EEE0-4D32-A9C6-78F9E1AA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BFBE2-F13E-438E-8D80-BE70C4F84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974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2AFEB-BF55-441E-A9F7-666D942A5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36D0F-6433-441E-BE6F-0F57E42B7D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A08EC-2D05-4AF7-B005-AE291EE1B0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87D648-FF82-46A8-98DF-005B8E6FC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A37ABB-732A-4DCC-AB80-E89C8678E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181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0CCDA-471C-47B1-821A-5F4AA2780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84D7D-60F1-461A-91E4-8623AA7D83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C6CD0-ADB6-4C1D-9132-A17B3EC67B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F5A381-500F-4264-A2EC-7D4A4D81A9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DEE95-04F5-4638-B216-0A0547CD6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9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A3847-94DB-4381-ABAA-945F2A57F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EFC69D-B221-4A32-AD0C-D84FA7B557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6D3D7-E4D8-4879-8BC4-D92A8BA61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2F7C62-6F18-4C5D-BF4B-2B83B008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AA9F99-C949-4898-9DDA-A98925FD62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388B14-7CEC-4E7A-A2F1-3D0FEC6E9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88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9728-D16D-4FA1-AC53-91A6CCB8B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7BEE9-206B-46B5-ADCB-AD134C7C0E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B98567-430D-4DEF-AA22-0397880A62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C2D181-1CE7-40C3-859E-E380F8A478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DFC062-4F3C-4D66-B479-779BCD0118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DF3FDF4-FD00-4629-9BB8-9F70594FD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1FC01B-DF0E-4E6E-8FC4-4B99456FF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EC9B7D6-A3E9-4051-80E7-75102DB9A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376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16668B-BB68-425D-9509-9FED795B7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08A4B96-07F8-40F3-89ED-9607C643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7A3C2CF-499A-405D-A8A2-0DA47181A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96E4E61-6863-467F-A9C6-F4EB242B2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772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BBBED8-C704-43EC-9FF7-8F646D728E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9F941-7975-4DBB-AF62-A8FCA638E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EC06D-47E6-4C4B-AF8D-5FEE1618E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971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8F6FB-B1D5-4154-BA8D-3DE374A4A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72DA1-AD11-4E83-81EB-EC99651E7F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CF0F2A-8F49-4C70-8598-6FD532C83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C7C95-FBE3-4708-A4E0-76CD49C8E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DA7CF9-8987-41E5-9829-71981368A2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FF7BE1-9B84-4BC2-AE22-1C819CA7D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639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A5E146-61D8-46A5-B498-CD5CD0DD8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AA3255-39D8-4C42-842E-1D17558CA5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782D50-82F4-4E20-8C07-E7AFA54BA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4E6783-40A8-4EF7-82DF-00CBFE7CBE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C1EC76-F960-4DAB-8BBF-2FF6949C0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12ADC5-F59B-4AD9-8394-99EFC4B490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8138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CC95A5-C4E0-43BA-8502-CD5F8478E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DCE701-0060-4FE5-BF89-978AA35A6E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EDC20-072B-4918-AD44-84437D4DD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2F770-EDC1-4D46-A423-D195BE5A4284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D3BE19-71BD-46D3-B52F-27E09BA240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DBE6-E706-4BFF-8826-29AE7446B4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28809F-5923-47CE-AC4A-17702515FA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147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8.jpe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3.jpe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microsoft.com/office/2007/relationships/media" Target="../media/media6.mp3"/><Relationship Id="rId7" Type="http://schemas.openxmlformats.org/officeDocument/2006/relationships/image" Target="../media/image1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6.mp3"/><Relationship Id="rId9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microsoft.com/office/2007/relationships/media" Target="../media/media8.mp3"/><Relationship Id="rId7" Type="http://schemas.openxmlformats.org/officeDocument/2006/relationships/image" Target="../media/image2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notesSlide" Target="../notesSlides/notesSlide15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8.mp3"/><Relationship Id="rId9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9" y="9144"/>
            <a:ext cx="12159483" cy="683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28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14DAC2-F543-4642-B5BD-339B6E5333B8}"/>
              </a:ext>
            </a:extLst>
          </p:cNvPr>
          <p:cNvSpPr/>
          <p:nvPr/>
        </p:nvSpPr>
        <p:spPr>
          <a:xfrm>
            <a:off x="887505" y="793376"/>
            <a:ext cx="5349172" cy="459923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ar+driveby2">
            <a:hlinkClick r:id="" action="ppaction://media"/>
            <a:extLst>
              <a:ext uri="{FF2B5EF4-FFF2-40B4-BE49-F238E27FC236}">
                <a16:creationId xmlns:a16="http://schemas.microsoft.com/office/drawing/2014/main" id="{27C0DCBF-AE0B-4681-917E-D1FD3358C1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223831" y="4946620"/>
            <a:ext cx="445995" cy="445995"/>
          </a:xfrm>
          <a:prstGeom prst="rect">
            <a:avLst/>
          </a:prstGeom>
        </p:spPr>
      </p:pic>
      <p:pic>
        <p:nvPicPr>
          <p:cNvPr id="1026" name="Picture 2" descr="Image result for face question mark for kids">
            <a:extLst>
              <a:ext uri="{FF2B5EF4-FFF2-40B4-BE49-F238E27FC236}">
                <a16:creationId xmlns:a16="http://schemas.microsoft.com/office/drawing/2014/main" id="{C9620EFE-C671-4260-A790-2365F2112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52" y="1225924"/>
            <a:ext cx="3779830" cy="3779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077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9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F3C8B27-9D05-4CB1-A8F4-094A124E52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02" y="1406769"/>
            <a:ext cx="4742521" cy="354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43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14DAC2-F543-4642-B5BD-339B6E5333B8}"/>
              </a:ext>
            </a:extLst>
          </p:cNvPr>
          <p:cNvSpPr/>
          <p:nvPr/>
        </p:nvSpPr>
        <p:spPr>
          <a:xfrm>
            <a:off x="887505" y="793376"/>
            <a:ext cx="5642249" cy="457579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Cat2">
            <a:hlinkClick r:id="" action="ppaction://media"/>
            <a:extLst>
              <a:ext uri="{FF2B5EF4-FFF2-40B4-BE49-F238E27FC236}">
                <a16:creationId xmlns:a16="http://schemas.microsoft.com/office/drawing/2014/main" id="{4E89089F-1C5D-46AE-8F06-0186788046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529754" y="5016097"/>
            <a:ext cx="353072" cy="353072"/>
          </a:xfrm>
          <a:prstGeom prst="rect">
            <a:avLst/>
          </a:prstGeom>
        </p:spPr>
      </p:pic>
      <p:pic>
        <p:nvPicPr>
          <p:cNvPr id="3074" name="Picture 2" descr="Related image">
            <a:extLst>
              <a:ext uri="{FF2B5EF4-FFF2-40B4-BE49-F238E27FC236}">
                <a16:creationId xmlns:a16="http://schemas.microsoft.com/office/drawing/2014/main" id="{D96B9C63-A6B8-4539-93AE-C96C31B702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7381" y="1180561"/>
            <a:ext cx="3082496" cy="3801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513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40FB9087-D6A4-4024-9186-4FDD3373DE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888777"/>
            <a:ext cx="7514492" cy="5152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51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E24144-1AAC-4DC5-AB72-F807CE385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0BD206-6BA4-436E-935F-94849FE86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A close up of a yellow car&#10;&#10;Description automatically generated">
            <a:extLst>
              <a:ext uri="{FF2B5EF4-FFF2-40B4-BE49-F238E27FC236}">
                <a16:creationId xmlns:a16="http://schemas.microsoft.com/office/drawing/2014/main" id="{94402D8C-7B1C-4631-861A-E31B5A860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94" y="1798687"/>
            <a:ext cx="6934200" cy="43782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AE75EA-68EE-4F4B-9ED2-860B76647554}"/>
              </a:ext>
            </a:extLst>
          </p:cNvPr>
          <p:cNvSpPr/>
          <p:nvPr/>
        </p:nvSpPr>
        <p:spPr>
          <a:xfrm>
            <a:off x="6804212" y="1690688"/>
            <a:ext cx="430306" cy="43782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DF2090-EFF2-44A6-B3B4-55167793B15E}"/>
              </a:ext>
            </a:extLst>
          </p:cNvPr>
          <p:cNvSpPr/>
          <p:nvPr/>
        </p:nvSpPr>
        <p:spPr>
          <a:xfrm>
            <a:off x="891988" y="1682384"/>
            <a:ext cx="5966012" cy="438658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742F8A-2407-41B8-BF81-FA76B07790EC}"/>
              </a:ext>
            </a:extLst>
          </p:cNvPr>
          <p:cNvSpPr/>
          <p:nvPr/>
        </p:nvSpPr>
        <p:spPr>
          <a:xfrm>
            <a:off x="838200" y="1717626"/>
            <a:ext cx="5127812" cy="4351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2412" y="3447061"/>
            <a:ext cx="3196952" cy="135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809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38684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94" name="Freeform: Shape 193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563919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95" name="Isosceles Triangle 194">
            <a:extLst>
              <a:ext uri="{FF2B5EF4-FFF2-40B4-BE49-F238E27FC236}">
                <a16:creationId xmlns:a16="http://schemas.microsoft.com/office/drawing/2014/main" id="{CB64814D-A361-44E1-8D97-B83E41C8B2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0" y="-2"/>
            <a:ext cx="1248189" cy="1248189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852A6879-032A-4946-9CCA-44D38BEDF5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296832" y="24664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7" name="Rectangle 196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793049" y="367194"/>
            <a:ext cx="999162" cy="99916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8" name="Rectangle 197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0659187" y="946949"/>
            <a:ext cx="352820" cy="352820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9" name="Freeform: Shape 198">
            <a:extLst>
              <a:ext uri="{FF2B5EF4-FFF2-40B4-BE49-F238E27FC236}">
                <a16:creationId xmlns:a16="http://schemas.microsoft.com/office/drawing/2014/main" id="{77C2D141-F73C-4BF3-B3DF-D3BA74B8BE2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7826" y="1350438"/>
            <a:ext cx="4160520" cy="4157124"/>
          </a:xfrm>
          <a:custGeom>
            <a:avLst/>
            <a:gdLst>
              <a:gd name="connsiteX0" fmla="*/ 2080261 w 4160520"/>
              <a:gd name="connsiteY0" fmla="*/ 0 h 4157124"/>
              <a:gd name="connsiteX1" fmla="*/ 4160520 w 4160520"/>
              <a:gd name="connsiteY1" fmla="*/ 2078563 h 4157124"/>
              <a:gd name="connsiteX2" fmla="*/ 2080261 w 4160520"/>
              <a:gd name="connsiteY2" fmla="*/ 4157124 h 4157124"/>
              <a:gd name="connsiteX3" fmla="*/ 0 w 4160520"/>
              <a:gd name="connsiteY3" fmla="*/ 2078563 h 4157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160520" h="4157124">
                <a:moveTo>
                  <a:pt x="2080261" y="0"/>
                </a:moveTo>
                <a:lnTo>
                  <a:pt x="4160520" y="2078563"/>
                </a:lnTo>
                <a:lnTo>
                  <a:pt x="2080261" y="4157124"/>
                </a:lnTo>
                <a:lnTo>
                  <a:pt x="0" y="207856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0" name="Freeform: Shape 199">
            <a:extLst>
              <a:ext uri="{FF2B5EF4-FFF2-40B4-BE49-F238E27FC236}">
                <a16:creationId xmlns:a16="http://schemas.microsoft.com/office/drawing/2014/main" id="{DB456AC5-2DFE-4E00-B0CE-30AAA2A3D67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7566" y="1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01" name="Isosceles Triangle 200">
            <a:extLst>
              <a:ext uri="{FF2B5EF4-FFF2-40B4-BE49-F238E27FC236}">
                <a16:creationId xmlns:a16="http://schemas.microsoft.com/office/drawing/2014/main" id="{D3EB41F8-8868-4FC3-8553-94FEE5A8B81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2972" y="6102888"/>
            <a:ext cx="1510228" cy="755112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Freeform: Shape 201">
            <a:extLst>
              <a:ext uri="{FF2B5EF4-FFF2-40B4-BE49-F238E27FC236}">
                <a16:creationId xmlns:a16="http://schemas.microsoft.com/office/drawing/2014/main" id="{39671820-9967-4806-B0A7-4944C2A4A5F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5447566" y="3562194"/>
            <a:ext cx="3997403" cy="3295805"/>
          </a:xfrm>
          <a:custGeom>
            <a:avLst/>
            <a:gdLst>
              <a:gd name="connsiteX0" fmla="*/ 1352836 w 4160520"/>
              <a:gd name="connsiteY0" fmla="*/ 0 h 3430293"/>
              <a:gd name="connsiteX1" fmla="*/ 2807685 w 4160520"/>
              <a:gd name="connsiteY1" fmla="*/ 0 h 3430293"/>
              <a:gd name="connsiteX2" fmla="*/ 4160520 w 4160520"/>
              <a:gd name="connsiteY2" fmla="*/ 1351732 h 3430293"/>
              <a:gd name="connsiteX3" fmla="*/ 2080261 w 4160520"/>
              <a:gd name="connsiteY3" fmla="*/ 3430293 h 3430293"/>
              <a:gd name="connsiteX4" fmla="*/ 0 w 4160520"/>
              <a:gd name="connsiteY4" fmla="*/ 1351732 h 34302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0520" h="3430293">
                <a:moveTo>
                  <a:pt x="1352836" y="0"/>
                </a:moveTo>
                <a:lnTo>
                  <a:pt x="2807685" y="0"/>
                </a:lnTo>
                <a:lnTo>
                  <a:pt x="4160520" y="1351732"/>
                </a:lnTo>
                <a:lnTo>
                  <a:pt x="2080261" y="3430293"/>
                </a:lnTo>
                <a:lnTo>
                  <a:pt x="0" y="135173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Content Placeholder 4" descr="A drawing of a face&#10;&#10;Description automatically generated">
            <a:extLst>
              <a:ext uri="{FF2B5EF4-FFF2-40B4-BE49-F238E27FC236}">
                <a16:creationId xmlns:a16="http://schemas.microsoft.com/office/drawing/2014/main" id="{EBE9E41C-344C-43B9-A691-2B28CD8144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82" y="2659960"/>
            <a:ext cx="4591108" cy="18086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504" y="327219"/>
            <a:ext cx="2050232" cy="20464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9766" y="4456964"/>
            <a:ext cx="2032970" cy="2029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4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>
            <a:extLst>
              <a:ext uri="{FF2B5EF4-FFF2-40B4-BE49-F238E27FC236}">
                <a16:creationId xmlns:a16="http://schemas.microsoft.com/office/drawing/2014/main" id="{D44F895B-8116-4CFA-8466-107C73282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1285" y="437213"/>
            <a:ext cx="2895600" cy="2165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ADC19984-1524-401B-B92C-D0553F4EAF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8625" y="2874212"/>
            <a:ext cx="5140460" cy="352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car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415720" y="2553536"/>
            <a:ext cx="271689" cy="271689"/>
          </a:xfrm>
          <a:prstGeom prst="rect">
            <a:avLst/>
          </a:prstGeom>
        </p:spPr>
      </p:pic>
      <p:pic>
        <p:nvPicPr>
          <p:cNvPr id="4" name="cat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6047471" y="4571339"/>
            <a:ext cx="304344" cy="304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101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A2DF2BEF-AE0D-4541-B333-D1361CD345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7961" y="3494313"/>
            <a:ext cx="3982862" cy="2386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D1BB8820-E234-4586-97D4-89EFB228E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4313" y="391812"/>
            <a:ext cx="2360050" cy="2818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cup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3768113" y="2610083"/>
            <a:ext cx="344338" cy="344338"/>
          </a:xfrm>
          <a:prstGeom prst="rect">
            <a:avLst/>
          </a:prstGeom>
        </p:spPr>
      </p:pic>
      <p:pic>
        <p:nvPicPr>
          <p:cNvPr id="7" name="cake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753557" y="4507209"/>
            <a:ext cx="360278" cy="360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09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Rectangle 136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9" name="Rectangle 138">
            <a:extLst>
              <a:ext uri="{FF2B5EF4-FFF2-40B4-BE49-F238E27FC236}">
                <a16:creationId xmlns:a16="http://schemas.microsoft.com/office/drawing/2014/main" id="{5707F116-8EC0-4822-9067-186AC8C96EB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828180" y="1316432"/>
            <a:ext cx="4225136" cy="422513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41" name="Freeform: Shape 140">
            <a:extLst>
              <a:ext uri="{FF2B5EF4-FFF2-40B4-BE49-F238E27FC236}">
                <a16:creationId xmlns:a16="http://schemas.microsoft.com/office/drawing/2014/main" id="{49F1A7E4-819D-4D21-8E8B-32671A9F985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274246" y="753376"/>
            <a:ext cx="5353835" cy="5353835"/>
          </a:xfrm>
          <a:custGeom>
            <a:avLst/>
            <a:gdLst>
              <a:gd name="connsiteX0" fmla="*/ 690507 w 5353835"/>
              <a:gd name="connsiteY0" fmla="*/ 5273742 h 5353835"/>
              <a:gd name="connsiteX1" fmla="*/ 4938299 w 5353835"/>
              <a:gd name="connsiteY1" fmla="*/ 5273742 h 5353835"/>
              <a:gd name="connsiteX2" fmla="*/ 4858206 w 5353835"/>
              <a:gd name="connsiteY2" fmla="*/ 5353835 h 5353835"/>
              <a:gd name="connsiteX3" fmla="*/ 770600 w 5353835"/>
              <a:gd name="connsiteY3" fmla="*/ 5353835 h 5353835"/>
              <a:gd name="connsiteX4" fmla="*/ 433255 w 5353835"/>
              <a:gd name="connsiteY4" fmla="*/ 80093 h 5353835"/>
              <a:gd name="connsiteX5" fmla="*/ 513348 w 5353835"/>
              <a:gd name="connsiteY5" fmla="*/ 0 h 5353835"/>
              <a:gd name="connsiteX6" fmla="*/ 5353835 w 5353835"/>
              <a:gd name="connsiteY6" fmla="*/ 0 h 5353835"/>
              <a:gd name="connsiteX7" fmla="*/ 5353835 w 5353835"/>
              <a:gd name="connsiteY7" fmla="*/ 4858206 h 5353835"/>
              <a:gd name="connsiteX8" fmla="*/ 5273742 w 5353835"/>
              <a:gd name="connsiteY8" fmla="*/ 4938299 h 5353835"/>
              <a:gd name="connsiteX9" fmla="*/ 5273742 w 5353835"/>
              <a:gd name="connsiteY9" fmla="*/ 80093 h 5353835"/>
              <a:gd name="connsiteX10" fmla="*/ 0 w 5353835"/>
              <a:gd name="connsiteY10" fmla="*/ 513348 h 5353835"/>
              <a:gd name="connsiteX11" fmla="*/ 80093 w 5353835"/>
              <a:gd name="connsiteY11" fmla="*/ 433255 h 5353835"/>
              <a:gd name="connsiteX12" fmla="*/ 80093 w 5353835"/>
              <a:gd name="connsiteY12" fmla="*/ 4663328 h 5353835"/>
              <a:gd name="connsiteX13" fmla="*/ 0 w 5353835"/>
              <a:gd name="connsiteY13" fmla="*/ 4583235 h 5353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353835" h="5353835">
                <a:moveTo>
                  <a:pt x="690507" y="5273742"/>
                </a:moveTo>
                <a:lnTo>
                  <a:pt x="4938299" y="5273742"/>
                </a:lnTo>
                <a:lnTo>
                  <a:pt x="4858206" y="5353835"/>
                </a:lnTo>
                <a:lnTo>
                  <a:pt x="770600" y="5353835"/>
                </a:lnTo>
                <a:close/>
                <a:moveTo>
                  <a:pt x="433255" y="80093"/>
                </a:moveTo>
                <a:lnTo>
                  <a:pt x="513348" y="0"/>
                </a:lnTo>
                <a:lnTo>
                  <a:pt x="5353835" y="0"/>
                </a:lnTo>
                <a:lnTo>
                  <a:pt x="5353835" y="4858206"/>
                </a:lnTo>
                <a:lnTo>
                  <a:pt x="5273742" y="4938299"/>
                </a:lnTo>
                <a:lnTo>
                  <a:pt x="5273742" y="80093"/>
                </a:lnTo>
                <a:close/>
                <a:moveTo>
                  <a:pt x="0" y="513348"/>
                </a:moveTo>
                <a:lnTo>
                  <a:pt x="80093" y="433255"/>
                </a:lnTo>
                <a:lnTo>
                  <a:pt x="80093" y="4663328"/>
                </a:lnTo>
                <a:lnTo>
                  <a:pt x="0" y="45832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3" name="Isosceles Triangle 142">
            <a:extLst>
              <a:ext uri="{FF2B5EF4-FFF2-40B4-BE49-F238E27FC236}">
                <a16:creationId xmlns:a16="http://schemas.microsoft.com/office/drawing/2014/main" id="{87C2FC73-590A-4674-99D6-20F721EC0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0771095" y="-1"/>
            <a:ext cx="1420906" cy="1420906"/>
          </a:xfrm>
          <a:prstGeom prst="triangle">
            <a:avLst>
              <a:gd name="adj" fmla="val 10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5" name="Rectangle 144">
            <a:extLst>
              <a:ext uri="{FF2B5EF4-FFF2-40B4-BE49-F238E27FC236}">
                <a16:creationId xmlns:a16="http://schemas.microsoft.com/office/drawing/2014/main" id="{EC670BA9-9210-4C80-B65D-9B495E00C28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1288401" y="494976"/>
            <a:ext cx="577231" cy="577231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56AB08D7-F0FB-4965-B730-8B874214C28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731604" y="2087467"/>
            <a:ext cx="825632" cy="82563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9" name="Rectangle 148">
            <a:extLst>
              <a:ext uri="{FF2B5EF4-FFF2-40B4-BE49-F238E27FC236}">
                <a16:creationId xmlns:a16="http://schemas.microsoft.com/office/drawing/2014/main" id="{148D9297-49FA-43ED-AC6B-E2F153B3A5A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89018" y="1986315"/>
            <a:ext cx="337222" cy="33722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 descr="A picture containing drawing&#10;&#10;Description automatically generated">
            <a:extLst>
              <a:ext uri="{FF2B5EF4-FFF2-40B4-BE49-F238E27FC236}">
                <a16:creationId xmlns:a16="http://schemas.microsoft.com/office/drawing/2014/main" id="{BE9AB285-33DB-4406-9CD9-32D2DAAD4B9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1404" y="2942576"/>
            <a:ext cx="4147112" cy="195237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727" y="3084093"/>
            <a:ext cx="1863726" cy="18602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9262" y="4944334"/>
            <a:ext cx="1746738" cy="1746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07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59D11-2A80-4682-A8C7-8303ECA92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88537"/>
          </a:xfrm>
        </p:spPr>
        <p:txBody>
          <a:bodyPr/>
          <a:lstStyle/>
          <a:p>
            <a:r>
              <a:rPr lang="en-US" dirty="0"/>
              <a:t>  </a:t>
            </a:r>
            <a:r>
              <a:rPr lang="en-US" b="1" dirty="0"/>
              <a:t>Point </a:t>
            </a:r>
            <a:r>
              <a:rPr lang="en-US" b="1" dirty="0" smtClean="0"/>
              <a:t>and say</a:t>
            </a:r>
            <a:endParaRPr lang="en-US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477" y="1247426"/>
            <a:ext cx="9214337" cy="5190744"/>
          </a:xfrm>
        </p:spPr>
      </p:pic>
    </p:spTree>
    <p:extLst>
      <p:ext uri="{BB962C8B-B14F-4D97-AF65-F5344CB8AC3E}">
        <p14:creationId xmlns:p14="http://schemas.microsoft.com/office/powerpoint/2010/main" val="3295240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910467-8185-45DD-B8A2-A88DF20DF6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711" y="450221"/>
            <a:ext cx="7207948" cy="5948859"/>
          </a:xfrm>
          <a:prstGeom prst="rect">
            <a:avLst/>
          </a:prstGeom>
          <a:solidFill>
            <a:srgbClr val="7F7F7F">
              <a:alpha val="24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6759" y="450220"/>
            <a:ext cx="3904488" cy="4233672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98EF1-39C3-48EB-88F1-70A9E9D400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86251" y="1115568"/>
            <a:ext cx="3213119" cy="2843784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solidFill>
                  <a:srgbClr val="FFFFFF"/>
                </a:solidFill>
              </a:rPr>
              <a:t>Unit 2</a:t>
            </a:r>
            <a:br>
              <a:rPr lang="en-US" sz="4400" b="1" dirty="0">
                <a:solidFill>
                  <a:srgbClr val="FFFFFF"/>
                </a:solidFill>
              </a:rPr>
            </a:br>
            <a:r>
              <a:rPr lang="en-US" sz="4400" b="1" dirty="0">
                <a:solidFill>
                  <a:srgbClr val="FFFFFF"/>
                </a:solidFill>
              </a:rPr>
              <a:t/>
            </a:r>
            <a:br>
              <a:rPr lang="en-US" sz="4400" b="1" dirty="0">
                <a:solidFill>
                  <a:srgbClr val="FFFFFF"/>
                </a:solidFill>
              </a:rPr>
            </a:br>
            <a:r>
              <a:rPr lang="en-US" sz="4400" b="1" dirty="0">
                <a:solidFill>
                  <a:srgbClr val="FFFFFF"/>
                </a:solidFill>
              </a:rPr>
              <a:t>In the dining room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1076" y="4846320"/>
            <a:ext cx="2395728" cy="1563624"/>
          </a:xfrm>
          <a:prstGeom prst="rect">
            <a:avLst/>
          </a:prstGeom>
          <a:solidFill>
            <a:schemeClr val="accent1">
              <a:alpha val="94902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ABE00B-5C74-4EC8-8DC0-B88D32C8F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86252" y="5120640"/>
            <a:ext cx="1828800" cy="1024128"/>
          </a:xfrm>
        </p:spPr>
        <p:txBody>
          <a:bodyPr anchor="ctr">
            <a:normAutofit/>
          </a:bodyPr>
          <a:lstStyle/>
          <a:p>
            <a:pPr algn="l"/>
            <a:endParaRPr lang="en-US" sz="1900" dirty="0">
              <a:solidFill>
                <a:srgbClr val="FFFFFF"/>
              </a:solidFill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2221" y="4846320"/>
            <a:ext cx="1353312" cy="1572768"/>
          </a:xfrm>
          <a:prstGeom prst="rect">
            <a:avLst/>
          </a:prstGeom>
          <a:solidFill>
            <a:srgbClr val="466168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17" y="476995"/>
            <a:ext cx="6176735" cy="5922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85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Game</a:t>
            </a:r>
          </a:p>
        </p:txBody>
      </p:sp>
    </p:spTree>
    <p:extLst>
      <p:ext uri="{BB962C8B-B14F-4D97-AF65-F5344CB8AC3E}">
        <p14:creationId xmlns:p14="http://schemas.microsoft.com/office/powerpoint/2010/main" val="2615223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8EF3321-2F2C-449A-9096-14ACAD4C0D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ECB8AE4D-5238-4AF1-9D0A-F166D780E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0665" y="2332892"/>
            <a:ext cx="2531781" cy="189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6B3959F-A878-4A08-A01B-8F896A9D43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452" y="2399243"/>
            <a:ext cx="3719225" cy="2550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129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347F2047-219B-4A13-8877-0143F83B95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3903" y="2788728"/>
            <a:ext cx="3117155" cy="1867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333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EF4E260-B79D-41D8-90EB-C84807CD77E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135" y="476778"/>
            <a:ext cx="7212450" cy="592065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8215" y="1269255"/>
            <a:ext cx="5956353" cy="30389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103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Goodbye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686AD50-C6DC-4D98-A467-9AC1F3C2D8D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30880" y="4424906"/>
            <a:ext cx="3657600" cy="0"/>
          </a:xfrm>
          <a:prstGeom prst="line">
            <a:avLst/>
          </a:prstGeom>
          <a:ln w="19050">
            <a:solidFill>
              <a:srgbClr val="FFFFFF">
                <a:alpha val="8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241208F6-8B1C-4098-9388-150BC8E447B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1452" y="476778"/>
            <a:ext cx="3864383" cy="5920653"/>
          </a:xfrm>
          <a:prstGeom prst="rect">
            <a:avLst/>
          </a:prstGeom>
          <a:solidFill>
            <a:srgbClr val="A6A6A6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8754209" y="1883853"/>
            <a:ext cx="2228850" cy="2697294"/>
            <a:chOff x="8754209" y="1883853"/>
            <a:chExt cx="2228850" cy="2697294"/>
          </a:xfrm>
        </p:grpSpPr>
        <p:sp>
          <p:nvSpPr>
            <p:cNvPr id="6" name="TextBox 5"/>
            <p:cNvSpPr txBox="1"/>
            <p:nvPr/>
          </p:nvSpPr>
          <p:spPr>
            <a:xfrm>
              <a:off x="8839200" y="3565484"/>
              <a:ext cx="2058868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0" b="1" spc="300" dirty="0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" panose="020B7200000000000000" pitchFamily="34" charset="0"/>
                </a:rPr>
                <a:t>c</a:t>
              </a:r>
              <a:r>
                <a:rPr lang="en-US" sz="6000" b="1" spc="3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" panose="020B7200000000000000" pitchFamily="34" charset="0"/>
                </a:rPr>
                <a:t>up</a:t>
              </a:r>
              <a:endParaRPr lang="en-US" sz="6000" b="1" spc="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.VnAvant" panose="020B7200000000000000" pitchFamily="34" charset="0"/>
              </a:endParaRPr>
            </a:p>
          </p:txBody>
        </p:sp>
        <p:pic>
          <p:nvPicPr>
            <p:cNvPr id="14" name="Picture 13"/>
            <p:cNvPicPr/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8754209" y="1883853"/>
              <a:ext cx="2228850" cy="1809750"/>
            </a:xfrm>
            <a:prstGeom prst="rect">
              <a:avLst/>
            </a:prstGeom>
            <a:effectLst>
              <a:glow rad="127000">
                <a:schemeClr val="accent1">
                  <a:alpha val="0"/>
                </a:schemeClr>
              </a:glow>
            </a:effectLst>
          </p:spPr>
        </p:pic>
      </p:grpSp>
    </p:spTree>
    <p:extLst>
      <p:ext uri="{BB962C8B-B14F-4D97-AF65-F5344CB8AC3E}">
        <p14:creationId xmlns:p14="http://schemas.microsoft.com/office/powerpoint/2010/main" val="472697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59483" cy="6839709"/>
          </a:xfrm>
        </p:spPr>
      </p:pic>
      <p:sp>
        <p:nvSpPr>
          <p:cNvPr id="3" name="Rectangle 2"/>
          <p:cNvSpPr/>
          <p:nvPr/>
        </p:nvSpPr>
        <p:spPr>
          <a:xfrm>
            <a:off x="1711071" y="5969567"/>
            <a:ext cx="9170967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Website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hoclieu.vn</a:t>
            </a:r>
          </a:p>
          <a:p>
            <a:pPr algn="ctr" defTabSz="1219140">
              <a:buClr>
                <a:srgbClr val="000000"/>
              </a:buClr>
              <a:defRPr/>
            </a:pPr>
            <a:r>
              <a:rPr lang="en-US" sz="1867" b="1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Fanpage</a:t>
            </a:r>
            <a:r>
              <a:rPr lang="en-US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:</a:t>
            </a:r>
            <a:r>
              <a:rPr lang="vi-VN" sz="1867" kern="0" dirty="0">
                <a:solidFill>
                  <a:srgbClr val="0070C0"/>
                </a:solidFill>
                <a:latin typeface="Arial"/>
                <a:cs typeface="Arial"/>
                <a:sym typeface="Arial"/>
              </a:rPr>
              <a:t> </a:t>
            </a:r>
            <a:r>
              <a:rPr lang="en-US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facebook.com/</a:t>
            </a:r>
            <a:r>
              <a:rPr lang="vi-VN" sz="1867" i="1" kern="0" dirty="0">
                <a:solidFill>
                  <a:srgbClr val="FFFFFF"/>
                </a:solidFill>
                <a:latin typeface="Arial"/>
                <a:cs typeface="Arial"/>
                <a:sym typeface="Arial"/>
              </a:rPr>
              <a:t>www.tienganhglobalsuccess.vn</a:t>
            </a:r>
            <a:endParaRPr lang="en-GB" sz="1867" i="1" kern="0" dirty="0">
              <a:solidFill>
                <a:srgbClr val="FFFFFF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701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DD30D-E0D3-4A39-9145-71392016A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8683" y="2721789"/>
            <a:ext cx="3618284" cy="1345720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800" dirty="0">
                <a:solidFill>
                  <a:srgbClr val="080808"/>
                </a:solidFill>
              </a:rPr>
              <a:t>Sit in groups and try to get as many </a:t>
            </a:r>
            <a:r>
              <a:rPr lang="en-US" sz="2800" b="1" dirty="0">
                <a:solidFill>
                  <a:srgbClr val="FF0000"/>
                </a:solidFill>
              </a:rPr>
              <a:t>stars</a:t>
            </a:r>
            <a:r>
              <a:rPr lang="en-US" sz="2800" dirty="0">
                <a:solidFill>
                  <a:srgbClr val="080808"/>
                </a:solidFill>
              </a:rPr>
              <a:t> as possible!</a:t>
            </a:r>
            <a:endParaRPr lang="en-US" sz="2800" kern="12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D52EAB17-D82F-477F-8A9C-D06FBF6EC8C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879772" y="718200"/>
          <a:ext cx="4990496" cy="58100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47624">
                  <a:extLst>
                    <a:ext uri="{9D8B030D-6E8A-4147-A177-3AD203B41FA5}">
                      <a16:colId xmlns:a16="http://schemas.microsoft.com/office/drawing/2014/main" val="4046653109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027448298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191890583"/>
                    </a:ext>
                  </a:extLst>
                </a:gridCol>
                <a:gridCol w="1247624">
                  <a:extLst>
                    <a:ext uri="{9D8B030D-6E8A-4147-A177-3AD203B41FA5}">
                      <a16:colId xmlns:a16="http://schemas.microsoft.com/office/drawing/2014/main" val="3277744724"/>
                    </a:ext>
                  </a:extLst>
                </a:gridCol>
              </a:tblGrid>
              <a:tr h="602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1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2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3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Group 4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687783898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896099964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760903741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673455637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410749548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735319392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3370862955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249658929"/>
                  </a:ext>
                </a:extLst>
              </a:tr>
              <a:tr h="602400">
                <a:tc>
                  <a:txBody>
                    <a:bodyPr/>
                    <a:lstStyle/>
                    <a:p>
                      <a:r>
                        <a:rPr lang="en-US" sz="2800"/>
                        <a:t>O 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/>
                        <a:t>O</a:t>
                      </a:r>
                    </a:p>
                  </a:txBody>
                  <a:tcPr marL="137404" marR="137404" marT="68702" marB="68702"/>
                </a:tc>
                <a:tc>
                  <a:txBody>
                    <a:bodyPr/>
                    <a:lstStyle/>
                    <a:p>
                      <a:r>
                        <a:rPr lang="en-US" sz="2800" dirty="0"/>
                        <a:t>O</a:t>
                      </a:r>
                    </a:p>
                  </a:txBody>
                  <a:tcPr marL="137404" marR="137404" marT="68702" marB="68702"/>
                </a:tc>
                <a:extLst>
                  <a:ext uri="{0D108BD9-81ED-4DB2-BD59-A6C34878D82A}">
                    <a16:rowId xmlns:a16="http://schemas.microsoft.com/office/drawing/2014/main" val="15092185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537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CF45B2-C7D7-4DEC-A033-ABB216A7AC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.VnAvant" panose="020B7200000000000000" pitchFamily="34" charset="0"/>
              </a:rPr>
              <a:t>Class rules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ECA61-7C79-4D18-BB09-95F440799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7114" y="5540187"/>
            <a:ext cx="2577353" cy="385579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200" dirty="0"/>
              <a:t>Sit nicely!</a:t>
            </a:r>
          </a:p>
        </p:txBody>
      </p:sp>
      <p:pic>
        <p:nvPicPr>
          <p:cNvPr id="1026" name="Picture 2" descr="Image result for Sit nicely desk">
            <a:extLst>
              <a:ext uri="{FF2B5EF4-FFF2-40B4-BE49-F238E27FC236}">
                <a16:creationId xmlns:a16="http://schemas.microsoft.com/office/drawing/2014/main" id="{DC6BF0DB-A150-4182-AD34-962E552CA1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612" y="1557280"/>
            <a:ext cx="1737472" cy="346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Related image">
            <a:extLst>
              <a:ext uri="{FF2B5EF4-FFF2-40B4-BE49-F238E27FC236}">
                <a16:creationId xmlns:a16="http://schemas.microsoft.com/office/drawing/2014/main" id="{48CEDAB7-52C6-4435-8014-EBC2D3316D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25069"/>
            <a:ext cx="1805689" cy="3250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Listen">
            <a:extLst>
              <a:ext uri="{FF2B5EF4-FFF2-40B4-BE49-F238E27FC236}">
                <a16:creationId xmlns:a16="http://schemas.microsoft.com/office/drawing/2014/main" id="{FEB9665E-53DF-4C51-95D8-7CC000D4C6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2224" y="2063531"/>
            <a:ext cx="2626218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14CD99-E67D-4C97-A048-17D48E8AFC08}"/>
              </a:ext>
            </a:extLst>
          </p:cNvPr>
          <p:cNvSpPr txBox="1"/>
          <p:nvPr/>
        </p:nvSpPr>
        <p:spPr>
          <a:xfrm>
            <a:off x="5302224" y="5473004"/>
            <a:ext cx="26262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200" dirty="0"/>
              <a:t>Listen!</a:t>
            </a:r>
          </a:p>
          <a:p>
            <a:endParaRPr lang="en-US" sz="4200" dirty="0"/>
          </a:p>
        </p:txBody>
      </p:sp>
      <p:grpSp>
        <p:nvGrpSpPr>
          <p:cNvPr id="6" name="Group 5"/>
          <p:cNvGrpSpPr/>
          <p:nvPr/>
        </p:nvGrpSpPr>
        <p:grpSpPr>
          <a:xfrm>
            <a:off x="8365962" y="2196396"/>
            <a:ext cx="3092964" cy="3969104"/>
            <a:chOff x="8365962" y="2196396"/>
            <a:chExt cx="3092964" cy="3969104"/>
          </a:xfrm>
        </p:grpSpPr>
        <p:pic>
          <p:nvPicPr>
            <p:cNvPr id="1032" name="Picture 8" descr="Related image">
              <a:extLst>
                <a:ext uri="{FF2B5EF4-FFF2-40B4-BE49-F238E27FC236}">
                  <a16:creationId xmlns:a16="http://schemas.microsoft.com/office/drawing/2014/main" id="{9118B109-E4A7-4CCA-8015-D2C78E777F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65962" y="2196396"/>
              <a:ext cx="3092964" cy="2465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6294408C-FFDA-48C6-ABF6-84EE2C33F2D9}"/>
                </a:ext>
              </a:extLst>
            </p:cNvPr>
            <p:cNvSpPr/>
            <p:nvPr/>
          </p:nvSpPr>
          <p:spPr>
            <a:xfrm>
              <a:off x="9066348" y="5426836"/>
              <a:ext cx="2392578" cy="73866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200" dirty="0"/>
                <a:t>Be happy!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9447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488" y="0"/>
            <a:ext cx="10910292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D46C12F-6486-4E55-8C92-2EE2BF896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5368" y="2043663"/>
            <a:ext cx="6105194" cy="203105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11500" kern="1200" dirty="0">
                <a:solidFill>
                  <a:srgbClr val="FFFFFF"/>
                </a:solidFill>
              </a:rPr>
              <a:t>Warm-up</a:t>
            </a:r>
          </a:p>
        </p:txBody>
      </p:sp>
    </p:spTree>
    <p:extLst>
      <p:ext uri="{BB962C8B-B14F-4D97-AF65-F5344CB8AC3E}">
        <p14:creationId xmlns:p14="http://schemas.microsoft.com/office/powerpoint/2010/main" val="87996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14DAC2-F543-4642-B5BD-339B6E5333B8}"/>
              </a:ext>
            </a:extLst>
          </p:cNvPr>
          <p:cNvSpPr/>
          <p:nvPr/>
        </p:nvSpPr>
        <p:spPr>
          <a:xfrm>
            <a:off x="887506" y="793376"/>
            <a:ext cx="5325726" cy="48102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Image result for face question mark for kids">
            <a:extLst>
              <a:ext uri="{FF2B5EF4-FFF2-40B4-BE49-F238E27FC236}">
                <a16:creationId xmlns:a16="http://schemas.microsoft.com/office/drawing/2014/main" id="{C9620EFE-C671-4260-A790-2365F2112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7615" y="1202476"/>
            <a:ext cx="3943955" cy="394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88498__shakaharu__ball-basketball-drop">
            <a:hlinkClick r:id="" action="ppaction://media"/>
            <a:extLst>
              <a:ext uri="{FF2B5EF4-FFF2-40B4-BE49-F238E27FC236}">
                <a16:creationId xmlns:a16="http://schemas.microsoft.com/office/drawing/2014/main" id="{EB4B3E0E-9373-4524-87AE-11C8A54BDD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13232" y="5200909"/>
            <a:ext cx="402722" cy="402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184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3D8329DD-FFD6-4FB3-A175-ACBF5B592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25" y="1289538"/>
            <a:ext cx="2766621" cy="418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523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214DAC2-F543-4642-B5BD-339B6E5333B8}"/>
              </a:ext>
            </a:extLst>
          </p:cNvPr>
          <p:cNvSpPr/>
          <p:nvPr/>
        </p:nvSpPr>
        <p:spPr>
          <a:xfrm>
            <a:off x="887505" y="793376"/>
            <a:ext cx="5360895" cy="46109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6" name="Picture 2" descr="Image result for face question mark for kids">
            <a:extLst>
              <a:ext uri="{FF2B5EF4-FFF2-40B4-BE49-F238E27FC236}">
                <a16:creationId xmlns:a16="http://schemas.microsoft.com/office/drawing/2014/main" id="{C9620EFE-C671-4260-A790-2365F2112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7251" y="1225923"/>
            <a:ext cx="3744317" cy="3744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212663__mboscolo__bike-bell">
            <a:hlinkClick r:id="" action="ppaction://media"/>
            <a:extLst>
              <a:ext uri="{FF2B5EF4-FFF2-40B4-BE49-F238E27FC236}">
                <a16:creationId xmlns:a16="http://schemas.microsoft.com/office/drawing/2014/main" id="{9BABA0E4-0F4E-43B7-B78F-DD4FE246B2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48400" y="4954723"/>
            <a:ext cx="449615" cy="44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221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390" y="871720"/>
            <a:ext cx="5608763" cy="4496411"/>
          </a:xfrm>
        </p:spPr>
      </p:pic>
    </p:spTree>
    <p:extLst>
      <p:ext uri="{BB962C8B-B14F-4D97-AF65-F5344CB8AC3E}">
        <p14:creationId xmlns:p14="http://schemas.microsoft.com/office/powerpoint/2010/main" val="1810354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1310</Words>
  <Application>Microsoft Office PowerPoint</Application>
  <PresentationFormat>Widescreen</PresentationFormat>
  <Paragraphs>224</Paragraphs>
  <Slides>25</Slides>
  <Notes>22</Notes>
  <HiddenSlides>0</HiddenSlides>
  <MMClips>8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.VnAvant</vt:lpstr>
      <vt:lpstr>Arial</vt:lpstr>
      <vt:lpstr>Calibri</vt:lpstr>
      <vt:lpstr>Calibri Light</vt:lpstr>
      <vt:lpstr>Office Theme</vt:lpstr>
      <vt:lpstr>PowerPoint Presentation</vt:lpstr>
      <vt:lpstr>Unit 2  In the dining room</vt:lpstr>
      <vt:lpstr>Sit in groups and try to get as many stars as possible!</vt:lpstr>
      <vt:lpstr>Class rules</vt:lpstr>
      <vt:lpstr>Warm-up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Point and say</vt:lpstr>
      <vt:lpstr>Game</vt:lpstr>
      <vt:lpstr>Goodbye</vt:lpstr>
      <vt:lpstr>Goodbye</vt:lpstr>
      <vt:lpstr>Goodbye</vt:lpstr>
      <vt:lpstr>Goodbye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Huong Quynh Tran</dc:creator>
  <cp:lastModifiedBy>DELL</cp:lastModifiedBy>
  <cp:revision>90</cp:revision>
  <dcterms:created xsi:type="dcterms:W3CDTF">2020-02-18T03:54:09Z</dcterms:created>
  <dcterms:modified xsi:type="dcterms:W3CDTF">2024-02-28T15:16:59Z</dcterms:modified>
</cp:coreProperties>
</file>