
<file path=[Content_Types].xml><?xml version="1.0" encoding="utf-8"?>
<Types xmlns="http://schemas.openxmlformats.org/package/2006/content-types">
  <Default Extension="png" ContentType="image/png"/>
  <Default Extension="tmp" ContentType="image/png"/>
  <Default Extension="mp3" ContentType="audio/m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6" r:id="rId2"/>
    <p:sldId id="256" r:id="rId3"/>
    <p:sldId id="261" r:id="rId4"/>
    <p:sldId id="310" r:id="rId5"/>
    <p:sldId id="313" r:id="rId6"/>
    <p:sldId id="262" r:id="rId7"/>
    <p:sldId id="270" r:id="rId8"/>
    <p:sldId id="314" r:id="rId9"/>
    <p:sldId id="271" r:id="rId10"/>
    <p:sldId id="315" r:id="rId11"/>
    <p:sldId id="308" r:id="rId12"/>
    <p:sldId id="311" r:id="rId13"/>
    <p:sldId id="269" r:id="rId14"/>
    <p:sldId id="298" r:id="rId15"/>
    <p:sldId id="299" r:id="rId16"/>
    <p:sldId id="301" r:id="rId17"/>
    <p:sldId id="3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CFFC538-2597-476F-8777-BCA5120DDFBF}">
          <p14:sldIdLst>
            <p14:sldId id="316"/>
            <p14:sldId id="256"/>
          </p14:sldIdLst>
        </p14:section>
        <p14:section name="Warm-up" id="{2214F3F4-2845-49C5-9FAC-8A0C77B6FD0B}">
          <p14:sldIdLst>
            <p14:sldId id="261"/>
            <p14:sldId id="310"/>
          </p14:sldIdLst>
        </p14:section>
        <p14:section name="Listen and chant" id="{F0DAE56A-85E4-44F7-9B30-495758122585}">
          <p14:sldIdLst>
            <p14:sldId id="313"/>
            <p14:sldId id="262"/>
            <p14:sldId id="270"/>
          </p14:sldIdLst>
        </p14:section>
        <p14:section name="Listen and tick" id="{58FEADAA-2791-46DD-8C65-45F39A928C83}">
          <p14:sldIdLst>
            <p14:sldId id="314"/>
            <p14:sldId id="271"/>
          </p14:sldIdLst>
        </p14:section>
        <p14:section name="Look and trace" id="{27C6FD33-92F2-4D3A-AD71-847EEF8B2DE3}">
          <p14:sldIdLst>
            <p14:sldId id="315"/>
          </p14:sldIdLst>
        </p14:section>
        <p14:section name="Game" id="{5104B3B2-DA5E-4800-8CAB-CCEEB3812321}">
          <p14:sldIdLst>
            <p14:sldId id="308"/>
            <p14:sldId id="311"/>
          </p14:sldIdLst>
        </p14:section>
        <p14:section name="Wrap up" id="{7699F4D7-882D-441C-8DFE-54C512F945A8}">
          <p14:sldIdLst>
            <p14:sldId id="269"/>
            <p14:sldId id="298"/>
            <p14:sldId id="299"/>
            <p14:sldId id="301"/>
            <p14:sldId id="3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5" autoAdjust="0"/>
    <p:restoredTop sz="57623" autoAdjust="0"/>
  </p:normalViewPr>
  <p:slideViewPr>
    <p:cSldViewPr snapToGrid="0">
      <p:cViewPr varScale="1">
        <p:scale>
          <a:sx n="50" d="100"/>
          <a:sy n="50" d="100"/>
        </p:scale>
        <p:origin x="170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385420767716534"/>
          <c:y val="2.578124841404722E-2"/>
          <c:w val="0.63229170767716536"/>
          <c:h val="0.948437503171905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91-48FA-849A-88BAEBF2FD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91-48FA-849A-88BAEBF2FD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91-48FA-849A-88BAEBF2FD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B91-48FA-849A-88BAEBF2FD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B91-48FA-849A-88BAEBF2FD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B91-48FA-849A-88BAEBF2FD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B91-48FA-849A-88BAEBF2FD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B91-48FA-849A-88BAEBF2FD7F}"/>
              </c:ext>
            </c:extLst>
          </c:dPt>
          <c:cat>
            <c:strRef>
              <c:f>Sheet1!$A$2:$A$9</c:f>
              <c:strCache>
                <c:ptCount val="8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60-43D8-A57B-2866B3929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385420767716534"/>
          <c:y val="2.578124841404722E-2"/>
          <c:w val="0.63229170767716536"/>
          <c:h val="0.948437503171905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CE-4011-A7EE-7BDBC77065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CE-4011-A7EE-7BDBC770652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4CE-4011-A7EE-7BDBC770652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4CE-4011-A7EE-7BDBC770652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4CE-4011-A7EE-7BDBC770652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4CE-4011-A7EE-7BDBC770652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4CE-4011-A7EE-7BDBC770652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4CE-4011-A7EE-7BDBC770652C}"/>
              </c:ext>
            </c:extLst>
          </c:dPt>
          <c:cat>
            <c:strRef>
              <c:f>Sheet1!$A$2:$A$9</c:f>
              <c:strCache>
                <c:ptCount val="8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60-43D8-A57B-2866B3929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tmp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tmp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0.63338</cdr:x>
      <cdr:y>0.53297</cdr:y>
    </cdr:from>
    <cdr:to>
      <cdr:x>0.77467</cdr:x>
      <cdr:y>0.6378</cdr:y>
    </cdr:to>
    <cdr:pic>
      <cdr:nvPicPr>
        <cdr:cNvPr id="3" name="Picture 2" descr="A picture containing wheel, drawing&#10;&#10;Description automatically generated">
          <a:extLst xmlns:a="http://schemas.openxmlformats.org/drawingml/2006/main">
            <a:ext uri="{FF2B5EF4-FFF2-40B4-BE49-F238E27FC236}">
              <a16:creationId xmlns:a16="http://schemas.microsoft.com/office/drawing/2014/main" id="{54D81CED-B4F5-464E-9F4B-82BCE3B7814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148136" y="2887977"/>
          <a:ext cx="1148353" cy="568036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0.63338</cdr:x>
      <cdr:y>0.53297</cdr:y>
    </cdr:from>
    <cdr:to>
      <cdr:x>0.77467</cdr:x>
      <cdr:y>0.6378</cdr:y>
    </cdr:to>
    <cdr:pic>
      <cdr:nvPicPr>
        <cdr:cNvPr id="3" name="Picture 2" descr="A picture containing wheel, drawing&#10;&#10;Description automatically generated">
          <a:extLst xmlns:a="http://schemas.openxmlformats.org/drawingml/2006/main">
            <a:ext uri="{FF2B5EF4-FFF2-40B4-BE49-F238E27FC236}">
              <a16:creationId xmlns:a16="http://schemas.microsoft.com/office/drawing/2014/main" id="{54D81CED-B4F5-464E-9F4B-82BCE3B7814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148136" y="2887977"/>
          <a:ext cx="1148353" cy="56803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say 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C/c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words </a:t>
            </a:r>
            <a:r>
              <a:rPr lang="en-US" i="1" dirty="0"/>
              <a:t>cake, car, cup, cat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 chant.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listen, recognize the words and tick the correct boxes.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trace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C/c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(upper case and lower case). </a:t>
            </a:r>
            <a:endParaRPr lang="en-US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745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Revise the words and chant.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Spinning Wheel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play the game spinning wheel in groups.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 wheel stops, say the picture. For example,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c, c (cup)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9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23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Goodbye</a:t>
            </a:r>
          </a:p>
          <a:p>
            <a:endParaRPr lang="en-US" dirty="0" smtClean="0"/>
          </a:p>
          <a:p>
            <a:r>
              <a:rPr lang="en-US" dirty="0" smtClean="0"/>
              <a:t>Time: 2 minutes</a:t>
            </a:r>
          </a:p>
          <a:p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Repeat the words with TPR actions. Goodbye to the words.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597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Warm up and revise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Spinning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play the game spinning wheel in groups. When the wheel stops, say the picture. For example,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c, c (cup)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Click on </a:t>
            </a:r>
            <a:r>
              <a:rPr lang="en-US" i="1" dirty="0"/>
              <a:t>Start/Stop</a:t>
            </a:r>
            <a:r>
              <a:rPr lang="en-US" dirty="0"/>
              <a:t> to turn on and off the wheel.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6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Listen and chant is divided into 3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Pupils will be able to say the sound of the letter C/c and the words in the chant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and repeat the sound and the words of the chant, sentence by sentence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31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2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Pupils will be able to chant and clap along.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3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recording, have pupils listen and clap along.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recording, have pupils listen, clap and chant along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+</a:t>
            </a:r>
            <a:r>
              <a:rPr lang="en-US" baseline="0" dirty="0" smtClean="0"/>
              <a:t> </a:t>
            </a:r>
            <a:r>
              <a:rPr lang="en-US" dirty="0" smtClean="0"/>
              <a:t>Round </a:t>
            </a:r>
            <a:r>
              <a:rPr lang="en-US" dirty="0"/>
              <a:t>1. Have pupils listen and clap along.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+ Round </a:t>
            </a:r>
            <a:r>
              <a:rPr lang="en-US" dirty="0"/>
              <a:t>2</a:t>
            </a:r>
            <a:r>
              <a:rPr lang="en-US" dirty="0" smtClean="0"/>
              <a:t>. </a:t>
            </a:r>
            <a:r>
              <a:rPr lang="en-US" dirty="0"/>
              <a:t>Have pupils listen and do the TPR actions with teacher.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+ Round </a:t>
            </a:r>
            <a:r>
              <a:rPr lang="en-US" dirty="0"/>
              <a:t>3. Have pupils listen and do the actions and chant along.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+ Repeat </a:t>
            </a:r>
            <a:r>
              <a:rPr lang="en-US" dirty="0"/>
              <a:t>round 3 several times.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+ Revise </a:t>
            </a:r>
            <a:r>
              <a:rPr lang="en-US" dirty="0"/>
              <a:t>the letter </a:t>
            </a:r>
            <a:r>
              <a:rPr lang="en-US" i="1" dirty="0" smtClean="0"/>
              <a:t>C/c</a:t>
            </a:r>
            <a:r>
              <a:rPr lang="en-US" dirty="0" smtClean="0"/>
              <a:t> </a:t>
            </a:r>
            <a:r>
              <a:rPr lang="en-US" dirty="0"/>
              <a:t>by writing in the air.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chant and clap along in pairs.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chant along in pairs.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50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tick </a:t>
            </a:r>
            <a:r>
              <a:rPr lang="en-US" dirty="0" smtClean="0"/>
              <a:t>is </a:t>
            </a:r>
            <a:r>
              <a:rPr lang="en-US" dirty="0"/>
              <a:t>divided into 2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and choose the correct pictures.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the TPR action to help the pupils understand the meaning of Listen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choose the correct picture. Demonstrate an example.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repeat.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do the task.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Quick check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Stick the flashcards on the board.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again and check the answer.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 to repeat the answer.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52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58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trace the letter.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say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Demonstrate how to trace the word in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write the word by air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tracing.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do the task in the book with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pencils  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3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mp"/><Relationship Id="rId3" Type="http://schemas.openxmlformats.org/officeDocument/2006/relationships/chart" Target="../charts/chart2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mp"/><Relationship Id="rId5" Type="http://schemas.openxmlformats.org/officeDocument/2006/relationships/image" Target="../media/image6.png"/><Relationship Id="rId10" Type="http://schemas.openxmlformats.org/officeDocument/2006/relationships/image" Target="../media/image11.tmp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mp"/><Relationship Id="rId3" Type="http://schemas.openxmlformats.org/officeDocument/2006/relationships/chart" Target="../charts/chart1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mp"/><Relationship Id="rId5" Type="http://schemas.openxmlformats.org/officeDocument/2006/relationships/image" Target="../media/image6.png"/><Relationship Id="rId10" Type="http://schemas.openxmlformats.org/officeDocument/2006/relationships/image" Target="../media/image11.tmp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4.png"/><Relationship Id="rId5" Type="http://schemas.microsoft.com/office/2007/relationships/media" Target="../media/media3.mp3"/><Relationship Id="rId15" Type="http://schemas.openxmlformats.org/officeDocument/2006/relationships/image" Target="../media/image18.png"/><Relationship Id="rId10" Type="http://schemas.openxmlformats.org/officeDocument/2006/relationships/notesSlide" Target="../notesSlides/notesSlide5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1.png"/><Relationship Id="rId5" Type="http://schemas.openxmlformats.org/officeDocument/2006/relationships/image" Target="../media/image20.tmp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1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3A826B85-D58A-48FB-ABB8-881A5F8CC2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20B579A7-44A3-4863-B4F6-E1E3D667A5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040374" y="2007348"/>
            <a:ext cx="4008475" cy="1767209"/>
            <a:chOff x="3657600" y="2301070"/>
            <a:chExt cx="5219047" cy="247989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600" y="2301070"/>
              <a:ext cx="2479892" cy="247989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0128" y="2301070"/>
              <a:ext cx="2296519" cy="2479892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 txBox="1">
            <a:spLocks/>
          </p:cNvSpPr>
          <p:nvPr/>
        </p:nvSpPr>
        <p:spPr>
          <a:xfrm>
            <a:off x="838200" y="4082767"/>
            <a:ext cx="10515600" cy="822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Look and trace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8930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dirty="0">
                <a:solidFill>
                  <a:srgbClr val="FFFFFF"/>
                </a:solidFill>
              </a:rPr>
              <a:t>Game</a:t>
            </a:r>
            <a:endParaRPr lang="en-US" sz="11500" kern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8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BA93CC00-28CD-4A25-93CD-D6A60EE477C9}"/>
              </a:ext>
            </a:extLst>
          </p:cNvPr>
          <p:cNvGrpSpPr/>
          <p:nvPr/>
        </p:nvGrpSpPr>
        <p:grpSpPr>
          <a:xfrm>
            <a:off x="2031999" y="719664"/>
            <a:ext cx="8128000" cy="5418667"/>
            <a:chOff x="2031999" y="719664"/>
            <a:chExt cx="8128000" cy="5418667"/>
          </a:xfrm>
        </p:grpSpPr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98218AE8-08A9-487A-8C23-8922ACB50E13}"/>
                </a:ext>
              </a:extLst>
            </p:cNvPr>
            <p:cNvGraphicFramePr/>
            <p:nvPr/>
          </p:nvGraphicFramePr>
          <p:xfrm>
            <a:off x="2031999" y="719664"/>
            <a:ext cx="8128000" cy="54186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F077866-7838-4E78-ACA7-76477D15072A}"/>
                </a:ext>
              </a:extLst>
            </p:cNvPr>
            <p:cNvSpPr/>
            <p:nvPr/>
          </p:nvSpPr>
          <p:spPr>
            <a:xfrm>
              <a:off x="3514164" y="847163"/>
              <a:ext cx="5163671" cy="5163671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E68A713-0910-4970-8AEA-06D5EB42D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1867" y="1317810"/>
              <a:ext cx="892254" cy="792365"/>
            </a:xfrm>
            <a:prstGeom prst="rect">
              <a:avLst/>
            </a:prstGeom>
          </p:spPr>
        </p:pic>
        <p:pic>
          <p:nvPicPr>
            <p:cNvPr id="11" name="Picture 10" descr="A picture containing yellow, drawing, umbrella, car&#10;&#10;Description automatically generated">
              <a:extLst>
                <a:ext uri="{FF2B5EF4-FFF2-40B4-BE49-F238E27FC236}">
                  <a16:creationId xmlns:a16="http://schemas.microsoft.com/office/drawing/2014/main" id="{A048B2AF-36BE-411B-8C78-6DB1FAB80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2633" y="4747826"/>
              <a:ext cx="1130721" cy="690846"/>
            </a:xfrm>
            <a:prstGeom prst="rect">
              <a:avLst/>
            </a:prstGeom>
          </p:spPr>
        </p:pic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F6726AE0-BBDA-46B5-B3CD-C06769B7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3194" y="3654387"/>
              <a:ext cx="1132649" cy="629939"/>
            </a:xfrm>
            <a:prstGeom prst="rect">
              <a:avLst/>
            </a:prstGeom>
          </p:spPr>
        </p:pic>
        <p:pic>
          <p:nvPicPr>
            <p:cNvPr id="15" name="Picture 14" descr="A picture containing cup, table, glass, sitting&#10;&#10;Description automatically generated">
              <a:extLst>
                <a:ext uri="{FF2B5EF4-FFF2-40B4-BE49-F238E27FC236}">
                  <a16:creationId xmlns:a16="http://schemas.microsoft.com/office/drawing/2014/main" id="{5BB422EA-5E10-4DF7-BD65-A9B9EA920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0301" y="4581909"/>
              <a:ext cx="803511" cy="792365"/>
            </a:xfrm>
            <a:prstGeom prst="rect">
              <a:avLst/>
            </a:prstGeom>
          </p:spPr>
        </p:pic>
        <p:pic>
          <p:nvPicPr>
            <p:cNvPr id="17" name="Picture 1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A35ABB55-775A-49B2-AA8A-0DCFA3485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3812" y="2769529"/>
              <a:ext cx="1069859" cy="540473"/>
            </a:xfrm>
            <a:prstGeom prst="rect">
              <a:avLst/>
            </a:prstGeom>
          </p:spPr>
        </p:pic>
        <p:pic>
          <p:nvPicPr>
            <p:cNvPr id="19" name="Picture 18" descr="A close up of food&#10;&#10;Description automatically generated">
              <a:extLst>
                <a:ext uri="{FF2B5EF4-FFF2-40B4-BE49-F238E27FC236}">
                  <a16:creationId xmlns:a16="http://schemas.microsoft.com/office/drawing/2014/main" id="{967BAC23-ACC3-411C-8DA1-E21991A12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7881" y="1163450"/>
              <a:ext cx="1069859" cy="1115427"/>
            </a:xfrm>
            <a:prstGeom prst="rect">
              <a:avLst/>
            </a:prstGeom>
          </p:spPr>
        </p:pic>
        <p:pic>
          <p:nvPicPr>
            <p:cNvPr id="21" name="Picture 20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14DE577A-D04D-4411-BFA6-F68E9E805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1146" y="2799372"/>
              <a:ext cx="1466254" cy="480788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71FC4B2-1D50-45CC-A1B5-BA8623257C9C}"/>
              </a:ext>
            </a:extLst>
          </p:cNvPr>
          <p:cNvSpPr/>
          <p:nvPr/>
        </p:nvSpPr>
        <p:spPr>
          <a:xfrm>
            <a:off x="5025843" y="6165225"/>
            <a:ext cx="2027970" cy="6891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2D05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START/STOP</a:t>
            </a:r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81E4C3D8-2C39-43AB-A2A9-08C52C1E9CB1}"/>
              </a:ext>
            </a:extLst>
          </p:cNvPr>
          <p:cNvSpPr/>
          <p:nvPr/>
        </p:nvSpPr>
        <p:spPr>
          <a:xfrm rot="16200000">
            <a:off x="5696921" y="5616914"/>
            <a:ext cx="792365" cy="37796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4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EF3321-2F2C-449A-9096-14ACAD4C0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ECB8AE4D-5238-4AF1-9D0A-F166D780E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600" y="1831759"/>
            <a:ext cx="3311669" cy="247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6B3959F-A878-4A08-A01B-8F896A9D4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665" y="2399243"/>
            <a:ext cx="2783898" cy="190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1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347F2047-219B-4A13-8877-0143F83B9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039" y="2270805"/>
            <a:ext cx="3866547" cy="231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3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754209" y="1883853"/>
            <a:ext cx="2228850" cy="2697294"/>
            <a:chOff x="8754209" y="1883853"/>
            <a:chExt cx="2228850" cy="2697294"/>
          </a:xfrm>
        </p:grpSpPr>
        <p:sp>
          <p:nvSpPr>
            <p:cNvPr id="8" name="TextBox 7"/>
            <p:cNvSpPr txBox="1"/>
            <p:nvPr/>
          </p:nvSpPr>
          <p:spPr>
            <a:xfrm>
              <a:off x="8839200" y="3565484"/>
              <a:ext cx="20588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" panose="020B7200000000000000" pitchFamily="34" charset="0"/>
                </a:rPr>
                <a:t>c</a:t>
              </a:r>
              <a:r>
                <a:rPr lang="en-US" sz="6000" b="1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" panose="020B7200000000000000" pitchFamily="34" charset="0"/>
                </a:rPr>
                <a:t>up</a:t>
              </a:r>
              <a:endParaRPr lang="en-US" sz="60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 panose="020B7200000000000000" pitchFamily="34" charset="0"/>
              </a:endParaRPr>
            </a:p>
          </p:txBody>
        </p:sp>
        <p:pic>
          <p:nvPicPr>
            <p:cNvPr id="9" name="Picture 8"/>
            <p:cNvPicPr/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54209" y="1883853"/>
              <a:ext cx="2228850" cy="1809750"/>
            </a:xfrm>
            <a:prstGeom prst="rect">
              <a:avLst/>
            </a:prstGeom>
            <a:effectLst>
              <a:glow rad="127000">
                <a:schemeClr val="accent1">
                  <a:alpha val="0"/>
                </a:scheme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4726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912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" y="0"/>
            <a:ext cx="12173964" cy="6858000"/>
          </a:xfrm>
          <a:prstGeom prst="rect">
            <a:avLst/>
          </a:prstGeom>
        </p:spPr>
      </p:pic>
      <p:sp>
        <p:nvSpPr>
          <p:cNvPr id="2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8150" y="3231931"/>
            <a:ext cx="3815912" cy="1834056"/>
          </a:xfrm>
        </p:spPr>
        <p:txBody>
          <a:bodyPr>
            <a:normAutofit/>
          </a:bodyPr>
          <a:lstStyle/>
          <a:p>
            <a:r>
              <a:rPr lang="en-US" sz="4000" b="1" dirty="0"/>
              <a:t>Unit </a:t>
            </a:r>
            <a:r>
              <a:rPr lang="en-US" sz="4000" b="1" dirty="0" smtClean="0"/>
              <a:t>2 - </a:t>
            </a:r>
            <a:r>
              <a:rPr lang="en-US" sz="4000" b="1" dirty="0"/>
              <a:t>Lesson 2</a:t>
            </a:r>
            <a:br>
              <a:rPr lang="en-US" sz="4000" b="1" dirty="0"/>
            </a:br>
            <a:r>
              <a:rPr lang="en-US" sz="4000" b="1" dirty="0"/>
              <a:t>In the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dining </a:t>
            </a:r>
            <a:r>
              <a:rPr lang="en-US" sz="4000" b="1" dirty="0"/>
              <a:t>room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85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BA93CC00-28CD-4A25-93CD-D6A60EE477C9}"/>
              </a:ext>
            </a:extLst>
          </p:cNvPr>
          <p:cNvGrpSpPr/>
          <p:nvPr/>
        </p:nvGrpSpPr>
        <p:grpSpPr>
          <a:xfrm>
            <a:off x="2031999" y="719664"/>
            <a:ext cx="8128000" cy="5418667"/>
            <a:chOff x="2031999" y="719664"/>
            <a:chExt cx="8128000" cy="5418667"/>
          </a:xfrm>
        </p:grpSpPr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98218AE8-08A9-487A-8C23-8922ACB50E1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9219146"/>
                </p:ext>
              </p:extLst>
            </p:nvPr>
          </p:nvGraphicFramePr>
          <p:xfrm>
            <a:off x="2031999" y="719664"/>
            <a:ext cx="8128000" cy="54186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F077866-7838-4E78-ACA7-76477D15072A}"/>
                </a:ext>
              </a:extLst>
            </p:cNvPr>
            <p:cNvSpPr/>
            <p:nvPr/>
          </p:nvSpPr>
          <p:spPr>
            <a:xfrm>
              <a:off x="3514164" y="847163"/>
              <a:ext cx="5163671" cy="5163671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E68A713-0910-4970-8AEA-06D5EB42D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1867" y="1317810"/>
              <a:ext cx="892254" cy="792365"/>
            </a:xfrm>
            <a:prstGeom prst="rect">
              <a:avLst/>
            </a:prstGeom>
          </p:spPr>
        </p:pic>
        <p:pic>
          <p:nvPicPr>
            <p:cNvPr id="11" name="Picture 10" descr="A picture containing yellow, drawing, umbrella, car&#10;&#10;Description automatically generated">
              <a:extLst>
                <a:ext uri="{FF2B5EF4-FFF2-40B4-BE49-F238E27FC236}">
                  <a16:creationId xmlns:a16="http://schemas.microsoft.com/office/drawing/2014/main" id="{A048B2AF-36BE-411B-8C78-6DB1FAB80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2633" y="4747826"/>
              <a:ext cx="1130721" cy="690846"/>
            </a:xfrm>
            <a:prstGeom prst="rect">
              <a:avLst/>
            </a:prstGeom>
          </p:spPr>
        </p:pic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F6726AE0-BBDA-46B5-B3CD-C06769B7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3194" y="3654387"/>
              <a:ext cx="1132649" cy="629939"/>
            </a:xfrm>
            <a:prstGeom prst="rect">
              <a:avLst/>
            </a:prstGeom>
          </p:spPr>
        </p:pic>
        <p:pic>
          <p:nvPicPr>
            <p:cNvPr id="15" name="Picture 14" descr="A picture containing cup, table, glass, sitting&#10;&#10;Description automatically generated">
              <a:extLst>
                <a:ext uri="{FF2B5EF4-FFF2-40B4-BE49-F238E27FC236}">
                  <a16:creationId xmlns:a16="http://schemas.microsoft.com/office/drawing/2014/main" id="{5BB422EA-5E10-4DF7-BD65-A9B9EA920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0301" y="4581909"/>
              <a:ext cx="803511" cy="792365"/>
            </a:xfrm>
            <a:prstGeom prst="rect">
              <a:avLst/>
            </a:prstGeom>
          </p:spPr>
        </p:pic>
        <p:pic>
          <p:nvPicPr>
            <p:cNvPr id="17" name="Picture 1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A35ABB55-775A-49B2-AA8A-0DCFA3485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3812" y="2769529"/>
              <a:ext cx="1069859" cy="540473"/>
            </a:xfrm>
            <a:prstGeom prst="rect">
              <a:avLst/>
            </a:prstGeom>
          </p:spPr>
        </p:pic>
        <p:pic>
          <p:nvPicPr>
            <p:cNvPr id="19" name="Picture 18" descr="A close up of food&#10;&#10;Description automatically generated">
              <a:extLst>
                <a:ext uri="{FF2B5EF4-FFF2-40B4-BE49-F238E27FC236}">
                  <a16:creationId xmlns:a16="http://schemas.microsoft.com/office/drawing/2014/main" id="{967BAC23-ACC3-411C-8DA1-E21991A12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7881" y="1163450"/>
              <a:ext cx="1069859" cy="1115427"/>
            </a:xfrm>
            <a:prstGeom prst="rect">
              <a:avLst/>
            </a:prstGeom>
          </p:spPr>
        </p:pic>
        <p:pic>
          <p:nvPicPr>
            <p:cNvPr id="21" name="Picture 20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14DE577A-D04D-4411-BFA6-F68E9E805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1146" y="2799372"/>
              <a:ext cx="1466254" cy="480788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71FC4B2-1D50-45CC-A1B5-BA8623257C9C}"/>
              </a:ext>
            </a:extLst>
          </p:cNvPr>
          <p:cNvSpPr/>
          <p:nvPr/>
        </p:nvSpPr>
        <p:spPr>
          <a:xfrm>
            <a:off x="5025843" y="6165225"/>
            <a:ext cx="2027970" cy="6891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2D05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START/STOP</a:t>
            </a:r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81E4C3D8-2C39-43AB-A2A9-08C52C1E9CB1}"/>
              </a:ext>
            </a:extLst>
          </p:cNvPr>
          <p:cNvSpPr/>
          <p:nvPr/>
        </p:nvSpPr>
        <p:spPr>
          <a:xfrm rot="16200000">
            <a:off x="5696921" y="5616914"/>
            <a:ext cx="792365" cy="37796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5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432E11E-988F-405B-B469-66ED44F9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801395"/>
            <a:ext cx="11353800" cy="13239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dirty="0"/>
              <a:t>Listen and chant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513221" y="2229853"/>
            <a:ext cx="4924926" cy="2423063"/>
            <a:chOff x="3457184" y="1635495"/>
            <a:chExt cx="5423509" cy="260032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7184" y="1714419"/>
              <a:ext cx="2526082" cy="252140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5540" y="1635495"/>
              <a:ext cx="2605153" cy="26003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201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675549" y="701627"/>
            <a:ext cx="2808154" cy="2330214"/>
            <a:chOff x="7080125" y="733525"/>
            <a:chExt cx="2808154" cy="2330214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B639BF52-F1B0-400D-9364-9066C209D8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0125" y="733525"/>
              <a:ext cx="2808154" cy="2099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car">
              <a:hlinkClick r:id="" action="ppaction://media"/>
            </p:cNvPr>
            <p:cNvPicPr>
              <a:picLocks noChangeAspect="1"/>
            </p:cNvPicPr>
            <p:nvPr>
              <a:audioFile r:link="rId8"/>
              <p:extLst>
                <p:ext uri="{DAA4B4D4-6D71-4841-9C94-3DE7FCFB9230}">
                  <p14:media xmlns:p14="http://schemas.microsoft.com/office/powerpoint/2010/main" r:embed="rId7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8870594" y="2811597"/>
              <a:ext cx="252142" cy="252142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1356139" y="484121"/>
            <a:ext cx="4746949" cy="3375498"/>
            <a:chOff x="1356139" y="484121"/>
            <a:chExt cx="4095751" cy="280851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B8ADCF3E-3194-4597-AB32-193B303DC1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6139" y="484121"/>
              <a:ext cx="4095751" cy="28085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cat">
              <a:hlinkClick r:id="" action="ppaction://media"/>
            </p:cNvPr>
            <p:cNvPicPr>
              <a:picLocks noChangeAspect="1"/>
            </p:cNvPicPr>
            <p:nvPr>
              <a:audi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4713302" y="1835557"/>
              <a:ext cx="236245" cy="236246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2655039" y="3346018"/>
            <a:ext cx="2743120" cy="3276273"/>
            <a:chOff x="1910760" y="2984511"/>
            <a:chExt cx="2743120" cy="3276273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CEF427F-58A2-4F10-BD36-EF21C94F8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0760" y="2984511"/>
              <a:ext cx="2743120" cy="3276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cup">
              <a:hlinkClick r:id="" action="ppaction://media"/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3282320" y="5520198"/>
              <a:ext cx="272828" cy="272828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7080125" y="4049487"/>
            <a:ext cx="4084062" cy="2446699"/>
            <a:chOff x="7080125" y="4049487"/>
            <a:chExt cx="4084062" cy="2446699"/>
          </a:xfrm>
        </p:grpSpPr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923DAACB-1EC3-4059-8D75-1FBD400C4B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0125" y="4049487"/>
              <a:ext cx="4084062" cy="2446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cake">
              <a:hlinkClick r:id="" action="ppaction://media"/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8331839" y="5123399"/>
              <a:ext cx="259268" cy="2592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410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4234D-ACBD-4448-B0E1-6A811DF1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Listen and c</a:t>
            </a:r>
            <a:r>
              <a:rPr lang="en-US" b="1" dirty="0" smtClean="0"/>
              <a:t>hant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299796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 smtClean="0">
                <a:latin typeface=".VnAvant" panose="020B7200000000000000" pitchFamily="34" charset="0"/>
              </a:rPr>
              <a:t>, </a:t>
            </a:r>
            <a:r>
              <a:rPr lang="en-US" sz="3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 smtClean="0">
                <a:latin typeface=".VnAvant" panose="020B7200000000000000" pitchFamily="34" charset="0"/>
              </a:rPr>
              <a:t>, a </a:t>
            </a:r>
            <a:r>
              <a:rPr lang="en-US" sz="3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 smtClean="0">
                <a:latin typeface=".VnAvant" panose="020B7200000000000000" pitchFamily="34" charset="0"/>
              </a:rPr>
              <a:t>at.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, a </a:t>
            </a:r>
            <a:r>
              <a:rPr lang="en-US" sz="3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 smtClean="0">
                <a:latin typeface=".VnAvant" panose="020B7200000000000000" pitchFamily="34" charset="0"/>
              </a:rPr>
              <a:t>ar.</a:t>
            </a:r>
          </a:p>
          <a:p>
            <a:pPr marL="0" indent="0">
              <a:buNone/>
            </a:pPr>
            <a:r>
              <a:rPr lang="en-US" sz="3600" dirty="0">
                <a:latin typeface=".VnAvant" panose="020B7200000000000000" pitchFamily="34" charset="0"/>
              </a:rPr>
              <a:t>A </a:t>
            </a: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at and a </a:t>
            </a:r>
            <a:r>
              <a:rPr lang="en-US" sz="3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 smtClean="0">
                <a:latin typeface=".VnAvant" panose="020B7200000000000000" pitchFamily="34" charset="0"/>
              </a:rPr>
              <a:t>ar.</a:t>
            </a:r>
            <a:endParaRPr lang="en-US" sz="3600" dirty="0">
              <a:latin typeface=".VnAvant" panose="020B7200000000000000" pitchFamily="34" charset="0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144771" y="1838502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, a </a:t>
            </a: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up.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, a </a:t>
            </a: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ake.</a:t>
            </a:r>
          </a:p>
          <a:p>
            <a:pPr marL="0" indent="0">
              <a:buNone/>
            </a:pPr>
            <a:r>
              <a:rPr lang="en-US" sz="3600" dirty="0">
                <a:latin typeface=".VnAvant" panose="020B7200000000000000" pitchFamily="34" charset="0"/>
              </a:rPr>
              <a:t>A </a:t>
            </a: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up and a </a:t>
            </a:r>
            <a:r>
              <a:rPr lang="en-US" sz="3600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en-US" sz="3600" dirty="0">
                <a:latin typeface=".VnAvant" panose="020B7200000000000000" pitchFamily="34" charset="0"/>
              </a:rPr>
              <a:t>ake.</a:t>
            </a:r>
          </a:p>
        </p:txBody>
      </p:sp>
      <p:pic>
        <p:nvPicPr>
          <p:cNvPr id="12" name="Track 008_Cha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39302" y="988828"/>
            <a:ext cx="189761" cy="18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6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2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264" y="5066191"/>
            <a:ext cx="10515600" cy="8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dirty="0">
                <a:latin typeface=".VnAvant" panose="020B7200000000000000" pitchFamily="34" charset="0"/>
              </a:rPr>
              <a:t>Listen and tick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19814" y="2155629"/>
            <a:ext cx="5548767" cy="2625333"/>
            <a:chOff x="3519814" y="2155629"/>
            <a:chExt cx="5548767" cy="262533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9814" y="2209547"/>
              <a:ext cx="2576186" cy="257141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8377" y="2155629"/>
              <a:ext cx="2630204" cy="2625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050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59D11-2A80-4682-A8C7-8303ECA92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Listen and tick</a:t>
            </a:r>
          </a:p>
        </p:txBody>
      </p:sp>
      <p:pic>
        <p:nvPicPr>
          <p:cNvPr id="5" name="Content Placeholder 4" descr="A picture containing toy, bedroom, room&#10;&#10;Description automatically generated">
            <a:extLst>
              <a:ext uri="{FF2B5EF4-FFF2-40B4-BE49-F238E27FC236}">
                <a16:creationId xmlns:a16="http://schemas.microsoft.com/office/drawing/2014/main" id="{38C1F6E1-A664-42B0-89EA-C5474DF53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927" y="1877876"/>
            <a:ext cx="8287860" cy="435133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3953" y="3489640"/>
            <a:ext cx="296269" cy="2962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9377" y="5619695"/>
            <a:ext cx="285638" cy="285638"/>
          </a:xfrm>
          <a:prstGeom prst="rect">
            <a:avLst/>
          </a:prstGeom>
        </p:spPr>
      </p:pic>
      <p:pic>
        <p:nvPicPr>
          <p:cNvPr id="3" name="Track 0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51757" y="940896"/>
            <a:ext cx="262196" cy="26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4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8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612</Words>
  <Application>Microsoft Office PowerPoint</Application>
  <PresentationFormat>Widescreen</PresentationFormat>
  <Paragraphs>128</Paragraphs>
  <Slides>17</Slides>
  <Notes>15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.VnAvant</vt:lpstr>
      <vt:lpstr>Arial</vt:lpstr>
      <vt:lpstr>Calibri</vt:lpstr>
      <vt:lpstr>Calibri Light</vt:lpstr>
      <vt:lpstr>Office Theme</vt:lpstr>
      <vt:lpstr>PowerPoint Presentation</vt:lpstr>
      <vt:lpstr>Unit 2 - Lesson 2 In the  dining room</vt:lpstr>
      <vt:lpstr>Warm-up</vt:lpstr>
      <vt:lpstr>PowerPoint Presentation</vt:lpstr>
      <vt:lpstr>Listen and chant</vt:lpstr>
      <vt:lpstr>PowerPoint Presentation</vt:lpstr>
      <vt:lpstr>Listen and chant</vt:lpstr>
      <vt:lpstr>Listen and tick</vt:lpstr>
      <vt:lpstr>Listen and tick</vt:lpstr>
      <vt:lpstr>PowerPoint Presentation</vt:lpstr>
      <vt:lpstr>Game</vt:lpstr>
      <vt:lpstr>PowerPoint Presentation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Huong Quynh Tran</dc:creator>
  <cp:lastModifiedBy>DELL</cp:lastModifiedBy>
  <cp:revision>26</cp:revision>
  <dcterms:created xsi:type="dcterms:W3CDTF">2020-02-18T08:15:26Z</dcterms:created>
  <dcterms:modified xsi:type="dcterms:W3CDTF">2024-02-28T15:21:40Z</dcterms:modified>
</cp:coreProperties>
</file>