
<file path=[Content_Types].xml><?xml version="1.0" encoding="utf-8"?>
<Types xmlns="http://schemas.openxmlformats.org/package/2006/content-types">
  <Default Extension="png" ContentType="image/png"/>
  <Default Extension="tmp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342" r:id="rId2"/>
    <p:sldId id="256" r:id="rId3"/>
    <p:sldId id="260" r:id="rId4"/>
    <p:sldId id="307" r:id="rId5"/>
    <p:sldId id="261" r:id="rId6"/>
    <p:sldId id="325" r:id="rId7"/>
    <p:sldId id="326" r:id="rId8"/>
    <p:sldId id="321" r:id="rId9"/>
    <p:sldId id="327" r:id="rId10"/>
    <p:sldId id="319" r:id="rId11"/>
    <p:sldId id="341" r:id="rId12"/>
    <p:sldId id="328" r:id="rId13"/>
    <p:sldId id="329" r:id="rId14"/>
    <p:sldId id="330" r:id="rId15"/>
    <p:sldId id="331" r:id="rId16"/>
    <p:sldId id="332" r:id="rId17"/>
    <p:sldId id="333" r:id="rId18"/>
    <p:sldId id="334" r:id="rId19"/>
    <p:sldId id="335" r:id="rId20"/>
    <p:sldId id="336" r:id="rId21"/>
    <p:sldId id="337" r:id="rId22"/>
    <p:sldId id="338" r:id="rId23"/>
    <p:sldId id="339" r:id="rId24"/>
    <p:sldId id="340" r:id="rId25"/>
    <p:sldId id="320" r:id="rId26"/>
    <p:sldId id="270" r:id="rId27"/>
    <p:sldId id="267" r:id="rId28"/>
    <p:sldId id="277" r:id="rId29"/>
    <p:sldId id="269" r:id="rId30"/>
    <p:sldId id="298" r:id="rId31"/>
    <p:sldId id="299" r:id="rId32"/>
    <p:sldId id="301" r:id="rId33"/>
    <p:sldId id="345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A7784F9-410B-4082-8EED-8928DD74DED5}">
          <p14:sldIdLst>
            <p14:sldId id="342"/>
            <p14:sldId id="256"/>
            <p14:sldId id="260"/>
            <p14:sldId id="307"/>
          </p14:sldIdLst>
        </p14:section>
        <p14:section name="Warm up" id="{25ACB1C2-973D-476C-80BF-19662B3EC863}">
          <p14:sldIdLst>
            <p14:sldId id="261"/>
            <p14:sldId id="325"/>
            <p14:sldId id="326"/>
            <p14:sldId id="321"/>
            <p14:sldId id="327"/>
          </p14:sldIdLst>
        </p14:section>
        <p14:section name="Listen and Repeat" id="{8FFE6284-7756-4DD7-87E0-C579CAA581FB}">
          <p14:sldIdLst>
            <p14:sldId id="319"/>
            <p14:sldId id="341"/>
            <p14:sldId id="328"/>
            <p14:sldId id="329"/>
            <p14:sldId id="330"/>
            <p14:sldId id="331"/>
            <p14:sldId id="332"/>
            <p14:sldId id="333"/>
            <p14:sldId id="334"/>
            <p14:sldId id="335"/>
            <p14:sldId id="336"/>
            <p14:sldId id="337"/>
            <p14:sldId id="338"/>
            <p14:sldId id="339"/>
            <p14:sldId id="340"/>
          </p14:sldIdLst>
        </p14:section>
        <p14:section name="Point and say" id="{20E5085C-8816-42FA-9692-19044193153C}">
          <p14:sldIdLst>
            <p14:sldId id="320"/>
            <p14:sldId id="270"/>
          </p14:sldIdLst>
        </p14:section>
        <p14:section name="Game" id="{3FBB002C-1AEB-4F8D-B00A-920AECE62F8D}">
          <p14:sldIdLst>
            <p14:sldId id="267"/>
          </p14:sldIdLst>
        </p14:section>
        <p14:section name="Wrap up" id="{588F34D2-76DC-4988-8015-2DC200997C58}">
          <p14:sldIdLst>
            <p14:sldId id="277"/>
            <p14:sldId id="269"/>
            <p14:sldId id="298"/>
            <p14:sldId id="299"/>
            <p14:sldId id="301"/>
            <p14:sldId id="34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49225" autoAdjust="0"/>
  </p:normalViewPr>
  <p:slideViewPr>
    <p:cSldViewPr snapToGrid="0">
      <p:cViewPr varScale="1">
        <p:scale>
          <a:sx n="42" d="100"/>
          <a:sy n="42" d="100"/>
        </p:scale>
        <p:origin x="211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4DA0A7-63A6-4F52-B458-683099762A1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ABF2E9-0B01-49AB-BB7C-49A115314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386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By the end of the unit, pupils will be able </a:t>
            </a:r>
            <a:r>
              <a:rPr lang="en-US" dirty="0" smtClean="0"/>
              <a:t>to: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- pronounce the sound of the letter </a:t>
            </a:r>
            <a:r>
              <a:rPr lang="en-US" i="1" dirty="0" smtClean="0"/>
              <a:t>A/a</a:t>
            </a:r>
            <a:r>
              <a:rPr lang="en-US" dirty="0" smtClean="0"/>
              <a:t> in isolation and in the words </a:t>
            </a:r>
            <a:r>
              <a:rPr lang="en-US" i="1" dirty="0" smtClean="0"/>
              <a:t>apple, bag, can, hat</a:t>
            </a:r>
            <a:r>
              <a:rPr lang="en-US" dirty="0" smtClean="0"/>
              <a:t> correctly.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- say </a:t>
            </a:r>
            <a:r>
              <a:rPr lang="en-US" dirty="0"/>
              <a:t>the sound of the letter </a:t>
            </a:r>
            <a:r>
              <a:rPr lang="en-US" i="1" dirty="0"/>
              <a:t>A/a</a:t>
            </a:r>
            <a:r>
              <a:rPr lang="en-US" dirty="0"/>
              <a:t> and the words </a:t>
            </a:r>
            <a:r>
              <a:rPr lang="en-US" i="1" dirty="0"/>
              <a:t>apple, bag, hat, cat </a:t>
            </a:r>
            <a:r>
              <a:rPr lang="en-US" dirty="0"/>
              <a:t>in a chant.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- recognize </a:t>
            </a:r>
            <a:r>
              <a:rPr lang="en-US" dirty="0"/>
              <a:t>the words in different situations when listening.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- use </a:t>
            </a:r>
            <a:r>
              <a:rPr lang="en-US" i="1" dirty="0" smtClean="0"/>
              <a:t>This </a:t>
            </a:r>
            <a:r>
              <a:rPr lang="en-US" i="1" dirty="0"/>
              <a:t>is my </a:t>
            </a:r>
            <a:r>
              <a:rPr lang="en-US" dirty="0" smtClean="0"/>
              <a:t>_____. </a:t>
            </a:r>
            <a:r>
              <a:rPr lang="en-US" dirty="0"/>
              <a:t>to introduce things. </a:t>
            </a:r>
            <a:endParaRPr lang="en-US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- trace </a:t>
            </a:r>
            <a:r>
              <a:rPr lang="en-US" dirty="0"/>
              <a:t>the letter </a:t>
            </a:r>
            <a:r>
              <a:rPr lang="en-US" i="1" dirty="0"/>
              <a:t>A/a</a:t>
            </a:r>
            <a:r>
              <a:rPr lang="en-US" dirty="0"/>
              <a:t>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- sing </a:t>
            </a:r>
            <a:r>
              <a:rPr lang="en-US" dirty="0"/>
              <a:t>a song with the structures </a:t>
            </a:r>
            <a:r>
              <a:rPr lang="en-US" i="1" dirty="0" smtClean="0"/>
              <a:t>Hi</a:t>
            </a:r>
            <a:r>
              <a:rPr lang="en-US" i="1" dirty="0"/>
              <a:t>, I’m</a:t>
            </a:r>
            <a:r>
              <a:rPr lang="en-US" dirty="0"/>
              <a:t> _____. </a:t>
            </a:r>
            <a:r>
              <a:rPr lang="en-US" i="1" dirty="0"/>
              <a:t>This is my</a:t>
            </a:r>
            <a:r>
              <a:rPr lang="en-US" dirty="0"/>
              <a:t> </a:t>
            </a:r>
            <a:r>
              <a:rPr lang="en-US" dirty="0" smtClean="0"/>
              <a:t>_____.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Lesson 1 </a:t>
            </a:r>
          </a:p>
          <a:p>
            <a:r>
              <a:rPr lang="en-US" dirty="0" smtClean="0"/>
              <a:t>By </a:t>
            </a:r>
            <a:r>
              <a:rPr lang="en-US" dirty="0"/>
              <a:t>the end of the lesson, 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upils will be able to: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pronounce the sound of the letter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A/a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isolation and in the words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hat, apple, can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correctly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-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point to the letter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A/a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the things in the picture; say the sound of the letter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A/a; </a:t>
            </a: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understand and say the sound of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words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hat, apple, can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5073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2</a:t>
            </a: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Goals: </a:t>
            </a: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Pupils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 be able to listen and repeat the unit key words 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hat.</a:t>
            </a:r>
            <a:endParaRPr lang="en-US" sz="1200" b="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Recognize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say the words with flashcards.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3-4 minutes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Introduce the unit keywords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hat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with flashcards.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Teacher points to a hat and says </a:t>
            </a:r>
            <a:r>
              <a:rPr lang="en-US" i="1" dirty="0"/>
              <a:t>hat</a:t>
            </a:r>
            <a:r>
              <a:rPr lang="en-US" dirty="0"/>
              <a:t>. Put on a </a:t>
            </a:r>
            <a:r>
              <a:rPr lang="en-US" i="1" dirty="0"/>
              <a:t>hat</a:t>
            </a:r>
            <a:r>
              <a:rPr lang="en-US" dirty="0"/>
              <a:t> and say </a:t>
            </a:r>
            <a:r>
              <a:rPr lang="en-US" i="1" dirty="0" smtClean="0"/>
              <a:t>hat</a:t>
            </a:r>
            <a:r>
              <a:rPr lang="en-US" dirty="0"/>
              <a:t>. Have pupils do the same TPR action and say </a:t>
            </a:r>
            <a:r>
              <a:rPr lang="en-US" i="1" dirty="0"/>
              <a:t>hat</a:t>
            </a:r>
            <a:r>
              <a:rPr lang="en-US" dirty="0"/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Point to a bag and say </a:t>
            </a:r>
            <a:r>
              <a:rPr lang="en-US" i="1" dirty="0"/>
              <a:t>bag</a:t>
            </a:r>
            <a:r>
              <a:rPr lang="en-US" dirty="0"/>
              <a:t>. Put a </a:t>
            </a:r>
            <a:r>
              <a:rPr lang="en-US" i="1" dirty="0"/>
              <a:t>bag</a:t>
            </a:r>
            <a:r>
              <a:rPr lang="en-US" dirty="0"/>
              <a:t> on your shoulder and say </a:t>
            </a:r>
            <a:r>
              <a:rPr lang="en-US" i="1" dirty="0"/>
              <a:t>bag</a:t>
            </a:r>
            <a:r>
              <a:rPr lang="en-US" dirty="0"/>
              <a:t>. Have pupils do the same TPR action and say </a:t>
            </a:r>
            <a:r>
              <a:rPr lang="en-US" i="1" dirty="0"/>
              <a:t>bag</a:t>
            </a:r>
            <a:r>
              <a:rPr lang="en-US" dirty="0"/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Have pupils guess the word and repeat by pointing to </a:t>
            </a:r>
            <a:r>
              <a:rPr lang="en-US" i="1" dirty="0"/>
              <a:t>hat</a:t>
            </a:r>
            <a:r>
              <a:rPr lang="en-US" dirty="0"/>
              <a:t> or </a:t>
            </a:r>
            <a:r>
              <a:rPr lang="en-US" i="1" dirty="0"/>
              <a:t>bag</a:t>
            </a:r>
            <a:r>
              <a:rPr lang="en-US" dirty="0"/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Turn over the cards, have pupils guess the card and shout out the word.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Swap the cards and have pupils guess. </a:t>
            </a:r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4225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1495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2707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Tick on </a:t>
            </a:r>
            <a:r>
              <a:rPr lang="en-US" i="1" dirty="0"/>
              <a:t>hat: </a:t>
            </a:r>
            <a:r>
              <a:rPr lang="en-US" i="0" dirty="0"/>
              <a:t>the tick (V) appears</a:t>
            </a:r>
          </a:p>
          <a:p>
            <a:r>
              <a:rPr lang="en-US" i="0" dirty="0"/>
              <a:t>Tick on </a:t>
            </a:r>
            <a:r>
              <a:rPr lang="en-US" i="1" dirty="0"/>
              <a:t>bag: </a:t>
            </a:r>
            <a:r>
              <a:rPr lang="en-US" i="0" dirty="0" smtClean="0"/>
              <a:t>the </a:t>
            </a:r>
            <a:r>
              <a:rPr lang="en-US" i="0" dirty="0"/>
              <a:t>cross (X) appears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8415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Tick on </a:t>
            </a:r>
            <a:r>
              <a:rPr lang="en-US" i="1" dirty="0"/>
              <a:t>hat: </a:t>
            </a:r>
            <a:r>
              <a:rPr lang="en-US" i="0" dirty="0"/>
              <a:t>the </a:t>
            </a:r>
            <a:r>
              <a:rPr lang="en-US" i="0" dirty="0" smtClean="0"/>
              <a:t>cross </a:t>
            </a:r>
            <a:r>
              <a:rPr lang="en-US" i="0" dirty="0"/>
              <a:t>(X) </a:t>
            </a:r>
            <a:r>
              <a:rPr lang="en-US" i="0" dirty="0" smtClean="0"/>
              <a:t>appears.</a:t>
            </a:r>
            <a:endParaRPr lang="en-US" i="0" dirty="0"/>
          </a:p>
          <a:p>
            <a:r>
              <a:rPr lang="en-US" i="0" dirty="0"/>
              <a:t>Tick on </a:t>
            </a:r>
            <a:r>
              <a:rPr lang="en-US" i="1" dirty="0"/>
              <a:t>bag: </a:t>
            </a:r>
            <a:r>
              <a:rPr lang="en-US" i="1" dirty="0" smtClean="0"/>
              <a:t>t</a:t>
            </a:r>
            <a:r>
              <a:rPr lang="en-US" i="0" dirty="0" smtClean="0"/>
              <a:t>he tick (</a:t>
            </a:r>
            <a:r>
              <a:rPr lang="en-US" i="0" dirty="0"/>
              <a:t>V) </a:t>
            </a:r>
            <a:r>
              <a:rPr lang="en-US" i="0" dirty="0" smtClean="0"/>
              <a:t>appears.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70811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Step 3</a:t>
            </a:r>
          </a:p>
          <a:p>
            <a:r>
              <a:rPr lang="en-US" b="1" dirty="0"/>
              <a:t>Listen and repeat</a:t>
            </a: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Goals: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Pupils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 be able to listen and repeat the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unit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keywords 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apple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</a:t>
            </a:r>
            <a:r>
              <a:rPr lang="en-SG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</a:t>
            </a:r>
            <a:r>
              <a:rPr lang="en-SG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listen and repeat the sound </a:t>
            </a:r>
            <a:r>
              <a:rPr lang="en-SG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</a:t>
            </a:r>
            <a:endParaRPr lang="en-US" sz="1200" b="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Recognize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say the words with flashcards. </a:t>
            </a: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3-4 minutes.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Introduce the unit keywords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with flashcards.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Hold up the flashcard for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apple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have pupils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 out loud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word. Stick the flashcard on the board.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Continue with the flashcard for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can.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On the board, there are two flashcards for apple</a:t>
            </a:r>
            <a:r>
              <a:rPr lang="en-US" i="1" dirty="0"/>
              <a:t> </a:t>
            </a:r>
            <a:r>
              <a:rPr lang="en-US" dirty="0"/>
              <a:t>and</a:t>
            </a:r>
            <a:r>
              <a:rPr lang="en-US" i="1" dirty="0"/>
              <a:t> can</a:t>
            </a:r>
            <a:r>
              <a:rPr lang="en-US" dirty="0"/>
              <a:t>. The flashcard for apple is above the flashcard for can.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Teacher points to the apple, say the word and have pupils repeat the word. Do the TPR action which saying the word.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Do the same with can.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Have pupils guess the word and repeat by pointing to</a:t>
            </a:r>
            <a:r>
              <a:rPr lang="en-US" i="1" dirty="0"/>
              <a:t> apple </a:t>
            </a:r>
            <a:r>
              <a:rPr lang="en-US" dirty="0"/>
              <a:t>or </a:t>
            </a:r>
            <a:r>
              <a:rPr lang="en-US" i="1" dirty="0"/>
              <a:t>can</a:t>
            </a:r>
            <a:r>
              <a:rPr lang="en-US" dirty="0"/>
              <a:t>. Hold your hand up or down to the position of the flashcard.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Turn over the cards, have pupils guess the card and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 out loud</a:t>
            </a:r>
            <a:r>
              <a:rPr lang="en-US" dirty="0" smtClean="0"/>
              <a:t> </a:t>
            </a:r>
            <a:r>
              <a:rPr lang="en-US" dirty="0"/>
              <a:t>the word.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Swap the cards and have pupils guess.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Play the game with all four 4 flashcards for </a:t>
            </a:r>
            <a:r>
              <a:rPr lang="en-US" i="1" dirty="0"/>
              <a:t>bag, hat, can, </a:t>
            </a:r>
            <a:r>
              <a:rPr lang="en-US" i="1" dirty="0" smtClean="0"/>
              <a:t>apple.</a:t>
            </a:r>
            <a:endParaRPr lang="en-US" i="1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i="1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Ask pupils what is </a:t>
            </a:r>
            <a:r>
              <a:rPr lang="en-US" dirty="0" smtClean="0"/>
              <a:t>similar at the </a:t>
            </a:r>
            <a:r>
              <a:rPr lang="en-US" dirty="0"/>
              <a:t>beginning of each word.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Introduce the sound </a:t>
            </a:r>
            <a:r>
              <a:rPr lang="en-US" i="1" dirty="0"/>
              <a:t>a</a:t>
            </a:r>
            <a:r>
              <a:rPr lang="en-US" dirty="0"/>
              <a:t>, point to the letter a in each word and say. Have pupils listen and repeat. </a:t>
            </a:r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6801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87931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Tick on </a:t>
            </a:r>
            <a:r>
              <a:rPr lang="en-US" i="1" dirty="0"/>
              <a:t>can: </a:t>
            </a:r>
            <a:r>
              <a:rPr lang="en-US" i="0" dirty="0"/>
              <a:t>the tick (V) appears</a:t>
            </a:r>
          </a:p>
          <a:p>
            <a:r>
              <a:rPr lang="en-US" i="0" dirty="0"/>
              <a:t>Tick on </a:t>
            </a:r>
            <a:r>
              <a:rPr lang="en-US" i="1" dirty="0"/>
              <a:t>apple: </a:t>
            </a:r>
            <a:r>
              <a:rPr lang="en-US" i="0" dirty="0"/>
              <a:t>The cross (X) appears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60092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Tick on </a:t>
            </a:r>
            <a:r>
              <a:rPr lang="en-US" i="1" dirty="0" smtClean="0"/>
              <a:t>apple: t</a:t>
            </a:r>
            <a:r>
              <a:rPr lang="en-US" i="0" dirty="0" smtClean="0"/>
              <a:t>he cross (V) appears.</a:t>
            </a:r>
            <a:endParaRPr lang="en-US" i="0" dirty="0"/>
          </a:p>
          <a:p>
            <a:r>
              <a:rPr lang="en-US" i="0" dirty="0"/>
              <a:t>Tick on </a:t>
            </a:r>
            <a:r>
              <a:rPr lang="en-US" i="1" dirty="0" smtClean="0"/>
              <a:t>can: </a:t>
            </a:r>
            <a:r>
              <a:rPr lang="en-US" i="0" dirty="0" smtClean="0"/>
              <a:t>the tick (X) appears.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77103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Tick on </a:t>
            </a:r>
            <a:r>
              <a:rPr lang="en-US" i="1" dirty="0"/>
              <a:t>hat: </a:t>
            </a:r>
            <a:r>
              <a:rPr lang="en-US" i="0" dirty="0"/>
              <a:t>the tick (V) appears</a:t>
            </a:r>
          </a:p>
          <a:p>
            <a:r>
              <a:rPr lang="en-US" i="0" dirty="0"/>
              <a:t>Tick on </a:t>
            </a:r>
            <a:r>
              <a:rPr lang="en-US" i="1" dirty="0"/>
              <a:t>bag: </a:t>
            </a:r>
            <a:r>
              <a:rPr lang="en-US" i="0" dirty="0" smtClean="0"/>
              <a:t>the </a:t>
            </a:r>
            <a:r>
              <a:rPr lang="en-US" i="0" dirty="0"/>
              <a:t>cross (X) appears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01112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Classroom management</a:t>
            </a:r>
          </a:p>
          <a:p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Pupils sit in groups.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Each group will have a star if they do the task well.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At the end of the lesson, the group with the most stars will be the winners.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5964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Tick on </a:t>
            </a:r>
            <a:r>
              <a:rPr lang="en-US" i="1" dirty="0"/>
              <a:t>bag: </a:t>
            </a:r>
            <a:r>
              <a:rPr lang="en-US" i="0" dirty="0"/>
              <a:t>the tick (V) appears</a:t>
            </a:r>
          </a:p>
          <a:p>
            <a:r>
              <a:rPr lang="en-US" i="0" dirty="0"/>
              <a:t>Tick on </a:t>
            </a:r>
            <a:r>
              <a:rPr lang="en-US" i="1" dirty="0"/>
              <a:t>hat: </a:t>
            </a:r>
            <a:r>
              <a:rPr lang="en-US" i="0" dirty="0" smtClean="0"/>
              <a:t>the </a:t>
            </a:r>
            <a:r>
              <a:rPr lang="en-US" i="0" dirty="0"/>
              <a:t>cross (X) appears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36158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Point and say </a:t>
            </a:r>
            <a:r>
              <a:rPr lang="en-US" dirty="0"/>
              <a:t>is divided into 3 main steps.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1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Pupils will be able to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listen </a:t>
            </a:r>
            <a:r>
              <a:rPr lang="vi-V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repeat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words.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 minutes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Choose a picture on the digital book. Ask </a:t>
            </a:r>
            <a:r>
              <a:rPr lang="en-US" i="1" dirty="0" smtClean="0"/>
              <a:t>What </a:t>
            </a:r>
            <a:r>
              <a:rPr lang="en-US" i="1" dirty="0"/>
              <a:t>can you see</a:t>
            </a:r>
            <a:r>
              <a:rPr lang="en-US" dirty="0"/>
              <a:t>? </a:t>
            </a:r>
            <a:r>
              <a:rPr lang="en-US" dirty="0" smtClean="0"/>
              <a:t>and </a:t>
            </a:r>
            <a:r>
              <a:rPr lang="en-US" dirty="0"/>
              <a:t>prompt pupils to answer. (Say </a:t>
            </a:r>
            <a:r>
              <a:rPr lang="en-US" i="1" dirty="0"/>
              <a:t>Mum and Ann are at the street market</a:t>
            </a:r>
            <a:r>
              <a:rPr lang="en-US" dirty="0"/>
              <a:t>).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Point to things in the picture, have </a:t>
            </a:r>
            <a:r>
              <a:rPr lang="en-US" dirty="0" smtClean="0"/>
              <a:t>pupils </a:t>
            </a:r>
            <a:r>
              <a:rPr lang="en-US" dirty="0"/>
              <a:t>listen and repeat with TPR actions.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2.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Pupils will be able to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point and say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the </a:t>
            </a:r>
            <a:r>
              <a:rPr lang="en-SG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words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group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 minutes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Hold up your index finger, demonstrate the action for Point.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Say Point and say with the TRP actions.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Point to the flashcards of apple, can, bag, hat in turn then have students say </a:t>
            </a:r>
            <a:r>
              <a:rPr lang="en-SG" dirty="0"/>
              <a:t>with the whole class first then individuals.</a:t>
            </a: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3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Pupils will be able to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point and say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pictures in pairs.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 minutes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pupils work in pairs and do the activity. </a:t>
            </a:r>
            <a:endParaRPr lang="en-US" dirty="0"/>
          </a:p>
          <a:p>
            <a:r>
              <a:rPr lang="en-US" dirty="0"/>
              <a:t>Stick 4 flashcards on the 4 class corners. One pupil says the word and the other points to the </a:t>
            </a:r>
            <a:r>
              <a:rPr lang="en-US" dirty="0" smtClean="0"/>
              <a:t>flashcards.</a:t>
            </a:r>
            <a:endParaRPr lang="en-US" i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2656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4505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Who’s faster?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Pupils will be able to recognize the unit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words through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pictures, sounds, meaning.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5 minutes</a:t>
            </a:r>
          </a:p>
          <a:p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Invite 2 pupils to play the game.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They stand back to back.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Count 1, the pupils go one step apart.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Count 2, the pupils go one more step.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Count 3, the pupils go one more step and turn around.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Teacher shows a flashcard. Who says the word faster get the point.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Can include the keywords in units 1 and 2 in this game.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10534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Goodbye</a:t>
            </a:r>
          </a:p>
          <a:p>
            <a:endParaRPr lang="en-US" dirty="0" smtClean="0"/>
          </a:p>
          <a:p>
            <a:r>
              <a:rPr lang="en-US" dirty="0" smtClean="0"/>
              <a:t>Time: 2 minutes</a:t>
            </a:r>
          </a:p>
          <a:p>
            <a:endParaRPr lang="en-US" dirty="0" smtClean="0"/>
          </a:p>
          <a:p>
            <a:r>
              <a:rPr lang="en-US" dirty="0" smtClean="0"/>
              <a:t>Teacher and pupils say goodbye to the words.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06235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559759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089845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427290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8536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Set up the class rules.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Hold up or point to the picture and say </a:t>
            </a:r>
            <a:r>
              <a:rPr lang="en-US" i="1" dirty="0"/>
              <a:t>Sit nicely! </a:t>
            </a:r>
            <a:r>
              <a:rPr lang="en-US" dirty="0" smtClean="0"/>
              <a:t>and </a:t>
            </a:r>
            <a:r>
              <a:rPr lang="en-US" dirty="0"/>
              <a:t>do the TPR action.  Have pupils do the TPR action.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Do the same with</a:t>
            </a:r>
            <a:r>
              <a:rPr lang="en-US" i="1" dirty="0"/>
              <a:t> </a:t>
            </a:r>
            <a:r>
              <a:rPr lang="en-US" i="1" dirty="0" smtClean="0"/>
              <a:t>Listen! </a:t>
            </a:r>
            <a:r>
              <a:rPr lang="en-US" dirty="0"/>
              <a:t>and </a:t>
            </a:r>
            <a:r>
              <a:rPr lang="en-US" i="1" dirty="0"/>
              <a:t>Be happy!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8631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Goals: </a:t>
            </a:r>
          </a:p>
          <a:p>
            <a:pPr marL="171450" indent="-171450">
              <a:buFontTx/>
              <a:buChar char="-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Warm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 the class and have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pupils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guess the key words.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Tx/>
              <a:buChar char="-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Create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curiosity in learning.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 minutes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Simon says</a:t>
            </a:r>
          </a:p>
          <a:p>
            <a:r>
              <a:rPr lang="en-US" dirty="0"/>
              <a:t>Simon says sit </a:t>
            </a:r>
            <a:r>
              <a:rPr lang="en-US" dirty="0" smtClean="0"/>
              <a:t>nicely!</a:t>
            </a:r>
            <a:endParaRPr lang="en-US" dirty="0"/>
          </a:p>
          <a:p>
            <a:r>
              <a:rPr lang="en-US" dirty="0"/>
              <a:t>Simon says </a:t>
            </a:r>
            <a:r>
              <a:rPr lang="en-US" dirty="0" smtClean="0"/>
              <a:t>listen!</a:t>
            </a:r>
            <a:endParaRPr lang="en-US" dirty="0"/>
          </a:p>
          <a:p>
            <a:r>
              <a:rPr lang="en-US" dirty="0"/>
              <a:t>Simon says be happy!</a:t>
            </a:r>
          </a:p>
          <a:p>
            <a:r>
              <a:rPr lang="en-US" dirty="0"/>
              <a:t>Simon says ball</a:t>
            </a:r>
          </a:p>
          <a:p>
            <a:r>
              <a:rPr lang="en-US" dirty="0"/>
              <a:t>Simon says bike</a:t>
            </a:r>
          </a:p>
          <a:p>
            <a:r>
              <a:rPr lang="en-US" dirty="0"/>
              <a:t>Simon says book</a:t>
            </a:r>
          </a:p>
          <a:p>
            <a:r>
              <a:rPr lang="en-US" dirty="0"/>
              <a:t>Simon says car</a:t>
            </a:r>
          </a:p>
          <a:p>
            <a:r>
              <a:rPr lang="en-US" dirty="0"/>
              <a:t>Simon says cat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Have pupils answer with TPR actions.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At the end of the game, teacher holds up a bag and says </a:t>
            </a:r>
            <a:r>
              <a:rPr lang="en-US" i="1" dirty="0"/>
              <a:t>Simon says bag </a:t>
            </a:r>
            <a:r>
              <a:rPr lang="en-US" dirty="0"/>
              <a:t>with a TPR action.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Do the same with </a:t>
            </a:r>
            <a:r>
              <a:rPr lang="en-US" i="1" dirty="0"/>
              <a:t>apple, hat </a:t>
            </a:r>
            <a:r>
              <a:rPr lang="en-US" i="0" dirty="0"/>
              <a:t>and</a:t>
            </a:r>
            <a:r>
              <a:rPr lang="en-US" i="1" dirty="0"/>
              <a:t> can</a:t>
            </a:r>
            <a:r>
              <a:rPr lang="en-US" dirty="0"/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2307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5323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126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37942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Listen and </a:t>
            </a:r>
            <a:r>
              <a:rPr lang="en-US" b="1" dirty="0" smtClean="0"/>
              <a:t>repeat </a:t>
            </a:r>
            <a:r>
              <a:rPr lang="en-US" dirty="0"/>
              <a:t>is divided into </a:t>
            </a:r>
            <a:r>
              <a:rPr lang="en-US" b="0" dirty="0"/>
              <a:t>3 steps.</a:t>
            </a:r>
          </a:p>
          <a:p>
            <a:endParaRPr lang="en-US" dirty="0"/>
          </a:p>
          <a:p>
            <a:r>
              <a:rPr lang="en-US" b="1" dirty="0"/>
              <a:t>Step 1</a:t>
            </a: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Goals: </a:t>
            </a:r>
          </a:p>
          <a:p>
            <a:pPr marL="171450" indent="-171450">
              <a:buFontTx/>
              <a:buChar char="-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 the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context.</a:t>
            </a:r>
          </a:p>
          <a:p>
            <a:pPr marL="171450" indent="-171450">
              <a:buFontTx/>
              <a:buChar char="-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Predict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pupils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 learn.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 minutes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Say </a:t>
            </a:r>
            <a:r>
              <a:rPr lang="en-US" i="1" dirty="0" smtClean="0"/>
              <a:t>Open </a:t>
            </a:r>
            <a:r>
              <a:rPr lang="en-US" i="1" dirty="0"/>
              <a:t>your book!</a:t>
            </a:r>
            <a:r>
              <a:rPr lang="en-US" dirty="0"/>
              <a:t> </a:t>
            </a:r>
            <a:r>
              <a:rPr lang="en-US" dirty="0" smtClean="0"/>
              <a:t>with </a:t>
            </a:r>
            <a:r>
              <a:rPr lang="en-US" dirty="0"/>
              <a:t>a TPR action. Have pupils open the book, Unit 3, At the street market. Teacher opens the digital book.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Teacher points to apple, can, bag, hat and the people in the picture to introduce the topic.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0882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303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24D9C-0C13-4D51-9D5C-2F3DEE2A8F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6D8BAC-37BD-4677-A24F-EC5E8AE98A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7F83F1-9DB6-4A33-967A-03C3BB3C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8E8780-A14C-42BC-8B8B-3CE125924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D8FE2D-158E-4E64-A23B-02A4232D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689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30A5B1-4F72-4C61-9AD0-53A7805DF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BDD439-9E9F-462D-A144-9220C9AE9B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67B0D6-0CA9-4A91-979E-E93F54BA2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B08213-09CF-4756-B34B-6D4BF668F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129D9E-3C39-425D-BAD1-EBD81D372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816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4DE781-D773-4C32-950F-948595A863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A187CD-D294-430B-A0A8-D92BFA5B6B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C91A08-5CA6-4612-9A5B-F17F4579F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3F293F-EEE0-4D32-A9C6-78F9E1AA6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6BFBE2-F13E-438E-8D80-BE70C4F84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974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2AFEB-BF55-441E-A9F7-666D942A5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36D0F-6433-441E-BE6F-0F57E42B7D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CA08EC-2D05-4AF7-B005-AE291EE1B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87D648-FF82-46A8-98DF-005B8E6FC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A37ABB-732A-4DCC-AB80-E89C8678E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181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0CCDA-471C-47B1-821A-5F4AA2780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684D7D-60F1-461A-91E4-8623AA7D83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DC6CD0-ADB6-4C1D-9132-A17B3EC67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F5A381-500F-4264-A2EC-7D4A4D81A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DEE95-04F5-4638-B216-0A0547CD6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409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A3847-94DB-4381-ABAA-945F2A57F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EFC69D-B221-4A32-AD0C-D84FA7B557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C6D3D7-E4D8-4879-8BC4-D92A8BA61B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2F7C62-6F18-4C5D-BF4B-2B83B0086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AA9F99-C949-4898-9DDA-A98925FD6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388B14-7CEC-4E7A-A2F1-3D0FEC6E9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688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C9728-D16D-4FA1-AC53-91A6CCB8B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37BEE9-206B-46B5-ADCB-AD134C7C0E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B98567-430D-4DEF-AA22-0397880A62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C2D181-1CE7-40C3-859E-E380F8A478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DFC062-4F3C-4D66-B479-779BCD0118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F3FDF4-FD00-4629-9BB8-9F70594FD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1FC01B-DF0E-4E6E-8FC4-4B99456FF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C9B7D6-A3E9-4051-80E7-75102DB9A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376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6668B-BB68-425D-9509-9FED795B7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8A4B96-07F8-40F3-89ED-9607C6433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A3C2CF-499A-405D-A8A2-0DA47181A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6E4E61-6863-467F-A9C6-F4EB242B2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772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BBBED8-C704-43EC-9FF7-8F646D728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C9F941-7975-4DBB-AF62-A8FCA638E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DEC06D-47E6-4C4B-AF8D-5FEE1618E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971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8F6FB-B1D5-4154-BA8D-3DE374A4A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72DA1-AD11-4E83-81EB-EC99651E7F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CF0F2A-8F49-4C70-8598-6FD532C83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DC7C95-FBE3-4708-A4E0-76CD49C8E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DA7CF9-8987-41E5-9829-71981368A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FF7BE1-9B84-4BC2-AE22-1C819CA7D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639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5E146-61D8-46A5-B498-CD5CD0DD8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AA3255-39D8-4C42-842E-1D17558CA5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782D50-82F4-4E20-8C07-E7AFA54BAF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4E6783-40A8-4EF7-82DF-00CBFE7CB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C1EC76-F960-4DAB-8BBF-2FF6949C0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12ADC5-F59B-4AD9-8394-99EFC4B49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138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3CC95A5-C4E0-43BA-8502-CD5F8478E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DCE701-0060-4FE5-BF89-978AA35A6E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8EDC20-072B-4918-AD44-84437D4DDD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D3BE19-71BD-46D3-B52F-27E09BA240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91DBE6-E706-4BFF-8826-29AE7446B4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472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5.png"/><Relationship Id="rId5" Type="http://schemas.openxmlformats.org/officeDocument/2006/relationships/image" Target="../media/image10.tmp"/><Relationship Id="rId4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5.png"/><Relationship Id="rId4" Type="http://schemas.openxmlformats.org/officeDocument/2006/relationships/image" Target="../media/image16.tm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tm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tm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tmp"/><Relationship Id="rId4" Type="http://schemas.openxmlformats.org/officeDocument/2006/relationships/audio" Target="../media/audio2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tmp"/><Relationship Id="rId4" Type="http://schemas.openxmlformats.org/officeDocument/2006/relationships/audio" Target="../media/audio2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5.png"/><Relationship Id="rId5" Type="http://schemas.openxmlformats.org/officeDocument/2006/relationships/image" Target="../media/image9.tmp"/><Relationship Id="rId4" Type="http://schemas.openxmlformats.org/officeDocument/2006/relationships/notesSlide" Target="../notesSlides/notesSlide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5.png"/><Relationship Id="rId5" Type="http://schemas.openxmlformats.org/officeDocument/2006/relationships/image" Target="../media/image17.jpeg"/><Relationship Id="rId4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audio" Target="../media/audio2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tmp"/><Relationship Id="rId4" Type="http://schemas.openxmlformats.org/officeDocument/2006/relationships/audio" Target="../media/audio2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audio" Target="../media/audio2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audio" Target="../media/audio2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9" y="9144"/>
            <a:ext cx="12159483" cy="6839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621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B4D3D850-2041-4B7C-AED9-54DA385B14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5707F116-8EC0-4822-9067-186AC8C96E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38684" y="1316432"/>
            <a:ext cx="4225136" cy="42251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94" name="Freeform: Shape 193">
            <a:extLst>
              <a:ext uri="{FF2B5EF4-FFF2-40B4-BE49-F238E27FC236}">
                <a16:creationId xmlns:a16="http://schemas.microsoft.com/office/drawing/2014/main" id="{49F1A7E4-819D-4D21-8E8B-32671A9F985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563919" y="753376"/>
            <a:ext cx="5353835" cy="5353835"/>
          </a:xfrm>
          <a:custGeom>
            <a:avLst/>
            <a:gdLst>
              <a:gd name="connsiteX0" fmla="*/ 690507 w 5353835"/>
              <a:gd name="connsiteY0" fmla="*/ 5273742 h 5353835"/>
              <a:gd name="connsiteX1" fmla="*/ 4938299 w 5353835"/>
              <a:gd name="connsiteY1" fmla="*/ 5273742 h 5353835"/>
              <a:gd name="connsiteX2" fmla="*/ 4858206 w 5353835"/>
              <a:gd name="connsiteY2" fmla="*/ 5353835 h 5353835"/>
              <a:gd name="connsiteX3" fmla="*/ 770600 w 5353835"/>
              <a:gd name="connsiteY3" fmla="*/ 5353835 h 5353835"/>
              <a:gd name="connsiteX4" fmla="*/ 433255 w 5353835"/>
              <a:gd name="connsiteY4" fmla="*/ 80093 h 5353835"/>
              <a:gd name="connsiteX5" fmla="*/ 513348 w 5353835"/>
              <a:gd name="connsiteY5" fmla="*/ 0 h 5353835"/>
              <a:gd name="connsiteX6" fmla="*/ 5353835 w 5353835"/>
              <a:gd name="connsiteY6" fmla="*/ 0 h 5353835"/>
              <a:gd name="connsiteX7" fmla="*/ 5353835 w 5353835"/>
              <a:gd name="connsiteY7" fmla="*/ 4858206 h 5353835"/>
              <a:gd name="connsiteX8" fmla="*/ 5273742 w 5353835"/>
              <a:gd name="connsiteY8" fmla="*/ 4938299 h 5353835"/>
              <a:gd name="connsiteX9" fmla="*/ 5273742 w 5353835"/>
              <a:gd name="connsiteY9" fmla="*/ 80093 h 5353835"/>
              <a:gd name="connsiteX10" fmla="*/ 0 w 5353835"/>
              <a:gd name="connsiteY10" fmla="*/ 513348 h 5353835"/>
              <a:gd name="connsiteX11" fmla="*/ 80093 w 5353835"/>
              <a:gd name="connsiteY11" fmla="*/ 433255 h 5353835"/>
              <a:gd name="connsiteX12" fmla="*/ 80093 w 5353835"/>
              <a:gd name="connsiteY12" fmla="*/ 4663328 h 5353835"/>
              <a:gd name="connsiteX13" fmla="*/ 0 w 5353835"/>
              <a:gd name="connsiteY13" fmla="*/ 4583235 h 5353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353835" h="5353835">
                <a:moveTo>
                  <a:pt x="690507" y="5273742"/>
                </a:moveTo>
                <a:lnTo>
                  <a:pt x="4938299" y="5273742"/>
                </a:lnTo>
                <a:lnTo>
                  <a:pt x="4858206" y="5353835"/>
                </a:lnTo>
                <a:lnTo>
                  <a:pt x="770600" y="5353835"/>
                </a:lnTo>
                <a:close/>
                <a:moveTo>
                  <a:pt x="433255" y="80093"/>
                </a:moveTo>
                <a:lnTo>
                  <a:pt x="513348" y="0"/>
                </a:lnTo>
                <a:lnTo>
                  <a:pt x="5353835" y="0"/>
                </a:lnTo>
                <a:lnTo>
                  <a:pt x="5353835" y="4858206"/>
                </a:lnTo>
                <a:lnTo>
                  <a:pt x="5273742" y="4938299"/>
                </a:lnTo>
                <a:lnTo>
                  <a:pt x="5273742" y="80093"/>
                </a:lnTo>
                <a:close/>
                <a:moveTo>
                  <a:pt x="0" y="513348"/>
                </a:moveTo>
                <a:lnTo>
                  <a:pt x="80093" y="433255"/>
                </a:lnTo>
                <a:lnTo>
                  <a:pt x="80093" y="4663328"/>
                </a:lnTo>
                <a:lnTo>
                  <a:pt x="0" y="45832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5" name="Isosceles Triangle 194">
            <a:extLst>
              <a:ext uri="{FF2B5EF4-FFF2-40B4-BE49-F238E27FC236}">
                <a16:creationId xmlns:a16="http://schemas.microsoft.com/office/drawing/2014/main" id="{CB64814D-A361-44E1-8D97-B83E41C8B2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0" y="-2"/>
            <a:ext cx="1248189" cy="1248189"/>
          </a:xfrm>
          <a:prstGeom prst="triangle">
            <a:avLst>
              <a:gd name="adj" fmla="val 10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id="{852A6879-032A-4946-9CCA-44D38BEDF5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296832" y="246646"/>
            <a:ext cx="577231" cy="577231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7" name="Rectangle 196">
            <a:extLst>
              <a:ext uri="{FF2B5EF4-FFF2-40B4-BE49-F238E27FC236}">
                <a16:creationId xmlns:a16="http://schemas.microsoft.com/office/drawing/2014/main" id="{56AB08D7-F0FB-4965-B730-8B874214C28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793049" y="367194"/>
            <a:ext cx="999162" cy="99916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id="{148D9297-49FA-43ED-AC6B-E2F153B3A5A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659187" y="946949"/>
            <a:ext cx="352820" cy="352820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Freeform: Shape 198">
            <a:extLst>
              <a:ext uri="{FF2B5EF4-FFF2-40B4-BE49-F238E27FC236}">
                <a16:creationId xmlns:a16="http://schemas.microsoft.com/office/drawing/2014/main" id="{77C2D141-F73C-4BF3-B3DF-D3BA74B8BE2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27826" y="1350438"/>
            <a:ext cx="4160520" cy="4157124"/>
          </a:xfrm>
          <a:custGeom>
            <a:avLst/>
            <a:gdLst>
              <a:gd name="connsiteX0" fmla="*/ 2080261 w 4160520"/>
              <a:gd name="connsiteY0" fmla="*/ 0 h 4157124"/>
              <a:gd name="connsiteX1" fmla="*/ 4160520 w 4160520"/>
              <a:gd name="connsiteY1" fmla="*/ 2078563 h 4157124"/>
              <a:gd name="connsiteX2" fmla="*/ 2080261 w 4160520"/>
              <a:gd name="connsiteY2" fmla="*/ 4157124 h 4157124"/>
              <a:gd name="connsiteX3" fmla="*/ 0 w 4160520"/>
              <a:gd name="connsiteY3" fmla="*/ 2078563 h 4157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60520" h="4157124">
                <a:moveTo>
                  <a:pt x="2080261" y="0"/>
                </a:moveTo>
                <a:lnTo>
                  <a:pt x="4160520" y="2078563"/>
                </a:lnTo>
                <a:lnTo>
                  <a:pt x="2080261" y="4157124"/>
                </a:lnTo>
                <a:lnTo>
                  <a:pt x="0" y="207856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0" name="Freeform: Shape 199">
            <a:extLst>
              <a:ext uri="{FF2B5EF4-FFF2-40B4-BE49-F238E27FC236}">
                <a16:creationId xmlns:a16="http://schemas.microsoft.com/office/drawing/2014/main" id="{DB456AC5-2DFE-4E00-B0CE-30AAA2A3D6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47566" y="1"/>
            <a:ext cx="3997403" cy="3295805"/>
          </a:xfrm>
          <a:custGeom>
            <a:avLst/>
            <a:gdLst>
              <a:gd name="connsiteX0" fmla="*/ 1352836 w 4160520"/>
              <a:gd name="connsiteY0" fmla="*/ 0 h 3430293"/>
              <a:gd name="connsiteX1" fmla="*/ 2807685 w 4160520"/>
              <a:gd name="connsiteY1" fmla="*/ 0 h 3430293"/>
              <a:gd name="connsiteX2" fmla="*/ 4160520 w 4160520"/>
              <a:gd name="connsiteY2" fmla="*/ 1351732 h 3430293"/>
              <a:gd name="connsiteX3" fmla="*/ 2080261 w 4160520"/>
              <a:gd name="connsiteY3" fmla="*/ 3430293 h 3430293"/>
              <a:gd name="connsiteX4" fmla="*/ 0 w 4160520"/>
              <a:gd name="connsiteY4" fmla="*/ 1351732 h 3430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60520" h="3430293">
                <a:moveTo>
                  <a:pt x="1352836" y="0"/>
                </a:moveTo>
                <a:lnTo>
                  <a:pt x="2807685" y="0"/>
                </a:lnTo>
                <a:lnTo>
                  <a:pt x="4160520" y="1351732"/>
                </a:lnTo>
                <a:lnTo>
                  <a:pt x="2080261" y="3430293"/>
                </a:lnTo>
                <a:lnTo>
                  <a:pt x="0" y="135173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1" name="Isosceles Triangle 200">
            <a:extLst>
              <a:ext uri="{FF2B5EF4-FFF2-40B4-BE49-F238E27FC236}">
                <a16:creationId xmlns:a16="http://schemas.microsoft.com/office/drawing/2014/main" id="{D3EB41F8-8868-4FC3-8553-94FEE5A8B8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52972" y="6102888"/>
            <a:ext cx="1510228" cy="755112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" name="Freeform: Shape 201">
            <a:extLst>
              <a:ext uri="{FF2B5EF4-FFF2-40B4-BE49-F238E27FC236}">
                <a16:creationId xmlns:a16="http://schemas.microsoft.com/office/drawing/2014/main" id="{39671820-9967-4806-B0A7-4944C2A4A5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447566" y="3562194"/>
            <a:ext cx="3997403" cy="3295805"/>
          </a:xfrm>
          <a:custGeom>
            <a:avLst/>
            <a:gdLst>
              <a:gd name="connsiteX0" fmla="*/ 1352836 w 4160520"/>
              <a:gd name="connsiteY0" fmla="*/ 0 h 3430293"/>
              <a:gd name="connsiteX1" fmla="*/ 2807685 w 4160520"/>
              <a:gd name="connsiteY1" fmla="*/ 0 h 3430293"/>
              <a:gd name="connsiteX2" fmla="*/ 4160520 w 4160520"/>
              <a:gd name="connsiteY2" fmla="*/ 1351732 h 3430293"/>
              <a:gd name="connsiteX3" fmla="*/ 2080261 w 4160520"/>
              <a:gd name="connsiteY3" fmla="*/ 3430293 h 3430293"/>
              <a:gd name="connsiteX4" fmla="*/ 0 w 4160520"/>
              <a:gd name="connsiteY4" fmla="*/ 1351732 h 3430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60520" h="3430293">
                <a:moveTo>
                  <a:pt x="1352836" y="0"/>
                </a:moveTo>
                <a:lnTo>
                  <a:pt x="2807685" y="0"/>
                </a:lnTo>
                <a:lnTo>
                  <a:pt x="4160520" y="1351732"/>
                </a:lnTo>
                <a:lnTo>
                  <a:pt x="2080261" y="3430293"/>
                </a:lnTo>
                <a:lnTo>
                  <a:pt x="0" y="135173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Content Placeholder 4" descr="A drawing of a face&#10;&#10;Description automatically generated">
            <a:extLst>
              <a:ext uri="{FF2B5EF4-FFF2-40B4-BE49-F238E27FC236}">
                <a16:creationId xmlns:a16="http://schemas.microsoft.com/office/drawing/2014/main" id="{EBE9E41C-344C-43B9-A691-2B28CD8144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782" y="2659960"/>
            <a:ext cx="4591108" cy="180861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2125" y="260204"/>
            <a:ext cx="2184511" cy="218046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710" y="4386040"/>
            <a:ext cx="2164989" cy="2160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247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872" y="0"/>
            <a:ext cx="66122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594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person&#10;&#10;Description automatically generated">
            <a:extLst>
              <a:ext uri="{FF2B5EF4-FFF2-40B4-BE49-F238E27FC236}">
                <a16:creationId xmlns:a16="http://schemas.microsoft.com/office/drawing/2014/main" id="{8DF50D23-E294-48DC-ACB4-7F7BB989A6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179" y="730901"/>
            <a:ext cx="7088062" cy="521736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A397A2A-FCB9-434E-8918-1830D3A03014}"/>
              </a:ext>
            </a:extLst>
          </p:cNvPr>
          <p:cNvSpPr txBox="1"/>
          <p:nvPr/>
        </p:nvSpPr>
        <p:spPr>
          <a:xfrm>
            <a:off x="7801349" y="1355695"/>
            <a:ext cx="379614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6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b</a:t>
            </a:r>
            <a:r>
              <a:rPr kumimoji="0" lang="en-US" sz="11500" b="1" i="0" u="none" strike="noStrike" kern="1200" cap="none" spc="6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a</a:t>
            </a:r>
            <a:r>
              <a:rPr kumimoji="0" lang="en-US" sz="11500" b="1" i="0" u="none" strike="noStrike" kern="1200" cap="none" spc="6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g</a:t>
            </a:r>
            <a:endParaRPr kumimoji="0" lang="en-US" sz="1800" b="1" i="0" u="none" strike="noStrike" kern="1200" cap="none" spc="6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  <p:pic>
        <p:nvPicPr>
          <p:cNvPr id="3" name="ba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33123" y="2935963"/>
            <a:ext cx="333391" cy="333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898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food, stool, drawing, ottoman&#10;&#10;Description automatically generated">
            <a:extLst>
              <a:ext uri="{FF2B5EF4-FFF2-40B4-BE49-F238E27FC236}">
                <a16:creationId xmlns:a16="http://schemas.microsoft.com/office/drawing/2014/main" id="{49136497-A964-4462-A8CB-A12416AAFE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112" y="637629"/>
            <a:ext cx="6390876" cy="5097071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9894B21-2344-494E-A39F-7615A73648A2}"/>
              </a:ext>
            </a:extLst>
          </p:cNvPr>
          <p:cNvSpPr txBox="1"/>
          <p:nvPr/>
        </p:nvSpPr>
        <p:spPr>
          <a:xfrm>
            <a:off x="7706945" y="3872652"/>
            <a:ext cx="379614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6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h</a:t>
            </a:r>
            <a:r>
              <a:rPr kumimoji="0" lang="en-US" sz="11500" b="1" i="0" u="none" strike="noStrike" kern="1200" cap="none" spc="6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a</a:t>
            </a:r>
            <a:r>
              <a:rPr kumimoji="0" lang="en-US" sz="11500" b="1" i="0" u="none" strike="noStrike" kern="1200" cap="none" spc="6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t</a:t>
            </a:r>
            <a:endParaRPr kumimoji="0" lang="en-US" sz="1800" b="1" i="0" u="none" strike="noStrike" kern="1200" cap="none" spc="6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  <p:pic>
        <p:nvPicPr>
          <p:cNvPr id="3" name="ha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154977" y="5435036"/>
            <a:ext cx="324926" cy="324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611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 descr="A picture containing person&#10;&#10;Description automatically generated">
            <a:extLst>
              <a:ext uri="{FF2B5EF4-FFF2-40B4-BE49-F238E27FC236}">
                <a16:creationId xmlns:a16="http://schemas.microsoft.com/office/drawing/2014/main" id="{C1064D2B-67A2-4096-83A8-34D7A38A3A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260" y="1024731"/>
            <a:ext cx="4310267" cy="31726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12B8FAB-E090-492A-94D8-4A5F04753889}"/>
              </a:ext>
            </a:extLst>
          </p:cNvPr>
          <p:cNvSpPr txBox="1"/>
          <p:nvPr/>
        </p:nvSpPr>
        <p:spPr>
          <a:xfrm>
            <a:off x="1352322" y="4722903"/>
            <a:ext cx="379614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6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b</a:t>
            </a:r>
            <a:r>
              <a:rPr kumimoji="0" lang="en-US" sz="11500" b="1" i="0" u="none" strike="noStrike" kern="1200" cap="none" spc="6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a</a:t>
            </a:r>
            <a:r>
              <a:rPr kumimoji="0" lang="en-US" sz="11500" b="1" i="0" u="none" strike="noStrike" kern="1200" cap="none" spc="6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g</a:t>
            </a:r>
            <a:endParaRPr kumimoji="0" lang="en-US" sz="1800" b="1" i="0" u="none" strike="noStrike" kern="1200" cap="none" spc="6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  <p:pic>
        <p:nvPicPr>
          <p:cNvPr id="6" name="Content Placeholder 4" descr="A picture containing food, stool, drawing, ottoman&#10;&#10;Description automatically generated">
            <a:extLst>
              <a:ext uri="{FF2B5EF4-FFF2-40B4-BE49-F238E27FC236}">
                <a16:creationId xmlns:a16="http://schemas.microsoft.com/office/drawing/2014/main" id="{CFE9149B-F8B6-4C41-BEED-3AC6167B0B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080" y="900525"/>
            <a:ext cx="4225475" cy="337004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B285C10-88C3-46E0-BE0D-96CC60E54875}"/>
              </a:ext>
            </a:extLst>
          </p:cNvPr>
          <p:cNvSpPr txBox="1"/>
          <p:nvPr/>
        </p:nvSpPr>
        <p:spPr>
          <a:xfrm>
            <a:off x="7744268" y="4722903"/>
            <a:ext cx="379614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6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h</a:t>
            </a:r>
            <a:r>
              <a:rPr kumimoji="0" lang="en-US" sz="11500" b="1" i="0" u="none" strike="noStrike" kern="1200" cap="none" spc="6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a</a:t>
            </a:r>
            <a:r>
              <a:rPr kumimoji="0" lang="en-US" sz="11500" b="1" i="0" u="none" strike="noStrike" kern="1200" cap="none" spc="6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t</a:t>
            </a:r>
            <a:endParaRPr kumimoji="0" lang="en-US" sz="1800" b="1" i="0" u="none" strike="noStrike" kern="1200" cap="none" spc="6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431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FEB0A-C547-41BF-B709-852768593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7E35A8-A2C3-4C1F-881D-7AA54CBBD4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4" descr="A picture containing person&#10;&#10;Description automatically generated">
            <a:extLst>
              <a:ext uri="{FF2B5EF4-FFF2-40B4-BE49-F238E27FC236}">
                <a16:creationId xmlns:a16="http://schemas.microsoft.com/office/drawing/2014/main" id="{C1064D2B-67A2-4096-83A8-34D7A38A3A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576" y="1831087"/>
            <a:ext cx="4310267" cy="31726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12B8FAB-E090-492A-94D8-4A5F04753889}"/>
              </a:ext>
            </a:extLst>
          </p:cNvPr>
          <p:cNvSpPr txBox="1"/>
          <p:nvPr/>
        </p:nvSpPr>
        <p:spPr>
          <a:xfrm>
            <a:off x="1594369" y="4784752"/>
            <a:ext cx="379614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6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b</a:t>
            </a:r>
            <a:r>
              <a:rPr kumimoji="0" lang="en-US" sz="11500" b="1" i="0" u="none" strike="noStrike" kern="1200" cap="none" spc="6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a</a:t>
            </a:r>
            <a:r>
              <a:rPr kumimoji="0" lang="en-US" sz="11500" b="1" i="0" u="none" strike="noStrike" kern="1200" cap="none" spc="6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g </a:t>
            </a:r>
            <a:endParaRPr kumimoji="0" lang="en-US" sz="1800" b="1" i="0" u="none" strike="noStrike" kern="1200" cap="none" spc="6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  <p:pic>
        <p:nvPicPr>
          <p:cNvPr id="6" name="Content Placeholder 4" descr="A picture containing food, stool, drawing, ottoman&#10;&#10;Description automatically generated">
            <a:extLst>
              <a:ext uri="{FF2B5EF4-FFF2-40B4-BE49-F238E27FC236}">
                <a16:creationId xmlns:a16="http://schemas.microsoft.com/office/drawing/2014/main" id="{CFE9149B-F8B6-4C41-BEED-3AC6167B0B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9068" y="1343581"/>
            <a:ext cx="4225475" cy="337004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B285C10-88C3-46E0-BE0D-96CC60E54875}"/>
              </a:ext>
            </a:extLst>
          </p:cNvPr>
          <p:cNvSpPr txBox="1"/>
          <p:nvPr/>
        </p:nvSpPr>
        <p:spPr>
          <a:xfrm>
            <a:off x="7557655" y="4758288"/>
            <a:ext cx="379614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6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h</a:t>
            </a:r>
            <a:r>
              <a:rPr kumimoji="0" lang="en-US" sz="11500" b="1" i="0" u="none" strike="noStrike" kern="1200" cap="none" spc="6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a</a:t>
            </a:r>
            <a:r>
              <a:rPr kumimoji="0" lang="en-US" sz="11500" b="1" i="0" u="none" strike="noStrike" kern="1200" cap="none" spc="6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t</a:t>
            </a:r>
            <a:endParaRPr kumimoji="0" lang="en-US" sz="1800" b="1" i="0" u="none" strike="noStrike" kern="1200" cap="none" spc="6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C41361-A3DE-49CA-90C7-F5BB63806EAE}"/>
              </a:ext>
            </a:extLst>
          </p:cNvPr>
          <p:cNvSpPr txBox="1"/>
          <p:nvPr/>
        </p:nvSpPr>
        <p:spPr>
          <a:xfrm>
            <a:off x="5747657" y="5303886"/>
            <a:ext cx="129587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or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A13EDD5-EC65-412E-BF08-758CDD212AE6}"/>
              </a:ext>
            </a:extLst>
          </p:cNvPr>
          <p:cNvSpPr/>
          <p:nvPr/>
        </p:nvSpPr>
        <p:spPr>
          <a:xfrm>
            <a:off x="838200" y="355697"/>
            <a:ext cx="5051612" cy="45041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69C6BEB-67B8-4A25-A151-3CF521B9633B}"/>
              </a:ext>
            </a:extLst>
          </p:cNvPr>
          <p:cNvSpPr/>
          <p:nvPr/>
        </p:nvSpPr>
        <p:spPr>
          <a:xfrm>
            <a:off x="6611816" y="329858"/>
            <a:ext cx="5051612" cy="45041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8183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12B8FAB-E090-492A-94D8-4A5F04753889}"/>
              </a:ext>
            </a:extLst>
          </p:cNvPr>
          <p:cNvSpPr txBox="1"/>
          <p:nvPr/>
        </p:nvSpPr>
        <p:spPr>
          <a:xfrm>
            <a:off x="1594369" y="4784752"/>
            <a:ext cx="379614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b</a:t>
            </a:r>
            <a:r>
              <a:rPr kumimoji="0" lang="en-US" sz="11500" b="1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a</a:t>
            </a:r>
            <a:r>
              <a:rPr kumimoji="0" lang="en-US" sz="115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g </a:t>
            </a:r>
            <a:endParaRPr kumimoji="0" lang="en-US" sz="1800" b="1" i="0" u="none" strike="noStrike" kern="1200" cap="none" spc="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  <p:pic>
        <p:nvPicPr>
          <p:cNvPr id="6" name="Content Placeholder 4" descr="A picture containing food, stool, drawing, ottoman&#10;&#10;Description automatically generated">
            <a:extLst>
              <a:ext uri="{FF2B5EF4-FFF2-40B4-BE49-F238E27FC236}">
                <a16:creationId xmlns:a16="http://schemas.microsoft.com/office/drawing/2014/main" id="{CFE9149B-F8B6-4C41-BEED-3AC6167B0B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2267" y="772828"/>
            <a:ext cx="4225475" cy="337004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B285C10-88C3-46E0-BE0D-96CC60E54875}"/>
              </a:ext>
            </a:extLst>
          </p:cNvPr>
          <p:cNvSpPr txBox="1"/>
          <p:nvPr/>
        </p:nvSpPr>
        <p:spPr>
          <a:xfrm>
            <a:off x="7557655" y="4758288"/>
            <a:ext cx="379614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h</a:t>
            </a: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a</a:t>
            </a: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C41361-A3DE-49CA-90C7-F5BB63806EAE}"/>
              </a:ext>
            </a:extLst>
          </p:cNvPr>
          <p:cNvSpPr txBox="1"/>
          <p:nvPr/>
        </p:nvSpPr>
        <p:spPr>
          <a:xfrm>
            <a:off x="5390514" y="5303886"/>
            <a:ext cx="165302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L-Shape 7">
            <a:extLst>
              <a:ext uri="{FF2B5EF4-FFF2-40B4-BE49-F238E27FC236}">
                <a16:creationId xmlns:a16="http://schemas.microsoft.com/office/drawing/2014/main" id="{8A99916B-A577-45D1-BF75-D375DDBA1E21}"/>
              </a:ext>
            </a:extLst>
          </p:cNvPr>
          <p:cNvSpPr/>
          <p:nvPr/>
        </p:nvSpPr>
        <p:spPr>
          <a:xfrm rot="7994978" flipH="1" flipV="1">
            <a:off x="10100451" y="4847150"/>
            <a:ext cx="798135" cy="424824"/>
          </a:xfrm>
          <a:prstGeom prst="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Multiplication Sign 11">
            <a:extLst>
              <a:ext uri="{FF2B5EF4-FFF2-40B4-BE49-F238E27FC236}">
                <a16:creationId xmlns:a16="http://schemas.microsoft.com/office/drawing/2014/main" id="{46D26C41-CADD-45BE-AC50-9F19EA18CF0C}"/>
              </a:ext>
            </a:extLst>
          </p:cNvPr>
          <p:cNvSpPr/>
          <p:nvPr/>
        </p:nvSpPr>
        <p:spPr>
          <a:xfrm>
            <a:off x="4492796" y="4732146"/>
            <a:ext cx="949853" cy="806823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7905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31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12B8FAB-E090-492A-94D8-4A5F04753889}"/>
              </a:ext>
            </a:extLst>
          </p:cNvPr>
          <p:cNvSpPr txBox="1"/>
          <p:nvPr/>
        </p:nvSpPr>
        <p:spPr>
          <a:xfrm>
            <a:off x="1594369" y="4784752"/>
            <a:ext cx="379614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b</a:t>
            </a: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a</a:t>
            </a: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g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285C10-88C3-46E0-BE0D-96CC60E54875}"/>
              </a:ext>
            </a:extLst>
          </p:cNvPr>
          <p:cNvSpPr txBox="1"/>
          <p:nvPr/>
        </p:nvSpPr>
        <p:spPr>
          <a:xfrm>
            <a:off x="7557655" y="4758288"/>
            <a:ext cx="379614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h</a:t>
            </a: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a</a:t>
            </a: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C41361-A3DE-49CA-90C7-F5BB63806EAE}"/>
              </a:ext>
            </a:extLst>
          </p:cNvPr>
          <p:cNvSpPr txBox="1"/>
          <p:nvPr/>
        </p:nvSpPr>
        <p:spPr>
          <a:xfrm>
            <a:off x="5728996" y="5303886"/>
            <a:ext cx="131453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L-Shape 7">
            <a:extLst>
              <a:ext uri="{FF2B5EF4-FFF2-40B4-BE49-F238E27FC236}">
                <a16:creationId xmlns:a16="http://schemas.microsoft.com/office/drawing/2014/main" id="{8A99916B-A577-45D1-BF75-D375DDBA1E21}"/>
              </a:ext>
            </a:extLst>
          </p:cNvPr>
          <p:cNvSpPr/>
          <p:nvPr/>
        </p:nvSpPr>
        <p:spPr>
          <a:xfrm rot="7994978" flipH="1" flipV="1">
            <a:off x="4469829" y="4934015"/>
            <a:ext cx="635182" cy="353201"/>
          </a:xfrm>
          <a:prstGeom prst="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Multiplication Sign 11">
            <a:extLst>
              <a:ext uri="{FF2B5EF4-FFF2-40B4-BE49-F238E27FC236}">
                <a16:creationId xmlns:a16="http://schemas.microsoft.com/office/drawing/2014/main" id="{46D26C41-CADD-45BE-AC50-9F19EA18CF0C}"/>
              </a:ext>
            </a:extLst>
          </p:cNvPr>
          <p:cNvSpPr/>
          <p:nvPr/>
        </p:nvSpPr>
        <p:spPr>
          <a:xfrm>
            <a:off x="9807286" y="4595005"/>
            <a:ext cx="949853" cy="806823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Content Placeholder 4" descr="A picture containing person&#10;&#10;Description automatically generated">
            <a:extLst>
              <a:ext uri="{FF2B5EF4-FFF2-40B4-BE49-F238E27FC236}">
                <a16:creationId xmlns:a16="http://schemas.microsoft.com/office/drawing/2014/main" id="{D3A713FE-9F54-448D-933C-5B0ABDD512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992" y="681037"/>
            <a:ext cx="4310267" cy="3172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533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31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0E1B8-B8D3-4177-9267-0CFCB5131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</a:t>
            </a:r>
          </a:p>
        </p:txBody>
      </p:sp>
      <p:pic>
        <p:nvPicPr>
          <p:cNvPr id="5" name="Content Placeholder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D2F9B231-035D-4CAC-9CE7-FCD307DE54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43" y="692178"/>
            <a:ext cx="6038953" cy="601707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078758C-3CC3-4567-B15A-29ABA5517598}"/>
              </a:ext>
            </a:extLst>
          </p:cNvPr>
          <p:cNvSpPr txBox="1"/>
          <p:nvPr/>
        </p:nvSpPr>
        <p:spPr>
          <a:xfrm>
            <a:off x="6277810" y="3268945"/>
            <a:ext cx="544157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6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a</a:t>
            </a:r>
            <a:r>
              <a:rPr kumimoji="0" lang="en-US" sz="11500" b="1" i="0" u="none" strike="noStrike" kern="1200" cap="none" spc="6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pple</a:t>
            </a:r>
          </a:p>
        </p:txBody>
      </p:sp>
      <p:pic>
        <p:nvPicPr>
          <p:cNvPr id="3" name="appl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80462" y="5040919"/>
            <a:ext cx="408160" cy="408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7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Image result for apple juice can&quot;">
            <a:extLst>
              <a:ext uri="{FF2B5EF4-FFF2-40B4-BE49-F238E27FC236}">
                <a16:creationId xmlns:a16="http://schemas.microsoft.com/office/drawing/2014/main" id="{EBD34C54-1D32-4CAF-BB3F-C2917A7122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48"/>
          <a:stretch/>
        </p:blipFill>
        <p:spPr bwMode="auto">
          <a:xfrm>
            <a:off x="3238500" y="1081954"/>
            <a:ext cx="5715000" cy="5095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E12358F-0460-4BB6-84D1-2224928F87EF}"/>
              </a:ext>
            </a:extLst>
          </p:cNvPr>
          <p:cNvSpPr txBox="1"/>
          <p:nvPr/>
        </p:nvSpPr>
        <p:spPr>
          <a:xfrm>
            <a:off x="8077424" y="3629458"/>
            <a:ext cx="379614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c</a:t>
            </a: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a</a:t>
            </a: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  <p:pic>
        <p:nvPicPr>
          <p:cNvPr id="2" name="ca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05208" y="5213057"/>
            <a:ext cx="278449" cy="27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391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2C910467-8185-45DD-B8A2-A88DF20DF6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711" y="450221"/>
            <a:ext cx="7207948" cy="5948859"/>
          </a:xfrm>
          <a:prstGeom prst="rect">
            <a:avLst/>
          </a:prstGeom>
          <a:solidFill>
            <a:srgbClr val="7F7F7F">
              <a:alpha val="24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DA1A2E9-63FE-408D-A803-8E306ECAB4B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16759" y="450220"/>
            <a:ext cx="3904488" cy="4233672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898EF1-39C3-48EB-88F1-70A9E9D400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86221" y="1115568"/>
            <a:ext cx="3364992" cy="2843784"/>
          </a:xfrm>
        </p:spPr>
        <p:txBody>
          <a:bodyPr anchor="ctr">
            <a:normAutofit fontScale="90000"/>
          </a:bodyPr>
          <a:lstStyle/>
          <a:p>
            <a:r>
              <a:rPr lang="en-US" sz="5000" b="1" dirty="0">
                <a:solidFill>
                  <a:srgbClr val="FFFFFF"/>
                </a:solidFill>
              </a:rPr>
              <a:t>Unit 3</a:t>
            </a:r>
            <a:br>
              <a:rPr lang="en-US" sz="5000" b="1" dirty="0">
                <a:solidFill>
                  <a:srgbClr val="FFFFFF"/>
                </a:solidFill>
              </a:rPr>
            </a:br>
            <a:r>
              <a:rPr lang="en-US" sz="5000" b="1" dirty="0">
                <a:solidFill>
                  <a:srgbClr val="FFFFFF"/>
                </a:solidFill>
              </a:rPr>
              <a:t>Lesson 1</a:t>
            </a:r>
            <a:r>
              <a:rPr lang="en-US" sz="5000" dirty="0">
                <a:solidFill>
                  <a:srgbClr val="FFFFFF"/>
                </a:solidFill>
              </a:rPr>
              <a:t/>
            </a:r>
            <a:br>
              <a:rPr lang="en-US" sz="5000" dirty="0">
                <a:solidFill>
                  <a:srgbClr val="FFFFFF"/>
                </a:solidFill>
              </a:rPr>
            </a:br>
            <a:r>
              <a:rPr lang="en-US" sz="5000" dirty="0">
                <a:solidFill>
                  <a:srgbClr val="FFFFFF"/>
                </a:solidFill>
              </a:rPr>
              <a:t/>
            </a:r>
            <a:br>
              <a:rPr lang="en-US" sz="5000" dirty="0">
                <a:solidFill>
                  <a:srgbClr val="FFFFFF"/>
                </a:solidFill>
              </a:rPr>
            </a:br>
            <a:r>
              <a:rPr lang="en-US" sz="5000" b="1" dirty="0">
                <a:solidFill>
                  <a:srgbClr val="FFFFFF"/>
                </a:solidFill>
              </a:rPr>
              <a:t>At the street market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BE9F90C-C163-435B-9A68-D15C92D1CF2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1076" y="4846320"/>
            <a:ext cx="2395728" cy="1563624"/>
          </a:xfrm>
          <a:prstGeom prst="rect">
            <a:avLst/>
          </a:prstGeom>
          <a:solidFill>
            <a:schemeClr val="accent1">
              <a:alpha val="94902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ABE00B-5C74-4EC8-8DC0-B88D32C8F5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86252" y="5120640"/>
            <a:ext cx="1828800" cy="1024128"/>
          </a:xfrm>
        </p:spPr>
        <p:txBody>
          <a:bodyPr anchor="ctr">
            <a:normAutofit/>
          </a:bodyPr>
          <a:lstStyle/>
          <a:p>
            <a:pPr algn="l"/>
            <a:endParaRPr lang="en-US" sz="1900">
              <a:solidFill>
                <a:srgbClr val="FFFFFF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A882A9F-F4E9-4E23-8F0B-20B5DF42EAA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2221" y="4846320"/>
            <a:ext cx="1353312" cy="1572768"/>
          </a:xfrm>
          <a:prstGeom prst="rect">
            <a:avLst/>
          </a:prstGeom>
          <a:solidFill>
            <a:srgbClr val="466168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878" y="450220"/>
            <a:ext cx="5917392" cy="5948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85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2D34D-58F2-478C-9AD1-2DCB028FF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03DE37-19FF-4EBF-A416-C70F6C0CB0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B7431A23-785D-4220-A6C3-BB39039D93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81232"/>
            <a:ext cx="3832852" cy="381896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CA373A1-0482-425C-98FB-46829612DDFB}"/>
              </a:ext>
            </a:extLst>
          </p:cNvPr>
          <p:cNvSpPr txBox="1"/>
          <p:nvPr/>
        </p:nvSpPr>
        <p:spPr>
          <a:xfrm>
            <a:off x="838200" y="4727478"/>
            <a:ext cx="544157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a</a:t>
            </a: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pple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  <p:pic>
        <p:nvPicPr>
          <p:cNvPr id="8" name="Picture 4" descr="Image result for apple juice can&quot;">
            <a:extLst>
              <a:ext uri="{FF2B5EF4-FFF2-40B4-BE49-F238E27FC236}">
                <a16:creationId xmlns:a16="http://schemas.microsoft.com/office/drawing/2014/main" id="{1FDF374F-1325-402D-81CE-02384CEB26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48"/>
          <a:stretch/>
        </p:blipFill>
        <p:spPr bwMode="auto">
          <a:xfrm>
            <a:off x="7070107" y="465950"/>
            <a:ext cx="4458066" cy="3974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393C9A6-ACDC-491F-9ADB-53C23D4D4B65}"/>
              </a:ext>
            </a:extLst>
          </p:cNvPr>
          <p:cNvSpPr txBox="1"/>
          <p:nvPr/>
        </p:nvSpPr>
        <p:spPr>
          <a:xfrm>
            <a:off x="7408507" y="4711417"/>
            <a:ext cx="412907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c</a:t>
            </a: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a</a:t>
            </a: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004084C-F5CD-4A1B-90C3-5BEA7F7635D0}"/>
              </a:ext>
            </a:extLst>
          </p:cNvPr>
          <p:cNvSpPr txBox="1"/>
          <p:nvPr/>
        </p:nvSpPr>
        <p:spPr>
          <a:xfrm>
            <a:off x="5550041" y="5303886"/>
            <a:ext cx="149349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DF15F19-92D7-4561-9135-4547BEB26910}"/>
              </a:ext>
            </a:extLst>
          </p:cNvPr>
          <p:cNvSpPr/>
          <p:nvPr/>
        </p:nvSpPr>
        <p:spPr>
          <a:xfrm>
            <a:off x="498429" y="519962"/>
            <a:ext cx="5051612" cy="45041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24A9870-AA48-446D-8076-306D2254CDE4}"/>
              </a:ext>
            </a:extLst>
          </p:cNvPr>
          <p:cNvSpPr/>
          <p:nvPr/>
        </p:nvSpPr>
        <p:spPr>
          <a:xfrm>
            <a:off x="6306210" y="519961"/>
            <a:ext cx="5051612" cy="45041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2421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12B8FAB-E090-492A-94D8-4A5F04753889}"/>
              </a:ext>
            </a:extLst>
          </p:cNvPr>
          <p:cNvSpPr txBox="1"/>
          <p:nvPr/>
        </p:nvSpPr>
        <p:spPr>
          <a:xfrm>
            <a:off x="838200" y="4675735"/>
            <a:ext cx="455231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a</a:t>
            </a: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pple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285C10-88C3-46E0-BE0D-96CC60E54875}"/>
              </a:ext>
            </a:extLst>
          </p:cNvPr>
          <p:cNvSpPr txBox="1"/>
          <p:nvPr/>
        </p:nvSpPr>
        <p:spPr>
          <a:xfrm>
            <a:off x="7557655" y="4627661"/>
            <a:ext cx="379614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c</a:t>
            </a: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a</a:t>
            </a: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C41361-A3DE-49CA-90C7-F5BB63806EAE}"/>
              </a:ext>
            </a:extLst>
          </p:cNvPr>
          <p:cNvSpPr txBox="1"/>
          <p:nvPr/>
        </p:nvSpPr>
        <p:spPr>
          <a:xfrm>
            <a:off x="5390514" y="5303886"/>
            <a:ext cx="165302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L-Shape 7">
            <a:extLst>
              <a:ext uri="{FF2B5EF4-FFF2-40B4-BE49-F238E27FC236}">
                <a16:creationId xmlns:a16="http://schemas.microsoft.com/office/drawing/2014/main" id="{8A99916B-A577-45D1-BF75-D375DDBA1E21}"/>
              </a:ext>
            </a:extLst>
          </p:cNvPr>
          <p:cNvSpPr/>
          <p:nvPr/>
        </p:nvSpPr>
        <p:spPr>
          <a:xfrm rot="7994978" flipH="1" flipV="1">
            <a:off x="10239894" y="4867538"/>
            <a:ext cx="836494" cy="384047"/>
          </a:xfrm>
          <a:prstGeom prst="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Multiplication Sign 11">
            <a:extLst>
              <a:ext uri="{FF2B5EF4-FFF2-40B4-BE49-F238E27FC236}">
                <a16:creationId xmlns:a16="http://schemas.microsoft.com/office/drawing/2014/main" id="{46D26C41-CADD-45BE-AC50-9F19EA18CF0C}"/>
              </a:ext>
            </a:extLst>
          </p:cNvPr>
          <p:cNvSpPr/>
          <p:nvPr/>
        </p:nvSpPr>
        <p:spPr>
          <a:xfrm>
            <a:off x="4716734" y="4732146"/>
            <a:ext cx="949853" cy="806823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Image result for orange juice can&quot;">
            <a:extLst>
              <a:ext uri="{FF2B5EF4-FFF2-40B4-BE49-F238E27FC236}">
                <a16:creationId xmlns:a16="http://schemas.microsoft.com/office/drawing/2014/main" id="{721CB997-4290-497F-8D53-1559826B52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27"/>
          <a:stretch/>
        </p:blipFill>
        <p:spPr bwMode="auto">
          <a:xfrm>
            <a:off x="3817391" y="176471"/>
            <a:ext cx="4799265" cy="4564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5351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31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12B8FAB-E090-492A-94D8-4A5F04753889}"/>
              </a:ext>
            </a:extLst>
          </p:cNvPr>
          <p:cNvSpPr txBox="1"/>
          <p:nvPr/>
        </p:nvSpPr>
        <p:spPr>
          <a:xfrm>
            <a:off x="970385" y="4706349"/>
            <a:ext cx="442013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a</a:t>
            </a: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pple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285C10-88C3-46E0-BE0D-96CC60E54875}"/>
              </a:ext>
            </a:extLst>
          </p:cNvPr>
          <p:cNvSpPr txBox="1"/>
          <p:nvPr/>
        </p:nvSpPr>
        <p:spPr>
          <a:xfrm>
            <a:off x="7557655" y="4702305"/>
            <a:ext cx="379614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c</a:t>
            </a: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a</a:t>
            </a: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C41361-A3DE-49CA-90C7-F5BB63806EAE}"/>
              </a:ext>
            </a:extLst>
          </p:cNvPr>
          <p:cNvSpPr txBox="1"/>
          <p:nvPr/>
        </p:nvSpPr>
        <p:spPr>
          <a:xfrm>
            <a:off x="5521141" y="5303886"/>
            <a:ext cx="165302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L-Shape 7">
            <a:extLst>
              <a:ext uri="{FF2B5EF4-FFF2-40B4-BE49-F238E27FC236}">
                <a16:creationId xmlns:a16="http://schemas.microsoft.com/office/drawing/2014/main" id="{8A99916B-A577-45D1-BF75-D375DDBA1E21}"/>
              </a:ext>
            </a:extLst>
          </p:cNvPr>
          <p:cNvSpPr/>
          <p:nvPr/>
        </p:nvSpPr>
        <p:spPr>
          <a:xfrm rot="7994978" flipH="1" flipV="1">
            <a:off x="5008866" y="4824081"/>
            <a:ext cx="809315" cy="413211"/>
          </a:xfrm>
          <a:prstGeom prst="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Multiplication Sign 11">
            <a:extLst>
              <a:ext uri="{FF2B5EF4-FFF2-40B4-BE49-F238E27FC236}">
                <a16:creationId xmlns:a16="http://schemas.microsoft.com/office/drawing/2014/main" id="{46D26C41-CADD-45BE-AC50-9F19EA18CF0C}"/>
              </a:ext>
            </a:extLst>
          </p:cNvPr>
          <p:cNvSpPr/>
          <p:nvPr/>
        </p:nvSpPr>
        <p:spPr>
          <a:xfrm>
            <a:off x="10124519" y="4595005"/>
            <a:ext cx="949853" cy="806823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Content Placeholder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49C58CCC-3451-4044-A591-E1F484C3CD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165" y="402489"/>
            <a:ext cx="3832852" cy="3818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232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31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12B8FAB-E090-492A-94D8-4A5F04753889}"/>
              </a:ext>
            </a:extLst>
          </p:cNvPr>
          <p:cNvSpPr txBox="1"/>
          <p:nvPr/>
        </p:nvSpPr>
        <p:spPr>
          <a:xfrm>
            <a:off x="1594369" y="4784752"/>
            <a:ext cx="379614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b</a:t>
            </a:r>
            <a:r>
              <a:rPr kumimoji="0" lang="en-US" sz="11500" b="1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a</a:t>
            </a:r>
            <a:r>
              <a:rPr kumimoji="0" lang="en-US" sz="115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g </a:t>
            </a:r>
            <a:endParaRPr kumimoji="0" lang="en-US" sz="1800" b="1" i="0" u="none" strike="noStrike" kern="1200" cap="none" spc="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285C10-88C3-46E0-BE0D-96CC60E54875}"/>
              </a:ext>
            </a:extLst>
          </p:cNvPr>
          <p:cNvSpPr txBox="1"/>
          <p:nvPr/>
        </p:nvSpPr>
        <p:spPr>
          <a:xfrm>
            <a:off x="7557655" y="4758288"/>
            <a:ext cx="379614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h</a:t>
            </a:r>
            <a:r>
              <a:rPr kumimoji="0" lang="en-US" sz="11500" b="1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a</a:t>
            </a:r>
            <a:r>
              <a:rPr kumimoji="0" lang="en-US" sz="115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t</a:t>
            </a:r>
            <a:endParaRPr kumimoji="0" lang="en-US" sz="1800" b="1" i="0" u="none" strike="noStrike" kern="1200" cap="none" spc="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C41361-A3DE-49CA-90C7-F5BB63806EAE}"/>
              </a:ext>
            </a:extLst>
          </p:cNvPr>
          <p:cNvSpPr txBox="1"/>
          <p:nvPr/>
        </p:nvSpPr>
        <p:spPr>
          <a:xfrm>
            <a:off x="5390514" y="5303886"/>
            <a:ext cx="165302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L-Shape 7">
            <a:extLst>
              <a:ext uri="{FF2B5EF4-FFF2-40B4-BE49-F238E27FC236}">
                <a16:creationId xmlns:a16="http://schemas.microsoft.com/office/drawing/2014/main" id="{8A99916B-A577-45D1-BF75-D375DDBA1E21}"/>
              </a:ext>
            </a:extLst>
          </p:cNvPr>
          <p:cNvSpPr/>
          <p:nvPr/>
        </p:nvSpPr>
        <p:spPr>
          <a:xfrm rot="7994978" flipH="1" flipV="1">
            <a:off x="10146658" y="4767440"/>
            <a:ext cx="687064" cy="345961"/>
          </a:xfrm>
          <a:prstGeom prst="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Multiplication Sign 11">
            <a:extLst>
              <a:ext uri="{FF2B5EF4-FFF2-40B4-BE49-F238E27FC236}">
                <a16:creationId xmlns:a16="http://schemas.microsoft.com/office/drawing/2014/main" id="{46D26C41-CADD-45BE-AC50-9F19EA18CF0C}"/>
              </a:ext>
            </a:extLst>
          </p:cNvPr>
          <p:cNvSpPr/>
          <p:nvPr/>
        </p:nvSpPr>
        <p:spPr>
          <a:xfrm>
            <a:off x="4530112" y="4732146"/>
            <a:ext cx="949853" cy="806823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445F50E-8012-434C-B63C-9B70ED7D11AB}"/>
              </a:ext>
            </a:extLst>
          </p:cNvPr>
          <p:cNvSpPr/>
          <p:nvPr/>
        </p:nvSpPr>
        <p:spPr>
          <a:xfrm>
            <a:off x="8268574" y="681037"/>
            <a:ext cx="2571107" cy="13255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879" y="681037"/>
            <a:ext cx="5104289" cy="364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165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31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12B8FAB-E090-492A-94D8-4A5F04753889}"/>
              </a:ext>
            </a:extLst>
          </p:cNvPr>
          <p:cNvSpPr txBox="1"/>
          <p:nvPr/>
        </p:nvSpPr>
        <p:spPr>
          <a:xfrm>
            <a:off x="1594369" y="4784752"/>
            <a:ext cx="379614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b</a:t>
            </a:r>
            <a:r>
              <a:rPr kumimoji="0" lang="en-US" sz="11500" b="1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a</a:t>
            </a:r>
            <a:r>
              <a:rPr kumimoji="0" lang="en-US" sz="115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g </a:t>
            </a:r>
            <a:endParaRPr kumimoji="0" lang="en-US" sz="1800" b="1" i="0" u="none" strike="noStrike" kern="1200" cap="none" spc="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285C10-88C3-46E0-BE0D-96CC60E54875}"/>
              </a:ext>
            </a:extLst>
          </p:cNvPr>
          <p:cNvSpPr txBox="1"/>
          <p:nvPr/>
        </p:nvSpPr>
        <p:spPr>
          <a:xfrm>
            <a:off x="7557655" y="4758288"/>
            <a:ext cx="379614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h</a:t>
            </a:r>
            <a:r>
              <a:rPr kumimoji="0" lang="en-US" sz="11500" b="1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a</a:t>
            </a:r>
            <a:r>
              <a:rPr kumimoji="0" lang="en-US" sz="115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t</a:t>
            </a:r>
            <a:endParaRPr kumimoji="0" lang="en-US" sz="1800" b="1" i="0" u="none" strike="noStrike" kern="1200" cap="none" spc="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C41361-A3DE-49CA-90C7-F5BB63806EAE}"/>
              </a:ext>
            </a:extLst>
          </p:cNvPr>
          <p:cNvSpPr txBox="1"/>
          <p:nvPr/>
        </p:nvSpPr>
        <p:spPr>
          <a:xfrm>
            <a:off x="5390514" y="5303886"/>
            <a:ext cx="165302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L-Shape 7">
            <a:extLst>
              <a:ext uri="{FF2B5EF4-FFF2-40B4-BE49-F238E27FC236}">
                <a16:creationId xmlns:a16="http://schemas.microsoft.com/office/drawing/2014/main" id="{8A99916B-A577-45D1-BF75-D375DDBA1E21}"/>
              </a:ext>
            </a:extLst>
          </p:cNvPr>
          <p:cNvSpPr/>
          <p:nvPr/>
        </p:nvSpPr>
        <p:spPr>
          <a:xfrm rot="7994978" flipH="1" flipV="1">
            <a:off x="4701518" y="5002109"/>
            <a:ext cx="752208" cy="359491"/>
          </a:xfrm>
          <a:prstGeom prst="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Multiplication Sign 11">
            <a:extLst>
              <a:ext uri="{FF2B5EF4-FFF2-40B4-BE49-F238E27FC236}">
                <a16:creationId xmlns:a16="http://schemas.microsoft.com/office/drawing/2014/main" id="{46D26C41-CADD-45BE-AC50-9F19EA18CF0C}"/>
              </a:ext>
            </a:extLst>
          </p:cNvPr>
          <p:cNvSpPr/>
          <p:nvPr/>
        </p:nvSpPr>
        <p:spPr>
          <a:xfrm>
            <a:off x="9863266" y="4595005"/>
            <a:ext cx="949853" cy="806823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38F52AF0-5C50-4300-8BE0-F0FF9977B7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23"/>
          <a:stretch/>
        </p:blipFill>
        <p:spPr bwMode="auto">
          <a:xfrm>
            <a:off x="4458003" y="188210"/>
            <a:ext cx="3796146" cy="4288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359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31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Rectangle 136">
            <a:extLst>
              <a:ext uri="{FF2B5EF4-FFF2-40B4-BE49-F238E27FC236}">
                <a16:creationId xmlns:a16="http://schemas.microsoft.com/office/drawing/2014/main" id="{B4D3D850-2041-4B7C-AED9-54DA385B14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5707F116-8EC0-4822-9067-186AC8C96E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828180" y="1316432"/>
            <a:ext cx="4225136" cy="42251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41" name="Freeform: Shape 140">
            <a:extLst>
              <a:ext uri="{FF2B5EF4-FFF2-40B4-BE49-F238E27FC236}">
                <a16:creationId xmlns:a16="http://schemas.microsoft.com/office/drawing/2014/main" id="{49F1A7E4-819D-4D21-8E8B-32671A9F985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6274246" y="753376"/>
            <a:ext cx="5353835" cy="5353835"/>
          </a:xfrm>
          <a:custGeom>
            <a:avLst/>
            <a:gdLst>
              <a:gd name="connsiteX0" fmla="*/ 690507 w 5353835"/>
              <a:gd name="connsiteY0" fmla="*/ 5273742 h 5353835"/>
              <a:gd name="connsiteX1" fmla="*/ 4938299 w 5353835"/>
              <a:gd name="connsiteY1" fmla="*/ 5273742 h 5353835"/>
              <a:gd name="connsiteX2" fmla="*/ 4858206 w 5353835"/>
              <a:gd name="connsiteY2" fmla="*/ 5353835 h 5353835"/>
              <a:gd name="connsiteX3" fmla="*/ 770600 w 5353835"/>
              <a:gd name="connsiteY3" fmla="*/ 5353835 h 5353835"/>
              <a:gd name="connsiteX4" fmla="*/ 433255 w 5353835"/>
              <a:gd name="connsiteY4" fmla="*/ 80093 h 5353835"/>
              <a:gd name="connsiteX5" fmla="*/ 513348 w 5353835"/>
              <a:gd name="connsiteY5" fmla="*/ 0 h 5353835"/>
              <a:gd name="connsiteX6" fmla="*/ 5353835 w 5353835"/>
              <a:gd name="connsiteY6" fmla="*/ 0 h 5353835"/>
              <a:gd name="connsiteX7" fmla="*/ 5353835 w 5353835"/>
              <a:gd name="connsiteY7" fmla="*/ 4858206 h 5353835"/>
              <a:gd name="connsiteX8" fmla="*/ 5273742 w 5353835"/>
              <a:gd name="connsiteY8" fmla="*/ 4938299 h 5353835"/>
              <a:gd name="connsiteX9" fmla="*/ 5273742 w 5353835"/>
              <a:gd name="connsiteY9" fmla="*/ 80093 h 5353835"/>
              <a:gd name="connsiteX10" fmla="*/ 0 w 5353835"/>
              <a:gd name="connsiteY10" fmla="*/ 513348 h 5353835"/>
              <a:gd name="connsiteX11" fmla="*/ 80093 w 5353835"/>
              <a:gd name="connsiteY11" fmla="*/ 433255 h 5353835"/>
              <a:gd name="connsiteX12" fmla="*/ 80093 w 5353835"/>
              <a:gd name="connsiteY12" fmla="*/ 4663328 h 5353835"/>
              <a:gd name="connsiteX13" fmla="*/ 0 w 5353835"/>
              <a:gd name="connsiteY13" fmla="*/ 4583235 h 5353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353835" h="5353835">
                <a:moveTo>
                  <a:pt x="690507" y="5273742"/>
                </a:moveTo>
                <a:lnTo>
                  <a:pt x="4938299" y="5273742"/>
                </a:lnTo>
                <a:lnTo>
                  <a:pt x="4858206" y="5353835"/>
                </a:lnTo>
                <a:lnTo>
                  <a:pt x="770600" y="5353835"/>
                </a:lnTo>
                <a:close/>
                <a:moveTo>
                  <a:pt x="433255" y="80093"/>
                </a:moveTo>
                <a:lnTo>
                  <a:pt x="513348" y="0"/>
                </a:lnTo>
                <a:lnTo>
                  <a:pt x="5353835" y="0"/>
                </a:lnTo>
                <a:lnTo>
                  <a:pt x="5353835" y="4858206"/>
                </a:lnTo>
                <a:lnTo>
                  <a:pt x="5273742" y="4938299"/>
                </a:lnTo>
                <a:lnTo>
                  <a:pt x="5273742" y="80093"/>
                </a:lnTo>
                <a:close/>
                <a:moveTo>
                  <a:pt x="0" y="513348"/>
                </a:moveTo>
                <a:lnTo>
                  <a:pt x="80093" y="433255"/>
                </a:lnTo>
                <a:lnTo>
                  <a:pt x="80093" y="4663328"/>
                </a:lnTo>
                <a:lnTo>
                  <a:pt x="0" y="45832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3" name="Isosceles Triangle 142">
            <a:extLst>
              <a:ext uri="{FF2B5EF4-FFF2-40B4-BE49-F238E27FC236}">
                <a16:creationId xmlns:a16="http://schemas.microsoft.com/office/drawing/2014/main" id="{87C2FC73-590A-4674-99D6-20F721EC028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0771095" y="-1"/>
            <a:ext cx="1420906" cy="1420906"/>
          </a:xfrm>
          <a:prstGeom prst="triangle">
            <a:avLst>
              <a:gd name="adj" fmla="val 10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EC670BA9-9210-4C80-B65D-9B495E00C2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1288401" y="494976"/>
            <a:ext cx="577231" cy="577231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56AB08D7-F0FB-4965-B730-8B874214C28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731604" y="2087467"/>
            <a:ext cx="825632" cy="82563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148D9297-49FA-43ED-AC6B-E2F153B3A5A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89018" y="1986315"/>
            <a:ext cx="337222" cy="33722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Content Placeholder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BE9AB285-33DB-4406-9CD9-32D2DAAD4B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1404" y="2942576"/>
            <a:ext cx="4147112" cy="195237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081" y="3439533"/>
            <a:ext cx="1815313" cy="181195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385" y="4894950"/>
            <a:ext cx="1716741" cy="1716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07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8086" y="0"/>
            <a:ext cx="6625996" cy="6872251"/>
          </a:xfrm>
        </p:spPr>
      </p:pic>
    </p:spTree>
    <p:extLst>
      <p:ext uri="{BB962C8B-B14F-4D97-AF65-F5344CB8AC3E}">
        <p14:creationId xmlns:p14="http://schemas.microsoft.com/office/powerpoint/2010/main" val="2538165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905BA41-EE6E-4F80-8636-447F22DD729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8465" y="3298722"/>
            <a:ext cx="8495070" cy="178440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8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Game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D7549B2-EE05-4558-8C64-AC46755F2B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25914" y="889251"/>
            <a:ext cx="2140172" cy="2140172"/>
          </a:xfrm>
          <a:prstGeom prst="ellipse">
            <a:avLst/>
          </a:prstGeom>
          <a:solidFill>
            <a:srgbClr val="FFFFFF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 descr="Game controller">
            <a:extLst>
              <a:ext uri="{FF2B5EF4-FFF2-40B4-BE49-F238E27FC236}">
                <a16:creationId xmlns:a16="http://schemas.microsoft.com/office/drawing/2014/main" id="{3E3A6092-F398-492B-8FD1-B3DBD095BF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508264" y="1371601"/>
            <a:ext cx="1175474" cy="117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22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C42341-0678-48F4-843B-6A6846722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rgbClr val="FFFFFF"/>
                </a:solidFill>
              </a:rPr>
              <a:t>It’s time to say goodbye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3CA822-95AE-4DA5-B710-C6AFFACD3E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</p:spPr>
        <p:txBody>
          <a:bodyPr anchor="ctr">
            <a:normAutofit/>
          </a:bodyPr>
          <a:lstStyle/>
          <a:p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134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13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215" y="1269255"/>
            <a:ext cx="5956353" cy="3038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103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Goodbye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30880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452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010" y="2062883"/>
            <a:ext cx="2861994" cy="2042585"/>
          </a:xfrm>
        </p:spPr>
      </p:pic>
      <p:sp>
        <p:nvSpPr>
          <p:cNvPr id="4" name="TextBox 3"/>
          <p:cNvSpPr txBox="1"/>
          <p:nvPr/>
        </p:nvSpPr>
        <p:spPr>
          <a:xfrm>
            <a:off x="8509815" y="4308202"/>
            <a:ext cx="221567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0" b="1" spc="6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h</a:t>
            </a:r>
            <a:r>
              <a:rPr lang="en-US" sz="9000" b="1" spc="600" dirty="0" smtClean="0">
                <a:latin typeface=".VnAvant" panose="020B7200000000000000" pitchFamily="34" charset="0"/>
              </a:rPr>
              <a:t>at</a:t>
            </a:r>
            <a:endParaRPr lang="en-US" sz="9000" b="1" spc="600" dirty="0"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8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DD30D-E0D3-4A39-9145-71392016A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8683" y="2721789"/>
            <a:ext cx="3618284" cy="1345720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800" dirty="0">
                <a:solidFill>
                  <a:srgbClr val="080808"/>
                </a:solidFill>
              </a:rPr>
              <a:t>Sit in groups and try to get as many </a:t>
            </a:r>
            <a:r>
              <a:rPr lang="en-US" sz="2800" b="1" dirty="0">
                <a:solidFill>
                  <a:srgbClr val="FF0000"/>
                </a:solidFill>
              </a:rPr>
              <a:t>stars</a:t>
            </a:r>
            <a:r>
              <a:rPr lang="en-US" sz="2800" dirty="0">
                <a:solidFill>
                  <a:srgbClr val="080808"/>
                </a:solidFill>
              </a:rPr>
              <a:t> as possible!</a:t>
            </a:r>
            <a:endParaRPr lang="en-US" sz="2800" kern="1200" dirty="0">
              <a:solidFill>
                <a:srgbClr val="080808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52EAB17-D82F-477F-8A9C-D06FBF6EC8C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879772" y="718200"/>
          <a:ext cx="4990496" cy="58100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624">
                  <a:extLst>
                    <a:ext uri="{9D8B030D-6E8A-4147-A177-3AD203B41FA5}">
                      <a16:colId xmlns:a16="http://schemas.microsoft.com/office/drawing/2014/main" val="4046653109"/>
                    </a:ext>
                  </a:extLst>
                </a:gridCol>
                <a:gridCol w="1247624">
                  <a:extLst>
                    <a:ext uri="{9D8B030D-6E8A-4147-A177-3AD203B41FA5}">
                      <a16:colId xmlns:a16="http://schemas.microsoft.com/office/drawing/2014/main" val="1027448298"/>
                    </a:ext>
                  </a:extLst>
                </a:gridCol>
                <a:gridCol w="1247624">
                  <a:extLst>
                    <a:ext uri="{9D8B030D-6E8A-4147-A177-3AD203B41FA5}">
                      <a16:colId xmlns:a16="http://schemas.microsoft.com/office/drawing/2014/main" val="191890583"/>
                    </a:ext>
                  </a:extLst>
                </a:gridCol>
                <a:gridCol w="1247624">
                  <a:extLst>
                    <a:ext uri="{9D8B030D-6E8A-4147-A177-3AD203B41FA5}">
                      <a16:colId xmlns:a16="http://schemas.microsoft.com/office/drawing/2014/main" val="3277744724"/>
                    </a:ext>
                  </a:extLst>
                </a:gridCol>
              </a:tblGrid>
              <a:tr h="60240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Group 1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Group 2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Group 3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Group 4</a:t>
                      </a:r>
                    </a:p>
                  </a:txBody>
                  <a:tcPr marL="137404" marR="137404" marT="68702" marB="68702"/>
                </a:tc>
                <a:extLst>
                  <a:ext uri="{0D108BD9-81ED-4DB2-BD59-A6C34878D82A}">
                    <a16:rowId xmlns:a16="http://schemas.microsoft.com/office/drawing/2014/main" val="2687783898"/>
                  </a:ext>
                </a:extLst>
              </a:tr>
              <a:tr h="602400"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extLst>
                  <a:ext uri="{0D108BD9-81ED-4DB2-BD59-A6C34878D82A}">
                    <a16:rowId xmlns:a16="http://schemas.microsoft.com/office/drawing/2014/main" val="896099964"/>
                  </a:ext>
                </a:extLst>
              </a:tr>
              <a:tr h="602400"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extLst>
                  <a:ext uri="{0D108BD9-81ED-4DB2-BD59-A6C34878D82A}">
                    <a16:rowId xmlns:a16="http://schemas.microsoft.com/office/drawing/2014/main" val="1760903741"/>
                  </a:ext>
                </a:extLst>
              </a:tr>
              <a:tr h="602400"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extLst>
                  <a:ext uri="{0D108BD9-81ED-4DB2-BD59-A6C34878D82A}">
                    <a16:rowId xmlns:a16="http://schemas.microsoft.com/office/drawing/2014/main" val="673455637"/>
                  </a:ext>
                </a:extLst>
              </a:tr>
              <a:tr h="602400"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extLst>
                  <a:ext uri="{0D108BD9-81ED-4DB2-BD59-A6C34878D82A}">
                    <a16:rowId xmlns:a16="http://schemas.microsoft.com/office/drawing/2014/main" val="4107495489"/>
                  </a:ext>
                </a:extLst>
              </a:tr>
              <a:tr h="602400"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extLst>
                  <a:ext uri="{0D108BD9-81ED-4DB2-BD59-A6C34878D82A}">
                    <a16:rowId xmlns:a16="http://schemas.microsoft.com/office/drawing/2014/main" val="3735319392"/>
                  </a:ext>
                </a:extLst>
              </a:tr>
              <a:tr h="602400"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extLst>
                  <a:ext uri="{0D108BD9-81ED-4DB2-BD59-A6C34878D82A}">
                    <a16:rowId xmlns:a16="http://schemas.microsoft.com/office/drawing/2014/main" val="3370862955"/>
                  </a:ext>
                </a:extLst>
              </a:tr>
              <a:tr h="602400"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extLst>
                  <a:ext uri="{0D108BD9-81ED-4DB2-BD59-A6C34878D82A}">
                    <a16:rowId xmlns:a16="http://schemas.microsoft.com/office/drawing/2014/main" val="249658929"/>
                  </a:ext>
                </a:extLst>
              </a:tr>
              <a:tr h="602400">
                <a:tc>
                  <a:txBody>
                    <a:bodyPr/>
                    <a:lstStyle/>
                    <a:p>
                      <a:r>
                        <a:rPr lang="en-US" sz="2800"/>
                        <a:t>O 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O</a:t>
                      </a:r>
                    </a:p>
                  </a:txBody>
                  <a:tcPr marL="137404" marR="137404" marT="68702" marB="68702"/>
                </a:tc>
                <a:extLst>
                  <a:ext uri="{0D108BD9-81ED-4DB2-BD59-A6C34878D82A}">
                    <a16:rowId xmlns:a16="http://schemas.microsoft.com/office/drawing/2014/main" val="15092185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711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13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215" y="1269255"/>
            <a:ext cx="5956353" cy="3038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10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Goodbye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30880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452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78758C-3CC3-4567-B15A-29ABA5517598}"/>
              </a:ext>
            </a:extLst>
          </p:cNvPr>
          <p:cNvSpPr txBox="1"/>
          <p:nvPr/>
        </p:nvSpPr>
        <p:spPr>
          <a:xfrm>
            <a:off x="7964929" y="4424906"/>
            <a:ext cx="375090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0" b="1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a</a:t>
            </a:r>
            <a:r>
              <a:rPr kumimoji="0" lang="en-US" sz="90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pple</a:t>
            </a:r>
          </a:p>
        </p:txBody>
      </p:sp>
      <p:pic>
        <p:nvPicPr>
          <p:cNvPr id="10" name="Content Placeholder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D2F9B231-035D-4CAC-9CE7-FCD307DE54A9}"/>
              </a:ext>
            </a:extLst>
          </p:cNvPr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0665" y="1605157"/>
            <a:ext cx="2732755" cy="27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12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13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215" y="1269255"/>
            <a:ext cx="5956353" cy="3038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10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Goodbye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30880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452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Content Placeholder 4" descr="A picture containing person&#10;&#10;Description automatically generated">
            <a:extLst>
              <a:ext uri="{FF2B5EF4-FFF2-40B4-BE49-F238E27FC236}">
                <a16:creationId xmlns:a16="http://schemas.microsoft.com/office/drawing/2014/main" id="{8DF50D23-E294-48DC-ACB4-7F7BB989A6B5}"/>
              </a:ext>
            </a:extLst>
          </p:cNvPr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956" y="1973984"/>
            <a:ext cx="3034096" cy="223343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311115" y="4355775"/>
            <a:ext cx="269977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0" b="1" spc="6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b</a:t>
            </a:r>
            <a:r>
              <a:rPr lang="en-US" sz="9000" b="1" spc="600" dirty="0" smtClean="0">
                <a:latin typeface=".VnAvant" panose="020B7200000000000000" pitchFamily="34" charset="0"/>
              </a:rPr>
              <a:t>ag</a:t>
            </a:r>
            <a:endParaRPr lang="en-US" sz="9000" b="1" spc="600" dirty="0"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333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13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215" y="1269255"/>
            <a:ext cx="5956353" cy="3038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10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Goodbye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30880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452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791F2A-EE46-47D9-8BA6-F1231B75526E}"/>
              </a:ext>
            </a:extLst>
          </p:cNvPr>
          <p:cNvSpPr txBox="1"/>
          <p:nvPr/>
        </p:nvSpPr>
        <p:spPr>
          <a:xfrm>
            <a:off x="8770776" y="4572715"/>
            <a:ext cx="34212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c</a:t>
            </a:r>
            <a:r>
              <a:rPr kumimoji="0" lang="en-US" sz="9000" b="1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a</a:t>
            </a:r>
            <a:r>
              <a:rPr kumimoji="0" lang="en-US" sz="90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3875" y="1423396"/>
            <a:ext cx="1666875" cy="313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69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59483" cy="6839709"/>
          </a:xfrm>
        </p:spPr>
      </p:pic>
      <p:sp>
        <p:nvSpPr>
          <p:cNvPr id="3" name="Rectangle 2"/>
          <p:cNvSpPr/>
          <p:nvPr/>
        </p:nvSpPr>
        <p:spPr>
          <a:xfrm>
            <a:off x="1711071" y="5969567"/>
            <a:ext cx="9170967" cy="66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40">
              <a:buClr>
                <a:srgbClr val="000000"/>
              </a:buClr>
              <a:defRPr/>
            </a:pPr>
            <a:r>
              <a:rPr lang="en-US" sz="1867" b="1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Website</a:t>
            </a:r>
            <a:r>
              <a:rPr lang="en-US" sz="1867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: </a:t>
            </a:r>
            <a:r>
              <a:rPr lang="en-US" sz="1867" i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hoclieu.vn</a:t>
            </a:r>
          </a:p>
          <a:p>
            <a:pPr algn="ctr" defTabSz="1219140">
              <a:buClr>
                <a:srgbClr val="000000"/>
              </a:buClr>
              <a:defRPr/>
            </a:pPr>
            <a:r>
              <a:rPr lang="en-US" sz="1867" b="1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Fanpage</a:t>
            </a:r>
            <a:r>
              <a:rPr lang="en-US" sz="1867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:</a:t>
            </a:r>
            <a:r>
              <a:rPr lang="vi-VN" sz="1867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1867" i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facebook.com/</a:t>
            </a:r>
            <a:r>
              <a:rPr lang="vi-VN" sz="1867" i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www.tienganhglobalsuccess.vn</a:t>
            </a:r>
            <a:endParaRPr lang="en-GB" sz="1867" i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64664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F45B2-C7D7-4DEC-A033-ABB216A7A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 rules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5ECA61-7C79-4D18-BB09-95F4407994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7114" y="5540187"/>
            <a:ext cx="2577353" cy="38557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200" dirty="0"/>
              <a:t>Sit nicely!</a:t>
            </a:r>
          </a:p>
        </p:txBody>
      </p:sp>
      <p:pic>
        <p:nvPicPr>
          <p:cNvPr id="1026" name="Picture 2" descr="Image result for Sit nicely desk">
            <a:extLst>
              <a:ext uri="{FF2B5EF4-FFF2-40B4-BE49-F238E27FC236}">
                <a16:creationId xmlns:a16="http://schemas.microsoft.com/office/drawing/2014/main" id="{DC6BF0DB-A150-4182-AD34-962E552CA1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5612" y="1557280"/>
            <a:ext cx="1737472" cy="3464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lated image">
            <a:extLst>
              <a:ext uri="{FF2B5EF4-FFF2-40B4-BE49-F238E27FC236}">
                <a16:creationId xmlns:a16="http://schemas.microsoft.com/office/drawing/2014/main" id="{48CEDAB7-52C6-4435-8014-EBC2D3316D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25069"/>
            <a:ext cx="1805689" cy="3250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Listen">
            <a:extLst>
              <a:ext uri="{FF2B5EF4-FFF2-40B4-BE49-F238E27FC236}">
                <a16:creationId xmlns:a16="http://schemas.microsoft.com/office/drawing/2014/main" id="{FEB9665E-53DF-4C51-95D8-7CC000D4C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24" y="2063531"/>
            <a:ext cx="2626218" cy="271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Related image">
            <a:extLst>
              <a:ext uri="{FF2B5EF4-FFF2-40B4-BE49-F238E27FC236}">
                <a16:creationId xmlns:a16="http://schemas.microsoft.com/office/drawing/2014/main" id="{9118B109-E4A7-4CCA-8015-D2C78E777F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5962" y="2196396"/>
            <a:ext cx="3092964" cy="2465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D14CD99-E67D-4C97-A048-17D48E8AFC08}"/>
              </a:ext>
            </a:extLst>
          </p:cNvPr>
          <p:cNvSpPr txBox="1"/>
          <p:nvPr/>
        </p:nvSpPr>
        <p:spPr>
          <a:xfrm>
            <a:off x="5302224" y="5473004"/>
            <a:ext cx="26262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dirty="0"/>
              <a:t>Listen!</a:t>
            </a:r>
          </a:p>
          <a:p>
            <a:endParaRPr lang="en-US" sz="42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94408C-FFDA-48C6-ABF6-84EE2C33F2D9}"/>
              </a:ext>
            </a:extLst>
          </p:cNvPr>
          <p:cNvSpPr/>
          <p:nvPr/>
        </p:nvSpPr>
        <p:spPr>
          <a:xfrm>
            <a:off x="9066348" y="5426836"/>
            <a:ext cx="2392578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00" dirty="0"/>
              <a:t>Be happy!</a:t>
            </a:r>
          </a:p>
        </p:txBody>
      </p:sp>
    </p:spTree>
    <p:extLst>
      <p:ext uri="{BB962C8B-B14F-4D97-AF65-F5344CB8AC3E}">
        <p14:creationId xmlns:p14="http://schemas.microsoft.com/office/powerpoint/2010/main" val="3669447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368" y="2043663"/>
            <a:ext cx="6105194" cy="20310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11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Warm-up</a:t>
            </a:r>
          </a:p>
        </p:txBody>
      </p:sp>
    </p:spTree>
    <p:extLst>
      <p:ext uri="{BB962C8B-B14F-4D97-AF65-F5344CB8AC3E}">
        <p14:creationId xmlns:p14="http://schemas.microsoft.com/office/powerpoint/2010/main" val="879967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A5538DFE-EA9E-42F9-8DDC-17F4D3CD53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265" y="695309"/>
            <a:ext cx="6902957" cy="5067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AF77059-83CE-48A6-8774-F6347924477D}"/>
              </a:ext>
            </a:extLst>
          </p:cNvPr>
          <p:cNvSpPr txBox="1"/>
          <p:nvPr/>
        </p:nvSpPr>
        <p:spPr>
          <a:xfrm>
            <a:off x="7387023" y="4655395"/>
            <a:ext cx="332422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6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h</a:t>
            </a:r>
            <a:r>
              <a:rPr kumimoji="0" lang="en-US" sz="11500" b="1" i="0" u="none" strike="noStrike" kern="1200" cap="none" spc="6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a</a:t>
            </a:r>
            <a:r>
              <a:rPr kumimoji="0" lang="en-US" sz="11500" b="1" i="0" u="none" strike="noStrike" kern="1200" cap="none" spc="6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t</a:t>
            </a:r>
            <a:endParaRPr kumimoji="0" lang="en-US" sz="1800" b="1" i="0" u="none" strike="noStrike" kern="1200" cap="none" spc="6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3151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D2F9B231-035D-4CAC-9CE7-FCD307DE54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871" y="1285874"/>
            <a:ext cx="4775479" cy="4758177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078758C-3CC3-4567-B15A-29ABA5517598}"/>
              </a:ext>
            </a:extLst>
          </p:cNvPr>
          <p:cNvSpPr txBox="1"/>
          <p:nvPr/>
        </p:nvSpPr>
        <p:spPr>
          <a:xfrm>
            <a:off x="6229350" y="4182003"/>
            <a:ext cx="544157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a</a:t>
            </a:r>
            <a:r>
              <a:rPr kumimoji="0" lang="en-US" sz="115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pple</a:t>
            </a:r>
          </a:p>
        </p:txBody>
      </p:sp>
    </p:spTree>
    <p:extLst>
      <p:ext uri="{BB962C8B-B14F-4D97-AF65-F5344CB8AC3E}">
        <p14:creationId xmlns:p14="http://schemas.microsoft.com/office/powerpoint/2010/main" val="229238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person&#10;&#10;Description automatically generated">
            <a:extLst>
              <a:ext uri="{FF2B5EF4-FFF2-40B4-BE49-F238E27FC236}">
                <a16:creationId xmlns:a16="http://schemas.microsoft.com/office/drawing/2014/main" id="{8DF50D23-E294-48DC-ACB4-7F7BB989A6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222447"/>
            <a:ext cx="7589108" cy="558617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AF77059-83CE-48A6-8774-F6347924477D}"/>
              </a:ext>
            </a:extLst>
          </p:cNvPr>
          <p:cNvSpPr txBox="1"/>
          <p:nvPr/>
        </p:nvSpPr>
        <p:spPr>
          <a:xfrm>
            <a:off x="7695943" y="4630681"/>
            <a:ext cx="332422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500" b="1" spc="600" dirty="0" smtClean="0">
                <a:solidFill>
                  <a:prstClr val="black"/>
                </a:solidFill>
                <a:latin typeface=".VnAvant" panose="020B7200000000000000" pitchFamily="34" charset="0"/>
              </a:rPr>
              <a:t>b</a:t>
            </a:r>
            <a:r>
              <a:rPr kumimoji="0" lang="en-US" sz="11500" b="1" i="0" u="none" strike="noStrike" kern="1200" cap="none" spc="60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a</a:t>
            </a:r>
            <a:r>
              <a:rPr kumimoji="0" lang="en-US" sz="11500" b="1" i="0" u="none" strike="noStrike" kern="1200" cap="none" spc="600" normalizeH="0" baseline="0" noProof="0" dirty="0" smtClean="0">
                <a:ln>
                  <a:noFill/>
                </a:ln>
                <a:effectLst/>
                <a:uLnTx/>
                <a:uFillTx/>
                <a:latin typeface=".VnAvant" panose="020B7200000000000000" pitchFamily="34" charset="0"/>
              </a:rPr>
              <a:t>g</a:t>
            </a:r>
            <a:endParaRPr kumimoji="0" lang="en-US" sz="1800" b="1" i="0" u="none" strike="noStrike" kern="1200" cap="none" spc="600" normalizeH="0" baseline="0" noProof="0" dirty="0">
              <a:ln>
                <a:noFill/>
              </a:ln>
              <a:effectLst/>
              <a:uLnTx/>
              <a:uFillTx/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61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12358F-0460-4BB6-84D1-2224928F87EF}"/>
              </a:ext>
            </a:extLst>
          </p:cNvPr>
          <p:cNvSpPr txBox="1"/>
          <p:nvPr/>
        </p:nvSpPr>
        <p:spPr>
          <a:xfrm>
            <a:off x="7853490" y="4735486"/>
            <a:ext cx="379614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c</a:t>
            </a:r>
            <a:r>
              <a:rPr kumimoji="0" lang="en-US" sz="11500" b="1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a</a:t>
            </a:r>
            <a:r>
              <a:rPr kumimoji="0" lang="en-US" sz="115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n</a:t>
            </a:r>
            <a:endParaRPr kumimoji="0" lang="en-US" sz="1800" b="1" i="0" u="none" strike="noStrike" kern="1200" cap="none" spc="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156" y="455635"/>
            <a:ext cx="3138617" cy="59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6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957</TotalTime>
  <Words>1391</Words>
  <Application>Microsoft Office PowerPoint</Application>
  <PresentationFormat>Widescreen</PresentationFormat>
  <Paragraphs>258</Paragraphs>
  <Slides>33</Slides>
  <Notes>28</Notes>
  <HiddenSlides>0</HiddenSlides>
  <MMClips>4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.VnAvant</vt:lpstr>
      <vt:lpstr>Arial</vt:lpstr>
      <vt:lpstr>Calibri</vt:lpstr>
      <vt:lpstr>Calibri Light</vt:lpstr>
      <vt:lpstr>Office Theme</vt:lpstr>
      <vt:lpstr>PowerPoint Presentation</vt:lpstr>
      <vt:lpstr>Unit 3 Lesson 1  At the street market</vt:lpstr>
      <vt:lpstr>Sit in groups and try to get as many stars as possible!</vt:lpstr>
      <vt:lpstr>Class rules</vt:lpstr>
      <vt:lpstr>Warm-up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Step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Game</vt:lpstr>
      <vt:lpstr>It’s time to say goodbye</vt:lpstr>
      <vt:lpstr>Goodbye</vt:lpstr>
      <vt:lpstr>Goodbye</vt:lpstr>
      <vt:lpstr>Goodbye</vt:lpstr>
      <vt:lpstr>Goodbye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3 Lesson 1  At the street market</dc:title>
  <dc:creator>Sufacebook</dc:creator>
  <cp:lastModifiedBy>DELL</cp:lastModifiedBy>
  <cp:revision>32</cp:revision>
  <dcterms:created xsi:type="dcterms:W3CDTF">2020-04-03T03:50:31Z</dcterms:created>
  <dcterms:modified xsi:type="dcterms:W3CDTF">2024-02-28T15:35:01Z</dcterms:modified>
</cp:coreProperties>
</file>