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53" r:id="rId2"/>
    <p:sldId id="256" r:id="rId3"/>
    <p:sldId id="325" r:id="rId4"/>
    <p:sldId id="307" r:id="rId5"/>
    <p:sldId id="261" r:id="rId6"/>
    <p:sldId id="326" r:id="rId7"/>
    <p:sldId id="327" r:id="rId8"/>
    <p:sldId id="341" r:id="rId9"/>
    <p:sldId id="339" r:id="rId10"/>
    <p:sldId id="342" r:id="rId11"/>
    <p:sldId id="340" r:id="rId12"/>
    <p:sldId id="319" r:id="rId13"/>
    <p:sldId id="343" r:id="rId14"/>
    <p:sldId id="344" r:id="rId15"/>
    <p:sldId id="345" r:id="rId16"/>
    <p:sldId id="328" r:id="rId17"/>
    <p:sldId id="331" r:id="rId18"/>
    <p:sldId id="330" r:id="rId19"/>
    <p:sldId id="333" r:id="rId20"/>
    <p:sldId id="334" r:id="rId21"/>
    <p:sldId id="318" r:id="rId22"/>
    <p:sldId id="335" r:id="rId23"/>
    <p:sldId id="336" r:id="rId24"/>
    <p:sldId id="346" r:id="rId25"/>
    <p:sldId id="347" r:id="rId26"/>
    <p:sldId id="320" r:id="rId27"/>
    <p:sldId id="271" r:id="rId28"/>
    <p:sldId id="267" r:id="rId29"/>
    <p:sldId id="349" r:id="rId30"/>
    <p:sldId id="350" r:id="rId31"/>
    <p:sldId id="351" r:id="rId32"/>
    <p:sldId id="352" r:id="rId33"/>
    <p:sldId id="35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7784F9-410B-4082-8EED-8928DD74DED5}">
          <p14:sldIdLst>
            <p14:sldId id="353"/>
            <p14:sldId id="256"/>
            <p14:sldId id="325"/>
            <p14:sldId id="307"/>
          </p14:sldIdLst>
        </p14:section>
        <p14:section name="Warm up" id="{25ACB1C2-973D-476C-80BF-19662B3EC863}">
          <p14:sldIdLst>
            <p14:sldId id="261"/>
            <p14:sldId id="326"/>
            <p14:sldId id="327"/>
            <p14:sldId id="341"/>
            <p14:sldId id="339"/>
            <p14:sldId id="342"/>
            <p14:sldId id="340"/>
          </p14:sldIdLst>
        </p14:section>
        <p14:section name="Listen and Repeat" id="{8FFE6284-7756-4DD7-87E0-C579CAA581FB}">
          <p14:sldIdLst>
            <p14:sldId id="319"/>
            <p14:sldId id="343"/>
            <p14:sldId id="344"/>
            <p14:sldId id="345"/>
            <p14:sldId id="328"/>
            <p14:sldId id="331"/>
            <p14:sldId id="330"/>
            <p14:sldId id="333"/>
            <p14:sldId id="334"/>
            <p14:sldId id="318"/>
            <p14:sldId id="335"/>
            <p14:sldId id="336"/>
            <p14:sldId id="346"/>
            <p14:sldId id="347"/>
          </p14:sldIdLst>
        </p14:section>
        <p14:section name="Point and say" id="{20E5085C-8816-42FA-9692-19044193153C}">
          <p14:sldIdLst>
            <p14:sldId id="320"/>
            <p14:sldId id="271"/>
          </p14:sldIdLst>
        </p14:section>
        <p14:section name="Game" id="{3FBB002C-1AEB-4F8D-B00A-920AECE62F8D}">
          <p14:sldIdLst>
            <p14:sldId id="267"/>
          </p14:sldIdLst>
        </p14:section>
        <p14:section name="Wrap up" id="{588F34D2-76DC-4988-8015-2DC200997C58}">
          <p14:sldIdLst>
            <p14:sldId id="349"/>
            <p14:sldId id="350"/>
            <p14:sldId id="351"/>
            <p14:sldId id="352"/>
            <p14:sldId id="3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5274" autoAdjust="0"/>
  </p:normalViewPr>
  <p:slideViewPr>
    <p:cSldViewPr snapToGrid="0">
      <p:cViewPr varScale="1">
        <p:scale>
          <a:sx n="87" d="100"/>
          <a:sy n="87" d="100"/>
        </p:scale>
        <p:origin x="5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soundeffects.com/free-sounds/cars-10069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By the end of the unit, pupils will be able to: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pronounce </a:t>
            </a:r>
            <a:r>
              <a:rPr lang="en-US" dirty="0"/>
              <a:t>the sound of the letter </a:t>
            </a:r>
            <a:r>
              <a:rPr lang="en-US" i="1" dirty="0"/>
              <a:t>D/d</a:t>
            </a:r>
            <a:r>
              <a:rPr lang="en-US" dirty="0"/>
              <a:t> in isolation and in the words </a:t>
            </a:r>
            <a:r>
              <a:rPr lang="en-US" i="1" dirty="0"/>
              <a:t>desk, dog, door, duck</a:t>
            </a:r>
            <a:r>
              <a:rPr lang="en-US" dirty="0"/>
              <a:t> correctly.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say the sound of the letter </a:t>
            </a:r>
            <a:r>
              <a:rPr lang="en-US" i="1" dirty="0"/>
              <a:t>D/d</a:t>
            </a:r>
            <a:r>
              <a:rPr lang="en-US" dirty="0"/>
              <a:t> and the words </a:t>
            </a:r>
            <a:r>
              <a:rPr lang="en-US" i="1" dirty="0"/>
              <a:t>desk, dog, door, duck </a:t>
            </a:r>
            <a:r>
              <a:rPr lang="en-US" dirty="0"/>
              <a:t>in a chant.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recognize the words in different situations when listening.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i="1" dirty="0" smtClean="0"/>
              <a:t>This </a:t>
            </a:r>
            <a:r>
              <a:rPr lang="en-US" i="1" dirty="0"/>
              <a:t>is a </a:t>
            </a:r>
            <a:r>
              <a:rPr lang="en-US" dirty="0" smtClean="0"/>
              <a:t>_____. </a:t>
            </a:r>
            <a:r>
              <a:rPr lang="en-US" dirty="0"/>
              <a:t>to introduce something.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trace the letter </a:t>
            </a:r>
            <a:r>
              <a:rPr lang="en-US" i="1" dirty="0"/>
              <a:t>D/d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sing a song with the structures </a:t>
            </a:r>
            <a:r>
              <a:rPr lang="en-US" i="1" dirty="0" smtClean="0"/>
              <a:t>This </a:t>
            </a:r>
            <a:r>
              <a:rPr lang="en-US" i="1" dirty="0"/>
              <a:t>is a _____. It’s on/near the </a:t>
            </a:r>
            <a:r>
              <a:rPr lang="en-US" dirty="0" smtClean="0"/>
              <a:t>_____.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Lesson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dirty="0"/>
              <a:t>By the end of the lesson 1, pupils will be able to: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pronounce the sound of the letter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isolation and in the words </a:t>
            </a:r>
            <a:r>
              <a:rPr lang="en-US" i="1" dirty="0" smtClean="0"/>
              <a:t>desk, dog, door,</a:t>
            </a:r>
            <a:r>
              <a:rPr lang="en-US" i="1" baseline="0" dirty="0" smtClean="0"/>
              <a:t> duck</a:t>
            </a:r>
            <a:r>
              <a:rPr lang="en-US" i="1" dirty="0" smtClean="0"/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correctly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to the letter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things in the picture; say the sound of the letter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D/d;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and say the sound of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words </a:t>
            </a:r>
            <a:r>
              <a:rPr lang="en-US" i="1" dirty="0" smtClean="0"/>
              <a:t>desk, dog, door,</a:t>
            </a:r>
            <a:r>
              <a:rPr lang="en-US" i="1" baseline="0" dirty="0" smtClean="0"/>
              <a:t> duck.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406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345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the word </a:t>
            </a:r>
            <a:r>
              <a:rPr lang="en-US" i="1" dirty="0"/>
              <a:t>dog, </a:t>
            </a:r>
            <a:r>
              <a:rPr lang="en-US" i="0" dirty="0"/>
              <a:t>tick (V) will appear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Tick on the word </a:t>
            </a:r>
            <a:r>
              <a:rPr lang="en-US" i="1" dirty="0"/>
              <a:t>duck, </a:t>
            </a:r>
            <a:r>
              <a:rPr lang="en-US" i="0" dirty="0"/>
              <a:t>cross (X) will appear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081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the word </a:t>
            </a:r>
            <a:r>
              <a:rPr lang="en-US" i="1" dirty="0"/>
              <a:t>duck, </a:t>
            </a:r>
            <a:r>
              <a:rPr lang="en-US" i="0" dirty="0"/>
              <a:t>tick (V) will appear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Tick on the word </a:t>
            </a:r>
            <a:r>
              <a:rPr lang="en-US" i="1" dirty="0"/>
              <a:t>dog, </a:t>
            </a:r>
            <a:r>
              <a:rPr lang="en-US" i="0" dirty="0"/>
              <a:t>cross (X) will appear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841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Step 3</a:t>
            </a:r>
          </a:p>
          <a:p>
            <a:r>
              <a:rPr lang="en-US" b="1" dirty="0"/>
              <a:t>Listen and repeat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desk and door;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and repeat the sound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unit keywords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flashcards.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 up the flashcard for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have pupils shout out the word. Stick the flashcard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 with the flashcard for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door.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the board, there are two flashcards for </a:t>
            </a:r>
            <a:r>
              <a:rPr lang="en-US" i="1" dirty="0"/>
              <a:t>desk </a:t>
            </a:r>
            <a:r>
              <a:rPr lang="en-US" dirty="0"/>
              <a:t>and</a:t>
            </a:r>
            <a:r>
              <a:rPr lang="en-US" i="1" dirty="0"/>
              <a:t> door</a:t>
            </a:r>
            <a:r>
              <a:rPr lang="en-US" dirty="0"/>
              <a:t>. The flashcard for </a:t>
            </a:r>
            <a:r>
              <a:rPr lang="en-US" i="1" dirty="0"/>
              <a:t>desk</a:t>
            </a:r>
            <a:r>
              <a:rPr lang="en-US" dirty="0"/>
              <a:t>  is above the flashcard for </a:t>
            </a:r>
            <a:r>
              <a:rPr lang="en-US" i="1" dirty="0"/>
              <a:t>door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the </a:t>
            </a:r>
            <a:r>
              <a:rPr lang="en-US" i="1" dirty="0"/>
              <a:t>desk</a:t>
            </a:r>
            <a:r>
              <a:rPr lang="en-US" dirty="0"/>
              <a:t>, say the word and have pupils repeat the word. Do the TPR action which saying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</a:t>
            </a:r>
            <a:r>
              <a:rPr lang="en-US" i="1" dirty="0"/>
              <a:t>door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</a:t>
            </a:r>
            <a:r>
              <a:rPr lang="en-US" i="1" dirty="0"/>
              <a:t> desk </a:t>
            </a:r>
            <a:r>
              <a:rPr lang="en-US" dirty="0"/>
              <a:t>or </a:t>
            </a:r>
            <a:r>
              <a:rPr lang="en-US" i="1" dirty="0"/>
              <a:t>door</a:t>
            </a:r>
            <a:r>
              <a:rPr lang="en-US" dirty="0"/>
              <a:t>. Hold your hand up or down to the position of the flashcard.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shout out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game with all four 4 flashcards for </a:t>
            </a:r>
            <a:r>
              <a:rPr lang="en-US" i="1" dirty="0"/>
              <a:t>dog, duck, desk, door</a:t>
            </a:r>
            <a:r>
              <a:rPr lang="en-US" dirty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Ask pupils what is similar </a:t>
            </a:r>
            <a:r>
              <a:rPr lang="en-US" dirty="0" smtClean="0"/>
              <a:t>at the beginning </a:t>
            </a:r>
            <a:r>
              <a:rPr lang="en-US" dirty="0"/>
              <a:t>of each word.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Introduce the sound </a:t>
            </a:r>
            <a:r>
              <a:rPr lang="en-US" i="1" dirty="0"/>
              <a:t>d</a:t>
            </a:r>
            <a:r>
              <a:rPr lang="en-US" dirty="0"/>
              <a:t>, point to the first letter of each word and say. Have pupils listen and repeat. 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14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793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995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door, </a:t>
            </a:r>
            <a:r>
              <a:rPr lang="en-US" i="0" dirty="0"/>
              <a:t>the tick (V) will </a:t>
            </a:r>
            <a:r>
              <a:rPr lang="en-US" i="0" dirty="0" smtClean="0"/>
              <a:t>appear.</a:t>
            </a:r>
            <a:endParaRPr lang="en-US" i="0" dirty="0"/>
          </a:p>
          <a:p>
            <a:r>
              <a:rPr lang="en-US" i="0" dirty="0"/>
              <a:t>Tick on </a:t>
            </a:r>
            <a:r>
              <a:rPr lang="en-US" i="1" dirty="0"/>
              <a:t>desk, </a:t>
            </a:r>
            <a:r>
              <a:rPr lang="en-US" i="0" dirty="0"/>
              <a:t>the cross (X) will </a:t>
            </a:r>
            <a:r>
              <a:rPr lang="en-US" i="0" dirty="0" smtClean="0"/>
              <a:t>appear.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0092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desk, </a:t>
            </a:r>
            <a:r>
              <a:rPr lang="en-US" i="0" dirty="0"/>
              <a:t>the tick (V) will </a:t>
            </a:r>
            <a:r>
              <a:rPr lang="en-US" i="0" dirty="0" smtClean="0"/>
              <a:t>appear.</a:t>
            </a:r>
            <a:endParaRPr lang="en-US" i="0" dirty="0"/>
          </a:p>
          <a:p>
            <a:r>
              <a:rPr lang="en-US" i="0" dirty="0"/>
              <a:t>Tick on </a:t>
            </a:r>
            <a:r>
              <a:rPr lang="en-US" i="1" dirty="0"/>
              <a:t>door, </a:t>
            </a:r>
            <a:r>
              <a:rPr lang="en-US" i="0" dirty="0"/>
              <a:t>the cross (X) will </a:t>
            </a:r>
            <a:r>
              <a:rPr lang="en-US" i="0" dirty="0" smtClean="0"/>
              <a:t>appear.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710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duck, </a:t>
            </a:r>
            <a:r>
              <a:rPr lang="en-US" i="0" dirty="0"/>
              <a:t>the tick (V) will appear</a:t>
            </a:r>
          </a:p>
          <a:p>
            <a:r>
              <a:rPr lang="en-US" i="0" dirty="0"/>
              <a:t>Tick on </a:t>
            </a:r>
            <a:r>
              <a:rPr lang="en-US" i="1" dirty="0"/>
              <a:t>dog, </a:t>
            </a:r>
            <a:r>
              <a:rPr lang="en-US" i="0" dirty="0"/>
              <a:t>the cross (X) will appear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99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Classroom management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Pupils sit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 group will have a star if they do the task well.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end of the lesson, the group with the most stars will be the winners.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596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Tick on </a:t>
            </a:r>
            <a:r>
              <a:rPr lang="en-US" i="1" dirty="0"/>
              <a:t>dog, </a:t>
            </a:r>
            <a:r>
              <a:rPr lang="en-US" i="0" dirty="0"/>
              <a:t>the tick (V) will </a:t>
            </a:r>
            <a:r>
              <a:rPr lang="en-US" i="0" dirty="0" smtClean="0"/>
              <a:t>appear.</a:t>
            </a:r>
            <a:endParaRPr lang="en-US" i="0" dirty="0"/>
          </a:p>
          <a:p>
            <a:r>
              <a:rPr lang="en-US" i="0" dirty="0"/>
              <a:t>Tick on </a:t>
            </a:r>
            <a:r>
              <a:rPr lang="en-US" i="1" dirty="0"/>
              <a:t>duck, </a:t>
            </a:r>
            <a:r>
              <a:rPr lang="en-US" i="0" dirty="0"/>
              <a:t>the cross (X) will </a:t>
            </a:r>
            <a:r>
              <a:rPr lang="en-US" i="0" dirty="0" smtClean="0"/>
              <a:t>appear.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4465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Point and say </a:t>
            </a:r>
            <a:r>
              <a:rPr lang="en-US" dirty="0"/>
              <a:t>is divided into 3 main steps. 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</a:t>
            </a:r>
            <a:r>
              <a:rPr lang="vi-V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repeat the 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Choose a picture on the digital book, click </a:t>
            </a:r>
            <a:r>
              <a:rPr lang="en-US" dirty="0" smtClean="0"/>
              <a:t>on </a:t>
            </a:r>
            <a:r>
              <a:rPr lang="en-US" dirty="0"/>
              <a:t>the picture and have pupils listen and repeat.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Ask and prompt pupils to say </a:t>
            </a:r>
            <a:r>
              <a:rPr lang="en-US" i="1" u="none" dirty="0"/>
              <a:t>Dan, door, duck, desk, dog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Introduce the context and say </a:t>
            </a:r>
            <a:r>
              <a:rPr lang="en-US" i="1" dirty="0"/>
              <a:t>Dan is in the bedroom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repeat the word softly, loudly in groups to motivate them.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point and say to the pictures.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audio and have pupil listen and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the pictures and have pupils say the words in </a:t>
            </a:r>
            <a:r>
              <a:rPr lang="en-US" dirty="0" smtClean="0"/>
              <a:t>chorus.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one or two students to point to the picture and have other pupils say the word.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point and say the pictures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work in pairs and do the activity.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65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58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Who’s faster?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the unit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words through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pictures, sounds, 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Invite 2 pupils to play the game.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They stand back to back.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Count 1, the pupils go 1 step apart.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Count 2, the pupils go one more step.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Count 3, the pupils go one more step and turn around.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shows a flashcard. Who says the word faster get </a:t>
            </a:r>
            <a:r>
              <a:rPr lang="en-US" dirty="0" smtClean="0"/>
              <a:t>one </a:t>
            </a:r>
            <a:r>
              <a:rPr lang="en-US" dirty="0"/>
              <a:t>point.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Teacher can </a:t>
            </a:r>
            <a:r>
              <a:rPr lang="en-US" dirty="0"/>
              <a:t>include the keywords in units 1 and 2 in this game.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053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Set up the class rules.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or point to the picture and say </a:t>
            </a:r>
            <a:r>
              <a:rPr lang="en-US" i="1" dirty="0"/>
              <a:t>Sit nicely! </a:t>
            </a:r>
            <a:r>
              <a:rPr lang="en-US" dirty="0" smtClean="0"/>
              <a:t>and </a:t>
            </a:r>
            <a:r>
              <a:rPr lang="en-US" dirty="0"/>
              <a:t>do the TPR action.  Have pupils do the TPR action.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</a:t>
            </a:r>
            <a:r>
              <a:rPr lang="en-US" i="1" dirty="0"/>
              <a:t> </a:t>
            </a:r>
            <a:r>
              <a:rPr lang="en-US" i="1" dirty="0" smtClean="0"/>
              <a:t>Listen! </a:t>
            </a:r>
            <a:r>
              <a:rPr lang="en-US" dirty="0"/>
              <a:t>and </a:t>
            </a:r>
            <a:r>
              <a:rPr lang="en-US" i="1" dirty="0"/>
              <a:t>Be happy!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63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Goals: 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 the class and 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curiosity in learning.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Jump, jump, stop at </a:t>
            </a:r>
            <a:r>
              <a:rPr lang="en-US" dirty="0"/>
              <a:t>https://youtu.be/Pxe4j_rhixQ?list=RDPxe4j_rhixQ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 along and do the action.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Guessing game: What animal is it?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https://www.freesoundeffects.com/free-sounds/cars-10069/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813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Stick the flashcard for </a:t>
            </a:r>
            <a:r>
              <a:rPr lang="en-US" i="1" dirty="0"/>
              <a:t>cat </a:t>
            </a:r>
            <a:r>
              <a:rPr lang="en-US" i="0" dirty="0"/>
              <a:t>on </a:t>
            </a:r>
            <a:r>
              <a:rPr lang="en-US" i="0" dirty="0" smtClean="0"/>
              <a:t>board.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Have pupils repeat the word </a:t>
            </a:r>
            <a:r>
              <a:rPr lang="en-US" i="1" dirty="0" smtClean="0"/>
              <a:t>duck </a:t>
            </a:r>
            <a:r>
              <a:rPr lang="en-US" i="0" dirty="0" smtClean="0"/>
              <a:t>after having guessed.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91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Stick the flashcard for </a:t>
            </a:r>
            <a:r>
              <a:rPr lang="en-US" i="1" dirty="0" smtClean="0"/>
              <a:t>dog </a:t>
            </a:r>
            <a:r>
              <a:rPr lang="en-US" i="0" dirty="0" smtClean="0"/>
              <a:t>on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Have </a:t>
            </a:r>
            <a:r>
              <a:rPr lang="en-US" dirty="0"/>
              <a:t>pupils repeat the word </a:t>
            </a:r>
            <a:r>
              <a:rPr lang="en-US" i="1" dirty="0"/>
              <a:t>dog </a:t>
            </a:r>
            <a:r>
              <a:rPr lang="en-US" i="0" dirty="0"/>
              <a:t>after having guessed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69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Stick the flashcard for </a:t>
            </a:r>
            <a:r>
              <a:rPr lang="en-US" i="1" dirty="0" smtClean="0"/>
              <a:t>duck </a:t>
            </a:r>
            <a:r>
              <a:rPr lang="en-US" i="0" dirty="0" smtClean="0"/>
              <a:t>on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Have </a:t>
            </a:r>
            <a:r>
              <a:rPr lang="en-US" dirty="0"/>
              <a:t>pupils repeat the word </a:t>
            </a:r>
            <a:r>
              <a:rPr lang="en-US" i="1" dirty="0"/>
              <a:t>duck </a:t>
            </a:r>
            <a:r>
              <a:rPr lang="en-US" i="0" dirty="0"/>
              <a:t>after having </a:t>
            </a:r>
            <a:r>
              <a:rPr lang="en-US" i="0" dirty="0" smtClean="0"/>
              <a:t>guessed.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023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</a:t>
            </a:r>
            <a:r>
              <a:rPr lang="en-US" b="1" dirty="0" smtClean="0"/>
              <a:t>repeat </a:t>
            </a:r>
            <a:r>
              <a:rPr lang="en-US" dirty="0"/>
              <a:t>is divided </a:t>
            </a:r>
            <a:r>
              <a:rPr lang="en-US" b="0" dirty="0"/>
              <a:t>into 3 steps.</a:t>
            </a:r>
          </a:p>
          <a:p>
            <a:endParaRPr lang="en-US" dirty="0"/>
          </a:p>
          <a:p>
            <a:r>
              <a:rPr lang="en-US" b="1" dirty="0"/>
              <a:t>Step 1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up the context; Predict what pupils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learn.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Say </a:t>
            </a:r>
            <a:r>
              <a:rPr lang="en-US" i="1" dirty="0" smtClean="0"/>
              <a:t>Open </a:t>
            </a:r>
            <a:r>
              <a:rPr lang="en-US" i="1" dirty="0"/>
              <a:t>your book!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a TPR action. Have pupils open the book. Teacher opens the digital book.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Introduce the context and point to something in the picture. Ask pupils if they </a:t>
            </a:r>
            <a:r>
              <a:rPr lang="en-US" dirty="0" smtClean="0"/>
              <a:t>know </a:t>
            </a:r>
            <a:r>
              <a:rPr lang="en-US" dirty="0"/>
              <a:t>these things.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recording and have pupils listen and repeat.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 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unit key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duck.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action for dog and say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Stick the flashcard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twice or three times.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same with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duck. 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the board, there are two flashcards for </a:t>
            </a:r>
            <a:r>
              <a:rPr lang="en-US" i="1" dirty="0"/>
              <a:t>dog and duck</a:t>
            </a:r>
            <a:r>
              <a:rPr lang="en-US" dirty="0"/>
              <a:t>. The flashcard for </a:t>
            </a:r>
            <a:r>
              <a:rPr lang="en-US" i="1" dirty="0"/>
              <a:t>dog </a:t>
            </a:r>
            <a:r>
              <a:rPr lang="en-US" dirty="0"/>
              <a:t>is above the flashcard for </a:t>
            </a:r>
            <a:r>
              <a:rPr lang="en-US" i="1" dirty="0"/>
              <a:t>duck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the dog, say the word and have pupils repeat the word. Do the TPR action which saying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</a:t>
            </a:r>
            <a:r>
              <a:rPr lang="en-US" i="1" dirty="0"/>
              <a:t>duck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 </a:t>
            </a:r>
            <a:r>
              <a:rPr lang="en-US" i="1" dirty="0"/>
              <a:t>duck</a:t>
            </a:r>
            <a:r>
              <a:rPr lang="en-US" dirty="0"/>
              <a:t> or </a:t>
            </a:r>
            <a:r>
              <a:rPr lang="en-US" i="1" dirty="0"/>
              <a:t>dog.</a:t>
            </a:r>
            <a:r>
              <a:rPr lang="en-US" dirty="0"/>
              <a:t> Hold your hand up or down to the position of the flashcard.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shout out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8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tmp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tmp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9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40118-79C4-4230-8554-BB6B839E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Duck quack sound effect">
            <a:hlinkClick r:id="" action="ppaction://media"/>
            <a:extLst>
              <a:ext uri="{FF2B5EF4-FFF2-40B4-BE49-F238E27FC236}">
                <a16:creationId xmlns:a16="http://schemas.microsoft.com/office/drawing/2014/main" id="{CD4C3D57-3645-4264-B9BE-8816F5356C00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4124325"/>
            <a:ext cx="609600" cy="609600"/>
          </a:xfr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2EEB1F-229E-4888-9576-AC0F6446D708}"/>
              </a:ext>
            </a:extLst>
          </p:cNvPr>
          <p:cNvSpPr/>
          <p:nvPr/>
        </p:nvSpPr>
        <p:spPr>
          <a:xfrm>
            <a:off x="887505" y="793376"/>
            <a:ext cx="4787153" cy="3993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Image result for face question mark for kids">
            <a:extLst>
              <a:ext uri="{FF2B5EF4-FFF2-40B4-BE49-F238E27FC236}">
                <a16:creationId xmlns:a16="http://schemas.microsoft.com/office/drawing/2014/main" id="{601F81B5-BD36-4D92-9C7D-5214624B5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52" y="1225924"/>
            <a:ext cx="3007658" cy="300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35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0C2C6-2FC9-4A3D-9D28-D4D7DFEC0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duck rubber&quot;">
            <a:extLst>
              <a:ext uri="{FF2B5EF4-FFF2-40B4-BE49-F238E27FC236}">
                <a16:creationId xmlns:a16="http://schemas.microsoft.com/office/drawing/2014/main" id="{487BEA3B-DF14-4C88-A001-56FBF77A9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009651"/>
            <a:ext cx="5167312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87C3EF-5369-4E28-A6AD-1BC2FD3EB17C}"/>
              </a:ext>
            </a:extLst>
          </p:cNvPr>
          <p:cNvSpPr txBox="1"/>
          <p:nvPr/>
        </p:nvSpPr>
        <p:spPr>
          <a:xfrm>
            <a:off x="6772276" y="4735486"/>
            <a:ext cx="48773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0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" name="Isosceles Triangle 194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1" name="Isosceles Triangle 200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drawing of a face&#10;&#10;Description automatically generated">
            <a:extLst>
              <a:ext uri="{FF2B5EF4-FFF2-40B4-BE49-F238E27FC236}">
                <a16:creationId xmlns:a16="http://schemas.microsoft.com/office/drawing/2014/main" id="{EBE9E41C-344C-43B9-A691-2B28CD814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82" y="2659960"/>
            <a:ext cx="4591108" cy="18086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125" y="213923"/>
            <a:ext cx="2072366" cy="2068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504" y="4432321"/>
            <a:ext cx="1934478" cy="193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2DFA071-7DBE-4300-A97B-0E20AF1D7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88" y="0"/>
            <a:ext cx="7134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51300" y="4699000"/>
            <a:ext cx="473075" cy="47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1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91542-CDF8-4623-A9DD-FE17518A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duck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13494" y="5576095"/>
            <a:ext cx="487363" cy="487362"/>
          </a:xfrm>
        </p:spPr>
      </p:pic>
      <p:pic>
        <p:nvPicPr>
          <p:cNvPr id="4098" name="Picture 2" descr="Image result for duck rubber&quot;">
            <a:extLst>
              <a:ext uri="{FF2B5EF4-FFF2-40B4-BE49-F238E27FC236}">
                <a16:creationId xmlns:a16="http://schemas.microsoft.com/office/drawing/2014/main" id="{487BEA3B-DF14-4C88-A001-56FBF77A9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009651"/>
            <a:ext cx="5167312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87C3EF-5369-4E28-A6AD-1BC2FD3EB17C}"/>
              </a:ext>
            </a:extLst>
          </p:cNvPr>
          <p:cNvSpPr txBox="1"/>
          <p:nvPr/>
        </p:nvSpPr>
        <p:spPr>
          <a:xfrm>
            <a:off x="6733615" y="4001294"/>
            <a:ext cx="46201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85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A close up of a logo&#10;&#10;Description automatically generated">
            <a:extLst>
              <a:ext uri="{FF2B5EF4-FFF2-40B4-BE49-F238E27FC236}">
                <a16:creationId xmlns:a16="http://schemas.microsoft.com/office/drawing/2014/main" id="{1E181577-0511-4281-A4FC-5CB991EDCE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9" y="596539"/>
            <a:ext cx="5361470" cy="435133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352322" y="4722903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og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143751" y="4758288"/>
            <a:ext cx="42100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10" name="Picture 2" descr="Image result for duck rubber&quot;">
            <a:extLst>
              <a:ext uri="{FF2B5EF4-FFF2-40B4-BE49-F238E27FC236}">
                <a16:creationId xmlns:a16="http://schemas.microsoft.com/office/drawing/2014/main" id="{741719C6-DBDB-4EC0-AF12-9F4400718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392" y="501751"/>
            <a:ext cx="3796145" cy="37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43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Image result for duck rubber&quot;">
            <a:extLst>
              <a:ext uri="{FF2B5EF4-FFF2-40B4-BE49-F238E27FC236}">
                <a16:creationId xmlns:a16="http://schemas.microsoft.com/office/drawing/2014/main" id="{7CBAEAA8-65B3-4FCE-9C71-83EF32AF0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74" y="1108483"/>
            <a:ext cx="3206432" cy="320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8" descr="A close up of a logo&#10;&#10;Description automatically generated">
            <a:extLst>
              <a:ext uri="{FF2B5EF4-FFF2-40B4-BE49-F238E27FC236}">
                <a16:creationId xmlns:a16="http://schemas.microsoft.com/office/drawing/2014/main" id="{FC0A5E65-D872-45AF-8684-5E7E09862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4" y="1292644"/>
            <a:ext cx="4013322" cy="32571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og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043535" y="4758288"/>
            <a:ext cx="43102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13EDD5-EC65-412E-BF08-758CDD212AE6}"/>
              </a:ext>
            </a:extLst>
          </p:cNvPr>
          <p:cNvSpPr/>
          <p:nvPr/>
        </p:nvSpPr>
        <p:spPr>
          <a:xfrm>
            <a:off x="498429" y="519962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69C6BEB-67B8-4A25-A151-3CF521B9633B}"/>
              </a:ext>
            </a:extLst>
          </p:cNvPr>
          <p:cNvSpPr/>
          <p:nvPr/>
        </p:nvSpPr>
        <p:spPr>
          <a:xfrm>
            <a:off x="6306210" y="519961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18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og 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285581" y="4758288"/>
            <a:ext cx="40682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10938622" y="4595005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8" descr="A close up of a logo&#10;&#10;Description automatically generated">
            <a:extLst>
              <a:ext uri="{FF2B5EF4-FFF2-40B4-BE49-F238E27FC236}">
                <a16:creationId xmlns:a16="http://schemas.microsoft.com/office/drawing/2014/main" id="{C1CBF7C7-F35A-4229-84EA-BB3DB3093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890" y="197874"/>
            <a:ext cx="5361470" cy="4351338"/>
          </a:xfrm>
          <a:prstGeom prst="rect">
            <a:avLst/>
          </a:prstGeom>
        </p:spPr>
      </p:pic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4449723" y="4867489"/>
            <a:ext cx="1013598" cy="406281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53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og 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043535" y="4758288"/>
            <a:ext cx="43102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10569985" y="4719174"/>
            <a:ext cx="1082833" cy="45365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4384910" y="4732146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Image result for duck rubber&quot;">
            <a:extLst>
              <a:ext uri="{FF2B5EF4-FFF2-40B4-BE49-F238E27FC236}">
                <a16:creationId xmlns:a16="http://schemas.microsoft.com/office/drawing/2014/main" id="{83BD40C4-DF2F-40CE-8F04-68DB85B0A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298" y="600084"/>
            <a:ext cx="3796145" cy="37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90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6136342" y="2105561"/>
            <a:ext cx="5441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esk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C99C171-1832-466F-AA94-14C06CE1E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79" y="857317"/>
            <a:ext cx="4738280" cy="51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es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8297" y="36778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6221" y="1115568"/>
            <a:ext cx="3364992" cy="2843784"/>
          </a:xfrm>
        </p:spPr>
        <p:txBody>
          <a:bodyPr anchor="ctr">
            <a:normAutofit fontScale="90000"/>
          </a:bodyPr>
          <a:lstStyle/>
          <a:p>
            <a:r>
              <a:rPr lang="en-US" sz="5000" b="1" dirty="0">
                <a:solidFill>
                  <a:srgbClr val="FFFFFF"/>
                </a:solidFill>
              </a:rPr>
              <a:t>Unit 4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Lesson 1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/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In the bedroom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0" y="194752"/>
            <a:ext cx="6983409" cy="645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DCAD2-E25D-4BB0-AA55-5A721C597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.VnAvant" panose="020B7200000000000000" pitchFamily="34" charset="0"/>
            </a:endParaRPr>
          </a:p>
        </p:txBody>
      </p:sp>
      <p:pic>
        <p:nvPicPr>
          <p:cNvPr id="4" name="door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80441" y="4443050"/>
            <a:ext cx="403271" cy="40327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12358F-0460-4BB6-84D1-2224928F87EF}"/>
              </a:ext>
            </a:extLst>
          </p:cNvPr>
          <p:cNvSpPr txBox="1"/>
          <p:nvPr/>
        </p:nvSpPr>
        <p:spPr>
          <a:xfrm>
            <a:off x="5119234" y="2950413"/>
            <a:ext cx="40097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oor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7FEEBE15-BEFB-48CC-8EEE-DEB3BCCA1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029" y="681037"/>
            <a:ext cx="25908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9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2D34D-58F2-478C-9AD1-2DCB028FF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3DE37-19FF-4EBF-A416-C70F6C0CB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A373A1-0482-425C-98FB-46829612DDFB}"/>
              </a:ext>
            </a:extLst>
          </p:cNvPr>
          <p:cNvSpPr txBox="1"/>
          <p:nvPr/>
        </p:nvSpPr>
        <p:spPr>
          <a:xfrm>
            <a:off x="838200" y="4727478"/>
            <a:ext cx="5441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esk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93C9A6-ACDC-491F-9ADB-53C23D4D4B65}"/>
              </a:ext>
            </a:extLst>
          </p:cNvPr>
          <p:cNvSpPr txBox="1"/>
          <p:nvPr/>
        </p:nvSpPr>
        <p:spPr>
          <a:xfrm>
            <a:off x="7141238" y="467562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oor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04084C-F5CD-4A1B-90C3-5BEA7F7635D0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EDE1E01-7A56-48EF-B2C4-0C3BCD66E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79" y="857317"/>
            <a:ext cx="3796145" cy="412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FD4E3B5-94EC-42BB-B380-2891F82B3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971" y="382692"/>
            <a:ext cx="2142680" cy="445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25AF421-0061-4064-BCB9-CFE71E3F8E37}"/>
              </a:ext>
            </a:extLst>
          </p:cNvPr>
          <p:cNvSpPr/>
          <p:nvPr/>
        </p:nvSpPr>
        <p:spPr>
          <a:xfrm>
            <a:off x="498429" y="519962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86D423-EE1A-4B5E-BA85-18B9F718EDB0}"/>
              </a:ext>
            </a:extLst>
          </p:cNvPr>
          <p:cNvSpPr/>
          <p:nvPr/>
        </p:nvSpPr>
        <p:spPr>
          <a:xfrm>
            <a:off x="6306210" y="519961"/>
            <a:ext cx="5051612" cy="4504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09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137657" y="4843684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esk 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557655" y="475828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oor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10451497" y="4852216"/>
            <a:ext cx="760112" cy="304676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4424915" y="4732146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5D2F38D-CAC7-40ED-AF49-DAEE73B57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2" y="458334"/>
            <a:ext cx="2263758" cy="471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35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216285" y="4874298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esk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335255" y="4758287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oor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4708439" y="4979810"/>
            <a:ext cx="771484" cy="377624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10558854" y="4595005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1359857-0F9E-4EDC-B82D-76AD13A13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12" y="546267"/>
            <a:ext cx="3771385" cy="409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23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og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261403" y="4758288"/>
            <a:ext cx="40923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10557241" y="4565556"/>
            <a:ext cx="1060805" cy="425203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4222794" y="4688951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Image result for duck rubber&quot;">
            <a:extLst>
              <a:ext uri="{FF2B5EF4-FFF2-40B4-BE49-F238E27FC236}">
                <a16:creationId xmlns:a16="http://schemas.microsoft.com/office/drawing/2014/main" id="{83BD40C4-DF2F-40CE-8F04-68DB85B0A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298" y="600084"/>
            <a:ext cx="3796145" cy="37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48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EB0A-C547-41BF-B709-85276859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35A8-A2C3-4C1F-881D-7AA54CBBD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B8FAB-E090-492A-94D8-4A5F04753889}"/>
              </a:ext>
            </a:extLst>
          </p:cNvPr>
          <p:cNvSpPr txBox="1"/>
          <p:nvPr/>
        </p:nvSpPr>
        <p:spPr>
          <a:xfrm>
            <a:off x="1594369" y="4784752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og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85C10-88C3-46E0-BE0D-96CC60E54875}"/>
              </a:ext>
            </a:extLst>
          </p:cNvPr>
          <p:cNvSpPr txBox="1"/>
          <p:nvPr/>
        </p:nvSpPr>
        <p:spPr>
          <a:xfrm>
            <a:off x="7043535" y="4758288"/>
            <a:ext cx="43102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C41361-A3DE-49CA-90C7-F5BB63806EAE}"/>
              </a:ext>
            </a:extLst>
          </p:cNvPr>
          <p:cNvSpPr txBox="1"/>
          <p:nvPr/>
        </p:nvSpPr>
        <p:spPr>
          <a:xfrm>
            <a:off x="5390514" y="5303886"/>
            <a:ext cx="1653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46D26C41-CADD-45BE-AC50-9F19EA18CF0C}"/>
              </a:ext>
            </a:extLst>
          </p:cNvPr>
          <p:cNvSpPr/>
          <p:nvPr/>
        </p:nvSpPr>
        <p:spPr>
          <a:xfrm>
            <a:off x="10337627" y="4595005"/>
            <a:ext cx="949853" cy="80682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8" descr="A close up of a logo&#10;&#10;Description automatically generated">
            <a:extLst>
              <a:ext uri="{FF2B5EF4-FFF2-40B4-BE49-F238E27FC236}">
                <a16:creationId xmlns:a16="http://schemas.microsoft.com/office/drawing/2014/main" id="{C1CBF7C7-F35A-4229-84EA-BB3DB3093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890" y="197874"/>
            <a:ext cx="5361470" cy="4351338"/>
          </a:xfrm>
          <a:prstGeom prst="rect">
            <a:avLst/>
          </a:prstGeom>
        </p:spPr>
      </p:pic>
      <p:sp>
        <p:nvSpPr>
          <p:cNvPr id="8" name="L-Shape 7">
            <a:extLst>
              <a:ext uri="{FF2B5EF4-FFF2-40B4-BE49-F238E27FC236}">
                <a16:creationId xmlns:a16="http://schemas.microsoft.com/office/drawing/2014/main" id="{8A99916B-A577-45D1-BF75-D375DDBA1E21}"/>
              </a:ext>
            </a:extLst>
          </p:cNvPr>
          <p:cNvSpPr/>
          <p:nvPr/>
        </p:nvSpPr>
        <p:spPr>
          <a:xfrm rot="7994978" flipH="1" flipV="1">
            <a:off x="4526347" y="4854628"/>
            <a:ext cx="752208" cy="359491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42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3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28180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274246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3" name="Isosceles Triangle 142">
            <a:extLst>
              <a:ext uri="{FF2B5EF4-FFF2-40B4-BE49-F238E27FC236}">
                <a16:creationId xmlns:a16="http://schemas.microsoft.com/office/drawing/2014/main" id="{87C2FC73-590A-4674-99D6-20F721EC0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771095" y="-1"/>
            <a:ext cx="1420906" cy="1420906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C670BA9-9210-4C80-B65D-9B495E00C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288401" y="49497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31604" y="2087467"/>
            <a:ext cx="825632" cy="82563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89018" y="1986315"/>
            <a:ext cx="337222" cy="33722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E9AB285-33DB-4406-9CD9-32D2DAAD4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04" y="2942576"/>
            <a:ext cx="4147112" cy="195237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2AC30B93-6D19-4AE1-87F6-4E5BACBB6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446" y="3428999"/>
            <a:ext cx="1935309" cy="1931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51" y="4894950"/>
            <a:ext cx="1717646" cy="171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Point and say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7" y="406954"/>
            <a:ext cx="5043950" cy="5770010"/>
          </a:xfrm>
        </p:spPr>
      </p:pic>
    </p:spTree>
    <p:extLst>
      <p:ext uri="{BB962C8B-B14F-4D97-AF65-F5344CB8AC3E}">
        <p14:creationId xmlns:p14="http://schemas.microsoft.com/office/powerpoint/2010/main" val="32952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26152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D:\BIEN TAP\TIENG ANH\DT\2020\Powerpoint TA 1\Ảnh\gui c Nga-TA1SHS-PPT\U4-L2-4.pn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52" y="1085253"/>
            <a:ext cx="3346446" cy="33396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8590043" y="4381111"/>
            <a:ext cx="21098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spc="3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7200" b="1" spc="300" dirty="0" smtClean="0">
                <a:latin typeface=".VnAvant" panose="020B7200000000000000" pitchFamily="34" charset="0"/>
              </a:rPr>
              <a:t>og</a:t>
            </a:r>
            <a:endParaRPr lang="en-US" sz="7200" b="1" spc="3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91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D30D-E0D3-4A39-9145-71392016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683" y="2721789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>
                <a:solidFill>
                  <a:srgbClr val="080808"/>
                </a:solidFill>
              </a:rPr>
              <a:t>Sit in groups and try to get as many </a:t>
            </a:r>
            <a:r>
              <a:rPr lang="en-US" sz="2800" b="1" dirty="0">
                <a:solidFill>
                  <a:srgbClr val="FF0000"/>
                </a:solidFill>
              </a:rPr>
              <a:t>stars</a:t>
            </a:r>
            <a:r>
              <a:rPr lang="en-US" sz="2800" dirty="0">
                <a:solidFill>
                  <a:srgbClr val="080808"/>
                </a:solidFill>
              </a:rPr>
              <a:t> as possible!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2EAB17-D82F-477F-8A9C-D06FBF6EC8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79772" y="718200"/>
          <a:ext cx="4990496" cy="581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624">
                  <a:extLst>
                    <a:ext uri="{9D8B030D-6E8A-4147-A177-3AD203B41FA5}">
                      <a16:colId xmlns:a16="http://schemas.microsoft.com/office/drawing/2014/main" val="4046653109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027448298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91890583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3277744724"/>
                    </a:ext>
                  </a:extLst>
                </a:gridCol>
              </a:tblGrid>
              <a:tr h="602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1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2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3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4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687783898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896099964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760903741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673455637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410749548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735319392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370862955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4965892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 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50921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3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51F3AEB-338C-43B8-88B9-7C194B0A8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532" y="623759"/>
            <a:ext cx="3771385" cy="409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20E775-3CE0-4A96-A524-526357E86A19}"/>
              </a:ext>
            </a:extLst>
          </p:cNvPr>
          <p:cNvSpPr txBox="1"/>
          <p:nvPr/>
        </p:nvSpPr>
        <p:spPr>
          <a:xfrm>
            <a:off x="8660699" y="4903862"/>
            <a:ext cx="3053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spc="3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7200" b="1" spc="300" dirty="0">
                <a:latin typeface=".VnAvant" panose="020B7200000000000000" pitchFamily="34" charset="0"/>
              </a:rPr>
              <a:t>esk</a:t>
            </a:r>
            <a:endParaRPr lang="en-US" b="1" spc="3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93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12358F-0460-4BB6-84D1-2224928F87EF}"/>
              </a:ext>
            </a:extLst>
          </p:cNvPr>
          <p:cNvSpPr txBox="1"/>
          <p:nvPr/>
        </p:nvSpPr>
        <p:spPr>
          <a:xfrm>
            <a:off x="8639422" y="4309875"/>
            <a:ext cx="2613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7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oor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FEEBE15-BEFB-48CC-8EEE-DEB3BCCA1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748" y="667095"/>
            <a:ext cx="1749790" cy="364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8562BF-7426-43E3-9518-0F9E5DBF032E}"/>
              </a:ext>
            </a:extLst>
          </p:cNvPr>
          <p:cNvSpPr txBox="1"/>
          <p:nvPr/>
        </p:nvSpPr>
        <p:spPr>
          <a:xfrm>
            <a:off x="8330665" y="4303644"/>
            <a:ext cx="2848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</a:p>
        </p:txBody>
      </p:sp>
      <p:pic>
        <p:nvPicPr>
          <p:cNvPr id="8" name="Picture 7" descr="Image result for duck rubber&quot;">
            <a:extLst>
              <a:ext uri="{FF2B5EF4-FFF2-40B4-BE49-F238E27FC236}">
                <a16:creationId xmlns:a16="http://schemas.microsoft.com/office/drawing/2014/main" id="{461BABF9-5BBF-4EA3-925A-EFD7C6B9179E}"/>
              </a:ext>
            </a:extLst>
          </p:cNvPr>
          <p:cNvPicPr/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172" y="1233930"/>
            <a:ext cx="3109595" cy="310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03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66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F45B2-C7D7-4DEC-A033-ABB216A7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ECA61-7C79-4D18-BB09-95F440799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114" y="5540187"/>
            <a:ext cx="2577353" cy="3855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200" dirty="0"/>
              <a:t>Sit nicely!</a:t>
            </a:r>
          </a:p>
        </p:txBody>
      </p:sp>
      <p:pic>
        <p:nvPicPr>
          <p:cNvPr id="1026" name="Picture 2" descr="Image result for Sit nicely desk">
            <a:extLst>
              <a:ext uri="{FF2B5EF4-FFF2-40B4-BE49-F238E27FC236}">
                <a16:creationId xmlns:a16="http://schemas.microsoft.com/office/drawing/2014/main" id="{DC6BF0DB-A150-4182-AD34-962E552CA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12" y="1557280"/>
            <a:ext cx="1737472" cy="346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48CEDAB7-52C6-4435-8014-EBC2D3316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069"/>
            <a:ext cx="1805689" cy="325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isten">
            <a:extLst>
              <a:ext uri="{FF2B5EF4-FFF2-40B4-BE49-F238E27FC236}">
                <a16:creationId xmlns:a16="http://schemas.microsoft.com/office/drawing/2014/main" id="{FEB9665E-53DF-4C51-95D8-7CC000D4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24" y="2063531"/>
            <a:ext cx="2626218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lated image">
            <a:extLst>
              <a:ext uri="{FF2B5EF4-FFF2-40B4-BE49-F238E27FC236}">
                <a16:creationId xmlns:a16="http://schemas.microsoft.com/office/drawing/2014/main" id="{9118B109-E4A7-4CCA-8015-D2C78E777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962" y="2196396"/>
            <a:ext cx="3092964" cy="246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14CD99-E67D-4C97-A048-17D48E8AFC08}"/>
              </a:ext>
            </a:extLst>
          </p:cNvPr>
          <p:cNvSpPr txBox="1"/>
          <p:nvPr/>
        </p:nvSpPr>
        <p:spPr>
          <a:xfrm>
            <a:off x="5302224" y="5473004"/>
            <a:ext cx="2626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/>
              <a:t>Listen!</a:t>
            </a:r>
          </a:p>
          <a:p>
            <a:endParaRPr lang="en-US" sz="4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94408C-FFDA-48C6-ABF6-84EE2C33F2D9}"/>
              </a:ext>
            </a:extLst>
          </p:cNvPr>
          <p:cNvSpPr/>
          <p:nvPr/>
        </p:nvSpPr>
        <p:spPr>
          <a:xfrm>
            <a:off x="9066348" y="5426836"/>
            <a:ext cx="239257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dirty="0"/>
              <a:t>Be happy!</a:t>
            </a:r>
          </a:p>
        </p:txBody>
      </p:sp>
    </p:spTree>
    <p:extLst>
      <p:ext uri="{BB962C8B-B14F-4D97-AF65-F5344CB8AC3E}">
        <p14:creationId xmlns:p14="http://schemas.microsoft.com/office/powerpoint/2010/main" val="36694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551" y="2088634"/>
            <a:ext cx="6250898" cy="20310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10500" kern="1200" dirty="0">
                <a:solidFill>
                  <a:srgbClr val="FFFFFF"/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14DAC2-F543-4642-B5BD-339B6E5333B8}"/>
              </a:ext>
            </a:extLst>
          </p:cNvPr>
          <p:cNvSpPr/>
          <p:nvPr/>
        </p:nvSpPr>
        <p:spPr>
          <a:xfrm>
            <a:off x="887505" y="793376"/>
            <a:ext cx="4787153" cy="3993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Cat2">
            <a:hlinkClick r:id="" action="ppaction://media"/>
            <a:extLst>
              <a:ext uri="{FF2B5EF4-FFF2-40B4-BE49-F238E27FC236}">
                <a16:creationId xmlns:a16="http://schemas.microsoft.com/office/drawing/2014/main" id="{4E89089F-1C5D-46AE-8F06-018678804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5890" y="4257967"/>
            <a:ext cx="529185" cy="529185"/>
          </a:xfrm>
          <a:prstGeom prst="rect">
            <a:avLst/>
          </a:prstGeom>
        </p:spPr>
      </p:pic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id="{D96B9C63-A6B8-4539-93AE-C96C31B7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319" y="1216958"/>
            <a:ext cx="2551524" cy="31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38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0FB9087-D6A4-4024-9186-4FDD3373D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0"/>
            <a:ext cx="10001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E987E-7E0B-487A-B3D6-A3833ED5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OG BARKING - Sound Effects [High Quality]">
            <a:hlinkClick r:id="" action="ppaction://media"/>
            <a:extLst>
              <a:ext uri="{FF2B5EF4-FFF2-40B4-BE49-F238E27FC236}">
                <a16:creationId xmlns:a16="http://schemas.microsoft.com/office/drawing/2014/main" id="{231D67CB-898E-4033-90FF-53257BD3C9DF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4181475"/>
            <a:ext cx="552450" cy="552450"/>
          </a:xfr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56EAC6A-B87A-41DD-AF64-F1124DDE103D}"/>
              </a:ext>
            </a:extLst>
          </p:cNvPr>
          <p:cNvSpPr/>
          <p:nvPr/>
        </p:nvSpPr>
        <p:spPr>
          <a:xfrm>
            <a:off x="887505" y="793376"/>
            <a:ext cx="4787153" cy="3993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Image result for face question mark for kids">
            <a:extLst>
              <a:ext uri="{FF2B5EF4-FFF2-40B4-BE49-F238E27FC236}">
                <a16:creationId xmlns:a16="http://schemas.microsoft.com/office/drawing/2014/main" id="{4BAF78EE-DB62-4B5B-9E79-465B9FC22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52" y="1225924"/>
            <a:ext cx="3007658" cy="300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86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3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2DFA071-7DBE-4300-A97B-0E20AF1D7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88" y="0"/>
            <a:ext cx="7134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17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1409</Words>
  <Application>Microsoft Office PowerPoint</Application>
  <PresentationFormat>Widescreen</PresentationFormat>
  <Paragraphs>259</Paragraphs>
  <Slides>33</Slides>
  <Notes>27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.VnAvant</vt:lpstr>
      <vt:lpstr>Arial</vt:lpstr>
      <vt:lpstr>Calibri</vt:lpstr>
      <vt:lpstr>Calibri Light</vt:lpstr>
      <vt:lpstr>Office Theme</vt:lpstr>
      <vt:lpstr>PowerPoint Presentation</vt:lpstr>
      <vt:lpstr>Unit 4 Lesson 1  In the bedroom</vt:lpstr>
      <vt:lpstr>Sit in groups and try to get as many stars as possible!</vt:lpstr>
      <vt:lpstr>Class rules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Point and say</vt:lpstr>
      <vt:lpstr>Game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98</cp:revision>
  <dcterms:created xsi:type="dcterms:W3CDTF">2020-02-18T03:54:09Z</dcterms:created>
  <dcterms:modified xsi:type="dcterms:W3CDTF">2024-02-28T15:41:44Z</dcterms:modified>
</cp:coreProperties>
</file>