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62" r:id="rId3"/>
    <p:sldId id="263" r:id="rId4"/>
    <p:sldId id="264" r:id="rId5"/>
    <p:sldId id="304" r:id="rId6"/>
    <p:sldId id="293" r:id="rId7"/>
    <p:sldId id="306" r:id="rId8"/>
    <p:sldId id="294" r:id="rId9"/>
    <p:sldId id="299" r:id="rId10"/>
    <p:sldId id="297" r:id="rId11"/>
    <p:sldId id="298" r:id="rId12"/>
    <p:sldId id="302" r:id="rId13"/>
    <p:sldId id="303" r:id="rId14"/>
    <p:sldId id="305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660066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41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0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ADC51-D08C-43BC-92BE-50263F64DABC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9A929-058D-41DD-BD4C-BEA896753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47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910BAE-7AAE-476B-8605-A3D61445C8FA}" type="slidenum">
              <a:rPr lang="en-US" smtClean="0"/>
              <a:pPr>
                <a:defRPr/>
              </a:pPr>
              <a:t>6</a:t>
            </a:fld>
            <a:endParaRPr lang="en-US" smtClean="0"/>
          </a:p>
        </p:txBody>
      </p:sp>
      <p:sp>
        <p:nvSpPr>
          <p:cNvPr id="1741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EG" smtClean="0"/>
          </a:p>
        </p:txBody>
      </p:sp>
      <p:sp>
        <p:nvSpPr>
          <p:cNvPr id="17413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664BC5B9-D37B-4577-A53F-5CE7F4904D4D}" type="slidenum">
              <a:rPr lang="ar-SA" sz="1200">
                <a:latin typeface=".VnArial Narrow" pitchFamily="34" charset="0"/>
              </a:rPr>
              <a:pPr algn="r"/>
              <a:t>6</a:t>
            </a:fld>
            <a:endParaRPr lang="en-US" sz="1200">
              <a:latin typeface=".Vn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6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99F6-6AAA-401A-9270-7862B05917D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171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99F6-6AAA-401A-9270-7862B05917D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701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99F6-6AAA-401A-9270-7862B05917D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240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99F6-6AAA-401A-9270-7862B05917D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583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99F6-6AAA-401A-9270-7862B05917D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60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99F6-6AAA-401A-9270-7862B05917D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74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99F6-6AAA-401A-9270-7862B05917D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003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99F6-6AAA-401A-9270-7862B05917D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982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99F6-6AAA-401A-9270-7862B05917D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872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99F6-6AAA-401A-9270-7862B05917D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70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899F6-6AAA-401A-9270-7862B05917D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379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899F6-6AAA-401A-9270-7862B05917D2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7ECDD-D670-4072-BBF5-734EA2E131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652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png"/><Relationship Id="rId7" Type="http://schemas.microsoft.com/office/2007/relationships/hdphoto" Target="../media/hdphoto3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Vũ điệu sắc màu - ý nghĩa và những bí mật của màu sắc - Chơn Linh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85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90801" y="1314419"/>
            <a:ext cx="653414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BIỂU CẢM CỦA </a:t>
            </a:r>
          </a:p>
          <a:p>
            <a:pPr algn="ctr"/>
            <a:r>
              <a:rPr lang="en-US" sz="8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SẮC MÀU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( 8 TIẾT)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37362" y="457201"/>
            <a:ext cx="3463638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CHỦ ĐỀ 1</a:t>
            </a:r>
          </a:p>
        </p:txBody>
      </p:sp>
    </p:spTree>
    <p:extLst>
      <p:ext uri="{BB962C8B-B14F-4D97-AF65-F5344CB8AC3E}">
        <p14:creationId xmlns:p14="http://schemas.microsoft.com/office/powerpoint/2010/main" val="53572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ớp dạy học vẽ tranh cho trẻ em, bé thiếu nhi ở Hà Nộ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568" y="463922"/>
            <a:ext cx="3954713" cy="5189904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hoáng với tài vẽ của nam sinh “tóm tắt” Truyện Kiề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312" y="463920"/>
            <a:ext cx="4442112" cy="5189906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311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CER\Downloads\92387034_510463869860796_4522998349674053632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79" y="345359"/>
            <a:ext cx="3560763" cy="5244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Content Placeholder 4" descr="C:\Users\ACER\Downloads\92388201_166040524558335_4452467990172008448_n (1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814" y="396451"/>
            <a:ext cx="3357212" cy="505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C:\Users\ACER\Downloads\92266004_267453904261855_7108239474097651712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102" y="489397"/>
            <a:ext cx="3436937" cy="4836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61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4: TRƯNG BÀY SẢN PHẨM VÀ CHIA SẺ</a:t>
            </a:r>
            <a:r>
              <a:rPr lang="vi-VN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091" y="1976140"/>
            <a:ext cx="10515600" cy="2514555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tích</a:t>
            </a:r>
            <a:endParaRPr lang="en-US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endParaRPr lang="en-US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Hòa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endParaRPr lang="en-US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cục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đậm</a:t>
            </a:r>
            <a:r>
              <a:rPr lang="en-US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nhạt</a:t>
            </a:r>
            <a:endParaRPr lang="en-US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38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443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vi-VN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ỨNG DỤNG VỚI TRANH TĨNH VẬT</a:t>
            </a:r>
            <a:r>
              <a:rPr lang="vi-VN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4262" y="898347"/>
            <a:ext cx="10515600" cy="1484245"/>
          </a:xfrm>
        </p:spPr>
        <p:txBody>
          <a:bodyPr/>
          <a:lstStyle/>
          <a:p>
            <a:pPr marL="0" indent="0">
              <a:buNone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Bức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tĩnh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tĩnh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gợi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CER\Tranh-Tĩnh-Vật-Lẵng-Hoa-Hồng-Qúy-Tộc-Siêu-Đẹp-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82" y="2440546"/>
            <a:ext cx="3696236" cy="4108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CER\Favorites\Downloads\234547456_282664250329697_738031260593135410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457" y="2479183"/>
            <a:ext cx="3258354" cy="398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ranh Bình Hoa Cổ Sang Trọng - N51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386" y="2479182"/>
            <a:ext cx="2857500" cy="3986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66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Picture 112hu"/>
          <p:cNvPicPr>
            <a:picLocks noChangeAspect="1" noChangeArrowheads="1"/>
          </p:cNvPicPr>
          <p:nvPr/>
        </p:nvPicPr>
        <p:blipFill>
          <a:blip r:embed="rId2">
            <a:lum brigh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9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71626" y="1316038"/>
            <a:ext cx="8791575" cy="386556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này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:</a:t>
            </a:r>
          </a:p>
          <a:p>
            <a:pPr eaLnBrk="1" hangingPunct="1">
              <a:buFontTx/>
              <a:buChar char="-"/>
            </a:pPr>
            <a:r>
              <a:rPr lang="vi-VN" altLang="en-US" sz="33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 thành bài vẽ tĩnh vật màu.</a:t>
            </a:r>
            <a:endParaRPr lang="en-US" altLang="en-US" sz="3300" b="1" i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Đối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học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sau</a:t>
            </a:r>
            <a:r>
              <a:rPr lang="en-US" altLang="en-US" sz="40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: </a:t>
            </a:r>
          </a:p>
          <a:p>
            <a:pPr algn="ctr" eaLnBrk="1" hangingPunct="1">
              <a:buFontTx/>
              <a:buNone/>
            </a:pPr>
            <a:r>
              <a:rPr lang="en-US" alt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vi-VN" alt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3</a:t>
            </a:r>
            <a:r>
              <a:rPr lang="en-US" alt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TRANH </a:t>
            </a:r>
            <a:r>
              <a:rPr lang="vi-VN" alt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IN HOA, LÁ </a:t>
            </a:r>
            <a:r>
              <a:rPr lang="en-US" alt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(</a:t>
            </a:r>
            <a:r>
              <a:rPr lang="en-US" altLang="en-US" sz="30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Tiết</a:t>
            </a:r>
            <a:r>
              <a:rPr lang="en-US" altLang="en-US" sz="3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</a:rPr>
              <a:t>2)</a:t>
            </a:r>
          </a:p>
          <a:p>
            <a:pPr algn="ctr" eaLnBrk="1" hangingPunct="1">
              <a:buFontTx/>
              <a:buNone/>
            </a:pPr>
            <a:endParaRPr lang="en-US" altLang="en-US" sz="33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325689" y="311150"/>
            <a:ext cx="7540625" cy="83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4800" b="1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HƯỚNG DẪN HỌC TẬP:</a:t>
            </a:r>
            <a:endParaRPr lang="en-US" altLang="en-US" sz="9600" u="sng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24332" y="4073604"/>
            <a:ext cx="878649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3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 vật có phần bề mặt nổi; nắp chai, tăm bông...</a:t>
            </a:r>
            <a:endParaRPr lang="en-US" sz="33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3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3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Màu, vật thật</a:t>
            </a:r>
            <a:r>
              <a:rPr lang="en-US" sz="33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3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57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011" grpId="0" build="p"/>
      <p:bldP spid="6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.pinimg.com/564x/72/6f/46/726f462596ff096c4111155a3ff4975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64080" y="3075057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80008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CÁC EM THÀNH CÔNG</a:t>
            </a:r>
            <a:endParaRPr lang="en-US" sz="4000" b="1" dirty="0">
              <a:solidFill>
                <a:srgbClr val="8000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61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1000"/>
    </mc:Choice>
    <mc:Fallback xmlns="">
      <p:transition spd="slow" advClick="0" advTm="3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inimg.com/564x/c5/4f/71/c54f71bdcf9cea90cf652565096d2f4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636"/>
            <a:ext cx="12192000" cy="682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914652" y="1715974"/>
            <a:ext cx="6534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BIỂU CẢM CỦA SẮC MÀU</a:t>
            </a:r>
            <a:endParaRPr lang="en-US" sz="36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2926" y="1192754"/>
            <a:ext cx="3800475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GIỚI THIỆU CHỦ ĐỀ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62252" y="2743201"/>
            <a:ext cx="75022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giai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điệu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nhạc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2252" y="3505201"/>
            <a:ext cx="6534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 2: </a:t>
            </a:r>
            <a:r>
              <a:rPr lang="en-US" sz="32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tĩnh</a:t>
            </a:r>
            <a:r>
              <a:rPr lang="en-US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b="1" dirty="0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4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3200" b="1" dirty="0">
              <a:solidFill>
                <a:schemeClr val="accent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62251" y="4256783"/>
            <a:ext cx="5702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3: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lá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62251" y="4973248"/>
            <a:ext cx="5702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Thiệp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mừng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1209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1"/>
    </mc:Choice>
    <mc:Fallback xmlns="">
      <p:transition spd="slow" advTm="18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8E529"/>
                                      </p:to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6" grpId="0"/>
      <p:bldP spid="7" grpId="0"/>
      <p:bldP spid="8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236x/d1/1b/f8/d11bf8b1fb8a3f9ac8dcec79d110f72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05400" y="1723058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57400" y="266700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TRANH TĨNH VẬT MÀU</a:t>
            </a:r>
          </a:p>
        </p:txBody>
      </p:sp>
      <p:sp>
        <p:nvSpPr>
          <p:cNvPr id="2" name="Rectangle 1"/>
          <p:cNvSpPr/>
          <p:nvPr/>
        </p:nvSpPr>
        <p:spPr>
          <a:xfrm>
            <a:off x="5400226" y="3510289"/>
            <a:ext cx="15439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(TIẾT</a:t>
            </a:r>
            <a:r>
              <a:rPr lang="vi-VN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8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79"/>
    </mc:Choice>
    <mc:Fallback xmlns="">
      <p:transition spd="slow" advTm="85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-Powerpoint-dep-nhat-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364" y="-286326"/>
            <a:ext cx="12284364" cy="714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24070"/>
            <a:ext cx="4211782" cy="696733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821106" y="1342957"/>
            <a:ext cx="7938052" cy="6636026"/>
            <a:chOff x="2297106" y="1342957"/>
            <a:chExt cx="7938052" cy="6636026"/>
          </a:xfrm>
          <a:solidFill>
            <a:srgbClr val="003399"/>
          </a:solidFill>
        </p:grpSpPr>
        <p:sp>
          <p:nvSpPr>
            <p:cNvPr id="2" name="Explosion 1 1"/>
            <p:cNvSpPr/>
            <p:nvPr/>
          </p:nvSpPr>
          <p:spPr>
            <a:xfrm>
              <a:off x="2297106" y="1342957"/>
              <a:ext cx="7938052" cy="6636026"/>
            </a:xfrm>
            <a:prstGeom prst="irregularSeal1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3602182" y="3907735"/>
              <a:ext cx="5403273" cy="166199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5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en-US" sz="35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Nêu</a:t>
              </a:r>
              <a:r>
                <a:rPr lang="en-US" sz="35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35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35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bước</a:t>
              </a:r>
              <a:r>
                <a:rPr lang="en-US" sz="35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</a:t>
              </a:r>
              <a:r>
                <a:rPr lang="en-US" sz="35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sz="35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vẽ</a:t>
              </a:r>
              <a:r>
                <a:rPr lang="en-US" sz="35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35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tĩnh</a:t>
              </a:r>
              <a:r>
                <a:rPr lang="en-US" sz="35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r>
                <a:rPr lang="en-US" sz="35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500" dirty="0" err="1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màu</a:t>
              </a:r>
              <a:r>
                <a:rPr lang="en-US" sz="3500" dirty="0" smtClean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  <a:p>
              <a:pPr algn="ctr"/>
              <a:endPara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4098603" y="606515"/>
            <a:ext cx="46492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FF0000"/>
                </a:solidFill>
              </a:rPr>
              <a:t>Nhắc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lại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kiến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thức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tiết</a:t>
            </a:r>
            <a:r>
              <a:rPr lang="en-US" sz="3000" dirty="0" smtClean="0">
                <a:solidFill>
                  <a:srgbClr val="FF0000"/>
                </a:solidFill>
              </a:rPr>
              <a:t> </a:t>
            </a:r>
            <a:r>
              <a:rPr lang="en-US" sz="3000" dirty="0" err="1" smtClean="0">
                <a:solidFill>
                  <a:srgbClr val="FF0000"/>
                </a:solidFill>
              </a:rPr>
              <a:t>trước</a:t>
            </a:r>
            <a:r>
              <a:rPr lang="en-US" sz="3000" dirty="0" smtClean="0">
                <a:solidFill>
                  <a:srgbClr val="FF0000"/>
                </a:solidFill>
              </a:rPr>
              <a:t>: </a:t>
            </a:r>
            <a:endParaRPr lang="en-US" sz="30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2334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1"/>
    </mc:Choice>
    <mc:Fallback xmlns="">
      <p:transition spd="slow" advTm="18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062409" y="166986"/>
            <a:ext cx="78246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BƯỚC LÀM 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VẼ TRANH TĨNH VẬT MÀU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988" y="56272"/>
            <a:ext cx="1384740" cy="198354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220602" y="738927"/>
            <a:ext cx="3052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5792" y="738927"/>
            <a:ext cx="30436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1.Xác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mẫu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phác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58618" y="2117779"/>
            <a:ext cx="3000268" cy="3602589"/>
            <a:chOff x="3587029" y="1925881"/>
            <a:chExt cx="3095900" cy="4405840"/>
          </a:xfrm>
        </p:grpSpPr>
        <p:sp>
          <p:nvSpPr>
            <p:cNvPr id="11" name="Rectangle 10"/>
            <p:cNvSpPr/>
            <p:nvPr/>
          </p:nvSpPr>
          <p:spPr>
            <a:xfrm>
              <a:off x="3587029" y="1925881"/>
              <a:ext cx="3095900" cy="440584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3664305" y="2035511"/>
              <a:ext cx="2718566" cy="2799454"/>
              <a:chOff x="3664305" y="2035511"/>
              <a:chExt cx="2718566" cy="2799454"/>
            </a:xfrm>
          </p:grpSpPr>
          <p:cxnSp>
            <p:nvCxnSpPr>
              <p:cNvPr id="13" name="Straight Connector 12"/>
              <p:cNvCxnSpPr/>
              <p:nvPr/>
            </p:nvCxnSpPr>
            <p:spPr>
              <a:xfrm flipV="1">
                <a:off x="3664306" y="2035511"/>
                <a:ext cx="2045721" cy="38891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5710027" y="2035511"/>
                <a:ext cx="672844" cy="99212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H="1">
                <a:off x="6209553" y="3027637"/>
                <a:ext cx="173318" cy="99212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H="1">
                <a:off x="5179819" y="4035787"/>
                <a:ext cx="1029735" cy="29890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 flipH="1">
                <a:off x="3664306" y="2434673"/>
                <a:ext cx="1" cy="106753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3664305" y="3493302"/>
                <a:ext cx="584966" cy="134166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V="1">
                <a:off x="4249271" y="4334696"/>
                <a:ext cx="508000" cy="50026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" name="Rectangle 19"/>
            <p:cNvSpPr/>
            <p:nvPr/>
          </p:nvSpPr>
          <p:spPr>
            <a:xfrm>
              <a:off x="4619834" y="4334696"/>
              <a:ext cx="752974" cy="1347238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179819" y="5734381"/>
              <a:ext cx="431074" cy="3587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444708" y="5584352"/>
              <a:ext cx="448092" cy="474441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 rot="17053224">
              <a:off x="4172820" y="5297538"/>
              <a:ext cx="460528" cy="73424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3587029" y="5097929"/>
              <a:ext cx="3095900" cy="46068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7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6035" y="1928804"/>
              <a:ext cx="3081849" cy="4390954"/>
            </a:xfrm>
            <a:prstGeom prst="rect">
              <a:avLst/>
            </a:prstGeom>
          </p:spPr>
        </p:pic>
      </p:grpSp>
      <p:sp>
        <p:nvSpPr>
          <p:cNvPr id="26" name="TextBox 25"/>
          <p:cNvSpPr txBox="1"/>
          <p:nvPr/>
        </p:nvSpPr>
        <p:spPr>
          <a:xfrm>
            <a:off x="4034373" y="752124"/>
            <a:ext cx="26876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3793856" y="2073843"/>
            <a:ext cx="2917031" cy="3602589"/>
            <a:chOff x="5737106" y="1925881"/>
            <a:chExt cx="3126615" cy="439095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28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8853" y="1925881"/>
              <a:ext cx="3114868" cy="4386938"/>
            </a:xfrm>
            <a:prstGeom prst="rect">
              <a:avLst/>
            </a:prstGeom>
          </p:spPr>
        </p:pic>
        <p:sp>
          <p:nvSpPr>
            <p:cNvPr id="29" name="Rectangle 28"/>
            <p:cNvSpPr/>
            <p:nvPr/>
          </p:nvSpPr>
          <p:spPr>
            <a:xfrm>
              <a:off x="5737106" y="1925881"/>
              <a:ext cx="3126615" cy="439095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rgbClr val="5B9BD5"/>
                  </a:solidFill>
                </a:ln>
                <a:noFill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220602" y="2083028"/>
            <a:ext cx="3052688" cy="3590109"/>
            <a:chOff x="7240880" y="1925881"/>
            <a:chExt cx="2210108" cy="3135976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0880" y="1925881"/>
              <a:ext cx="2210108" cy="3135976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>
            <a:xfrm>
              <a:off x="7240880" y="1925881"/>
              <a:ext cx="2210108" cy="313597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9956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1"/>
    </mc:Choice>
    <mc:Fallback xmlns="">
      <p:transition spd="slow" advTm="18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8" name="Text Box 10"/>
          <p:cNvSpPr txBox="1">
            <a:spLocks noChangeArrowheads="1"/>
          </p:cNvSpPr>
          <p:nvPr/>
        </p:nvSpPr>
        <p:spPr bwMode="auto">
          <a:xfrm>
            <a:off x="609600" y="2372515"/>
            <a:ext cx="493221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000" b="1" u="sng" dirty="0" smtClean="0">
                <a:solidFill>
                  <a:srgbClr val="FF0000"/>
                </a:solidFill>
                <a:latin typeface="Times New Roman" pitchFamily="18" charset="0"/>
              </a:rPr>
              <a:t>3</a:t>
            </a:r>
            <a:r>
              <a:rPr lang="vi-VN" sz="3000" b="1" u="sng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Vẽ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tranh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tĩnh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vật</a:t>
            </a:r>
            <a:r>
              <a:rPr lang="en-US" sz="3000" b="1" u="sng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000" b="1" u="sng" dirty="0" err="1" smtClean="0">
                <a:solidFill>
                  <a:srgbClr val="FF0000"/>
                </a:solidFill>
                <a:latin typeface="Times New Roman" pitchFamily="18" charset="0"/>
              </a:rPr>
              <a:t>màu</a:t>
            </a:r>
            <a:r>
              <a:rPr lang="vi-VN" sz="3000" b="1" u="sng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  <a:endParaRPr lang="en-US" sz="3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1026" name="Picture 2" descr="C:\Users\TO QUANG MANH\Desktop\Thgiang\TT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8001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150" name="Hộp_Văn_Bản 14"/>
          <p:cNvSpPr txBox="1">
            <a:spLocks noChangeArrowheads="1"/>
          </p:cNvSpPr>
          <p:nvPr/>
        </p:nvSpPr>
        <p:spPr bwMode="auto">
          <a:xfrm>
            <a:off x="1422400" y="76200"/>
            <a:ext cx="101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b="1" dirty="0" err="1">
                <a:latin typeface="Times New Roman" pitchFamily="18" charset="0"/>
              </a:rPr>
              <a:t>Bài</a:t>
            </a:r>
            <a:r>
              <a:rPr lang="en-US" b="1" dirty="0">
                <a:latin typeface="Times New Roman" pitchFamily="18" charset="0"/>
              </a:rPr>
              <a:t> 2</a:t>
            </a:r>
          </a:p>
        </p:txBody>
      </p:sp>
      <p:sp>
        <p:nvSpPr>
          <p:cNvPr id="6151" name="Hộp_Văn_Bản 15"/>
          <p:cNvSpPr txBox="1">
            <a:spLocks noChangeArrowheads="1"/>
          </p:cNvSpPr>
          <p:nvPr/>
        </p:nvSpPr>
        <p:spPr bwMode="auto">
          <a:xfrm>
            <a:off x="4876800" y="53976"/>
            <a:ext cx="4267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TRANH TĨNH VẬT MÀU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152" name="Hộp_Văn_Bản 16"/>
          <p:cNvSpPr txBox="1">
            <a:spLocks noChangeArrowheads="1"/>
          </p:cNvSpPr>
          <p:nvPr/>
        </p:nvSpPr>
        <p:spPr bwMode="auto">
          <a:xfrm>
            <a:off x="6180667" y="446089"/>
            <a:ext cx="264160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</a:rPr>
              <a:t>( </a:t>
            </a:r>
            <a:r>
              <a:rPr lang="en-US" sz="1600" b="1" dirty="0" smtClean="0">
                <a:solidFill>
                  <a:srgbClr val="FF0000"/>
                </a:solidFill>
                <a:latin typeface="Times New Roman" pitchFamily="18" charset="0"/>
              </a:rPr>
              <a:t>TIẾT 2)</a:t>
            </a:r>
            <a:endParaRPr lang="en-US" sz="16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648085" y="3321921"/>
            <a:ext cx="100417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>
              <a:buFont typeface="Arial" charset="0"/>
              <a:buChar char="•"/>
            </a:pP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Quan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>
                <a:solidFill>
                  <a:schemeClr val="tx2"/>
                </a:solidFill>
                <a:latin typeface="Times New Roman" pitchFamily="18" charset="0"/>
              </a:rPr>
              <a:t>sát</a:t>
            </a:r>
            <a:r>
              <a:rPr lang="en-US" sz="3200" dirty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mẫu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và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tiếp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tục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hoàn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thành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bài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vẽ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tĩnh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vật</a:t>
            </a:r>
            <a:r>
              <a:rPr lang="en-US" sz="3200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2"/>
                </a:solidFill>
                <a:latin typeface="Times New Roman" pitchFamily="18" charset="0"/>
              </a:rPr>
              <a:t>màu</a:t>
            </a:r>
            <a:r>
              <a:rPr lang="vi-VN" sz="3200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  <a:endParaRPr lang="en-US" sz="32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71499" y="931863"/>
            <a:ext cx="596784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3000" b="1" dirty="0" smtClean="0">
                <a:solidFill>
                  <a:schemeClr val="tx2"/>
                </a:solidFill>
                <a:latin typeface="Times New Roman" pitchFamily="18" charset="0"/>
              </a:rPr>
              <a:t>1.</a:t>
            </a:r>
            <a:r>
              <a:rPr lang="en-US" sz="30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itchFamily="18" charset="0"/>
              </a:rPr>
              <a:t>Khám</a:t>
            </a:r>
            <a:r>
              <a:rPr lang="en-US" sz="30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itchFamily="18" charset="0"/>
              </a:rPr>
              <a:t>phá</a:t>
            </a:r>
            <a:r>
              <a:rPr lang="en-US" sz="30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itchFamily="18" charset="0"/>
              </a:rPr>
              <a:t>tranh</a:t>
            </a:r>
            <a:r>
              <a:rPr lang="en-US" sz="30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itchFamily="18" charset="0"/>
              </a:rPr>
              <a:t>tĩnh</a:t>
            </a:r>
            <a:r>
              <a:rPr lang="en-US" sz="30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itchFamily="18" charset="0"/>
              </a:rPr>
              <a:t>vật</a:t>
            </a:r>
            <a:r>
              <a:rPr lang="en-US" sz="3000" b="1" dirty="0" smtClean="0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itchFamily="18" charset="0"/>
              </a:rPr>
              <a:t>màu</a:t>
            </a:r>
            <a:r>
              <a:rPr lang="vi-VN" sz="3000" b="1" dirty="0" smtClean="0">
                <a:solidFill>
                  <a:schemeClr val="tx2"/>
                </a:solidFill>
                <a:latin typeface="Times New Roman" pitchFamily="18" charset="0"/>
              </a:rPr>
              <a:t>.</a:t>
            </a:r>
            <a:endParaRPr lang="en-US" sz="3000" b="1" dirty="0">
              <a:solidFill>
                <a:schemeClr val="tx2"/>
              </a:solidFill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327" y="1684719"/>
            <a:ext cx="9259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vi-VN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285440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" fill="hold"/>
                                        <p:tgtEl>
                                          <p:spTgt spid="225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0"/>
      <p:bldP spid="10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yt5s.com-Tranh tĩnh vật màu lớp 6 (Chân trời sáng tạo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35928" y="332509"/>
            <a:ext cx="4932218" cy="538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179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ranh tĩnh vật 24.016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80" y="1120462"/>
            <a:ext cx="5369909" cy="4770890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Tranh tĩnh vật 24.0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864" y="1120462"/>
            <a:ext cx="5376396" cy="4770890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838200" y="1"/>
            <a:ext cx="10515600" cy="11204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THAM KHẢO TRANH TĨNH VẬT MÀU 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74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571"/>
    </mc:Choice>
    <mc:Fallback xmlns="">
      <p:transition spd="slow" advTm="18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8789"/>
            <a:ext cx="4816699" cy="6490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Vẽ tranh tĩnh vật - Lớp 5 - Phan Ngọc Bình - Website của Phan Ngọc Bì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6864" y="373487"/>
            <a:ext cx="3700162" cy="6369307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Mĩ thuật lớp 8 Bài 30: Vẽ tĩnh vật lọ hoa (vẽ màu)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027" y="373487"/>
            <a:ext cx="3794974" cy="6369307"/>
          </a:xfrm>
          <a:prstGeom prst="rect">
            <a:avLst/>
          </a:prstGeom>
          <a:noFill/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77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.1|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.1|2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.1|2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.1|2.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673</TotalTime>
  <Words>359</Words>
  <Application>Microsoft Office PowerPoint</Application>
  <PresentationFormat>Widescreen</PresentationFormat>
  <Paragraphs>46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.VnArial Narrow</vt:lpstr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4: TRƯNG BÀY SẢN PHẨM VÀ CHIA SẺ.</vt:lpstr>
      <vt:lpstr>5. ỨNG DỤNG VỚI TRANH TĨNH VẬT.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Luxury</cp:lastModifiedBy>
  <cp:revision>68</cp:revision>
  <dcterms:created xsi:type="dcterms:W3CDTF">2021-08-17T14:13:21Z</dcterms:created>
  <dcterms:modified xsi:type="dcterms:W3CDTF">2021-10-07T11:14:23Z</dcterms:modified>
</cp:coreProperties>
</file>