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356" r:id="rId2"/>
    <p:sldId id="357" r:id="rId3"/>
    <p:sldId id="342" r:id="rId4"/>
    <p:sldId id="281" r:id="rId5"/>
    <p:sldId id="292" r:id="rId6"/>
    <p:sldId id="283" r:id="rId7"/>
    <p:sldId id="284" r:id="rId8"/>
    <p:sldId id="285" r:id="rId9"/>
    <p:sldId id="286" r:id="rId10"/>
    <p:sldId id="261" r:id="rId11"/>
    <p:sldId id="287" r:id="rId12"/>
    <p:sldId id="340" r:id="rId13"/>
    <p:sldId id="341" r:id="rId14"/>
    <p:sldId id="288" r:id="rId15"/>
    <p:sldId id="339" r:id="rId16"/>
    <p:sldId id="289" r:id="rId17"/>
    <p:sldId id="290" r:id="rId18"/>
    <p:sldId id="291" r:id="rId19"/>
    <p:sldId id="282" r:id="rId20"/>
    <p:sldId id="343" r:id="rId21"/>
    <p:sldId id="256" r:id="rId22"/>
    <p:sldId id="257" r:id="rId23"/>
    <p:sldId id="260" r:id="rId24"/>
    <p:sldId id="344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345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80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9" r:id="rId53"/>
    <p:sldId id="271" r:id="rId54"/>
    <p:sldId id="358" r:id="rId55"/>
  </p:sldIdLst>
  <p:sldSz cx="12192000" cy="6858000"/>
  <p:notesSz cx="6858000" cy="9144000"/>
  <p:embeddedFontLst>
    <p:embeddedFont>
      <p:font typeface="Abadi" panose="020B0604020104020204" pitchFamily="34" charset="0"/>
      <p:regular r:id="rId57"/>
    </p:embeddedFont>
    <p:embeddedFont>
      <p:font typeface="Adobe Garamond Pro Bold" panose="02020702060506020403" pitchFamily="18" charset="0"/>
      <p:bold r:id="rId58"/>
      <p:boldItalic r:id="rId59"/>
    </p:embeddedFont>
    <p:embeddedFont>
      <p:font typeface="Adobe Myungjo Std M" panose="02020600000000000000" pitchFamily="18" charset="-128"/>
      <p:regular r:id="rId60"/>
    </p:embeddedFont>
    <p:embeddedFont>
      <p:font typeface="Algerian" panose="04020705040A02060702" pitchFamily="82" charset="0"/>
      <p:regular r:id="rId61"/>
    </p:embeddedFont>
    <p:embeddedFont>
      <p:font typeface="Arial Black" panose="020B0A04020102020204" pitchFamily="34" charset="0"/>
      <p:bold r:id="rId62"/>
    </p:embeddedFont>
    <p:embeddedFont>
      <p:font typeface="Arial Rounded MT Bold" panose="020F0704030504030204" pitchFamily="34" charset="0"/>
      <p:regular r:id="rId63"/>
      <p:bold r:id="rId64"/>
    </p:embeddedFont>
    <p:embeddedFont>
      <p:font typeface="Broadway" panose="04040905080B02020502" pitchFamily="82" charset="0"/>
      <p:regular r:id="rId65"/>
    </p:embeddedFont>
    <p:embeddedFont>
      <p:font typeface="Calibri" panose="020F0502020204030204" pitchFamily="34" charset="0"/>
      <p:regular r:id="rId66"/>
      <p:bold r:id="rId67"/>
      <p:italic r:id="rId68"/>
      <p:boldItalic r:id="rId69"/>
    </p:embeddedFont>
    <p:embeddedFont>
      <p:font typeface="Calibri Light" panose="020F0302020204030204" pitchFamily="34" charset="0"/>
      <p:regular r:id="rId70"/>
      <p:italic r:id="rId71"/>
    </p:embeddedFont>
    <p:embeddedFont>
      <p:font typeface="Kids Zone" panose="020B0604020202020204" charset="0"/>
      <p:regular r:id="rId72"/>
    </p:embeddedFont>
    <p:embeddedFont>
      <p:font typeface="Maiandra GD" panose="020E0502030308020204" pitchFamily="34" charset="0"/>
      <p:regular r:id="rId73"/>
    </p:embeddedFont>
    <p:embeddedFont>
      <p:font typeface="Modern Love Grunge" panose="04070805081005020601" pitchFamily="82" charset="0"/>
      <p:regular r:id="rId74"/>
    </p:embeddedFont>
    <p:embeddedFont>
      <p:font typeface="UTM Bienvenue" panose="02040603050506020204" pitchFamily="18" charset="0"/>
      <p:regular r:id="rId7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822" initials="u" lastIdx="1" clrIdx="0">
    <p:extLst>
      <p:ext uri="{19B8F6BF-5375-455C-9EA6-DF929625EA0E}">
        <p15:presenceInfo xmlns:p15="http://schemas.microsoft.com/office/powerpoint/2012/main" userId="S::user822@sfzcs.onmicrosoft.com::331031e0-aab3-4edc-875c-fe4ab02327e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07D"/>
    <a:srgbClr val="FF9966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font" Target="fonts/font18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font" Target="fonts/font1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CA28D-3A47-4671-9821-25567928F763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9A70F-69C1-4F04-B4C4-1B8877A65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4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62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38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08E4C-7A00-4083-9D62-6BC6E67E8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DD5CBA-7738-4FDE-B922-6D0C304CC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F66EB-B12A-4466-85A6-23806BE2B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1345B-C8B2-4147-840E-EFE38DDF6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553BA-D30D-4A74-9AB1-0E00CE722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00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86F4F-2449-4714-AFAC-AF07676F2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140F52-EC9E-4D10-8B98-6556ABB5D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4C676-3EB3-4223-9A31-C9A49D489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F4C2F-821F-44DE-A0D9-F5B24F479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BB07C-AAD3-49F5-B7A8-1B9A2AE54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15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14CD34-27EE-490B-89BE-3686E76F60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7331FB-0985-4087-829B-00CADA2748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47612-4B90-48F4-AA68-78D3B137F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6B955-5AC2-4344-8A38-59209357D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5BB02-276D-4AD9-B77E-BCB682192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57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A5D4-661D-42FC-8673-A47418153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56926-DA52-4220-8E37-7951B0567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BA2E0-D0D5-4CF5-AAA0-6D36D7A08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3E30D-7F31-41C0-9AAE-4360E8E46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697FA-C7B8-4E90-B477-6C9CF64D1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8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22D27-BD24-48A9-9E3D-8FDB8F0D5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82935-99BF-43D1-974F-7AB57E234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9087E-42CE-45AF-BCF6-1DFC6315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00B8C-64DF-40E1-A5D3-E768E4D36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ADDC0-4D08-454B-A1E3-A3DDF9DC9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65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831F1-4E11-4FD8-B73B-810BF7FCA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CB625-8AB2-43A4-8711-28DD3D656E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683EE6-6B0B-4D65-AA18-97522074A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AABC78-CCBE-4D1C-B9F8-928636D4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4EA7F-F010-4B70-9B8A-82E79F53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2A31D-C6E9-4099-B4ED-3E133BD3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56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1C821-46B5-41E0-BF4F-83FBCCC5B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33F193-14E0-4A0C-BCA4-A54590B32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5EF4F4-D9B2-4F71-B114-B9A91778B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B3B476-82A3-4BB6-98A4-8F9C14EFF9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2B5FE-3E06-4D14-BFB0-605F712B27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058E33-4B71-49B5-8B97-F27A82C79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C240BD-97C6-4678-9502-C33F90EEB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7D3070-5F06-49E8-897C-2F9A6E10D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60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B197A-CF47-4E4E-9D60-773611014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67EA89-336D-4897-AE83-1A92DE6C7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D9E22-7FFF-4369-92BD-1387B0B4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E27097-DFC5-4B3E-8252-B7AFAA4D5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9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C30F30-DBB0-4CBD-844F-915FDD9CA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FB422F-2370-495B-8A7F-F79B53CD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FDCA6-5460-44C7-91B4-BEBFB533B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83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41C94-FC6A-4D87-B848-91D4D3A6D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E8C64-0103-47E5-9FF2-98B55D658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65143B-CAF3-4CFA-AAEF-2246A05E9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523D92-3771-41B6-97C7-008224783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8BB49-5706-4C86-B440-89E6C06C1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9C7CF6-4D36-4E11-AFBD-E5B3332EE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14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27CAF-325F-4DBE-B223-DABA851D8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719D3E-E872-41C0-93A3-8029E772D3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DB5696-1FD4-4699-84CE-29EE072C3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FCE177-F3C5-4FAB-A456-E40A0CA3C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21C58-5BDB-410C-9D41-7059D34C3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94AA75-5B08-4A77-A284-B56FB42FD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8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9C109B-9567-46E3-B038-3A2551D2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ED59F-17C8-4CB1-97A7-089146594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E8E92-C441-483A-84A5-9F9DB578B5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A1F3C-6343-4898-A8C6-F124AD116DE5}" type="datetimeFigureOut">
              <a:rPr lang="en-US" smtClean="0"/>
              <a:t>02/10/2021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AA9DE-A811-4A73-83F9-CF09F7CCE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8E1F5-7873-4F88-94EB-BA76FA7E8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F4357-07A8-4477-A929-72C7C1AA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40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ngall.com/friend-png/download/26317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hyperlink" Target="https://pixabay.com/en/speaker-sound-icon-volume-audio-2488096/" TargetMode="External"/><Relationship Id="rId5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lat_plus_icon.svg" TargetMode="External"/><Relationship Id="rId7" Type="http://schemas.openxmlformats.org/officeDocument/2006/relationships/hyperlink" Target="https://commons.wikimedia.org/wiki/File:Lol_question_mark.pn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s://pixabay.com/en/minus-subtract-decrease-button-1270000/" TargetMode="Externa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2.png"/><Relationship Id="rId5" Type="http://schemas.openxmlformats.org/officeDocument/2006/relationships/image" Target="../media/image1.png"/><Relationship Id="rId4" Type="http://schemas.openxmlformats.org/officeDocument/2006/relationships/audio" Target="../media/audio4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hyperlink" Target="http://www.publicdomainfiles.com/show_file.php?id=13526088628814" TargetMode="External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2.png"/><Relationship Id="rId5" Type="http://schemas.openxmlformats.org/officeDocument/2006/relationships/image" Target="../media/image1.png"/><Relationship Id="rId4" Type="http://schemas.openxmlformats.org/officeDocument/2006/relationships/audio" Target="../media/audio4.wav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versity.org/wiki/Fichier:Telephone_icon_blue_gradient.svg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hyperlink" Target="https://www.freepngimg.com/png/73932-network-media-influencer-facebook-marketing-icon-badge" TargetMode="Externa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E1A9DE-D07D-4AA7-B101-5701107F60C8}"/>
              </a:ext>
            </a:extLst>
          </p:cNvPr>
          <p:cNvSpPr/>
          <p:nvPr/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solidFill>
                <a:srgbClr val="FFFF00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7CDCABB-0F39-43EA-9E48-A09E4A6F003C}"/>
              </a:ext>
            </a:extLst>
          </p:cNvPr>
          <p:cNvGrpSpPr>
            <a:grpSpLocks/>
          </p:cNvGrpSpPr>
          <p:nvPr/>
        </p:nvGrpSpPr>
        <p:grpSpPr bwMode="auto">
          <a:xfrm>
            <a:off x="1980524" y="1253069"/>
            <a:ext cx="2562225" cy="5019675"/>
            <a:chOff x="2082585" y="800099"/>
            <a:chExt cx="3190398" cy="5786026"/>
          </a:xfrm>
        </p:grpSpPr>
        <p:grpSp>
          <p:nvGrpSpPr>
            <p:cNvPr id="2073" name="Group 29">
              <a:extLst>
                <a:ext uri="{FF2B5EF4-FFF2-40B4-BE49-F238E27FC236}">
                  <a16:creationId xmlns:a16="http://schemas.microsoft.com/office/drawing/2014/main" id="{2A566DDD-52D4-410E-B897-94486601C8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95500" y="800099"/>
              <a:ext cx="3177483" cy="5517225"/>
              <a:chOff x="2095500" y="800099"/>
              <a:chExt cx="3177483" cy="5517225"/>
            </a:xfrm>
          </p:grpSpPr>
          <p:grpSp>
            <p:nvGrpSpPr>
              <p:cNvPr id="2075" name="Group 28">
                <a:extLst>
                  <a:ext uri="{FF2B5EF4-FFF2-40B4-BE49-F238E27FC236}">
                    <a16:creationId xmlns:a16="http://schemas.microsoft.com/office/drawing/2014/main" id="{12A296EC-8D84-40A6-A1F3-3514302808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95500" y="800099"/>
                <a:ext cx="3177483" cy="2918369"/>
                <a:chOff x="2095500" y="800099"/>
                <a:chExt cx="3177483" cy="2918369"/>
              </a:xfrm>
            </p:grpSpPr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905C4510-3E82-445C-AE85-14540C3CD7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096423" y="800099"/>
                  <a:ext cx="2933427" cy="2871054"/>
                </a:xfrm>
                <a:prstGeom prst="line">
                  <a:avLst/>
                </a:prstGeom>
                <a:ln w="76200">
                  <a:solidFill>
                    <a:schemeClr val="bg1"/>
                  </a:solidFill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D228EFDE-0946-4AB5-A4C6-047E52CA75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638039" y="1105686"/>
                  <a:ext cx="2634944" cy="2613044"/>
                </a:xfrm>
                <a:prstGeom prst="line">
                  <a:avLst/>
                </a:prstGeom>
                <a:ln w="76200">
                  <a:solidFill>
                    <a:schemeClr val="bg1"/>
                  </a:solidFill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1253A43E-BFF4-4DB1-9B48-91C36596C8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84642" y="3690480"/>
                <a:ext cx="2211948" cy="2626844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A1A0B1C-2455-4214-BCD0-90A7810AF5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82585" y="3614428"/>
              <a:ext cx="2439251" cy="2971697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76B1B6B-1055-4672-94DD-DBCC98028670}"/>
              </a:ext>
            </a:extLst>
          </p:cNvPr>
          <p:cNvGrpSpPr>
            <a:grpSpLocks/>
          </p:cNvGrpSpPr>
          <p:nvPr/>
        </p:nvGrpSpPr>
        <p:grpSpPr bwMode="auto">
          <a:xfrm rot="10379860">
            <a:off x="7212755" y="1145616"/>
            <a:ext cx="2471739" cy="4918075"/>
            <a:chOff x="2085848" y="836789"/>
            <a:chExt cx="3170667" cy="5811660"/>
          </a:xfrm>
        </p:grpSpPr>
        <p:grpSp>
          <p:nvGrpSpPr>
            <p:cNvPr id="2067" name="Group 32">
              <a:extLst>
                <a:ext uri="{FF2B5EF4-FFF2-40B4-BE49-F238E27FC236}">
                  <a16:creationId xmlns:a16="http://schemas.microsoft.com/office/drawing/2014/main" id="{A624B446-E365-4FA6-9542-D7B489FBE8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5848" y="836789"/>
              <a:ext cx="3170667" cy="5587342"/>
              <a:chOff x="2085848" y="836789"/>
              <a:chExt cx="3170667" cy="5587342"/>
            </a:xfrm>
          </p:grpSpPr>
          <p:grpSp>
            <p:nvGrpSpPr>
              <p:cNvPr id="2069" name="Group 34">
                <a:extLst>
                  <a:ext uri="{FF2B5EF4-FFF2-40B4-BE49-F238E27FC236}">
                    <a16:creationId xmlns:a16="http://schemas.microsoft.com/office/drawing/2014/main" id="{66BD98A7-52BB-4087-8225-F9361E0878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85848" y="836789"/>
                <a:ext cx="3170667" cy="2912689"/>
                <a:chOff x="2085848" y="836789"/>
                <a:chExt cx="3170667" cy="2912689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C7689605-5115-4EEA-8E71-319FA7BC51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089667" y="841157"/>
                  <a:ext cx="2934444" cy="2870187"/>
                </a:xfrm>
                <a:prstGeom prst="line">
                  <a:avLst/>
                </a:prstGeom>
                <a:ln w="76200">
                  <a:solidFill>
                    <a:schemeClr val="bg1"/>
                  </a:solidFill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56C643E5-ABEA-4E05-8B9A-4BDF5FC73B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589790" y="1223466"/>
                  <a:ext cx="2667677" cy="2528766"/>
                </a:xfrm>
                <a:prstGeom prst="line">
                  <a:avLst/>
                </a:prstGeom>
                <a:ln w="76200">
                  <a:solidFill>
                    <a:schemeClr val="bg1"/>
                  </a:solidFill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B2A5777-0265-4E0C-801E-F95F7D8A47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634516" y="3734960"/>
                <a:ext cx="2260398" cy="2690097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BE2AE26-E8C3-4D72-8894-014A2D0363B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96780" y="3677636"/>
              <a:ext cx="2437564" cy="297148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0B60C378-7A68-4A45-9676-A9EB00801901}"/>
              </a:ext>
            </a:extLst>
          </p:cNvPr>
          <p:cNvSpPr/>
          <p:nvPr/>
        </p:nvSpPr>
        <p:spPr>
          <a:xfrm rot="2749711">
            <a:off x="3899434" y="1695509"/>
            <a:ext cx="3960812" cy="39608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44A2E90D-E836-4B0A-BF2B-C36D316B5562}"/>
              </a:ext>
            </a:extLst>
          </p:cNvPr>
          <p:cNvSpPr/>
          <p:nvPr/>
        </p:nvSpPr>
        <p:spPr>
          <a:xfrm>
            <a:off x="2407067" y="1724025"/>
            <a:ext cx="533400" cy="53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FFAC871-AB64-482A-9225-23CBCD61733B}"/>
              </a:ext>
            </a:extLst>
          </p:cNvPr>
          <p:cNvSpPr/>
          <p:nvPr/>
        </p:nvSpPr>
        <p:spPr>
          <a:xfrm>
            <a:off x="10153651" y="4760914"/>
            <a:ext cx="533400" cy="5318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2F3509C-B7DA-41FE-9534-E5C1E7EAFC98}"/>
              </a:ext>
            </a:extLst>
          </p:cNvPr>
          <p:cNvSpPr/>
          <p:nvPr/>
        </p:nvSpPr>
        <p:spPr>
          <a:xfrm>
            <a:off x="8896351" y="1487490"/>
            <a:ext cx="968375" cy="968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5580B51-FB04-4E8B-8FD0-BA119BFE7844}"/>
              </a:ext>
            </a:extLst>
          </p:cNvPr>
          <p:cNvSpPr/>
          <p:nvPr/>
        </p:nvSpPr>
        <p:spPr>
          <a:xfrm>
            <a:off x="1168401" y="4997451"/>
            <a:ext cx="966788" cy="968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E3F127B-7F26-43E9-9B71-F648546306C5}"/>
              </a:ext>
            </a:extLst>
          </p:cNvPr>
          <p:cNvSpPr/>
          <p:nvPr/>
        </p:nvSpPr>
        <p:spPr>
          <a:xfrm>
            <a:off x="5662242" y="1313012"/>
            <a:ext cx="414337" cy="4222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D6CB067-B2CF-46E4-80D4-2E962E1EE8DA}"/>
              </a:ext>
            </a:extLst>
          </p:cNvPr>
          <p:cNvSpPr/>
          <p:nvPr/>
        </p:nvSpPr>
        <p:spPr>
          <a:xfrm>
            <a:off x="7930460" y="3651946"/>
            <a:ext cx="352425" cy="36671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1D975B6-0E9E-438F-91EC-AD211E6DD913}"/>
              </a:ext>
            </a:extLst>
          </p:cNvPr>
          <p:cNvSpPr/>
          <p:nvPr/>
        </p:nvSpPr>
        <p:spPr>
          <a:xfrm>
            <a:off x="3435311" y="3440808"/>
            <a:ext cx="414339" cy="4222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61D211-6B05-47D0-8143-36580F59DF61}"/>
              </a:ext>
            </a:extLst>
          </p:cNvPr>
          <p:cNvSpPr txBox="1"/>
          <p:nvPr/>
        </p:nvSpPr>
        <p:spPr>
          <a:xfrm>
            <a:off x="4458865" y="2521641"/>
            <a:ext cx="3175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UNIT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4E17292-FA7E-4CA9-A88B-F62778CED58D}"/>
              </a:ext>
            </a:extLst>
          </p:cNvPr>
          <p:cNvSpPr txBox="1"/>
          <p:nvPr/>
        </p:nvSpPr>
        <p:spPr>
          <a:xfrm>
            <a:off x="4592302" y="3720246"/>
            <a:ext cx="3378215" cy="769441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FRIENDS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45A2361-136D-4C85-9F8F-86093B5164B0}"/>
              </a:ext>
            </a:extLst>
          </p:cNvPr>
          <p:cNvSpPr/>
          <p:nvPr/>
        </p:nvSpPr>
        <p:spPr>
          <a:xfrm>
            <a:off x="5662242" y="5747985"/>
            <a:ext cx="414337" cy="4222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/>
          </a:p>
        </p:txBody>
      </p:sp>
      <p:pic>
        <p:nvPicPr>
          <p:cNvPr id="29" name="Picture 28" descr="Logo&#10;&#10;Description automatically generated">
            <a:extLst>
              <a:ext uri="{FF2B5EF4-FFF2-40B4-BE49-F238E27FC236}">
                <a16:creationId xmlns:a16="http://schemas.microsoft.com/office/drawing/2014/main" id="{F68F6734-4BF2-4F26-91D0-4F0647854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395" y="323675"/>
            <a:ext cx="3551960" cy="2306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 nodeType="clickPar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 nodeType="withGroup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3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3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3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3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3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3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3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3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3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3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3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3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3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3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3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3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3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3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3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3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3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3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8" fill="hold" grpId="0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52" dur="3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3" dur="3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2" fill="hold" grpId="0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56" dur="3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57" dur="3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3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9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2" grpId="0"/>
          <p:bldP spid="35" grpId="0"/>
          <p:bldP spid="2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 nodeType="clickPar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 nodeType="withGroup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3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3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3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3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30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3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3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3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3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3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3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3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3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3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3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30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3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3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30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3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3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30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3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3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3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3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3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3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69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59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2" grpId="0"/>
          <p:bldP spid="35" grpId="0"/>
          <p:bldP spid="28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964394-AB34-47A4-9A90-ED6C34D0397D}"/>
              </a:ext>
            </a:extLst>
          </p:cNvPr>
          <p:cNvSpPr/>
          <p:nvPr/>
        </p:nvSpPr>
        <p:spPr>
          <a:xfrm>
            <a:off x="272804" y="5354724"/>
            <a:ext cx="11400685" cy="692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We </a:t>
            </a:r>
            <a:r>
              <a:rPr lang="en-SG" sz="4000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are visiting </a:t>
            </a:r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our grandma this weekend.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C83181-A613-4FA7-BFA9-4AF76F24C365}"/>
              </a:ext>
            </a:extLst>
          </p:cNvPr>
          <p:cNvGrpSpPr/>
          <p:nvPr/>
        </p:nvGrpSpPr>
        <p:grpSpPr>
          <a:xfrm>
            <a:off x="7312736" y="1334522"/>
            <a:ext cx="4360753" cy="3690238"/>
            <a:chOff x="6331679" y="1568834"/>
            <a:chExt cx="5711455" cy="446096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B89A83A-8C26-4880-A6EC-ECFFEF1B5C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4" t="9001" r="1094" b="15539"/>
            <a:stretch/>
          </p:blipFill>
          <p:spPr>
            <a:xfrm>
              <a:off x="6331679" y="1568834"/>
              <a:ext cx="5711455" cy="4460966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820A622-3AB0-4AB5-9953-F09F4F410171}"/>
                </a:ext>
              </a:extLst>
            </p:cNvPr>
            <p:cNvSpPr/>
            <p:nvPr/>
          </p:nvSpPr>
          <p:spPr>
            <a:xfrm>
              <a:off x="7363209" y="3603626"/>
              <a:ext cx="4235360" cy="10719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tương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lai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hoạch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dự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S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SG" dirty="0"/>
            </a:p>
          </p:txBody>
        </p:sp>
      </p:grpSp>
      <p:pic>
        <p:nvPicPr>
          <p:cNvPr id="1026" name="Picture 2" descr="Kids Greeting Grandparents Images, Stock Photos &amp;amp; Vectors | Shutterstock">
            <a:extLst>
              <a:ext uri="{FF2B5EF4-FFF2-40B4-BE49-F238E27FC236}">
                <a16:creationId xmlns:a16="http://schemas.microsoft.com/office/drawing/2014/main" id="{2678351D-BA44-494A-BDA5-28CAEC6FA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58"/>
          <a:stretch/>
        </p:blipFill>
        <p:spPr bwMode="auto">
          <a:xfrm>
            <a:off x="753391" y="2209106"/>
            <a:ext cx="6676581" cy="243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B8DE9B-7F08-4F23-B5AE-F3CF3E5807E9}"/>
              </a:ext>
            </a:extLst>
          </p:cNvPr>
          <p:cNvSpPr/>
          <p:nvPr/>
        </p:nvSpPr>
        <p:spPr>
          <a:xfrm>
            <a:off x="4236840" y="412206"/>
            <a:ext cx="2711360" cy="6723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b="1" dirty="0">
                <a:solidFill>
                  <a:srgbClr val="680000"/>
                </a:solidFill>
                <a:latin typeface="Arial Rounded MT Bold" panose="020F0704030504030204" pitchFamily="34" charset="0"/>
              </a:rPr>
              <a:t>Example 4</a:t>
            </a:r>
          </a:p>
        </p:txBody>
      </p:sp>
    </p:spTree>
    <p:extLst>
      <p:ext uri="{BB962C8B-B14F-4D97-AF65-F5344CB8AC3E}">
        <p14:creationId xmlns:p14="http://schemas.microsoft.com/office/powerpoint/2010/main" val="306798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3E9879-0763-42D3-B839-380EA4CA1AC2}"/>
              </a:ext>
            </a:extLst>
          </p:cNvPr>
          <p:cNvSpPr txBox="1">
            <a:spLocks/>
          </p:cNvSpPr>
          <p:nvPr/>
        </p:nvSpPr>
        <p:spPr>
          <a:xfrm>
            <a:off x="806111" y="2858609"/>
            <a:ext cx="3047999" cy="914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G" sz="60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  <a:ea typeface="Adobe Myungjo Std M" panose="02020600000000000000" pitchFamily="18" charset="-128"/>
              </a:rPr>
              <a:t>USAGE</a:t>
            </a:r>
            <a:r>
              <a:rPr lang="en-SG" sz="6000" dirty="0">
                <a:latin typeface="Algerian" panose="04020705040A02060702" pitchFamily="82" charset="0"/>
                <a:ea typeface="Adobe Myungjo Std M" panose="02020600000000000000" pitchFamily="18" charset="-128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23297E-2F70-4521-AE62-2598E7761A57}"/>
              </a:ext>
            </a:extLst>
          </p:cNvPr>
          <p:cNvSpPr/>
          <p:nvPr/>
        </p:nvSpPr>
        <p:spPr>
          <a:xfrm>
            <a:off x="7429715" y="2783913"/>
            <a:ext cx="4235360" cy="1986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AE001F-B571-4B7E-A598-716AE519434E}"/>
              </a:ext>
            </a:extLst>
          </p:cNvPr>
          <p:cNvGrpSpPr/>
          <p:nvPr/>
        </p:nvGrpSpPr>
        <p:grpSpPr>
          <a:xfrm>
            <a:off x="2179436" y="837273"/>
            <a:ext cx="6750178" cy="914400"/>
            <a:chOff x="4279942" y="1314796"/>
            <a:chExt cx="6750178" cy="914400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81C29309-6146-4D08-8A49-24CFF0CCCD49}"/>
                </a:ext>
              </a:extLst>
            </p:cNvPr>
            <p:cNvSpPr/>
            <p:nvPr/>
          </p:nvSpPr>
          <p:spPr>
            <a:xfrm>
              <a:off x="4540166" y="1432017"/>
              <a:ext cx="6489954" cy="771525"/>
            </a:xfrm>
            <a:prstGeom prst="homePlat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Diễn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tả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hành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đang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xảy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ra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tại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thời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điểm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nói</a:t>
              </a:r>
              <a:endParaRPr lang="en-SG" sz="2400" dirty="0">
                <a:solidFill>
                  <a:schemeClr val="bg1"/>
                </a:solidFill>
                <a:latin typeface="Abadi" panose="020B0604020104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D245CD-1477-4437-9F76-7C24113427F5}"/>
                </a:ext>
              </a:extLst>
            </p:cNvPr>
            <p:cNvSpPr/>
            <p:nvPr/>
          </p:nvSpPr>
          <p:spPr>
            <a:xfrm>
              <a:off x="4279942" y="1314796"/>
              <a:ext cx="914400" cy="914400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4800" dirty="0">
                  <a:solidFill>
                    <a:schemeClr val="tx1"/>
                  </a:solidFill>
                  <a:latin typeface="Adobe Myungjo Std M" panose="02020600000000000000" pitchFamily="18" charset="-128"/>
                  <a:ea typeface="Adobe Myungjo Std M" panose="02020600000000000000" pitchFamily="18" charset="-128"/>
                </a:rPr>
                <a:t>1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B15B652-C3AE-4EDC-A576-6680029F420D}"/>
              </a:ext>
            </a:extLst>
          </p:cNvPr>
          <p:cNvGrpSpPr/>
          <p:nvPr/>
        </p:nvGrpSpPr>
        <p:grpSpPr>
          <a:xfrm>
            <a:off x="3302006" y="2111207"/>
            <a:ext cx="6828013" cy="914400"/>
            <a:chOff x="4486192" y="1592609"/>
            <a:chExt cx="6828013" cy="914400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16154667-BA4E-4C34-AB14-B5CCCE4F9307}"/>
                </a:ext>
              </a:extLst>
            </p:cNvPr>
            <p:cNvSpPr/>
            <p:nvPr/>
          </p:nvSpPr>
          <p:spPr>
            <a:xfrm>
              <a:off x="4824251" y="1652391"/>
              <a:ext cx="6489954" cy="771525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 algn="ctr"/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Diễn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tả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hành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đang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xảy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ra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nhưng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nhất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thiết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phải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thời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điểm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nói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83E3A5-F573-4A00-834F-6E33C131FE87}"/>
                </a:ext>
              </a:extLst>
            </p:cNvPr>
            <p:cNvSpPr/>
            <p:nvPr/>
          </p:nvSpPr>
          <p:spPr>
            <a:xfrm>
              <a:off x="4486192" y="1592609"/>
              <a:ext cx="914400" cy="9144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SG" sz="4000" b="1" dirty="0">
                  <a:latin typeface="Adobe Myungjo Std M" panose="02020600000000000000" pitchFamily="18" charset="-128"/>
                  <a:ea typeface="Adobe Myungjo Std M" panose="02020600000000000000" pitchFamily="18" charset="-128"/>
                </a:rPr>
                <a:t>2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309D7D2-EED8-4B66-9FBF-D6C66C6E9EB6}"/>
              </a:ext>
            </a:extLst>
          </p:cNvPr>
          <p:cNvGrpSpPr/>
          <p:nvPr/>
        </p:nvGrpSpPr>
        <p:grpSpPr>
          <a:xfrm>
            <a:off x="4157217" y="3451917"/>
            <a:ext cx="6813093" cy="914400"/>
            <a:chOff x="4740102" y="3139000"/>
            <a:chExt cx="6813093" cy="91440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63B7E58E-D36C-4035-ADD9-DBC09789158C}"/>
                </a:ext>
              </a:extLst>
            </p:cNvPr>
            <p:cNvSpPr/>
            <p:nvPr/>
          </p:nvSpPr>
          <p:spPr>
            <a:xfrm>
              <a:off x="5063241" y="3199754"/>
              <a:ext cx="6489954" cy="771525"/>
            </a:xfrm>
            <a:prstGeom prst="homePlat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Diễn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tả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hành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trái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với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thói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quen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hiện</a:t>
              </a:r>
              <a:r>
                <a:rPr lang="en-SG" sz="2400" dirty="0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bg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tại</a:t>
              </a:r>
              <a:endParaRPr lang="en-SG" dirty="0">
                <a:solidFill>
                  <a:schemeClr val="bg1"/>
                </a:solidFill>
                <a:latin typeface="Abadi" panose="020B0604020104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24839D9-EB56-4D82-B64C-131F19503764}"/>
                </a:ext>
              </a:extLst>
            </p:cNvPr>
            <p:cNvSpPr/>
            <p:nvPr/>
          </p:nvSpPr>
          <p:spPr>
            <a:xfrm>
              <a:off x="4740102" y="3139000"/>
              <a:ext cx="914400" cy="9144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SG" sz="4000" b="1" dirty="0">
                  <a:latin typeface="Adobe Myungjo Std M" panose="02020600000000000000" pitchFamily="18" charset="-128"/>
                  <a:ea typeface="Adobe Myungjo Std M" panose="02020600000000000000" pitchFamily="18" charset="-128"/>
                </a:rPr>
                <a:t>3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1524C3-8FDF-4E22-BD5F-3246EB780B9D}"/>
              </a:ext>
            </a:extLst>
          </p:cNvPr>
          <p:cNvGrpSpPr/>
          <p:nvPr/>
        </p:nvGrpSpPr>
        <p:grpSpPr>
          <a:xfrm>
            <a:off x="5008009" y="4566221"/>
            <a:ext cx="6859856" cy="914400"/>
            <a:chOff x="4606041" y="4884116"/>
            <a:chExt cx="6859856" cy="914400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08C50D5-E080-4D0D-93EE-E2694741F307}"/>
                </a:ext>
              </a:extLst>
            </p:cNvPr>
            <p:cNvSpPr/>
            <p:nvPr/>
          </p:nvSpPr>
          <p:spPr>
            <a:xfrm>
              <a:off x="4975943" y="4955554"/>
              <a:ext cx="6489954" cy="771525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Diễn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tả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hành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động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sẽ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làm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có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dự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định</a:t>
              </a:r>
              <a:r>
                <a:rPr lang="en-SG" sz="2400" dirty="0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Abadi" panose="020B0604020104020204" pitchFamily="34" charset="0"/>
                  <a:cs typeface="Times New Roman" panose="02020603050405020304" pitchFamily="18" charset="0"/>
                </a:rPr>
                <a:t>trước</a:t>
              </a:r>
              <a:endParaRPr lang="en-SG" dirty="0">
                <a:solidFill>
                  <a:schemeClr val="tx1"/>
                </a:solidFill>
                <a:latin typeface="Abadi" panose="020B0604020104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8C27974-DE0C-4165-8FCC-DFEB3A7C5DA2}"/>
                </a:ext>
              </a:extLst>
            </p:cNvPr>
            <p:cNvSpPr/>
            <p:nvPr/>
          </p:nvSpPr>
          <p:spPr>
            <a:xfrm>
              <a:off x="4606041" y="4884116"/>
              <a:ext cx="914400" cy="9144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SG" sz="4000" b="1" dirty="0">
                  <a:latin typeface="Adobe Myungjo Std M" panose="02020600000000000000" pitchFamily="18" charset="-128"/>
                  <a:ea typeface="Adobe Myungjo Std M" panose="02020600000000000000" pitchFamily="18" charset="-128"/>
                </a:rPr>
                <a:t>4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3B4A698-39DE-41AB-8252-B9DC2913DB09}"/>
              </a:ext>
            </a:extLst>
          </p:cNvPr>
          <p:cNvSpPr txBox="1">
            <a:spLocks/>
          </p:cNvSpPr>
          <p:nvPr/>
        </p:nvSpPr>
        <p:spPr>
          <a:xfrm>
            <a:off x="503004" y="3773010"/>
            <a:ext cx="3323272" cy="7375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G" i="1" dirty="0" err="1">
                <a:solidFill>
                  <a:srgbClr val="FFC000"/>
                </a:solidFill>
                <a:latin typeface="Times New Roman" panose="020206030504050203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Cách</a:t>
            </a:r>
            <a:r>
              <a:rPr lang="en-SG" i="1" dirty="0">
                <a:solidFill>
                  <a:srgbClr val="FFC000"/>
                </a:solidFill>
                <a:latin typeface="Times New Roman" panose="020206030504050203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 </a:t>
            </a:r>
            <a:r>
              <a:rPr lang="en-SG" i="1" dirty="0" err="1">
                <a:solidFill>
                  <a:srgbClr val="FFC000"/>
                </a:solidFill>
                <a:latin typeface="Times New Roman" panose="020206030504050203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sử</a:t>
            </a:r>
            <a:r>
              <a:rPr lang="en-SG" i="1" dirty="0">
                <a:solidFill>
                  <a:srgbClr val="FFC000"/>
                </a:solidFill>
                <a:latin typeface="Times New Roman" panose="020206030504050203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 </a:t>
            </a:r>
            <a:r>
              <a:rPr lang="en-SG" i="1" dirty="0" err="1">
                <a:solidFill>
                  <a:srgbClr val="FFC000"/>
                </a:solidFill>
                <a:latin typeface="Times New Roman" panose="020206030504050203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dụng</a:t>
            </a:r>
            <a:r>
              <a:rPr lang="en-SG" i="1" dirty="0">
                <a:solidFill>
                  <a:srgbClr val="FFC000"/>
                </a:solidFill>
                <a:latin typeface="Times New Roman" panose="020206030504050203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647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1">
            <a:extLst>
              <a:ext uri="{FF2B5EF4-FFF2-40B4-BE49-F238E27FC236}">
                <a16:creationId xmlns:a16="http://schemas.microsoft.com/office/drawing/2014/main" id="{C18AC5AB-E5D8-422E-B5DE-31D192C85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085" y="1035657"/>
            <a:ext cx="9718377" cy="9109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SG" sz="2400" b="1" dirty="0">
                <a:solidFill>
                  <a:srgbClr val="680000"/>
                </a:solidFill>
                <a:latin typeface="Arial Rounded MT Bold" panose="020F0704030504030204" pitchFamily="34" charset="0"/>
              </a:rPr>
              <a:t>Work in pair. Read the examples again and give the structure of the present continuous. Pay attention to the underline words.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836565-2EB5-48FD-90DA-FFF4D9F072D6}"/>
              </a:ext>
            </a:extLst>
          </p:cNvPr>
          <p:cNvSpPr/>
          <p:nvPr/>
        </p:nvSpPr>
        <p:spPr>
          <a:xfrm>
            <a:off x="2539014" y="2109688"/>
            <a:ext cx="5273336" cy="7327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1. We </a:t>
            </a:r>
            <a:r>
              <a:rPr lang="en-SG" sz="2800" u="sng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are studying </a:t>
            </a:r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English.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2F3AA4-0130-4DDD-B366-588235AB51FF}"/>
              </a:ext>
            </a:extLst>
          </p:cNvPr>
          <p:cNvSpPr/>
          <p:nvPr/>
        </p:nvSpPr>
        <p:spPr>
          <a:xfrm>
            <a:off x="2439140" y="2841669"/>
            <a:ext cx="5273336" cy="7327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2. She </a:t>
            </a:r>
            <a:r>
              <a:rPr lang="en-SG" sz="2800" u="sng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is watching </a:t>
            </a:r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TV now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A9750D-F1F5-4E44-B7E4-76FBC46472FD}"/>
              </a:ext>
            </a:extLst>
          </p:cNvPr>
          <p:cNvSpPr txBox="1"/>
          <p:nvPr/>
        </p:nvSpPr>
        <p:spPr>
          <a:xfrm>
            <a:off x="2725013" y="3695537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3. I </a:t>
            </a:r>
            <a:r>
              <a:rPr lang="en-SG" sz="2800" u="sng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am reading </a:t>
            </a:r>
            <a:r>
              <a:rPr lang="en-SG" sz="2800" dirty="0"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Harry Potter</a:t>
            </a:r>
            <a:endParaRPr lang="en-US" sz="2800" dirty="0">
              <a:latin typeface="Arial Rounded MT Bold" panose="020F0704030504030204" pitchFamily="34" charset="0"/>
              <a:ea typeface="Adobe Myungjo Std M" panose="02020600000000000000" pitchFamily="18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43E48C-5327-422F-8C00-6A15C5319883}"/>
              </a:ext>
            </a:extLst>
          </p:cNvPr>
          <p:cNvSpPr txBox="1"/>
          <p:nvPr/>
        </p:nvSpPr>
        <p:spPr>
          <a:xfrm>
            <a:off x="2128422" y="4427518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4. He </a:t>
            </a:r>
            <a:r>
              <a:rPr lang="en-SG" sz="2800" b="1" u="sng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is working </a:t>
            </a:r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in London.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B09B1C-96AA-477F-904A-6FDE044A71CD}"/>
              </a:ext>
            </a:extLst>
          </p:cNvPr>
          <p:cNvSpPr txBox="1"/>
          <p:nvPr/>
        </p:nvSpPr>
        <p:spPr>
          <a:xfrm>
            <a:off x="2350365" y="5058562"/>
            <a:ext cx="8302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24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5</a:t>
            </a:r>
            <a:r>
              <a:rPr lang="en-SG" sz="2800" dirty="0"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. They </a:t>
            </a:r>
            <a:r>
              <a:rPr lang="en-SG" sz="2800" u="sng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are playing</a:t>
            </a:r>
            <a:r>
              <a:rPr lang="en-SG" sz="2800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 </a:t>
            </a:r>
            <a:r>
              <a:rPr lang="en-SG" sz="2800" dirty="0"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football at the moment. </a:t>
            </a:r>
          </a:p>
        </p:txBody>
      </p:sp>
    </p:spTree>
    <p:extLst>
      <p:ext uri="{BB962C8B-B14F-4D97-AF65-F5344CB8AC3E}">
        <p14:creationId xmlns:p14="http://schemas.microsoft.com/office/powerpoint/2010/main" val="296140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1349D9-DE08-4752-8835-45F22732C919}"/>
              </a:ext>
            </a:extLst>
          </p:cNvPr>
          <p:cNvSpPr txBox="1"/>
          <p:nvPr/>
        </p:nvSpPr>
        <p:spPr>
          <a:xfrm>
            <a:off x="2305307" y="445901"/>
            <a:ext cx="640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Listen the conversation and repeat. Pay attention to the present continuous tense.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0BE7992-1F14-40B8-9259-168E771F7B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42942" y="591557"/>
            <a:ext cx="539684" cy="539684"/>
          </a:xfrm>
          <a:prstGeom prst="rect">
            <a:avLst/>
          </a:prstGeom>
        </p:spPr>
      </p:pic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C2658D4-BE08-429C-875B-99AB19EE5A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316" t="18619" r="54273" b="11326"/>
          <a:stretch/>
        </p:blipFill>
        <p:spPr>
          <a:xfrm>
            <a:off x="336317" y="1276898"/>
            <a:ext cx="4223762" cy="51352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B28887B-98FE-4D9C-A7CF-AF045C7B5145}"/>
              </a:ext>
            </a:extLst>
          </p:cNvPr>
          <p:cNvSpPr/>
          <p:nvPr/>
        </p:nvSpPr>
        <p:spPr>
          <a:xfrm>
            <a:off x="3195960" y="1593539"/>
            <a:ext cx="1364119" cy="7373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What is she wearing?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27673B-7DBC-4B64-9364-1C82024D7BB1}"/>
              </a:ext>
            </a:extLst>
          </p:cNvPr>
          <p:cNvSpPr/>
          <p:nvPr/>
        </p:nvSpPr>
        <p:spPr>
          <a:xfrm>
            <a:off x="603681" y="1313616"/>
            <a:ext cx="1864311" cy="7373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Do you know my friend , Jane?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D0F321-8B52-43E1-BE93-458D20F1E641}"/>
              </a:ext>
            </a:extLst>
          </p:cNvPr>
          <p:cNvSpPr/>
          <p:nvPr/>
        </p:nvSpPr>
        <p:spPr>
          <a:xfrm>
            <a:off x="2524707" y="4352314"/>
            <a:ext cx="1793290" cy="5506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Is she wearing glasses?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FE5228-3989-467F-A3A8-FFF94BB94BE2}"/>
              </a:ext>
            </a:extLst>
          </p:cNvPr>
          <p:cNvSpPr/>
          <p:nvPr/>
        </p:nvSpPr>
        <p:spPr>
          <a:xfrm>
            <a:off x="594849" y="3946766"/>
            <a:ext cx="1935332" cy="8110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dirty="0">
                <a:solidFill>
                  <a:schemeClr val="tx1"/>
                </a:solidFill>
              </a:rPr>
              <a:t>She’s wearing a pink hat and a yellow sweater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96F51E-E775-43A3-94C1-1D4CCB0C29E6}"/>
              </a:ext>
            </a:extLst>
          </p:cNvPr>
          <p:cNvSpPr/>
          <p:nvPr/>
        </p:nvSpPr>
        <p:spPr>
          <a:xfrm>
            <a:off x="842405" y="4904087"/>
            <a:ext cx="1440221" cy="5506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Yes, she is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8F133ED-0410-453E-B38F-D8802E9D9BFE}"/>
              </a:ext>
            </a:extLst>
          </p:cNvPr>
          <p:cNvSpPr/>
          <p:nvPr/>
        </p:nvSpPr>
        <p:spPr>
          <a:xfrm>
            <a:off x="5045965" y="2082472"/>
            <a:ext cx="6516210" cy="35240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I </a:t>
            </a:r>
            <a:r>
              <a:rPr lang="en-SG" u="sng" dirty="0">
                <a:solidFill>
                  <a:srgbClr val="C00000"/>
                </a:solidFill>
                <a:latin typeface="Abadi" panose="020B0604020104020204" pitchFamily="34" charset="0"/>
              </a:rPr>
              <a:t>am wearing </a:t>
            </a: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a green dress. </a:t>
            </a:r>
          </a:p>
          <a:p>
            <a:pPr>
              <a:lnSpc>
                <a:spcPct val="200000"/>
              </a:lnSpc>
            </a:pP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You/we/they </a:t>
            </a:r>
            <a:r>
              <a:rPr lang="en-SG" u="sng" dirty="0">
                <a:solidFill>
                  <a:srgbClr val="C00000"/>
                </a:solidFill>
                <a:latin typeface="Abadi" panose="020B0604020104020204" pitchFamily="34" charset="0"/>
              </a:rPr>
              <a:t>are wearing </a:t>
            </a: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blue shoes</a:t>
            </a:r>
          </a:p>
          <a:p>
            <a:pPr>
              <a:lnSpc>
                <a:spcPct val="200000"/>
              </a:lnSpc>
            </a:pP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He/She/It  </a:t>
            </a:r>
            <a:r>
              <a:rPr lang="en-SG" b="1" u="sng" dirty="0">
                <a:solidFill>
                  <a:srgbClr val="C00000"/>
                </a:solidFill>
                <a:latin typeface="Abadi" panose="020B0604020104020204" pitchFamily="34" charset="0"/>
              </a:rPr>
              <a:t>is wearing </a:t>
            </a: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a yellow shirt. </a:t>
            </a:r>
          </a:p>
          <a:p>
            <a:pPr>
              <a:lnSpc>
                <a:spcPct val="200000"/>
              </a:lnSpc>
            </a:pP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What </a:t>
            </a:r>
            <a:r>
              <a:rPr lang="en-SG" b="1" dirty="0">
                <a:solidFill>
                  <a:srgbClr val="C00000"/>
                </a:solidFill>
                <a:latin typeface="Abadi" panose="020B0604020104020204" pitchFamily="34" charset="0"/>
              </a:rPr>
              <a:t>is</a:t>
            </a: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 she </a:t>
            </a:r>
            <a:r>
              <a:rPr lang="en-SG" b="1" dirty="0">
                <a:solidFill>
                  <a:srgbClr val="C00000"/>
                </a:solidFill>
                <a:latin typeface="Abadi" panose="020B0604020104020204" pitchFamily="34" charset="0"/>
              </a:rPr>
              <a:t>wearing</a:t>
            </a: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? </a:t>
            </a:r>
          </a:p>
          <a:p>
            <a:pPr>
              <a:lnSpc>
                <a:spcPct val="200000"/>
              </a:lnSpc>
            </a:pP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What </a:t>
            </a:r>
            <a:r>
              <a:rPr lang="en-SG" b="1" dirty="0">
                <a:solidFill>
                  <a:srgbClr val="C00000"/>
                </a:solidFill>
                <a:latin typeface="Abadi" panose="020B0604020104020204" pitchFamily="34" charset="0"/>
              </a:rPr>
              <a:t>are</a:t>
            </a: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 you wearing? </a:t>
            </a:r>
          </a:p>
          <a:p>
            <a:pPr>
              <a:lnSpc>
                <a:spcPct val="200000"/>
              </a:lnSpc>
            </a:pPr>
            <a:r>
              <a:rPr lang="en-SG" dirty="0">
                <a:solidFill>
                  <a:srgbClr val="C00000"/>
                </a:solidFill>
                <a:latin typeface="Abadi" panose="020B0604020104020204" pitchFamily="34" charset="0"/>
              </a:rPr>
              <a:t>Is</a:t>
            </a: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 she </a:t>
            </a:r>
            <a:r>
              <a:rPr lang="en-SG" b="1" dirty="0">
                <a:solidFill>
                  <a:srgbClr val="C00000"/>
                </a:solidFill>
                <a:latin typeface="Abadi" panose="020B0604020104020204" pitchFamily="34" charset="0"/>
              </a:rPr>
              <a:t>wearing</a:t>
            </a:r>
            <a:r>
              <a:rPr lang="en-SG" dirty="0">
                <a:solidFill>
                  <a:schemeClr val="tx1"/>
                </a:solidFill>
                <a:latin typeface="Abadi" panose="020B0604020104020204" pitchFamily="34" charset="0"/>
              </a:rPr>
              <a:t> glasses? ( Yes, she is/ No, she isn’t)</a:t>
            </a:r>
            <a:endParaRPr lang="en-US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pic>
        <p:nvPicPr>
          <p:cNvPr id="3" name="CD1-TRACK 32">
            <a:hlinkClick r:id="" action="ppaction://media"/>
            <a:extLst>
              <a:ext uri="{FF2B5EF4-FFF2-40B4-BE49-F238E27FC236}">
                <a16:creationId xmlns:a16="http://schemas.microsoft.com/office/drawing/2014/main" id="{494CB3E8-D3A0-4895-9229-869A46638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ACCD82D8-86A5-47A7-974E-2D1F28702B1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9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1-TRACK-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AA4FAEAB-2330-455E-97FA-DE10DA4104F8}"/>
              </a:ext>
            </a:extLst>
          </p:cNvPr>
          <p:cNvGrpSpPr/>
          <p:nvPr/>
        </p:nvGrpSpPr>
        <p:grpSpPr>
          <a:xfrm>
            <a:off x="381854" y="1594179"/>
            <a:ext cx="4171951" cy="914400"/>
            <a:chOff x="1282709" y="1782224"/>
            <a:chExt cx="4171951" cy="914400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A8B39679-C11A-42D8-8F3F-884E64C86B48}"/>
                </a:ext>
              </a:extLst>
            </p:cNvPr>
            <p:cNvSpPr/>
            <p:nvPr/>
          </p:nvSpPr>
          <p:spPr>
            <a:xfrm>
              <a:off x="1846870" y="1782224"/>
              <a:ext cx="3607790" cy="902922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POSITIVE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908B00D-197C-4B1F-A795-572BCF96A928}"/>
                </a:ext>
              </a:extLst>
            </p:cNvPr>
            <p:cNvSpPr/>
            <p:nvPr/>
          </p:nvSpPr>
          <p:spPr>
            <a:xfrm>
              <a:off x="1282709" y="1782224"/>
              <a:ext cx="943113" cy="914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33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9D816FAC-E09D-4D7C-91E6-B66A3447DCCB}"/>
              </a:ext>
            </a:extLst>
          </p:cNvPr>
          <p:cNvSpPr/>
          <p:nvPr/>
        </p:nvSpPr>
        <p:spPr>
          <a:xfrm>
            <a:off x="4705423" y="1193575"/>
            <a:ext cx="4829193" cy="13879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am +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endParaRPr lang="en-SG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He/she/it/S(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+  is  +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endParaRPr lang="en-SG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You/We/They + are + 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endParaRPr lang="en-SG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6D470F9-92B5-436B-A40C-8A09CA282817}"/>
              </a:ext>
            </a:extLst>
          </p:cNvPr>
          <p:cNvGrpSpPr/>
          <p:nvPr/>
        </p:nvGrpSpPr>
        <p:grpSpPr>
          <a:xfrm>
            <a:off x="344134" y="3029543"/>
            <a:ext cx="4171951" cy="914400"/>
            <a:chOff x="4194940" y="219441"/>
            <a:chExt cx="4044936" cy="914400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8F128E83-006F-496C-BC8F-21E21A0D0E07}"/>
                </a:ext>
              </a:extLst>
            </p:cNvPr>
            <p:cNvSpPr/>
            <p:nvPr/>
          </p:nvSpPr>
          <p:spPr>
            <a:xfrm>
              <a:off x="4741925" y="219441"/>
              <a:ext cx="3497951" cy="902922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NEGATIVE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CEACABBD-8C83-49CC-A05F-91322144FB24}"/>
                </a:ext>
              </a:extLst>
            </p:cNvPr>
            <p:cNvSpPr/>
            <p:nvPr/>
          </p:nvSpPr>
          <p:spPr>
            <a:xfrm>
              <a:off x="4194940" y="219441"/>
              <a:ext cx="914400" cy="914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33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1705E3-0FA9-443D-93C0-6913E6AE4D9F}"/>
              </a:ext>
            </a:extLst>
          </p:cNvPr>
          <p:cNvGrpSpPr/>
          <p:nvPr/>
        </p:nvGrpSpPr>
        <p:grpSpPr>
          <a:xfrm>
            <a:off x="381854" y="4504564"/>
            <a:ext cx="4171951" cy="914400"/>
            <a:chOff x="4194940" y="219441"/>
            <a:chExt cx="4044936" cy="914400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A308C5D2-F367-45C7-9635-D5490DAF1189}"/>
                </a:ext>
              </a:extLst>
            </p:cNvPr>
            <p:cNvSpPr/>
            <p:nvPr/>
          </p:nvSpPr>
          <p:spPr>
            <a:xfrm>
              <a:off x="4741925" y="219441"/>
              <a:ext cx="3497951" cy="902922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QUESTION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23DBEB6-1819-47D9-BF3E-1CE986B85627}"/>
                </a:ext>
              </a:extLst>
            </p:cNvPr>
            <p:cNvSpPr/>
            <p:nvPr/>
          </p:nvSpPr>
          <p:spPr>
            <a:xfrm>
              <a:off x="4194940" y="219441"/>
              <a:ext cx="914400" cy="9144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33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pic>
        <p:nvPicPr>
          <p:cNvPr id="10" name="Picture 9" descr="Logo, icon&#10;&#10;Description automatically generated">
            <a:extLst>
              <a:ext uri="{FF2B5EF4-FFF2-40B4-BE49-F238E27FC236}">
                <a16:creationId xmlns:a16="http://schemas.microsoft.com/office/drawing/2014/main" id="{B9721100-A6C1-4B27-9943-A1252A640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4923" y="1784114"/>
            <a:ext cx="545189" cy="545189"/>
          </a:xfrm>
          <a:prstGeom prst="rect">
            <a:avLst/>
          </a:prstGeom>
        </p:spPr>
      </p:pic>
      <p:pic>
        <p:nvPicPr>
          <p:cNvPr id="21" name="Picture 20" descr="Logo, icon&#10;&#10;Description automatically generated">
            <a:extLst>
              <a:ext uri="{FF2B5EF4-FFF2-40B4-BE49-F238E27FC236}">
                <a16:creationId xmlns:a16="http://schemas.microsoft.com/office/drawing/2014/main" id="{62567461-F201-489B-BC9B-82C82CDA51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24206" y="3157072"/>
            <a:ext cx="582967" cy="582967"/>
          </a:xfrm>
          <a:prstGeom prst="rect">
            <a:avLst/>
          </a:prstGeom>
        </p:spPr>
      </p:pic>
      <p:pic>
        <p:nvPicPr>
          <p:cNvPr id="33" name="Picture 32" descr="Icon&#10;&#10;Description automatically generated">
            <a:extLst>
              <a:ext uri="{FF2B5EF4-FFF2-40B4-BE49-F238E27FC236}">
                <a16:creationId xmlns:a16="http://schemas.microsoft.com/office/drawing/2014/main" id="{4B41255A-E3AA-4DED-979A-73A40A5C0E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74923" y="4679723"/>
            <a:ext cx="556974" cy="552604"/>
          </a:xfrm>
          <a:prstGeom prst="rect">
            <a:avLst/>
          </a:prstGeom>
        </p:spPr>
      </p:pic>
      <p:sp>
        <p:nvSpPr>
          <p:cNvPr id="60" name="Title 11">
            <a:extLst>
              <a:ext uri="{FF2B5EF4-FFF2-40B4-BE49-F238E27FC236}">
                <a16:creationId xmlns:a16="http://schemas.microsoft.com/office/drawing/2014/main" id="{28C4CDB7-6C2E-44C3-A337-A2BF43165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979" y="420701"/>
            <a:ext cx="3387571" cy="6815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b="1" dirty="0">
                <a:solidFill>
                  <a:srgbClr val="680000"/>
                </a:solidFill>
                <a:latin typeface="Arial Rounded MT Bold" panose="020F0704030504030204" pitchFamily="34" charset="0"/>
              </a:rPr>
              <a:t>STRUCTURE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1EEE770-6993-40FD-9288-77308FFA42B8}"/>
              </a:ext>
            </a:extLst>
          </p:cNvPr>
          <p:cNvSpPr/>
          <p:nvPr/>
        </p:nvSpPr>
        <p:spPr>
          <a:xfrm>
            <a:off x="4678090" y="2691431"/>
            <a:ext cx="4856527" cy="13879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am </a:t>
            </a:r>
            <a:r>
              <a:rPr lang="en-SG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endParaRPr lang="en-SG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He/she/it/S(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+  is </a:t>
            </a:r>
            <a:r>
              <a:rPr lang="en-SG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endParaRPr lang="en-SG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You/We/They + are </a:t>
            </a:r>
            <a:r>
              <a:rPr lang="en-SG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endParaRPr lang="en-SG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8C7B57CD-6C76-40F9-92C7-50E0D96687F3}"/>
              </a:ext>
            </a:extLst>
          </p:cNvPr>
          <p:cNvSpPr/>
          <p:nvPr/>
        </p:nvSpPr>
        <p:spPr>
          <a:xfrm>
            <a:off x="4678090" y="4262026"/>
            <a:ext cx="4856527" cy="138799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Am I +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+ Is + He/she/it/S(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+ 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+ Are + You/We/They +are + V-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A68240-ECFE-4179-B06A-D6453239D7CE}"/>
              </a:ext>
            </a:extLst>
          </p:cNvPr>
          <p:cNvSpPr txBox="1"/>
          <p:nvPr/>
        </p:nvSpPr>
        <p:spPr>
          <a:xfrm>
            <a:off x="9652561" y="3085349"/>
            <a:ext cx="201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Is not = isn’t</a:t>
            </a:r>
          </a:p>
          <a:p>
            <a:r>
              <a:rPr lang="en-SG" dirty="0"/>
              <a:t>are not = aren’t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FDD460-6959-4458-82B1-66F65757F56A}"/>
              </a:ext>
            </a:extLst>
          </p:cNvPr>
          <p:cNvSpPr txBox="1"/>
          <p:nvPr/>
        </p:nvSpPr>
        <p:spPr>
          <a:xfrm>
            <a:off x="9601844" y="1594179"/>
            <a:ext cx="2015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I am = I’m</a:t>
            </a:r>
          </a:p>
          <a:p>
            <a:r>
              <a:rPr lang="en-SG" dirty="0"/>
              <a:t>He is = He’s </a:t>
            </a:r>
          </a:p>
          <a:p>
            <a:r>
              <a:rPr lang="en-SG" dirty="0"/>
              <a:t>They are = They’re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986544-3796-40E4-AD8D-F2A68B1992EC}"/>
              </a:ext>
            </a:extLst>
          </p:cNvPr>
          <p:cNvSpPr txBox="1"/>
          <p:nvPr/>
        </p:nvSpPr>
        <p:spPr>
          <a:xfrm>
            <a:off x="9534616" y="4340492"/>
            <a:ext cx="2539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- Yes, I am/ No, I am not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3FC763-10D7-4704-8228-B101F94AEC83}"/>
              </a:ext>
            </a:extLst>
          </p:cNvPr>
          <p:cNvSpPr txBox="1"/>
          <p:nvPr/>
        </p:nvSpPr>
        <p:spPr>
          <a:xfrm>
            <a:off x="9534615" y="4786222"/>
            <a:ext cx="2539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- Yes, he is/ No, he isn’t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B31E7C-6497-44A2-8C20-6EDA7059A19E}"/>
              </a:ext>
            </a:extLst>
          </p:cNvPr>
          <p:cNvSpPr txBox="1"/>
          <p:nvPr/>
        </p:nvSpPr>
        <p:spPr>
          <a:xfrm>
            <a:off x="9534615" y="5155554"/>
            <a:ext cx="2769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- Yes, they are/ no, they aren’t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AD45FF-FBE5-4B5A-8089-8697F145A2AE}"/>
              </a:ext>
            </a:extLst>
          </p:cNvPr>
          <p:cNvSpPr txBox="1"/>
          <p:nvPr/>
        </p:nvSpPr>
        <p:spPr>
          <a:xfrm>
            <a:off x="10138299" y="3932465"/>
            <a:ext cx="1145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b="1" dirty="0"/>
              <a:t>Answer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5743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5" grpId="0" animBg="1"/>
      <p:bldP spid="68" grpId="0" animBg="1"/>
      <p:bldP spid="2" grpId="0"/>
      <p:bldP spid="19" grpId="0"/>
      <p:bldP spid="20" grpId="0"/>
      <p:bldP spid="22" grpId="0"/>
      <p:bldP spid="23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A3E87-3FDE-4908-A42D-68EBFE6E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924" y="870795"/>
            <a:ext cx="8786430" cy="638341"/>
          </a:xfrm>
        </p:spPr>
        <p:txBody>
          <a:bodyPr>
            <a:normAutofit fontScale="90000"/>
          </a:bodyPr>
          <a:lstStyle/>
          <a:p>
            <a:r>
              <a:rPr lang="en-SG" b="1" dirty="0">
                <a:solidFill>
                  <a:schemeClr val="tx1"/>
                </a:solidFill>
              </a:rPr>
              <a:t>REVIEW :</a:t>
            </a:r>
            <a:r>
              <a:rPr lang="en-SG" b="1" dirty="0" err="1">
                <a:solidFill>
                  <a:schemeClr val="tx1"/>
                </a:solidFill>
              </a:rPr>
              <a:t>Cách</a:t>
            </a:r>
            <a:r>
              <a:rPr lang="en-SG" b="1" dirty="0">
                <a:solidFill>
                  <a:schemeClr val="tx1"/>
                </a:solidFill>
              </a:rPr>
              <a:t> </a:t>
            </a:r>
            <a:r>
              <a:rPr lang="en-SG" b="1" dirty="0" err="1">
                <a:solidFill>
                  <a:schemeClr val="tx1"/>
                </a:solidFill>
              </a:rPr>
              <a:t>thêm</a:t>
            </a:r>
            <a:r>
              <a:rPr lang="en-SG" b="1" dirty="0">
                <a:solidFill>
                  <a:schemeClr val="tx1"/>
                </a:solidFill>
              </a:rPr>
              <a:t> </a:t>
            </a:r>
            <a:r>
              <a:rPr lang="en-SG" b="1" dirty="0">
                <a:solidFill>
                  <a:srgbClr val="C00000"/>
                </a:solidFill>
              </a:rPr>
              <a:t>“ </a:t>
            </a:r>
            <a:r>
              <a:rPr lang="en-SG" b="1" dirty="0" err="1">
                <a:solidFill>
                  <a:srgbClr val="C00000"/>
                </a:solidFill>
              </a:rPr>
              <a:t>ing</a:t>
            </a:r>
            <a:r>
              <a:rPr lang="en-SG" b="1" dirty="0">
                <a:solidFill>
                  <a:srgbClr val="C00000"/>
                </a:solidFill>
              </a:rPr>
              <a:t>” </a:t>
            </a:r>
            <a:r>
              <a:rPr lang="en-SG" b="1" dirty="0" err="1">
                <a:solidFill>
                  <a:schemeClr val="tx1"/>
                </a:solidFill>
              </a:rPr>
              <a:t>và</a:t>
            </a:r>
            <a:r>
              <a:rPr lang="en-SG" b="1" dirty="0" err="1"/>
              <a:t>o</a:t>
            </a:r>
            <a:r>
              <a:rPr lang="en-SG" b="1" dirty="0"/>
              <a:t> </a:t>
            </a:r>
            <a:r>
              <a:rPr lang="en-SG" b="1" dirty="0" err="1"/>
              <a:t>động</a:t>
            </a:r>
            <a:r>
              <a:rPr lang="en-SG" b="1" dirty="0"/>
              <a:t> </a:t>
            </a:r>
            <a:r>
              <a:rPr lang="en-SG" b="1" dirty="0" err="1"/>
              <a:t>từ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C4093E3-DBA4-48E7-ADF2-7180094B3E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394199"/>
              </p:ext>
            </p:extLst>
          </p:nvPr>
        </p:nvGraphicFramePr>
        <p:xfrm>
          <a:off x="446843" y="1702468"/>
          <a:ext cx="11070884" cy="4464097"/>
        </p:xfrm>
        <a:graphic>
          <a:graphicData uri="http://schemas.openxmlformats.org/drawingml/2006/table">
            <a:tbl>
              <a:tblPr firstRow="1" bandRow="1"/>
              <a:tblGrid>
                <a:gridCol w="5345130">
                  <a:extLst>
                    <a:ext uri="{9D8B030D-6E8A-4147-A177-3AD203B41FA5}">
                      <a16:colId xmlns:a16="http://schemas.microsoft.com/office/drawing/2014/main" val="1361706787"/>
                    </a:ext>
                  </a:extLst>
                </a:gridCol>
                <a:gridCol w="5725754">
                  <a:extLst>
                    <a:ext uri="{9D8B030D-6E8A-4147-A177-3AD203B41FA5}">
                      <a16:colId xmlns:a16="http://schemas.microsoft.com/office/drawing/2014/main" val="104885373"/>
                    </a:ext>
                  </a:extLst>
                </a:gridCol>
              </a:tblGrid>
              <a:tr h="568367"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RULES ( </a:t>
                      </a:r>
                      <a:r>
                        <a:rPr lang="en-SG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Quy</a:t>
                      </a:r>
                      <a:r>
                        <a:rPr lang="en-SG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SG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tắc</a:t>
                      </a:r>
                      <a:r>
                        <a:rPr lang="en-SG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en-US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SG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            </a:t>
                      </a:r>
                      <a:r>
                        <a:rPr lang="en-SG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EXAMPLE ( </a:t>
                      </a:r>
                      <a:r>
                        <a:rPr lang="en-SG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Ví</a:t>
                      </a:r>
                      <a:r>
                        <a:rPr lang="en-SG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SG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dụ</a:t>
                      </a:r>
                      <a:r>
                        <a:rPr lang="en-SG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en-US" sz="24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787614169"/>
                  </a:ext>
                </a:extLst>
              </a:tr>
              <a:tr h="879681">
                <a:tc>
                  <a:txBody>
                    <a:bodyPr/>
                    <a:lstStyle/>
                    <a:p>
                      <a:r>
                        <a:rPr lang="en-SG" sz="2400" dirty="0" err="1"/>
                        <a:t>Động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từ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kết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thúc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là</a:t>
                      </a:r>
                      <a:r>
                        <a:rPr lang="en-SG" sz="2400" dirty="0"/>
                        <a:t> “ e” : </a:t>
                      </a:r>
                      <a:r>
                        <a:rPr lang="en-SG" sz="2400" dirty="0" err="1"/>
                        <a:t>bỏ</a:t>
                      </a:r>
                      <a:r>
                        <a:rPr lang="en-SG" sz="2400" dirty="0"/>
                        <a:t> e </a:t>
                      </a:r>
                      <a:r>
                        <a:rPr lang="en-SG" sz="2400" dirty="0" err="1"/>
                        <a:t>thêm</a:t>
                      </a:r>
                      <a:r>
                        <a:rPr lang="en-SG" sz="2400" dirty="0"/>
                        <a:t> ‘</a:t>
                      </a:r>
                      <a:r>
                        <a:rPr lang="en-SG" sz="2400" dirty="0" err="1"/>
                        <a:t>ing</a:t>
                      </a:r>
                      <a:r>
                        <a:rPr lang="en-SG" sz="2400" dirty="0"/>
                        <a:t>”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291895041"/>
                  </a:ext>
                </a:extLst>
              </a:tr>
              <a:tr h="1256687">
                <a:tc>
                  <a:txBody>
                    <a:bodyPr/>
                    <a:lstStyle/>
                    <a:p>
                      <a:r>
                        <a:rPr lang="en-SG" sz="2400" dirty="0" err="1"/>
                        <a:t>Động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từ</a:t>
                      </a:r>
                      <a:r>
                        <a:rPr lang="en-SG" sz="2400" dirty="0"/>
                        <a:t> 1 </a:t>
                      </a:r>
                      <a:r>
                        <a:rPr lang="en-SG" sz="2400" dirty="0" err="1"/>
                        <a:t>âm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tiết</a:t>
                      </a:r>
                      <a:r>
                        <a:rPr lang="en-SG" sz="2400" dirty="0"/>
                        <a:t> ở </a:t>
                      </a:r>
                      <a:r>
                        <a:rPr lang="en-SG" sz="2400" dirty="0" err="1"/>
                        <a:t>giữa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là</a:t>
                      </a:r>
                      <a:r>
                        <a:rPr lang="en-SG" sz="2400" dirty="0"/>
                        <a:t> 1 </a:t>
                      </a:r>
                      <a:r>
                        <a:rPr lang="en-SG" sz="2400" dirty="0" err="1"/>
                        <a:t>nguyên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âm</a:t>
                      </a:r>
                      <a:r>
                        <a:rPr lang="en-SG" sz="2400" dirty="0"/>
                        <a:t> ( </a:t>
                      </a:r>
                      <a:r>
                        <a:rPr lang="en-SG" sz="2400" dirty="0" err="1"/>
                        <a:t>u,e,o,a,i</a:t>
                      </a:r>
                      <a:r>
                        <a:rPr lang="en-SG" sz="2400" dirty="0"/>
                        <a:t>) – </a:t>
                      </a:r>
                      <a:r>
                        <a:rPr lang="en-SG" sz="2400" dirty="0" err="1"/>
                        <a:t>gấp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đôi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phụ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âm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cuối</a:t>
                      </a:r>
                      <a:r>
                        <a:rPr lang="en-SG" sz="2400" dirty="0"/>
                        <a:t>.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90927477"/>
                  </a:ext>
                </a:extLst>
              </a:tr>
              <a:tr h="879681">
                <a:tc>
                  <a:txBody>
                    <a:bodyPr/>
                    <a:lstStyle/>
                    <a:p>
                      <a:r>
                        <a:rPr lang="en-SG" sz="2400" dirty="0" err="1"/>
                        <a:t>Nhưng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không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cần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gấp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đôi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với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các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từ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tận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cùng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là</a:t>
                      </a:r>
                      <a:r>
                        <a:rPr lang="en-SG" sz="2400" dirty="0"/>
                        <a:t> “ y, </a:t>
                      </a:r>
                      <a:r>
                        <a:rPr lang="en-SG" sz="2400" dirty="0" err="1"/>
                        <a:t>x,w</a:t>
                      </a:r>
                      <a:r>
                        <a:rPr lang="en-SG" sz="2400" dirty="0"/>
                        <a:t>)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73485991"/>
                  </a:ext>
                </a:extLst>
              </a:tr>
              <a:tr h="879681">
                <a:tc>
                  <a:txBody>
                    <a:bodyPr/>
                    <a:lstStyle/>
                    <a:p>
                      <a:r>
                        <a:rPr lang="en-SG" sz="2400" dirty="0" err="1"/>
                        <a:t>Động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từ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kết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thúc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bằng</a:t>
                      </a:r>
                      <a:r>
                        <a:rPr lang="en-SG" sz="2400" dirty="0"/>
                        <a:t> “ </a:t>
                      </a:r>
                      <a:r>
                        <a:rPr lang="en-SG" sz="2400" dirty="0" err="1"/>
                        <a:t>ie</a:t>
                      </a:r>
                      <a:r>
                        <a:rPr lang="en-SG" sz="2400" dirty="0"/>
                        <a:t>” </a:t>
                      </a:r>
                      <a:r>
                        <a:rPr lang="en-SG" sz="2400" dirty="0" err="1"/>
                        <a:t>chuyển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thành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 err="1"/>
                        <a:t>y+ing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4364036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87A729A-475B-4477-A50F-3351A3484FBE}"/>
              </a:ext>
            </a:extLst>
          </p:cNvPr>
          <p:cNvSpPr txBox="1"/>
          <p:nvPr/>
        </p:nvSpPr>
        <p:spPr>
          <a:xfrm>
            <a:off x="6049763" y="2500239"/>
            <a:ext cx="46714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C00000"/>
                </a:solidFill>
              </a:rPr>
              <a:t>Make – making          take   - taking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7CB482-B244-4C81-A20D-9881253E9060}"/>
              </a:ext>
            </a:extLst>
          </p:cNvPr>
          <p:cNvSpPr txBox="1"/>
          <p:nvPr/>
        </p:nvSpPr>
        <p:spPr>
          <a:xfrm>
            <a:off x="6049763" y="3512675"/>
            <a:ext cx="493191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C00000"/>
                </a:solidFill>
              </a:rPr>
              <a:t>Run – running            sit   - sitting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2A5938-383B-4FAD-A43A-CEAD7D3F403F}"/>
              </a:ext>
            </a:extLst>
          </p:cNvPr>
          <p:cNvSpPr txBox="1"/>
          <p:nvPr/>
        </p:nvSpPr>
        <p:spPr>
          <a:xfrm>
            <a:off x="6095999" y="4591837"/>
            <a:ext cx="431935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C00000"/>
                </a:solidFill>
              </a:rPr>
              <a:t>Play – playing        say - saying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864111-E87D-4D8B-B1F1-BB02F46FE8DC}"/>
              </a:ext>
            </a:extLst>
          </p:cNvPr>
          <p:cNvSpPr txBox="1"/>
          <p:nvPr/>
        </p:nvSpPr>
        <p:spPr>
          <a:xfrm>
            <a:off x="6095999" y="5440166"/>
            <a:ext cx="406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C00000"/>
                </a:solidFill>
              </a:rPr>
              <a:t>Lie – lying          die - dying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4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17279A7-8A32-4292-88F7-68D8BCFD08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37651"/>
              </p:ext>
            </p:extLst>
          </p:nvPr>
        </p:nvGraphicFramePr>
        <p:xfrm>
          <a:off x="898605" y="1160654"/>
          <a:ext cx="9578129" cy="489415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050169">
                  <a:extLst>
                    <a:ext uri="{9D8B030D-6E8A-4147-A177-3AD203B41FA5}">
                      <a16:colId xmlns:a16="http://schemas.microsoft.com/office/drawing/2014/main" val="2000199087"/>
                    </a:ext>
                  </a:extLst>
                </a:gridCol>
                <a:gridCol w="5527960">
                  <a:extLst>
                    <a:ext uri="{9D8B030D-6E8A-4147-A177-3AD203B41FA5}">
                      <a16:colId xmlns:a16="http://schemas.microsoft.com/office/drawing/2014/main" val="2119482465"/>
                    </a:ext>
                  </a:extLst>
                </a:gridCol>
              </a:tblGrid>
              <a:tr h="4420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SG" dirty="0">
                          <a:solidFill>
                            <a:sysClr val="windowText" lastClr="000000"/>
                          </a:solidFill>
                        </a:rPr>
                        <a:t>EXPRESSIONS</a:t>
                      </a:r>
                      <a:endParaRPr lang="en-SG" dirty="0">
                        <a:solidFill>
                          <a:sysClr val="windowText" lastClr="000000"/>
                        </a:solidFill>
                        <a:latin typeface="Abadi" panose="020B0604020104020204" pitchFamily="34" charset="0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SG" dirty="0">
                          <a:solidFill>
                            <a:sysClr val="windowText" lastClr="000000"/>
                          </a:solidFill>
                        </a:rPr>
                        <a:t>                       EXAMPLE</a:t>
                      </a:r>
                      <a:endParaRPr lang="en-SG" dirty="0">
                        <a:solidFill>
                          <a:sysClr val="windowText" lastClr="000000"/>
                        </a:solidFill>
                        <a:latin typeface="Abadi" panose="020B0604020104020204" pitchFamily="34" charset="0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410541"/>
                  </a:ext>
                </a:extLst>
              </a:tr>
              <a:tr h="4427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355351"/>
                  </a:ext>
                </a:extLst>
              </a:tr>
              <a:tr h="4427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750734"/>
                  </a:ext>
                </a:extLst>
              </a:tr>
              <a:tr h="4427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263955"/>
                  </a:ext>
                </a:extLst>
              </a:tr>
              <a:tr h="4427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971040"/>
                  </a:ext>
                </a:extLst>
              </a:tr>
              <a:tr h="7509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037371"/>
                  </a:ext>
                </a:extLst>
              </a:tr>
              <a:tr h="4427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462761"/>
                  </a:ext>
                </a:extLst>
              </a:tr>
              <a:tr h="4427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509857"/>
                  </a:ext>
                </a:extLst>
              </a:tr>
              <a:tr h="4427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017233"/>
                  </a:ext>
                </a:extLst>
              </a:tr>
              <a:tr h="4427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SG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750236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538816C0-9D5A-43C3-BC8B-5B20805FB53E}"/>
              </a:ext>
            </a:extLst>
          </p:cNvPr>
          <p:cNvSpPr/>
          <p:nvPr/>
        </p:nvSpPr>
        <p:spPr>
          <a:xfrm>
            <a:off x="5062637" y="3053174"/>
            <a:ext cx="4557712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SG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 cooking </a:t>
            </a:r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dinner </a:t>
            </a:r>
            <a:r>
              <a:rPr lang="en-SG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9F0FC7-F400-4ABF-B319-B5CC971F8660}"/>
              </a:ext>
            </a:extLst>
          </p:cNvPr>
          <p:cNvSpPr/>
          <p:nvPr/>
        </p:nvSpPr>
        <p:spPr>
          <a:xfrm>
            <a:off x="1041352" y="1622526"/>
            <a:ext cx="3231057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moment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SG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C8F7FA-CC46-46BD-AE5B-AB6FDD0AF63C}"/>
              </a:ext>
            </a:extLst>
          </p:cNvPr>
          <p:cNvSpPr/>
          <p:nvPr/>
        </p:nvSpPr>
        <p:spPr>
          <a:xfrm>
            <a:off x="4936332" y="1723461"/>
            <a:ext cx="4557712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SG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studying </a:t>
            </a:r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</a:t>
            </a:r>
            <a:r>
              <a:rPr lang="en-SG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moment.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7BE6B0-317F-49C8-AAF5-0ECF56F8F813}"/>
              </a:ext>
            </a:extLst>
          </p:cNvPr>
          <p:cNvSpPr/>
          <p:nvPr/>
        </p:nvSpPr>
        <p:spPr>
          <a:xfrm>
            <a:off x="1057278" y="2059826"/>
            <a:ext cx="2565201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present 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EC52AB-FBE2-4E01-AAB3-CED642395496}"/>
              </a:ext>
            </a:extLst>
          </p:cNvPr>
          <p:cNvSpPr/>
          <p:nvPr/>
        </p:nvSpPr>
        <p:spPr>
          <a:xfrm>
            <a:off x="4956686" y="2140478"/>
            <a:ext cx="5057776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SG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working </a:t>
            </a:r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London </a:t>
            </a:r>
            <a:r>
              <a:rPr lang="en-SG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present.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C3809B-A8F9-47D5-A317-27ECE644FD46}"/>
              </a:ext>
            </a:extLst>
          </p:cNvPr>
          <p:cNvSpPr/>
          <p:nvPr/>
        </p:nvSpPr>
        <p:spPr>
          <a:xfrm>
            <a:off x="5062637" y="3722773"/>
            <a:ext cx="5057776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Look! the car </a:t>
            </a:r>
            <a:r>
              <a:rPr lang="en-SG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coming.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AFB0229-8F03-4B06-8E36-14C4F3E5FCE3}"/>
              </a:ext>
            </a:extLst>
          </p:cNvPr>
          <p:cNvSpPr/>
          <p:nvPr/>
        </p:nvSpPr>
        <p:spPr>
          <a:xfrm>
            <a:off x="1041352" y="3605781"/>
            <a:ext cx="4120408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mệnh</a:t>
            </a:r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listen! Look! , be quiet , keep silent!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B38CC13-5113-4886-9E09-2A334CE917C1}"/>
              </a:ext>
            </a:extLst>
          </p:cNvPr>
          <p:cNvSpPr/>
          <p:nvPr/>
        </p:nvSpPr>
        <p:spPr>
          <a:xfrm>
            <a:off x="1096713" y="4743074"/>
            <a:ext cx="3536733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Tonight, today, next week……</a:t>
            </a:r>
            <a:endParaRPr lang="en-SG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8C5FB37-BFD6-4765-A4FF-34E739FC76C8}"/>
              </a:ext>
            </a:extLst>
          </p:cNvPr>
          <p:cNvSpPr/>
          <p:nvPr/>
        </p:nvSpPr>
        <p:spPr>
          <a:xfrm>
            <a:off x="4956686" y="5179609"/>
            <a:ext cx="4576819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76FD158-32E9-4521-912A-21836EB74BD3}"/>
              </a:ext>
            </a:extLst>
          </p:cNvPr>
          <p:cNvSpPr/>
          <p:nvPr/>
        </p:nvSpPr>
        <p:spPr>
          <a:xfrm>
            <a:off x="4936332" y="4686926"/>
            <a:ext cx="4667250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visiting </a:t>
            </a:r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grandma next week.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ED105D-58A9-4E69-B616-0EA694D32FF8}"/>
              </a:ext>
            </a:extLst>
          </p:cNvPr>
          <p:cNvSpPr/>
          <p:nvPr/>
        </p:nvSpPr>
        <p:spPr>
          <a:xfrm>
            <a:off x="1057279" y="2564457"/>
            <a:ext cx="2565201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now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DBBFCD7-7A66-4F46-AFC9-F71CEC099AA7}"/>
              </a:ext>
            </a:extLst>
          </p:cNvPr>
          <p:cNvSpPr/>
          <p:nvPr/>
        </p:nvSpPr>
        <p:spPr>
          <a:xfrm>
            <a:off x="4956686" y="2644345"/>
            <a:ext cx="4953206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SG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doing </a:t>
            </a:r>
            <a:r>
              <a:rPr lang="en-SG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homework </a:t>
            </a:r>
            <a:r>
              <a:rPr lang="en-SG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now.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28F4897-696C-42CA-A236-09FC5CA7B410}"/>
              </a:ext>
            </a:extLst>
          </p:cNvPr>
          <p:cNvSpPr/>
          <p:nvPr/>
        </p:nvSpPr>
        <p:spPr>
          <a:xfrm>
            <a:off x="1041352" y="3002885"/>
            <a:ext cx="2565201" cy="4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SG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C5577E-EFA5-43C8-A6BB-DE219CC0B456}"/>
              </a:ext>
            </a:extLst>
          </p:cNvPr>
          <p:cNvSpPr txBox="1"/>
          <p:nvPr/>
        </p:nvSpPr>
        <p:spPr>
          <a:xfrm>
            <a:off x="2775823" y="571904"/>
            <a:ext cx="640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EXPRESSIONS WITH PRESENT CONTINUOUS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95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7" grpId="0"/>
      <p:bldP spid="20" grpId="0"/>
      <p:bldP spid="24" grpId="0"/>
      <p:bldP spid="30" grpId="0"/>
      <p:bldP spid="41" grpId="0"/>
      <p:bldP spid="43" grpId="0"/>
      <p:bldP spid="19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FA7534-A73A-4F29-B9DA-E356F23209CC}"/>
              </a:ext>
            </a:extLst>
          </p:cNvPr>
          <p:cNvSpPr txBox="1">
            <a:spLocks/>
          </p:cNvSpPr>
          <p:nvPr/>
        </p:nvSpPr>
        <p:spPr>
          <a:xfrm>
            <a:off x="492141" y="1107081"/>
            <a:ext cx="10666359" cy="100965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Những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động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từ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không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dùng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với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hiện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tại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tiếp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SG" sz="6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diễn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D54342-8D8B-4FE8-B614-FC60C6F0E6C6}"/>
              </a:ext>
            </a:extLst>
          </p:cNvPr>
          <p:cNvSpPr/>
          <p:nvPr/>
        </p:nvSpPr>
        <p:spPr>
          <a:xfrm>
            <a:off x="1515753" y="1915295"/>
            <a:ext cx="2819400" cy="6572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474392-15AA-446B-AAD3-FC0DD9F54F24}"/>
              </a:ext>
            </a:extLst>
          </p:cNvPr>
          <p:cNvSpPr/>
          <p:nvPr/>
        </p:nvSpPr>
        <p:spPr>
          <a:xfrm>
            <a:off x="5930591" y="2012229"/>
            <a:ext cx="5512726" cy="1009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Believe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( tin) , </a:t>
            </a:r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consider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(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xem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xét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) , </a:t>
            </a:r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know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(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biết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) , </a:t>
            </a:r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think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(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nghĩ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rằng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) , </a:t>
            </a:r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understand 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(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hiểu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) , </a:t>
            </a:r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doubt 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(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nghi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ngờ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4AF344-6843-4946-A5B4-2FCDB1BAD7B7}"/>
              </a:ext>
            </a:extLst>
          </p:cNvPr>
          <p:cNvSpPr/>
          <p:nvPr/>
        </p:nvSpPr>
        <p:spPr>
          <a:xfrm>
            <a:off x="1495182" y="2697993"/>
            <a:ext cx="2819400" cy="6572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860625-0A90-491D-B0AF-A851D7186B98}"/>
              </a:ext>
            </a:extLst>
          </p:cNvPr>
          <p:cNvSpPr/>
          <p:nvPr/>
        </p:nvSpPr>
        <p:spPr>
          <a:xfrm>
            <a:off x="6024979" y="2845497"/>
            <a:ext cx="5181600" cy="746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Be, exist 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(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tồn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tại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) , </a:t>
            </a:r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have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(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) , </a:t>
            </a:r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belong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(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thuộc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SG" dirty="0" err="1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SG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6D1AFE-9BBD-4FC7-AD2C-D1101DFC78CB}"/>
              </a:ext>
            </a:extLst>
          </p:cNvPr>
          <p:cNvSpPr/>
          <p:nvPr/>
        </p:nvSpPr>
        <p:spPr>
          <a:xfrm>
            <a:off x="1515753" y="3489407"/>
            <a:ext cx="2778259" cy="6572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mong </a:t>
            </a:r>
            <a:r>
              <a:rPr lang="en-S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S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1A2E44-ACF9-4217-9BFE-17D64846EF94}"/>
              </a:ext>
            </a:extLst>
          </p:cNvPr>
          <p:cNvSpPr/>
          <p:nvPr/>
        </p:nvSpPr>
        <p:spPr>
          <a:xfrm>
            <a:off x="6096000" y="3515230"/>
            <a:ext cx="5181600" cy="746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b="1" dirty="0">
                <a:solidFill>
                  <a:srgbClr val="C00000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Like , love , hate , dislike , want , need </a:t>
            </a:r>
            <a:r>
              <a:rPr lang="en-SG" b="1" dirty="0">
                <a:solidFill>
                  <a:schemeClr val="tx1"/>
                </a:solidFill>
                <a:latin typeface="UTM Bienvenue" panose="02040603050506020204" pitchFamily="18" charset="0"/>
                <a:cs typeface="Times New Roman" panose="02020603050405020304" pitchFamily="18" charset="0"/>
              </a:rPr>
              <a:t>…….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5520C801-A8B8-4466-9D11-48054E45B13E}"/>
              </a:ext>
            </a:extLst>
          </p:cNvPr>
          <p:cNvSpPr txBox="1">
            <a:spLocks/>
          </p:cNvSpPr>
          <p:nvPr/>
        </p:nvSpPr>
        <p:spPr>
          <a:xfrm>
            <a:off x="1284933" y="4540373"/>
            <a:ext cx="8829675" cy="100965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SG" sz="4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Chỉ</a:t>
            </a:r>
            <a:r>
              <a:rPr lang="en-SG" sz="4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dùng</a:t>
            </a:r>
            <a:r>
              <a:rPr lang="en-SG" sz="4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với</a:t>
            </a:r>
            <a:r>
              <a:rPr lang="en-SG" sz="4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hiện</a:t>
            </a:r>
            <a:r>
              <a:rPr lang="en-SG" sz="4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tại</a:t>
            </a:r>
            <a:r>
              <a:rPr lang="en-SG" sz="4000" b="1" dirty="0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chemeClr val="accent6">
                    <a:lumMod val="50000"/>
                  </a:schemeClr>
                </a:solidFill>
                <a:latin typeface="UTM Bienvenue" panose="02040603050506020204" pitchFamily="18" charset="0"/>
                <a:ea typeface="Adobe Myungjo Std M" panose="02020600000000000000" pitchFamily="18" charset="-128"/>
                <a:cs typeface="Times New Roman" panose="02020603050405020304" pitchFamily="18" charset="0"/>
              </a:rPr>
              <a:t>đơn</a:t>
            </a:r>
            <a:endParaRPr lang="en-SG" sz="4000" b="1" dirty="0">
              <a:solidFill>
                <a:schemeClr val="accent6">
                  <a:lumMod val="50000"/>
                </a:schemeClr>
              </a:solidFill>
              <a:latin typeface="UTM Bienvenue" panose="02040603050506020204" pitchFamily="18" charset="0"/>
              <a:ea typeface="Adobe Myungjo Std M" panose="020206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5EF2070-E2F1-444E-A0D6-0D05086EBDB6}"/>
              </a:ext>
            </a:extLst>
          </p:cNvPr>
          <p:cNvSpPr/>
          <p:nvPr/>
        </p:nvSpPr>
        <p:spPr>
          <a:xfrm>
            <a:off x="4846913" y="2084836"/>
            <a:ext cx="978408" cy="224732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707E763A-F45E-4CA5-BDEE-3AFEA23DFB33}"/>
              </a:ext>
            </a:extLst>
          </p:cNvPr>
          <p:cNvSpPr/>
          <p:nvPr/>
        </p:nvSpPr>
        <p:spPr>
          <a:xfrm>
            <a:off x="4856325" y="2993827"/>
            <a:ext cx="978408" cy="224732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DEAEBB7-7D50-48B6-A8AD-06DDEE694584}"/>
              </a:ext>
            </a:extLst>
          </p:cNvPr>
          <p:cNvSpPr/>
          <p:nvPr/>
        </p:nvSpPr>
        <p:spPr>
          <a:xfrm>
            <a:off x="4846913" y="3767100"/>
            <a:ext cx="978408" cy="224732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85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A2816-A868-4F32-8362-7202016C1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541" y="205984"/>
            <a:ext cx="3278911" cy="1189608"/>
          </a:xfrm>
        </p:spPr>
        <p:txBody>
          <a:bodyPr>
            <a:normAutofit fontScale="90000"/>
          </a:bodyPr>
          <a:lstStyle/>
          <a:p>
            <a:r>
              <a:rPr lang="en-SG" dirty="0"/>
              <a:t>                        </a:t>
            </a:r>
            <a:r>
              <a:rPr lang="en-SG" sz="6000" b="1" dirty="0">
                <a:solidFill>
                  <a:schemeClr val="accent6">
                    <a:lumMod val="50000"/>
                  </a:schemeClr>
                </a:solidFill>
                <a:latin typeface="Modern Love Grunge" panose="04070805081005020601" pitchFamily="82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PRACTICE</a:t>
            </a:r>
            <a:endParaRPr lang="en-US" sz="6600" b="1" dirty="0">
              <a:solidFill>
                <a:schemeClr val="accent6">
                  <a:lumMod val="50000"/>
                </a:schemeClr>
              </a:solidFill>
              <a:latin typeface="Modern Love Grunge" panose="04070805081005020601" pitchFamily="82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6DDB3D-A151-4B68-9B74-7F107512F1B6}"/>
              </a:ext>
            </a:extLst>
          </p:cNvPr>
          <p:cNvSpPr txBox="1"/>
          <p:nvPr/>
        </p:nvSpPr>
        <p:spPr>
          <a:xfrm>
            <a:off x="3857528" y="1395592"/>
            <a:ext cx="4083728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800" dirty="0">
                <a:latin typeface="Abadi" panose="020B0604020104020204" pitchFamily="34" charset="0"/>
              </a:rPr>
              <a:t>Circle the correct words</a:t>
            </a:r>
            <a:endParaRPr lang="en-US" sz="2800" dirty="0">
              <a:latin typeface="Abadi" panose="020B06040201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9073E-EBE0-4B93-9972-AC0282694416}"/>
              </a:ext>
            </a:extLst>
          </p:cNvPr>
          <p:cNvSpPr txBox="1"/>
          <p:nvPr/>
        </p:nvSpPr>
        <p:spPr>
          <a:xfrm>
            <a:off x="2561390" y="1796885"/>
            <a:ext cx="8566951" cy="4419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SG" sz="2400" b="1" dirty="0">
                <a:latin typeface="Abadi" panose="020B0604020104020204" pitchFamily="34" charset="0"/>
              </a:rPr>
              <a:t>Are/Am </a:t>
            </a:r>
            <a:r>
              <a:rPr lang="en-SG" sz="2400" dirty="0">
                <a:latin typeface="Abadi" panose="020B0604020104020204" pitchFamily="34" charset="0"/>
              </a:rPr>
              <a:t>you wearing brown pants?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SG" sz="2400" dirty="0">
                <a:latin typeface="Abadi" panose="020B0604020104020204" pitchFamily="34" charset="0"/>
              </a:rPr>
              <a:t>He </a:t>
            </a:r>
            <a:r>
              <a:rPr lang="en-SG" sz="2400" b="1" dirty="0">
                <a:latin typeface="Abadi" panose="020B0604020104020204" pitchFamily="34" charset="0"/>
              </a:rPr>
              <a:t>are/is </a:t>
            </a:r>
            <a:r>
              <a:rPr lang="en-SG" sz="2400" dirty="0">
                <a:latin typeface="Abadi" panose="020B0604020104020204" pitchFamily="34" charset="0"/>
              </a:rPr>
              <a:t>wearing green shorts.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SG" sz="2400" dirty="0">
                <a:latin typeface="Abadi" panose="020B0604020104020204" pitchFamily="34" charset="0"/>
              </a:rPr>
              <a:t>They </a:t>
            </a:r>
            <a:r>
              <a:rPr lang="en-SG" sz="2400" b="1" dirty="0">
                <a:latin typeface="Abadi" panose="020B0604020104020204" pitchFamily="34" charset="0"/>
              </a:rPr>
              <a:t>are/is </a:t>
            </a:r>
            <a:r>
              <a:rPr lang="en-SG" sz="2400" dirty="0">
                <a:latin typeface="Abadi" panose="020B0604020104020204" pitchFamily="34" charset="0"/>
              </a:rPr>
              <a:t>wearing blue T-shirts.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SG" sz="2400" dirty="0">
                <a:latin typeface="Abadi" panose="020B0604020104020204" pitchFamily="34" charset="0"/>
              </a:rPr>
              <a:t>I </a:t>
            </a:r>
            <a:r>
              <a:rPr lang="en-SG" sz="2400" b="1" dirty="0">
                <a:latin typeface="Abadi" panose="020B0604020104020204" pitchFamily="34" charset="0"/>
              </a:rPr>
              <a:t>am/are    wear/wear</a:t>
            </a:r>
            <a:r>
              <a:rPr lang="en-SG" sz="2400" dirty="0">
                <a:latin typeface="Abadi" panose="020B0604020104020204" pitchFamily="34" charset="0"/>
              </a:rPr>
              <a:t>ing glasses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SG" sz="2400" b="1" dirty="0">
                <a:latin typeface="Abadi" panose="020B0604020104020204" pitchFamily="34" charset="0"/>
              </a:rPr>
              <a:t>You am/are wearing glasses.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SG" sz="2400" b="1" dirty="0">
                <a:latin typeface="Abadi" panose="020B0604020104020204" pitchFamily="34" charset="0"/>
              </a:rPr>
              <a:t>Are/Is </a:t>
            </a:r>
            <a:r>
              <a:rPr lang="en-SG" sz="2400" dirty="0">
                <a:latin typeface="Abadi" panose="020B0604020104020204" pitchFamily="34" charset="0"/>
              </a:rPr>
              <a:t>they wearing black caps ?</a:t>
            </a:r>
            <a:endParaRPr lang="en-US" dirty="0">
              <a:latin typeface="Abadi" panose="020B0604020104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0716680-664F-41F9-BA85-67F77B804B59}"/>
              </a:ext>
            </a:extLst>
          </p:cNvPr>
          <p:cNvSpPr/>
          <p:nvPr/>
        </p:nvSpPr>
        <p:spPr>
          <a:xfrm>
            <a:off x="2965142" y="2131876"/>
            <a:ext cx="603681" cy="3272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CA209FC-2C2D-4AA5-B964-E7A12272C98C}"/>
              </a:ext>
            </a:extLst>
          </p:cNvPr>
          <p:cNvSpPr/>
          <p:nvPr/>
        </p:nvSpPr>
        <p:spPr>
          <a:xfrm>
            <a:off x="3968319" y="2868723"/>
            <a:ext cx="381740" cy="3361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26EB56B-EBCB-46F9-A807-483C7A77DD19}"/>
              </a:ext>
            </a:extLst>
          </p:cNvPr>
          <p:cNvSpPr/>
          <p:nvPr/>
        </p:nvSpPr>
        <p:spPr>
          <a:xfrm>
            <a:off x="3685801" y="3590208"/>
            <a:ext cx="548848" cy="3361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FD3FD2-8C9B-4B63-A2C4-4967BF4F2A51}"/>
              </a:ext>
            </a:extLst>
          </p:cNvPr>
          <p:cNvSpPr/>
          <p:nvPr/>
        </p:nvSpPr>
        <p:spPr>
          <a:xfrm>
            <a:off x="3136953" y="4365521"/>
            <a:ext cx="548848" cy="3361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05DE7B4-24AB-4ABB-B9FC-79877AB13FD3}"/>
              </a:ext>
            </a:extLst>
          </p:cNvPr>
          <p:cNvSpPr/>
          <p:nvPr/>
        </p:nvSpPr>
        <p:spPr>
          <a:xfrm>
            <a:off x="5158148" y="4388626"/>
            <a:ext cx="1180508" cy="3361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00AC54B-723D-44A1-AA5B-12E08D004325}"/>
              </a:ext>
            </a:extLst>
          </p:cNvPr>
          <p:cNvSpPr/>
          <p:nvPr/>
        </p:nvSpPr>
        <p:spPr>
          <a:xfrm>
            <a:off x="4159189" y="5122764"/>
            <a:ext cx="548848" cy="22159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AEFDABC-52EA-4214-A195-FD0458DB4EDF}"/>
              </a:ext>
            </a:extLst>
          </p:cNvPr>
          <p:cNvSpPr/>
          <p:nvPr/>
        </p:nvSpPr>
        <p:spPr>
          <a:xfrm>
            <a:off x="2965141" y="5806344"/>
            <a:ext cx="603681" cy="3361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8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C7DEFBB9-2F7F-4F46-AFD2-F9F06AED78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27" t="40106" r="53531" b="39316"/>
          <a:stretch/>
        </p:blipFill>
        <p:spPr>
          <a:xfrm>
            <a:off x="257452" y="1915399"/>
            <a:ext cx="2547892" cy="30272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EE52B6-286A-4049-9E50-61276DC1F264}"/>
              </a:ext>
            </a:extLst>
          </p:cNvPr>
          <p:cNvSpPr txBox="1"/>
          <p:nvPr/>
        </p:nvSpPr>
        <p:spPr>
          <a:xfrm>
            <a:off x="2894121" y="943430"/>
            <a:ext cx="8975324" cy="49296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SG" sz="2000" b="1" dirty="0">
                <a:latin typeface="Abadi" panose="020B0604020104020204" pitchFamily="34" charset="0"/>
              </a:rPr>
              <a:t>Simon</a:t>
            </a:r>
            <a:r>
              <a:rPr lang="en-SG" sz="2000" dirty="0">
                <a:latin typeface="Abadi" panose="020B0604020104020204" pitchFamily="34" charset="0"/>
              </a:rPr>
              <a:t> : Do you know my friend? Andre? </a:t>
            </a:r>
          </a:p>
          <a:p>
            <a:pPr>
              <a:lnSpc>
                <a:spcPct val="200000"/>
              </a:lnSpc>
            </a:pPr>
            <a:r>
              <a:rPr lang="en-SG" sz="2000" b="1" dirty="0">
                <a:latin typeface="Abadi" panose="020B0604020104020204" pitchFamily="34" charset="0"/>
              </a:rPr>
              <a:t>Marie</a:t>
            </a:r>
            <a:r>
              <a:rPr lang="en-SG" sz="2000" dirty="0">
                <a:latin typeface="Abadi" panose="020B0604020104020204" pitchFamily="34" charset="0"/>
              </a:rPr>
              <a:t>: Is he wearing glasses? </a:t>
            </a:r>
          </a:p>
          <a:p>
            <a:pPr>
              <a:lnSpc>
                <a:spcPct val="200000"/>
              </a:lnSpc>
            </a:pPr>
            <a:r>
              <a:rPr lang="en-SG" sz="2000" b="1" dirty="0">
                <a:latin typeface="Abadi" panose="020B0604020104020204" pitchFamily="34" charset="0"/>
              </a:rPr>
              <a:t>Simon:</a:t>
            </a:r>
            <a:r>
              <a:rPr lang="en-SG" sz="2000" dirty="0">
                <a:latin typeface="Abadi" panose="020B0604020104020204" pitchFamily="34" charset="0"/>
              </a:rPr>
              <a:t> (1) ______________________</a:t>
            </a:r>
          </a:p>
          <a:p>
            <a:pPr>
              <a:lnSpc>
                <a:spcPct val="200000"/>
              </a:lnSpc>
            </a:pPr>
            <a:r>
              <a:rPr lang="en-SG" sz="2000" b="1" dirty="0">
                <a:latin typeface="Abadi" panose="020B0604020104020204" pitchFamily="34" charset="0"/>
              </a:rPr>
              <a:t>Marie:</a:t>
            </a:r>
            <a:r>
              <a:rPr lang="en-SG" sz="2000" dirty="0">
                <a:latin typeface="Abadi" panose="020B0604020104020204" pitchFamily="34" charset="0"/>
              </a:rPr>
              <a:t> Is he wearing a cap? </a:t>
            </a:r>
          </a:p>
          <a:p>
            <a:pPr>
              <a:lnSpc>
                <a:spcPct val="200000"/>
              </a:lnSpc>
            </a:pPr>
            <a:r>
              <a:rPr lang="en-SG" sz="2000" b="1" dirty="0">
                <a:latin typeface="Abadi" panose="020B0604020104020204" pitchFamily="34" charset="0"/>
              </a:rPr>
              <a:t>Simon:</a:t>
            </a:r>
            <a:r>
              <a:rPr lang="en-SG" sz="2000" dirty="0">
                <a:latin typeface="Abadi" panose="020B0604020104020204" pitchFamily="34" charset="0"/>
              </a:rPr>
              <a:t> (2)________________________</a:t>
            </a:r>
          </a:p>
          <a:p>
            <a:pPr>
              <a:lnSpc>
                <a:spcPct val="200000"/>
              </a:lnSpc>
            </a:pPr>
            <a:r>
              <a:rPr lang="en-SG" sz="2000" b="1" dirty="0">
                <a:latin typeface="Abadi" panose="020B0604020104020204" pitchFamily="34" charset="0"/>
              </a:rPr>
              <a:t>Marie: </a:t>
            </a:r>
            <a:r>
              <a:rPr lang="en-SG" sz="2000" dirty="0">
                <a:latin typeface="Abadi" panose="020B0604020104020204" pitchFamily="34" charset="0"/>
              </a:rPr>
              <a:t>What else is he wearing? </a:t>
            </a:r>
          </a:p>
          <a:p>
            <a:pPr>
              <a:lnSpc>
                <a:spcPct val="200000"/>
              </a:lnSpc>
            </a:pPr>
            <a:r>
              <a:rPr lang="en-SG" sz="2000" b="1" dirty="0">
                <a:latin typeface="Abadi" panose="020B0604020104020204" pitchFamily="34" charset="0"/>
              </a:rPr>
              <a:t>Simon: </a:t>
            </a:r>
            <a:r>
              <a:rPr lang="en-SG" sz="2000" dirty="0">
                <a:latin typeface="Abadi" panose="020B0604020104020204" pitchFamily="34" charset="0"/>
              </a:rPr>
              <a:t>He’s (3)_______________________</a:t>
            </a:r>
          </a:p>
          <a:p>
            <a:pPr>
              <a:lnSpc>
                <a:spcPct val="200000"/>
              </a:lnSpc>
            </a:pPr>
            <a:r>
              <a:rPr lang="en-SG" sz="2000" dirty="0">
                <a:latin typeface="Abadi" panose="020B0604020104020204" pitchFamily="34" charset="0"/>
              </a:rPr>
              <a:t>           and (4)________________________</a:t>
            </a:r>
            <a:endParaRPr lang="en-US" sz="2000" dirty="0">
              <a:latin typeface="Abadi" panose="020B06040201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54052-A1E2-4E64-8E34-3476330DAC67}"/>
              </a:ext>
            </a:extLst>
          </p:cNvPr>
          <p:cNvSpPr txBox="1"/>
          <p:nvPr/>
        </p:nvSpPr>
        <p:spPr>
          <a:xfrm>
            <a:off x="2685495" y="230819"/>
            <a:ext cx="664493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>
                <a:latin typeface="Abadi" panose="020B0604020104020204" pitchFamily="34" charset="0"/>
              </a:rPr>
              <a:t>Look at the photo and write Simon’s answers.</a:t>
            </a:r>
            <a:endParaRPr lang="en-US" sz="2400" dirty="0">
              <a:latin typeface="Abadi" panose="020B06040201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83674E-BCDE-4311-9D86-F9287151791D}"/>
              </a:ext>
            </a:extLst>
          </p:cNvPr>
          <p:cNvSpPr txBox="1"/>
          <p:nvPr/>
        </p:nvSpPr>
        <p:spPr>
          <a:xfrm>
            <a:off x="4590402" y="2324570"/>
            <a:ext cx="2432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C00000"/>
                </a:solidFill>
                <a:latin typeface="Abadi" panose="020B0604020104020204" pitchFamily="34" charset="0"/>
              </a:rPr>
              <a:t>No, he isn’t</a:t>
            </a:r>
            <a:endParaRPr lang="en-US" sz="240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1BE8F6-612F-4918-8B91-BF5DD9668C23}"/>
              </a:ext>
            </a:extLst>
          </p:cNvPr>
          <p:cNvSpPr txBox="1"/>
          <p:nvPr/>
        </p:nvSpPr>
        <p:spPr>
          <a:xfrm>
            <a:off x="1453719" y="6254703"/>
            <a:ext cx="868679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>
                <a:latin typeface="Abadi" panose="020B0604020104020204" pitchFamily="34" charset="0"/>
              </a:rPr>
              <a:t>Now, practice the conversation with your partner.</a:t>
            </a:r>
            <a:endParaRPr lang="en-US" sz="2400" dirty="0">
              <a:latin typeface="Abadi" panose="020B06040201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08925E-DF6E-4F8E-BF7A-38F962184B42}"/>
              </a:ext>
            </a:extLst>
          </p:cNvPr>
          <p:cNvSpPr txBox="1"/>
          <p:nvPr/>
        </p:nvSpPr>
        <p:spPr>
          <a:xfrm>
            <a:off x="4580877" y="3605151"/>
            <a:ext cx="2432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C00000"/>
                </a:solidFill>
                <a:latin typeface="Abadi" panose="020B0604020104020204" pitchFamily="34" charset="0"/>
              </a:rPr>
              <a:t>No, he isn’t</a:t>
            </a:r>
            <a:endParaRPr lang="en-US" sz="240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0C2E8C-7AF5-4957-8275-9B79C53DF2D2}"/>
              </a:ext>
            </a:extLst>
          </p:cNvPr>
          <p:cNvSpPr txBox="1"/>
          <p:nvPr/>
        </p:nvSpPr>
        <p:spPr>
          <a:xfrm>
            <a:off x="4791721" y="4776785"/>
            <a:ext cx="3247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C00000"/>
                </a:solidFill>
                <a:latin typeface="Abadi" panose="020B0604020104020204" pitchFamily="34" charset="0"/>
              </a:rPr>
              <a:t>wearing a blue T-shirt</a:t>
            </a:r>
            <a:endParaRPr lang="en-US" sz="240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BFE7F7-70BA-4A2D-A90E-222C1E058E1F}"/>
              </a:ext>
            </a:extLst>
          </p:cNvPr>
          <p:cNvSpPr txBox="1"/>
          <p:nvPr/>
        </p:nvSpPr>
        <p:spPr>
          <a:xfrm>
            <a:off x="4791721" y="5404129"/>
            <a:ext cx="2432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C00000"/>
                </a:solidFill>
                <a:latin typeface="Abadi" panose="020B0604020104020204" pitchFamily="34" charset="0"/>
              </a:rPr>
              <a:t>black pants</a:t>
            </a:r>
            <a:endParaRPr lang="en-US" sz="240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E09E3921-FDC3-491C-99B8-3E1C6B1DFD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967340" y="109283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F25CE0B-FEEC-49EE-9E2F-F9AE5935041C}"/>
              </a:ext>
            </a:extLst>
          </p:cNvPr>
          <p:cNvSpPr/>
          <p:nvPr/>
        </p:nvSpPr>
        <p:spPr>
          <a:xfrm>
            <a:off x="1342150" y="2085953"/>
            <a:ext cx="9271263" cy="15742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9600"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dobe Garamond Pro Bold" panose="02020702060506020403" pitchFamily="18" charset="0"/>
              </a:rPr>
              <a:t>LESSON 2</a:t>
            </a:r>
            <a:endParaRPr lang="en-US" sz="9600" dirty="0">
              <a:solidFill>
                <a:schemeClr val="accent5">
                  <a:lumMod val="7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247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230EED9-030B-4D1F-A2A2-DBC14306BFE7}"/>
              </a:ext>
            </a:extLst>
          </p:cNvPr>
          <p:cNvSpPr/>
          <p:nvPr/>
        </p:nvSpPr>
        <p:spPr>
          <a:xfrm>
            <a:off x="1908840" y="2400534"/>
            <a:ext cx="7932655" cy="131421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000" b="1">
                <a:solidFill>
                  <a:srgbClr val="FF9966"/>
                </a:solidFill>
              </a:rPr>
              <a:t>GAMES REVIEW</a:t>
            </a:r>
            <a:endParaRPr lang="en-US" sz="8000" b="1" dirty="0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088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5503" y="3154914"/>
            <a:ext cx="8937697" cy="855721"/>
          </a:xfrm>
        </p:spPr>
        <p:txBody>
          <a:bodyPr>
            <a:noAutofit/>
          </a:bodyPr>
          <a:lstStyle/>
          <a:p>
            <a:pPr algn="ctr"/>
            <a:r>
              <a:rPr lang="en-US" sz="8000" dirty="0">
                <a:solidFill>
                  <a:srgbClr val="FF9966"/>
                </a:solidFill>
                <a:latin typeface="Kids Zone" panose="02000500000000000000" pitchFamily="50" charset="0"/>
              </a:rPr>
              <a:t>Present simple vs. present continuous</a:t>
            </a:r>
            <a:endParaRPr lang="ru-RU" sz="8000" dirty="0">
              <a:solidFill>
                <a:srgbClr val="FF9966"/>
              </a:solidFill>
            </a:endParaRPr>
          </a:p>
        </p:txBody>
      </p:sp>
      <p:sp>
        <p:nvSpPr>
          <p:cNvPr id="8" name="Скругленный прямоугольник 7">
            <a:hlinkClick r:id="" action="ppaction://hlinkshowjump?jump=nextslide"/>
          </p:cNvPr>
          <p:cNvSpPr/>
          <p:nvPr/>
        </p:nvSpPr>
        <p:spPr>
          <a:xfrm>
            <a:off x="4802823" y="4702641"/>
            <a:ext cx="2586353" cy="837398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Kids Zone" panose="02000500000000000000" pitchFamily="50" charset="0"/>
              </a:rPr>
              <a:t>START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A142C394-BDBB-4159-A96C-E1B6D3ABC2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7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70909" y="551007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1. She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never _____ his homework. 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She is too lazy for that! </a:t>
            </a:r>
            <a:endParaRPr lang="ru-RU" sz="4000" dirty="0">
              <a:solidFill>
                <a:srgbClr val="104082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 doing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20090" y="1217250"/>
            <a:ext cx="2000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does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226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344781" y="444787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</a:rPr>
              <a:t>2. </a:t>
            </a:r>
            <a:r>
              <a:rPr lang="ru-RU" sz="4000">
                <a:solidFill>
                  <a:srgbClr val="104082"/>
                </a:solidFill>
              </a:rPr>
              <a:t>_</a:t>
            </a:r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___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You have a job?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Is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am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19818" y="1665723"/>
            <a:ext cx="2000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>
                <a:solidFill>
                  <a:srgbClr val="FF0000"/>
                </a:solidFill>
              </a:rPr>
              <a:t>Do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7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3.Where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is Peter?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He __________computer games in his room.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plays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play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is plaing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Is playing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62750" y="1724238"/>
            <a:ext cx="237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is playing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35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332759" y="504969"/>
            <a:ext cx="700174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4. I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___________ENGLISH at all!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104082"/>
                </a:solidFill>
                <a:latin typeface="Kids Zone" panose="02000500000000000000" pitchFamily="50" charset="0"/>
              </a:rPr>
              <a:t>doesn’t speak</a:t>
            </a:r>
            <a:endParaRPr lang="ru-RU" sz="28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910046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104082"/>
                </a:solidFill>
                <a:latin typeface="Kids Zone" panose="02000500000000000000" pitchFamily="50" charset="0"/>
              </a:rPr>
              <a:t>am not speak</a:t>
            </a:r>
            <a:endParaRPr lang="ru-RU" sz="28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8" y="5434156"/>
            <a:ext cx="2910047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104082"/>
                </a:solidFill>
                <a:latin typeface="Kids Zone" panose="02000500000000000000" pitchFamily="50" charset="0"/>
              </a:rPr>
              <a:t>isn’t speaking</a:t>
            </a:r>
            <a:endParaRPr lang="ru-RU" sz="28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104082"/>
                </a:solidFill>
                <a:latin typeface="Kids Zone" panose="02000500000000000000" pitchFamily="50" charset="0"/>
              </a:rPr>
              <a:t>don’t speak</a:t>
            </a:r>
            <a:endParaRPr lang="ru-RU" sz="28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70891" y="1501716"/>
            <a:ext cx="3051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don’t speak 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509C49D8-C5AD-459F-A662-5743928F77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048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5. Jack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and Jill often ___ </a:t>
            </a:r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their grandparents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 visiting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visits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visit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visiting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82844" y="1528550"/>
            <a:ext cx="2000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visit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4C8B2A1-FAC7-450E-95B7-3928A0E467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5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70909" y="602818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5. Be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quiet!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 We _____________!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work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works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 working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am working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6105" y="2112963"/>
            <a:ext cx="3895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are working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262EB64-C01E-4C8B-912D-DF889798D2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39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70909" y="610967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7. Can I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 turn the TV off?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Yes</a:t>
            </a:r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, I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 ________.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am not watching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don’t watch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not watching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aren’t watch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05276" y="2121113"/>
            <a:ext cx="3961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am not watching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67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8. What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time ___ you 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usually have dinner?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am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are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49005" y="1521216"/>
            <a:ext cx="860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do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013B082F-89F6-4F84-95DE-1040A70377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08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7077E69-D426-4F8C-9647-77FFDE17B9C6}"/>
              </a:ext>
            </a:extLst>
          </p:cNvPr>
          <p:cNvSpPr/>
          <p:nvPr/>
        </p:nvSpPr>
        <p:spPr>
          <a:xfrm>
            <a:off x="2021501" y="2310069"/>
            <a:ext cx="7932655" cy="131421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9600" b="1">
                <a:solidFill>
                  <a:srgbClr val="FF9966"/>
                </a:solidFill>
              </a:rPr>
              <a:t>WARM-UP</a:t>
            </a:r>
            <a:endParaRPr lang="en-US" sz="9600" b="1" dirty="0">
              <a:solidFill>
                <a:srgbClr val="FF9966"/>
              </a:solidFill>
            </a:endParaRP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D9E7CCE-CD07-47BC-9B24-63662F7250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53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984398" y="692004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9. Why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___ You _______?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smile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smiling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smiles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smiling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35944" y="1944680"/>
            <a:ext cx="1173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dirty="0">
                <a:solidFill>
                  <a:srgbClr val="FF0000"/>
                </a:solidFill>
                <a:latin typeface="Kids Zone" panose="02000500000000000000" pitchFamily="50" charset="0"/>
              </a:rPr>
              <a:t>are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25148" y="1944680"/>
            <a:ext cx="1893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smiling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FCFEBF69-9F0E-4EB2-A3EB-E95B4B46F5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84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10. My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best friend rarely _____new films!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 watching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watch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watches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watchs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14934" y="2163299"/>
            <a:ext cx="2525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watches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734EFC2B-8A66-4084-AE89-E8A004360E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71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11. What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___ you _______?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- I’m working!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doing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doing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1114" y="1427101"/>
            <a:ext cx="1600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doing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16155" y="1506262"/>
            <a:ext cx="284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are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752BB39B-F935-4A3B-ACB6-B13C5351AC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47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70909" y="568035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12. My sister _____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a cute cat!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has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Is having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haves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have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71870" y="1572817"/>
            <a:ext cx="114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has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9BAB4EB5-717B-4688-9C8B-B82DD1BFC1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8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13. My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father doesn’t ___ Japanese food!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likes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like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Is liking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Is like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00504" y="1511043"/>
            <a:ext cx="114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like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53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14. Sometimes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my friends and I ___ to the cinema on Fridays.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goes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go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 go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 going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22199" y="1806317"/>
            <a:ext cx="114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go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B8B7E036-6E3F-4287-ACDB-9BCE843AF2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23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7694454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15. Look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! Somebody ___________ 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in the river!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swims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swim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04082"/>
                </a:solidFill>
                <a:latin typeface="Kids Zone" panose="02000500000000000000" pitchFamily="50" charset="0"/>
              </a:rPr>
              <a:t>are swimming</a:t>
            </a:r>
            <a:endParaRPr lang="ru-RU" sz="32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 swimming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98424" y="1844418"/>
            <a:ext cx="3951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is swimming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A859289-1D8F-495F-BC03-5D0F3C56B9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74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981929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16. I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know that your brother ____ classical music!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hate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Is hating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hating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hates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81768" y="2151345"/>
            <a:ext cx="2951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hates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B46A71B4-D612-4F2B-9612-FC12B47E55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11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77272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17.Look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at them! They ___ working! They ___ listening to music!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aren’t, are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isn’t, are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aren’t, am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are, are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65292" y="1248613"/>
            <a:ext cx="2512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aren’t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16579" y="1853670"/>
            <a:ext cx="1543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are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045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18. Alice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_________have a car.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 So, she usually ______a bus.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don’t, takes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8" y="4137890"/>
            <a:ext cx="2910711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04082"/>
                </a:solidFill>
                <a:latin typeface="Kids Zone" panose="02000500000000000000" pitchFamily="50" charset="0"/>
              </a:rPr>
              <a:t>doesn’t, takes</a:t>
            </a:r>
            <a:endParaRPr lang="ru-RU" sz="32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8" y="5434156"/>
            <a:ext cx="2910047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doesn’t, take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don’t, take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16455" y="972105"/>
            <a:ext cx="234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doesn’t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82519" y="2103420"/>
            <a:ext cx="1752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takes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C7A7F505-CF3F-47D9-9725-66DDF0D2C1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59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A5A13BB1-40F3-44A3-B3B1-4BBAF6DF67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386887" y="455157"/>
            <a:ext cx="755590" cy="755590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EA458C9C-1E2F-4581-A073-B5B49DBC7202}"/>
              </a:ext>
            </a:extLst>
          </p:cNvPr>
          <p:cNvSpPr/>
          <p:nvPr/>
        </p:nvSpPr>
        <p:spPr>
          <a:xfrm>
            <a:off x="1091953" y="2547891"/>
            <a:ext cx="2396971" cy="10653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b="1" dirty="0">
                <a:solidFill>
                  <a:schemeClr val="tx1"/>
                </a:solidFill>
                <a:latin typeface="Abadi" panose="020B0604020104020204" pitchFamily="34" charset="0"/>
              </a:rPr>
              <a:t> running</a:t>
            </a:r>
            <a:endParaRPr lang="en-US" sz="2800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3850E6E1-36CA-4B5D-A735-CD22A620F7E5}"/>
              </a:ext>
            </a:extLst>
          </p:cNvPr>
          <p:cNvSpPr/>
          <p:nvPr/>
        </p:nvSpPr>
        <p:spPr>
          <a:xfrm>
            <a:off x="4506897" y="3080551"/>
            <a:ext cx="2396971" cy="10653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b="1">
                <a:solidFill>
                  <a:schemeClr val="tx1"/>
                </a:solidFill>
                <a:latin typeface="Abadi" panose="020B0604020104020204" pitchFamily="34" charset="0"/>
              </a:rPr>
              <a:t>eating</a:t>
            </a:r>
            <a:endParaRPr lang="en-US" sz="2800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C4C23AF9-1EF0-400C-9F97-0398A0372800}"/>
              </a:ext>
            </a:extLst>
          </p:cNvPr>
          <p:cNvSpPr/>
          <p:nvPr/>
        </p:nvSpPr>
        <p:spPr>
          <a:xfrm>
            <a:off x="7161322" y="2192784"/>
            <a:ext cx="2396971" cy="10653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b="1">
                <a:solidFill>
                  <a:schemeClr val="tx1"/>
                </a:solidFill>
                <a:latin typeface="Abadi" panose="020B0604020104020204" pitchFamily="34" charset="0"/>
              </a:rPr>
              <a:t>sleeping</a:t>
            </a:r>
            <a:endParaRPr lang="en-US" sz="2800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0235BE7B-A592-4BEF-8EF8-9C1E1347D562}"/>
              </a:ext>
            </a:extLst>
          </p:cNvPr>
          <p:cNvSpPr/>
          <p:nvPr/>
        </p:nvSpPr>
        <p:spPr>
          <a:xfrm>
            <a:off x="3308412" y="4573869"/>
            <a:ext cx="2396971" cy="10653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b="1">
                <a:solidFill>
                  <a:schemeClr val="tx1"/>
                </a:solidFill>
                <a:latin typeface="Abadi" panose="020B0604020104020204" pitchFamily="34" charset="0"/>
              </a:rPr>
              <a:t>drawing</a:t>
            </a:r>
            <a:endParaRPr lang="en-US" sz="2800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8E7890-2C82-4A78-8171-30829AB53865}"/>
              </a:ext>
            </a:extLst>
          </p:cNvPr>
          <p:cNvSpPr txBox="1"/>
          <p:nvPr/>
        </p:nvSpPr>
        <p:spPr>
          <a:xfrm>
            <a:off x="2142477" y="455157"/>
            <a:ext cx="8723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badi" panose="020B0604020104020204" pitchFamily="34" charset="0"/>
              </a:rPr>
              <a:t>Divide class into group of four. Listen to a song twice and in two minutes list all the verbs that they can hear in the song.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6C346E7B-649C-4456-BDBF-EDC9E7888D1D}"/>
              </a:ext>
            </a:extLst>
          </p:cNvPr>
          <p:cNvSpPr/>
          <p:nvPr/>
        </p:nvSpPr>
        <p:spPr>
          <a:xfrm>
            <a:off x="7942559" y="4557982"/>
            <a:ext cx="2396971" cy="10653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b="1">
                <a:solidFill>
                  <a:schemeClr val="tx1"/>
                </a:solidFill>
                <a:latin typeface="Abadi" panose="020B0604020104020204" pitchFamily="34" charset="0"/>
              </a:rPr>
              <a:t>  walking</a:t>
            </a:r>
            <a:endParaRPr lang="en-US" sz="2800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pic>
        <p:nvPicPr>
          <p:cNvPr id="2" name="38-What-are-you-doing-czk">
            <a:hlinkClick r:id="" action="ppaction://media"/>
            <a:extLst>
              <a:ext uri="{FF2B5EF4-FFF2-40B4-BE49-F238E27FC236}">
                <a16:creationId xmlns:a16="http://schemas.microsoft.com/office/drawing/2014/main" id="{71DB42D0-8FF4-43F2-90B7-3FF6E9549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1001" y="1099870"/>
            <a:ext cx="487363" cy="487363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86F76497-ADD7-4439-9164-5C73B8CBC3A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2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8-What-are-you-doing-cz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77561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19. Are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you happy?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Yes</a:t>
            </a:r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, I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 ___.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are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am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have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41891" y="2168139"/>
            <a:ext cx="101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am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82B7CC17-FA50-45C1-B382-A9161BA156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829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70909" y="581179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20.___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mark and Jill live </a:t>
            </a:r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in France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?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Are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64478" y="1514806"/>
            <a:ext cx="843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Do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FEDAC952-94FD-400E-B1B7-EA151B05BC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56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21. IS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your mum a doctor?</a:t>
            </a:r>
          </a:p>
          <a:p>
            <a:pPr algn="ctr"/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No, she______. She ___       a teacher. 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isn’t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Aren’t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is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isn’t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isn’t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Isn’t</a:t>
            </a:r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, is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44742" y="1835860"/>
            <a:ext cx="1232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isn’t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9851" y="1859512"/>
            <a:ext cx="590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is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95B65C1C-EA6D-478C-B7CB-5F064037B5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45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22. Today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I __________a new car!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buys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buy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Am buying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am buing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0033" y="1524175"/>
            <a:ext cx="284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am buying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55450ED1-E03F-44A6-8CEB-F22DB92E73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43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23. I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________to wake up early! I am a night owl.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doesn’t like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am not liking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don’t likes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don’t like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55340" y="1502813"/>
            <a:ext cx="284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don’t like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461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24. I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don’t want to go to the park. It _________!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rains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raining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Doesn’t rain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Is raining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0" y="2173431"/>
            <a:ext cx="284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is raining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48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25. We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often ______ essays at school.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write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 writing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writing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writes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06286" y="1507805"/>
            <a:ext cx="284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write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14D010C-F6BF-4263-A433-93548304A7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4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70909" y="581179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26. My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cats____________ . They are eating!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98848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don’t sleep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208484" y="4137890"/>
            <a:ext cx="3121888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04082"/>
                </a:solidFill>
                <a:latin typeface="Kids Zone" panose="02000500000000000000" pitchFamily="50" charset="0"/>
              </a:rPr>
              <a:t>aren’t sleeping</a:t>
            </a:r>
            <a:endParaRPr lang="ru-RU" sz="32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08484" y="5434156"/>
            <a:ext cx="3121888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 sleeping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98848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sleep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1439" y="1535086"/>
            <a:ext cx="4115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aren’t sleeping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23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27. Tony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and Jake often ___ basketball after school.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98848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plays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208484" y="4137890"/>
            <a:ext cx="3121888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play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08484" y="5434156"/>
            <a:ext cx="3121888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 playing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98848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are play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48703" y="2146629"/>
            <a:ext cx="1293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play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384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28. It’s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so cold </a:t>
            </a:r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outside!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 </a:t>
            </a:r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I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______ home tonight.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stay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staying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don’t stay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am staying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82536" y="2078181"/>
            <a:ext cx="284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am staying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07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EEDDE62-6C2A-465F-9E77-F575F0B7F65F}"/>
              </a:ext>
            </a:extLst>
          </p:cNvPr>
          <p:cNvSpPr/>
          <p:nvPr/>
        </p:nvSpPr>
        <p:spPr>
          <a:xfrm>
            <a:off x="2012623" y="2381090"/>
            <a:ext cx="7932655" cy="131421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000" b="1" dirty="0">
                <a:solidFill>
                  <a:srgbClr val="FF9966"/>
                </a:solidFill>
              </a:rPr>
              <a:t>GRAMMAR</a:t>
            </a:r>
            <a:endParaRPr lang="en-US" sz="8000" b="1" dirty="0">
              <a:solidFill>
                <a:srgbClr val="FF9966"/>
              </a:solidFill>
            </a:endParaRP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40592C87-4BDF-4D20-B2F0-6375175BFE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440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224" y="5711271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512952" y="581179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29. Where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___ you live?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are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am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does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16677" y="1876638"/>
            <a:ext cx="284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do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41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8" name="Рисунок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2036" y="5732319"/>
            <a:ext cx="1597691" cy="87105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781196" y="568036"/>
            <a:ext cx="6650181" cy="3020291"/>
          </a:xfrm>
          <a:prstGeom prst="roundRect">
            <a:avLst/>
          </a:prstGeom>
          <a:solidFill>
            <a:srgbClr val="FFE07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104082"/>
                </a:solidFill>
                <a:latin typeface="Maiandra GD" panose="020E0502030308020204" pitchFamily="34" charset="0"/>
              </a:rPr>
              <a:t>30. I </a:t>
            </a:r>
            <a:r>
              <a:rPr lang="en-US" sz="4000" dirty="0">
                <a:solidFill>
                  <a:srgbClr val="104082"/>
                </a:solidFill>
                <a:latin typeface="Maiandra GD" panose="020E0502030308020204" pitchFamily="34" charset="0"/>
              </a:rPr>
              <a:t>_____________home tomorrow. Meet me at the train station!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9853" y="4137891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come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09489" y="4137890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coming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09489" y="5434156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104082"/>
                </a:solidFill>
                <a:latin typeface="Kids Zone" panose="02000500000000000000" pitchFamily="50" charset="0"/>
              </a:rPr>
              <a:t>comes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99853" y="5434155"/>
            <a:ext cx="2840180" cy="87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04082"/>
                </a:solidFill>
                <a:latin typeface="Kids Zone" panose="02000500000000000000" pitchFamily="50" charset="0"/>
              </a:rPr>
              <a:t>am coming</a:t>
            </a:r>
            <a:endParaRPr lang="ru-RU" sz="3600" dirty="0">
              <a:solidFill>
                <a:srgbClr val="1040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1191" y="1199077"/>
            <a:ext cx="2840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Kids Zone" panose="02000500000000000000" pitchFamily="50" charset="0"/>
              </a:rPr>
              <a:t>am coming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71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shebnyiy-zvuk-fei-66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1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14E8DFB-99D3-4E26-89C2-2FAC8A854901}"/>
              </a:ext>
            </a:extLst>
          </p:cNvPr>
          <p:cNvSpPr txBox="1"/>
          <p:nvPr/>
        </p:nvSpPr>
        <p:spPr>
          <a:xfrm>
            <a:off x="2659745" y="215295"/>
            <a:ext cx="6564618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PT" sz="11500" b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WRAP- UP</a:t>
            </a:r>
            <a:endParaRPr lang="pt-PT" sz="115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D43F2D-92F4-4187-88BA-EEEFA4CEDB10}"/>
              </a:ext>
            </a:extLst>
          </p:cNvPr>
          <p:cNvSpPr txBox="1"/>
          <p:nvPr/>
        </p:nvSpPr>
        <p:spPr>
          <a:xfrm>
            <a:off x="2085975" y="2349223"/>
            <a:ext cx="899160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Present Continuous tense: </a:t>
            </a:r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457200"/>
            <a:r>
              <a:rPr lang="en-US" sz="24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Form: S + am / is / are (not) + V-ing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	Question: Am / Is / Are + S + V-ing?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457200"/>
            <a:r>
              <a:rPr lang="en-US" sz="24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*Usage: talk about ongoing actions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en-US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Examples: </a:t>
            </a:r>
            <a:r>
              <a:rPr lang="en-US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is he wearing? </a:t>
            </a:r>
          </a:p>
          <a:p>
            <a:pPr indent="457200"/>
            <a:r>
              <a:rPr lang="en-US" sz="2800">
                <a:effectLst/>
                <a:latin typeface="Wingdings" panose="05000000000000000000" pitchFamily="2" charset="2"/>
                <a:ea typeface="Wingdings" panose="05000000000000000000" pitchFamily="2" charset="2"/>
                <a:cs typeface="Wingdings" panose="05000000000000000000" pitchFamily="2" charset="2"/>
              </a:rPr>
              <a:t>à</a:t>
            </a:r>
            <a:r>
              <a:rPr lang="en-US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He’s wearing a blue T-shirt</a:t>
            </a:r>
            <a:endParaRPr lang="en-US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37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14E8DFB-99D3-4E26-89C2-2FAC8A854901}"/>
              </a:ext>
            </a:extLst>
          </p:cNvPr>
          <p:cNvSpPr txBox="1"/>
          <p:nvPr/>
        </p:nvSpPr>
        <p:spPr>
          <a:xfrm>
            <a:off x="2059670" y="548670"/>
            <a:ext cx="8072659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PT" sz="115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HOMEWORK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6D61F1-06AF-4641-9157-D9140DBCC91A}"/>
              </a:ext>
            </a:extLst>
          </p:cNvPr>
          <p:cNvSpPr txBox="1"/>
          <p:nvPr/>
        </p:nvSpPr>
        <p:spPr>
          <a:xfrm>
            <a:off x="1647824" y="2651463"/>
            <a:ext cx="88963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Make 3 sentences to describe one of your classmates, using present continuous.</a:t>
            </a:r>
            <a:endPara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Review vocabularies about clothes.</a:t>
            </a:r>
            <a:endPara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Do exercises in Workbook: Lesson 1 - Grammar (page 15).</a:t>
            </a:r>
            <a:endPara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Prepare: Lesson 1 – Pronunciation and Speaking (page 24 – SB).</a:t>
            </a:r>
            <a:endPara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EF24AF-CC61-4348-89C2-C5292BE9AC89}"/>
              </a:ext>
            </a:extLst>
          </p:cNvPr>
          <p:cNvSpPr txBox="1"/>
          <p:nvPr/>
        </p:nvSpPr>
        <p:spPr>
          <a:xfrm>
            <a:off x="991676" y="415354"/>
            <a:ext cx="112040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latin typeface="+mj-lt"/>
              </a:rPr>
              <a:t>BÀI GIẢNG THUỘC QUYỀN SỞ HỮU TRÍ TUỆ CỦA E-TEACHERS. NGHIÊM CẤM MỌI HÀNH VI SAO CHÉP, PHÁT TÁN CHIA SẺ , MUA ĐI BÁN LẠI  KHI CHƯA ĐƯỢC SỰ ĐỒNG Ý CỦA E-TEACHERS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6E4F03-A0EF-4B5E-9245-17BF6A26DA51}"/>
              </a:ext>
            </a:extLst>
          </p:cNvPr>
          <p:cNvGrpSpPr/>
          <p:nvPr/>
        </p:nvGrpSpPr>
        <p:grpSpPr>
          <a:xfrm>
            <a:off x="492672" y="2718566"/>
            <a:ext cx="6177457" cy="583325"/>
            <a:chOff x="2956033" y="2603400"/>
            <a:chExt cx="6177457" cy="583325"/>
          </a:xfrm>
        </p:grpSpPr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220C008C-6000-4430-8AE3-D3400C387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2956033" y="2603400"/>
              <a:ext cx="583325" cy="583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E812FCE-864C-429E-AB61-F3CDBB1560C1}"/>
                </a:ext>
              </a:extLst>
            </p:cNvPr>
            <p:cNvSpPr txBox="1"/>
            <p:nvPr/>
          </p:nvSpPr>
          <p:spPr>
            <a:xfrm>
              <a:off x="3681248" y="2648618"/>
              <a:ext cx="54522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</a:rPr>
                <a:t>PHONE /ZALO: 0966765064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39CB87-5D5B-4066-B006-7AB793230CAC}"/>
              </a:ext>
            </a:extLst>
          </p:cNvPr>
          <p:cNvGrpSpPr/>
          <p:nvPr/>
        </p:nvGrpSpPr>
        <p:grpSpPr>
          <a:xfrm>
            <a:off x="492672" y="3404059"/>
            <a:ext cx="9322203" cy="779920"/>
            <a:chOff x="2759438" y="3281316"/>
            <a:chExt cx="9322203" cy="77992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5E80A1-5D53-443B-B994-B8CC65B8AB8A}"/>
                </a:ext>
              </a:extLst>
            </p:cNvPr>
            <p:cNvSpPr txBox="1"/>
            <p:nvPr/>
          </p:nvSpPr>
          <p:spPr>
            <a:xfrm>
              <a:off x="3539358" y="3429000"/>
              <a:ext cx="85422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</a:rPr>
                <a:t>https://www.facebook.com/maiphuongdo.dhnn/</a:t>
              </a:r>
            </a:p>
          </p:txBody>
        </p:sp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FF8F6EEC-3C08-469A-B3E2-985680783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2759438" y="3281316"/>
              <a:ext cx="779920" cy="77992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4C693B8-6794-4396-AD32-2F91C7387526}"/>
              </a:ext>
            </a:extLst>
          </p:cNvPr>
          <p:cNvGrpSpPr/>
          <p:nvPr/>
        </p:nvGrpSpPr>
        <p:grpSpPr>
          <a:xfrm>
            <a:off x="250933" y="3712256"/>
            <a:ext cx="3507829" cy="3434256"/>
            <a:chOff x="2331982" y="3690610"/>
            <a:chExt cx="3507829" cy="3434256"/>
          </a:xfrm>
        </p:grpSpPr>
        <p:pic>
          <p:nvPicPr>
            <p:cNvPr id="1026" name="Picture 2" descr="credit card png free - Clip Art Library">
              <a:extLst>
                <a:ext uri="{FF2B5EF4-FFF2-40B4-BE49-F238E27FC236}">
                  <a16:creationId xmlns:a16="http://schemas.microsoft.com/office/drawing/2014/main" id="{FFF7535F-66D4-4246-A6B1-B254D64B94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1982" y="3690610"/>
              <a:ext cx="3434256" cy="3434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6FC451-7836-4560-BA27-2C63914602F5}"/>
                </a:ext>
              </a:extLst>
            </p:cNvPr>
            <p:cNvSpPr txBox="1"/>
            <p:nvPr/>
          </p:nvSpPr>
          <p:spPr>
            <a:xfrm>
              <a:off x="2405555" y="4715152"/>
              <a:ext cx="3434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TK: 3614689   ĐỖ MAI PHƯƠNG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71CFBA-7EA4-4362-AC9D-63689FE25397}"/>
                </a:ext>
              </a:extLst>
            </p:cNvPr>
            <p:cNvSpPr txBox="1"/>
            <p:nvPr/>
          </p:nvSpPr>
          <p:spPr>
            <a:xfrm>
              <a:off x="2405555" y="5159544"/>
              <a:ext cx="34342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NGÂN HÀNG VPBAK VIÊT NAM THỊNH VƯỢNG CHI NHÁNH HÀ NỘI.</a:t>
              </a:r>
            </a:p>
          </p:txBody>
        </p:sp>
      </p:grpSp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6506CAFC-87C0-4DEC-A017-D613D09FC39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6" t="19128" r="19761" b="32397"/>
          <a:stretch/>
        </p:blipFill>
        <p:spPr>
          <a:xfrm>
            <a:off x="9067648" y="-28071"/>
            <a:ext cx="3418641" cy="2955968"/>
          </a:xfrm>
          <a:prstGeom prst="rect">
            <a:avLst/>
          </a:prstGeom>
        </p:spPr>
      </p:pic>
      <p:sp>
        <p:nvSpPr>
          <p:cNvPr id="15" name="TextBox 21">
            <a:extLst>
              <a:ext uri="{FF2B5EF4-FFF2-40B4-BE49-F238E27FC236}">
                <a16:creationId xmlns:a16="http://schemas.microsoft.com/office/drawing/2014/main" id="{4767DDCA-2F86-423D-83F5-63E865C5E79C}"/>
              </a:ext>
            </a:extLst>
          </p:cNvPr>
          <p:cNvSpPr txBox="1"/>
          <p:nvPr/>
        </p:nvSpPr>
        <p:spPr>
          <a:xfrm>
            <a:off x="4525597" y="4153743"/>
            <a:ext cx="56212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SỬ DỤNG TÀI LIỆU CHÍNH CHỦ BẠN SẼ NHẬN ĐƯỢC SỰ TẬN TÂM VÀ CHÚNG TÔI SẼ PHỤC VỤ CÁC BẠN TẬN TÌNH. </a:t>
            </a:r>
          </a:p>
          <a:p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TÀI LIỆU ĐƯỢC UPDATE VÀO MAIL CÁ NHÂN NGAY KHI UPDATE VÀ ĐƯỢC GIẢI ĐÁP MỌI THẮC MẮC VỀ KỸ THUẬT HOẶC CHUYÊN MÔN MỘT CÁCH KỊP THỜI NHẤT</a:t>
            </a:r>
          </a:p>
        </p:txBody>
      </p:sp>
    </p:spTree>
    <p:extLst>
      <p:ext uri="{BB962C8B-B14F-4D97-AF65-F5344CB8AC3E}">
        <p14:creationId xmlns:p14="http://schemas.microsoft.com/office/powerpoint/2010/main" val="1123005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DBDF6-0F13-4C08-964D-DF4255318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4077" y="2656608"/>
            <a:ext cx="5057775" cy="2293144"/>
          </a:xfrm>
        </p:spPr>
        <p:txBody>
          <a:bodyPr>
            <a:normAutofit fontScale="90000"/>
          </a:bodyPr>
          <a:lstStyle/>
          <a:p>
            <a:r>
              <a:rPr lang="en-SG" b="1" dirty="0">
                <a:solidFill>
                  <a:schemeClr val="accent5">
                    <a:lumMod val="50000"/>
                  </a:schemeClr>
                </a:solidFill>
                <a:latin typeface="Broadway" panose="04040905080B02020502" pitchFamily="82" charset="0"/>
              </a:rPr>
              <a:t>PRESENT CONTINUOUS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0B071D-2EA8-4A50-848B-7536B5DB8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6" y="0"/>
            <a:ext cx="6579894" cy="41098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4B99D0-64F6-4457-AF88-A10FFB57CF6C}"/>
              </a:ext>
            </a:extLst>
          </p:cNvPr>
          <p:cNvSpPr/>
          <p:nvPr/>
        </p:nvSpPr>
        <p:spPr>
          <a:xfrm>
            <a:off x="571501" y="579835"/>
            <a:ext cx="4400550" cy="1972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We </a:t>
            </a:r>
            <a:r>
              <a:rPr lang="en-SG" sz="4000" dirty="0">
                <a:solidFill>
                  <a:srgbClr val="FFC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are studying </a:t>
            </a:r>
            <a:r>
              <a:rPr lang="en-SG" sz="4000" dirty="0"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English.</a:t>
            </a:r>
          </a:p>
        </p:txBody>
      </p:sp>
      <p:pic>
        <p:nvPicPr>
          <p:cNvPr id="1026" name="Picture 2" descr="Teacher And Student Clipart - Teacher Clipart, HD Png Download - vhv">
            <a:extLst>
              <a:ext uri="{FF2B5EF4-FFF2-40B4-BE49-F238E27FC236}">
                <a16:creationId xmlns:a16="http://schemas.microsoft.com/office/drawing/2014/main" id="{216671DF-0535-4AF9-A8D1-9E009FE27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802" b="98223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17" t="35140" r="-3083" b="6666"/>
          <a:stretch/>
        </p:blipFill>
        <p:spPr bwMode="auto">
          <a:xfrm>
            <a:off x="2243408" y="3559123"/>
            <a:ext cx="2023989" cy="265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8B49858-FDD1-4B32-9A9A-DF53AB8A8AE6}"/>
              </a:ext>
            </a:extLst>
          </p:cNvPr>
          <p:cNvSpPr/>
          <p:nvPr/>
        </p:nvSpPr>
        <p:spPr>
          <a:xfrm>
            <a:off x="6556120" y="396966"/>
            <a:ext cx="4082473" cy="620892"/>
          </a:xfrm>
          <a:prstGeom prst="roundRect">
            <a:avLst/>
          </a:prstGeom>
          <a:noFill/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 dirty="0">
                <a:solidFill>
                  <a:srgbClr val="FF9966"/>
                </a:solidFill>
                <a:latin typeface="Algerian" panose="04020705040A02060702" pitchFamily="82" charset="0"/>
              </a:rPr>
              <a:t>GRAMMAR</a:t>
            </a:r>
            <a:endParaRPr lang="en-US" sz="4800" dirty="0">
              <a:solidFill>
                <a:srgbClr val="FF9966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63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09658B-0EAA-49FA-BD14-F5E1F60E2E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70" y="335008"/>
            <a:ext cx="2711360" cy="271136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F705FF-4150-4E38-A8F7-2139F1DAD4BB}"/>
              </a:ext>
            </a:extLst>
          </p:cNvPr>
          <p:cNvSpPr/>
          <p:nvPr/>
        </p:nvSpPr>
        <p:spPr>
          <a:xfrm>
            <a:off x="0" y="2442567"/>
            <a:ext cx="6024564" cy="986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She </a:t>
            </a:r>
            <a:r>
              <a:rPr lang="en-SG" sz="3200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is watching </a:t>
            </a:r>
            <a:r>
              <a:rPr lang="en-SG" sz="32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TV now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73D5C9-6825-4EE5-AEFE-D00A7439B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40" y="3603626"/>
            <a:ext cx="2951231" cy="18421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A37DADE-2E8F-4B95-BC7E-B5B7CDF60ADC}"/>
              </a:ext>
            </a:extLst>
          </p:cNvPr>
          <p:cNvSpPr/>
          <p:nvPr/>
        </p:nvSpPr>
        <p:spPr>
          <a:xfrm>
            <a:off x="0" y="5900337"/>
            <a:ext cx="7603402" cy="623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They </a:t>
            </a:r>
            <a:r>
              <a:rPr lang="en-SG" sz="2800" b="1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are playing </a:t>
            </a:r>
            <a:r>
              <a:rPr lang="en-SG" sz="28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football at the moment.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0FCE90E-C8B2-4D9A-B5C9-D55D3F5B25B1}"/>
              </a:ext>
            </a:extLst>
          </p:cNvPr>
          <p:cNvSpPr/>
          <p:nvPr/>
        </p:nvSpPr>
        <p:spPr>
          <a:xfrm>
            <a:off x="5417570" y="456594"/>
            <a:ext cx="2711360" cy="6723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b="1" dirty="0">
                <a:solidFill>
                  <a:srgbClr val="680000"/>
                </a:solidFill>
                <a:latin typeface="Arial Rounded MT Bold" panose="020F0704030504030204" pitchFamily="34" charset="0"/>
              </a:rPr>
              <a:t>Example 1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7769D3-978E-4990-9968-A0B6BF91F9F8}"/>
              </a:ext>
            </a:extLst>
          </p:cNvPr>
          <p:cNvGrpSpPr/>
          <p:nvPr/>
        </p:nvGrpSpPr>
        <p:grpSpPr>
          <a:xfrm>
            <a:off x="6067705" y="1356294"/>
            <a:ext cx="5711455" cy="4460966"/>
            <a:chOff x="6480545" y="1373143"/>
            <a:chExt cx="5711455" cy="446096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30A2825-C2B7-41EB-AA70-E4DB41E2A8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4" t="9001" r="1094" b="15539"/>
            <a:stretch/>
          </p:blipFill>
          <p:spPr>
            <a:xfrm>
              <a:off x="6480545" y="1373143"/>
              <a:ext cx="5711455" cy="4460966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CD4E60A-D093-4E35-8BD4-D69FE7A6A94B}"/>
                </a:ext>
              </a:extLst>
            </p:cNvPr>
            <p:cNvSpPr/>
            <p:nvPr/>
          </p:nvSpPr>
          <p:spPr>
            <a:xfrm>
              <a:off x="7407319" y="3014140"/>
              <a:ext cx="4235360" cy="19864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iễn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đang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xảy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S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SG" dirty="0"/>
            </a:p>
          </p:txBody>
        </p:sp>
      </p:grpSp>
    </p:spTree>
    <p:extLst>
      <p:ext uri="{BB962C8B-B14F-4D97-AF65-F5344CB8AC3E}">
        <p14:creationId xmlns:p14="http://schemas.microsoft.com/office/powerpoint/2010/main" val="38430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31,817 London Stock Illustrations, Cliparts and Royalty Free London Vectors">
            <a:extLst>
              <a:ext uri="{FF2B5EF4-FFF2-40B4-BE49-F238E27FC236}">
                <a16:creationId xmlns:a16="http://schemas.microsoft.com/office/drawing/2014/main" id="{8F583485-25CD-4DD1-8805-BFE77B0B3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17" y="1513792"/>
            <a:ext cx="3800476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531C4B-220E-475C-B442-DD51ADCBD07F}"/>
              </a:ext>
            </a:extLst>
          </p:cNvPr>
          <p:cNvSpPr/>
          <p:nvPr/>
        </p:nvSpPr>
        <p:spPr>
          <a:xfrm>
            <a:off x="236304" y="4066806"/>
            <a:ext cx="6534151" cy="986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He </a:t>
            </a:r>
            <a:r>
              <a:rPr lang="en-SG" sz="4000" b="1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is working </a:t>
            </a:r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in London.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E911AA2-DC80-4C2C-A33A-D575942EA101}"/>
              </a:ext>
            </a:extLst>
          </p:cNvPr>
          <p:cNvGrpSpPr/>
          <p:nvPr/>
        </p:nvGrpSpPr>
        <p:grpSpPr>
          <a:xfrm>
            <a:off x="6663790" y="1122526"/>
            <a:ext cx="5109559" cy="4252462"/>
            <a:chOff x="6296543" y="2187981"/>
            <a:chExt cx="5711455" cy="446096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11BD612-C908-46FE-94E0-8DBA1BBC52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4" t="9001" r="1094" b="15539"/>
            <a:stretch/>
          </p:blipFill>
          <p:spPr>
            <a:xfrm>
              <a:off x="6296543" y="2187981"/>
              <a:ext cx="5711455" cy="4460966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D8D948-0156-4524-A073-E38FB418F4C3}"/>
                </a:ext>
              </a:extLst>
            </p:cNvPr>
            <p:cNvSpPr/>
            <p:nvPr/>
          </p:nvSpPr>
          <p:spPr>
            <a:xfrm>
              <a:off x="7094205" y="4338682"/>
              <a:ext cx="4235360" cy="12573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2400" dirty="0">
                  <a:solidFill>
                    <a:srgbClr val="C00000"/>
                  </a:solidFill>
                  <a:latin typeface="Arial Rounded MT Bold" panose="020F0704030504030204" pitchFamily="34" charset="0"/>
                </a:rPr>
                <a:t> </a:t>
              </a:r>
            </a:p>
            <a:p>
              <a:pPr algn="just"/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đang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nhưng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thiết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xảy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điểm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SG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S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SG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B7596C3-D149-4D57-8B07-9C01242E243C}"/>
              </a:ext>
            </a:extLst>
          </p:cNvPr>
          <p:cNvSpPr/>
          <p:nvPr/>
        </p:nvSpPr>
        <p:spPr>
          <a:xfrm>
            <a:off x="119109" y="5411121"/>
            <a:ext cx="6908022" cy="986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I </a:t>
            </a:r>
            <a:r>
              <a:rPr lang="en-SG" sz="4000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am reading </a:t>
            </a:r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Harry Potter.</a:t>
            </a:r>
          </a:p>
        </p:txBody>
      </p:sp>
      <p:pic>
        <p:nvPicPr>
          <p:cNvPr id="2052" name="Picture 4" descr="Harry Pinteres - Harry Potter Clip Art - Free Transparent PNG Clipart  Images Download">
            <a:extLst>
              <a:ext uri="{FF2B5EF4-FFF2-40B4-BE49-F238E27FC236}">
                <a16:creationId xmlns:a16="http://schemas.microsoft.com/office/drawing/2014/main" id="{788A4687-85F1-4B11-A87E-43F9B9B34B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922" y="5232179"/>
            <a:ext cx="730417" cy="134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B706827-74C7-45D8-9B6A-3065B68EDAFC}"/>
              </a:ext>
            </a:extLst>
          </p:cNvPr>
          <p:cNvSpPr/>
          <p:nvPr/>
        </p:nvSpPr>
        <p:spPr>
          <a:xfrm>
            <a:off x="4666031" y="374582"/>
            <a:ext cx="2711360" cy="6723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b="1" dirty="0">
                <a:solidFill>
                  <a:srgbClr val="680000"/>
                </a:solidFill>
                <a:latin typeface="Arial Rounded MT Bold" panose="020F0704030504030204" pitchFamily="34" charset="0"/>
              </a:rPr>
              <a:t>Example 2</a:t>
            </a:r>
          </a:p>
        </p:txBody>
      </p:sp>
    </p:spTree>
    <p:extLst>
      <p:ext uri="{BB962C8B-B14F-4D97-AF65-F5344CB8AC3E}">
        <p14:creationId xmlns:p14="http://schemas.microsoft.com/office/powerpoint/2010/main" val="240319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2726DBD-E5B0-4C4B-A882-2302A3D06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53" y="3452045"/>
            <a:ext cx="2028825" cy="234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75AB9704-64D6-441C-8D48-3318EDCE1A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258" y="467204"/>
            <a:ext cx="1895629" cy="231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14B64B3-D972-45E1-93DB-7EAE303E2026}"/>
              </a:ext>
            </a:extLst>
          </p:cNvPr>
          <p:cNvSpPr/>
          <p:nvPr/>
        </p:nvSpPr>
        <p:spPr>
          <a:xfrm>
            <a:off x="209550" y="2759432"/>
            <a:ext cx="7424739" cy="692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She drinks coffee every day</a:t>
            </a:r>
            <a:r>
              <a:rPr lang="en-SG" sz="4000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. </a:t>
            </a:r>
            <a:endParaRPr lang="en-SG" sz="4000" dirty="0">
              <a:solidFill>
                <a:schemeClr val="tx1"/>
              </a:solidFill>
              <a:latin typeface="Arial Rounded MT Bold" panose="020F0704030504030204" pitchFamily="34" charset="0"/>
              <a:ea typeface="Adobe Myungjo Std M" panose="02020600000000000000" pitchFamily="18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E8F871-FC83-4508-968D-0F6586CB4ACF}"/>
              </a:ext>
            </a:extLst>
          </p:cNvPr>
          <p:cNvSpPr/>
          <p:nvPr/>
        </p:nvSpPr>
        <p:spPr>
          <a:xfrm>
            <a:off x="209550" y="5769952"/>
            <a:ext cx="7753351" cy="692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But today, she </a:t>
            </a:r>
            <a:r>
              <a:rPr lang="en-SG" sz="4000" b="1" dirty="0">
                <a:solidFill>
                  <a:srgbClr val="C00000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is drinking </a:t>
            </a:r>
            <a:r>
              <a:rPr lang="en-SG" sz="4000" dirty="0">
                <a:solidFill>
                  <a:schemeClr val="tx1"/>
                </a:solidFill>
                <a:latin typeface="Arial Rounded MT Bold" panose="020F0704030504030204" pitchFamily="34" charset="0"/>
                <a:ea typeface="Adobe Myungjo Std M" panose="02020600000000000000" pitchFamily="18" charset="-128"/>
              </a:rPr>
              <a:t>tea.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F8C9BD5-D1D4-453A-9C94-BE204DBABC58}"/>
              </a:ext>
            </a:extLst>
          </p:cNvPr>
          <p:cNvGrpSpPr/>
          <p:nvPr/>
        </p:nvGrpSpPr>
        <p:grpSpPr>
          <a:xfrm>
            <a:off x="7322937" y="1509203"/>
            <a:ext cx="4481929" cy="3704710"/>
            <a:chOff x="6577952" y="1508210"/>
            <a:chExt cx="5711455" cy="446096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ECF9986-7D7C-452E-ABAE-2679DE6307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4" t="9001" r="1094" b="15539"/>
            <a:stretch/>
          </p:blipFill>
          <p:spPr>
            <a:xfrm>
              <a:off x="6577952" y="1508210"/>
              <a:ext cx="5711455" cy="446096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6F75F6-420A-431E-9A6B-F45A1B4814E8}"/>
                </a:ext>
              </a:extLst>
            </p:cNvPr>
            <p:cNvSpPr/>
            <p:nvPr/>
          </p:nvSpPr>
          <p:spPr>
            <a:xfrm>
              <a:off x="7732947" y="3165323"/>
              <a:ext cx="4235360" cy="15378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thói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quen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SG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SG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S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SG" dirty="0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CF43F60-38B9-453D-A3F6-4D095BE9533E}"/>
              </a:ext>
            </a:extLst>
          </p:cNvPr>
          <p:cNvSpPr/>
          <p:nvPr/>
        </p:nvSpPr>
        <p:spPr>
          <a:xfrm>
            <a:off x="4611577" y="395435"/>
            <a:ext cx="2711360" cy="6723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b="1" dirty="0">
                <a:solidFill>
                  <a:srgbClr val="680000"/>
                </a:solidFill>
                <a:latin typeface="Arial Rounded MT Bold" panose="020F0704030504030204" pitchFamily="34" charset="0"/>
              </a:rPr>
              <a:t>Example 3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C3943A55-CCE8-4830-9B74-DBEDBC9298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9006" r="24769" b="31590"/>
          <a:stretch/>
        </p:blipFill>
        <p:spPr>
          <a:xfrm>
            <a:off x="10789326" y="532661"/>
            <a:ext cx="902105" cy="87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2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</TotalTime>
  <Words>1867</Words>
  <Application>Microsoft Office PowerPoint</Application>
  <PresentationFormat>Widescreen</PresentationFormat>
  <Paragraphs>389</Paragraphs>
  <Slides>54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71" baseType="lpstr">
      <vt:lpstr>Maiandra GD</vt:lpstr>
      <vt:lpstr>Modern Love Grunge</vt:lpstr>
      <vt:lpstr>Broadway</vt:lpstr>
      <vt:lpstr>Times New Roman</vt:lpstr>
      <vt:lpstr>Calibri Light</vt:lpstr>
      <vt:lpstr>Abadi</vt:lpstr>
      <vt:lpstr>Kids Zone</vt:lpstr>
      <vt:lpstr>Arial</vt:lpstr>
      <vt:lpstr>Arial Black</vt:lpstr>
      <vt:lpstr>Wingdings</vt:lpstr>
      <vt:lpstr>Calibri</vt:lpstr>
      <vt:lpstr>Adobe Myungjo Std M</vt:lpstr>
      <vt:lpstr>UTM Bienvenue</vt:lpstr>
      <vt:lpstr>Adobe Garamond Pro Bold</vt:lpstr>
      <vt:lpstr>Algerian</vt:lpstr>
      <vt:lpstr>Arial Rounded MT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 CONTINUOUS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Work in pair. Read the examples again and give the structure of the present continuous. Pay attention to the underline words.</vt:lpstr>
      <vt:lpstr>PowerPoint Presentation</vt:lpstr>
      <vt:lpstr>STRUCTURE</vt:lpstr>
      <vt:lpstr>REVIEW :Cách thêm “ ing” vào động từ</vt:lpstr>
      <vt:lpstr>PowerPoint Presentation</vt:lpstr>
      <vt:lpstr>PowerPoint Presentation</vt:lpstr>
      <vt:lpstr>                        PRACTICE</vt:lpstr>
      <vt:lpstr>PowerPoint Presentation</vt:lpstr>
      <vt:lpstr>PowerPoint Presentation</vt:lpstr>
      <vt:lpstr>Present simple vs. present continuous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user822</dc:creator>
  <cp:lastModifiedBy>user822</cp:lastModifiedBy>
  <cp:revision>36</cp:revision>
  <dcterms:created xsi:type="dcterms:W3CDTF">2021-08-17T00:54:43Z</dcterms:created>
  <dcterms:modified xsi:type="dcterms:W3CDTF">2021-10-02T16:16:31Z</dcterms:modified>
</cp:coreProperties>
</file>