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5" r:id="rId2"/>
    <p:sldId id="266" r:id="rId3"/>
    <p:sldId id="267" r:id="rId4"/>
    <p:sldId id="273" r:id="rId5"/>
    <p:sldId id="270" r:id="rId6"/>
    <p:sldId id="271" r:id="rId7"/>
    <p:sldId id="272" r:id="rId8"/>
    <p:sldId id="256" r:id="rId9"/>
    <p:sldId id="262" r:id="rId10"/>
    <p:sldId id="257" r:id="rId11"/>
    <p:sldId id="269" r:id="rId12"/>
    <p:sldId id="259" r:id="rId13"/>
    <p:sldId id="258" r:id="rId14"/>
    <p:sldId id="264" r:id="rId15"/>
    <p:sldId id="265" r:id="rId16"/>
    <p:sldId id="268" r:id="rId17"/>
    <p:sldId id="274" r:id="rId18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F9E4BF"/>
    <a:srgbClr val="2207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9" d="100"/>
          <a:sy n="49" d="100"/>
        </p:scale>
        <p:origin x="-2574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u="none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2B145F-5081-460E-AA78-1C42D8842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0C526AF-278E-4698-A4B7-F364534B64D1}" type="datetimeFigureOut">
              <a:rPr lang="en-US" smtClean="0"/>
              <a:pPr/>
              <a:t>2/3/2020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i="0" u="none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266700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silk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62600" y="2667000"/>
            <a:ext cx="327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lacquerware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/>
              <a:t>/ˈ</a:t>
            </a:r>
            <a:r>
              <a:rPr lang="en-US" sz="2800" dirty="0" err="1" smtClean="0"/>
              <a:t>lækəweə</a:t>
            </a:r>
            <a:r>
              <a:rPr lang="en-US" sz="2800" dirty="0" smtClean="0"/>
              <a:t>(r)/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 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618238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conical hats  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6182380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anterns 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://s.sachmem.com/public/images/TA9T1SHS/U1-L1-2-5-07b378b592e77d0b1a31d0efdfa758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3886200" cy="2390775"/>
          </a:xfrm>
          <a:prstGeom prst="rect">
            <a:avLst/>
          </a:prstGeom>
          <a:noFill/>
        </p:spPr>
      </p:pic>
      <p:pic>
        <p:nvPicPr>
          <p:cNvPr id="15366" name="Picture 6" descr="http://s.sachmem.com/public/images/TA9T1SHS/U1-L1-2-6-8a8072eb3c9be569411bf656888a01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28600"/>
            <a:ext cx="3810000" cy="2400301"/>
          </a:xfrm>
          <a:prstGeom prst="rect">
            <a:avLst/>
          </a:prstGeom>
          <a:noFill/>
        </p:spPr>
      </p:pic>
      <p:pic>
        <p:nvPicPr>
          <p:cNvPr id="15368" name="Picture 8" descr="http://s.sachmem.com/public/images/TA9T1SHS/U1-L1-2-7-1fb3ce0161b6ae5c10454eed7b8eba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05200"/>
            <a:ext cx="3886200" cy="2667000"/>
          </a:xfrm>
          <a:prstGeom prst="rect">
            <a:avLst/>
          </a:prstGeom>
          <a:noFill/>
        </p:spPr>
      </p:pic>
      <p:pic>
        <p:nvPicPr>
          <p:cNvPr id="15370" name="Picture 10" descr="http://s.sachmem.com/public/images/TA9T1SHS/U1-L1-2-8-44556fed5bf6417f615fd19f06c7005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505200"/>
            <a:ext cx="3733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1531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Where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Nick, Mi,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9913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     How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old is the village?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29057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     Who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started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Phong’s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family workshop?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38201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village a place of interest in Ha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49631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     Where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craft village that Mi visited?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580138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 tourists like to buy handicrafts as souvenirs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23900" y="119130"/>
            <a:ext cx="79248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1.b.  Answer the following questions?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1531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Where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Nick, Mi,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0" y="153418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They are at </a:t>
            </a:r>
            <a:r>
              <a:rPr lang="en-US" sz="27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Phong’s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grandparents’ workshop in Bat </a:t>
            </a:r>
            <a:r>
              <a:rPr lang="en-US" sz="27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9913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     How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old is the village?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0600" y="23622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is about 700 years old.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29057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     Who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started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Phong’s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family workshop?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90600" y="32766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His great-grandparents did.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38201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village a place of interest in Ha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" y="4227493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Because people can buy things for their house and make pottery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themselves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511558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     Where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craft village that Mi visited?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5446138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in Hue.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5969169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   Why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 tourists like to buy handicrafts as souvenirs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4400" y="6350169"/>
            <a:ext cx="86868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Because the handicrafts remind them of a specific region.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23900" y="152400"/>
            <a:ext cx="79248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1.b.  Answer the following questions?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219200" y="373380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paintings   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38800" y="3733800"/>
            <a:ext cx="266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drums   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8200" y="625858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marble sculptures    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0" y="633478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 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ottery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s.sachmem.com/public/images/TA9T1SHS/U1-L1-2-1-5f76cd45c84a01abf2abd87cb73883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76399"/>
            <a:ext cx="3352800" cy="2133601"/>
          </a:xfrm>
          <a:prstGeom prst="rect">
            <a:avLst/>
          </a:prstGeom>
          <a:noFill/>
        </p:spPr>
      </p:pic>
      <p:pic>
        <p:nvPicPr>
          <p:cNvPr id="11268" name="Picture 4" descr="http://s.sachmem.com/public/images/TA9T1SHS/U1-L1-2-2-623171b368b6875d56307b3c52c125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76400"/>
            <a:ext cx="3429000" cy="2127327"/>
          </a:xfrm>
          <a:prstGeom prst="rect">
            <a:avLst/>
          </a:prstGeom>
          <a:noFill/>
        </p:spPr>
      </p:pic>
      <p:pic>
        <p:nvPicPr>
          <p:cNvPr id="11270" name="Picture 6" descr="http://s.sachmem.com/public/images/TA9T1SHS/U1-L1-2-3-74b6dbbafb743142f1f4a977614ab1d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4343400"/>
            <a:ext cx="3429000" cy="2031642"/>
          </a:xfrm>
          <a:prstGeom prst="rect">
            <a:avLst/>
          </a:prstGeom>
          <a:noFill/>
        </p:spPr>
      </p:pic>
      <p:pic>
        <p:nvPicPr>
          <p:cNvPr id="15362" name="Picture 2" descr="http://s.sachmem.com/public/images/TA9T1SHS/U1-L1-2-4-89bb8047f75c1a354012d47bdfcd23b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267200"/>
            <a:ext cx="3505200" cy="2133048"/>
          </a:xfrm>
          <a:prstGeom prst="rect">
            <a:avLst/>
          </a:prstGeom>
          <a:noFill/>
        </p:spPr>
      </p:pic>
      <p:sp>
        <p:nvSpPr>
          <p:cNvPr id="14" name="Rounded Rectangle 13"/>
          <p:cNvSpPr/>
          <p:nvPr/>
        </p:nvSpPr>
        <p:spPr>
          <a:xfrm>
            <a:off x="647700" y="42930"/>
            <a:ext cx="8267700" cy="838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Write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name of each traditional handicraft in the box under the picture.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266700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E.silk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62600" y="2667000"/>
            <a:ext cx="327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lacquerware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/>
              <a:t>/ˈ</a:t>
            </a:r>
            <a:r>
              <a:rPr lang="en-US" sz="2800" dirty="0" err="1" smtClean="0"/>
              <a:t>lækəweə</a:t>
            </a:r>
            <a:r>
              <a:rPr lang="en-US" sz="2800" dirty="0" smtClean="0"/>
              <a:t>(r)/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 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6182380"/>
            <a:ext cx="358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G. conical hats  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6182380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H. 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anterns  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://s.sachmem.com/public/images/TA9T1SHS/U1-L1-2-5-07b378b592e77d0b1a31d0efdfa758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3886200" cy="2390775"/>
          </a:xfrm>
          <a:prstGeom prst="rect">
            <a:avLst/>
          </a:prstGeom>
          <a:noFill/>
        </p:spPr>
      </p:pic>
      <p:pic>
        <p:nvPicPr>
          <p:cNvPr id="15366" name="Picture 6" descr="http://s.sachmem.com/public/images/TA9T1SHS/U1-L1-2-6-8a8072eb3c9be569411bf656888a01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28600"/>
            <a:ext cx="3810000" cy="2400301"/>
          </a:xfrm>
          <a:prstGeom prst="rect">
            <a:avLst/>
          </a:prstGeom>
          <a:noFill/>
        </p:spPr>
      </p:pic>
      <p:pic>
        <p:nvPicPr>
          <p:cNvPr id="15368" name="Picture 8" descr="http://s.sachmem.com/public/images/TA9T1SHS/U1-L1-2-7-1fb3ce0161b6ae5c10454eed7b8eba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05200"/>
            <a:ext cx="3886200" cy="2667000"/>
          </a:xfrm>
          <a:prstGeom prst="rect">
            <a:avLst/>
          </a:prstGeom>
          <a:noFill/>
        </p:spPr>
      </p:pic>
      <p:pic>
        <p:nvPicPr>
          <p:cNvPr id="15370" name="Picture 10" descr="http://s.sachmem.com/public/images/TA9T1SHS/U1-L1-2-8-44556fed5bf6417f615fd19f06c7005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505200"/>
            <a:ext cx="3733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85800" y="1075997"/>
            <a:ext cx="8305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birthplace of the famous 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bai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tho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……………….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 is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Ho village in Hue.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If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you go to Hoi An on the 15th of each lunar month, you can enjoy the lights of many beautiful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……………………….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Van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Phuc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village in Ha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produces different types of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…………….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products such as cloth, scarves, ties, and dresses.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39817" y="1059282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conical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54368" y="3175716"/>
            <a:ext cx="236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lanterns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8617" y="4434356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silk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5394" y="156156"/>
            <a:ext cx="8610600" cy="838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 smtClean="0">
                <a:solidFill>
                  <a:srgbClr val="0070C0"/>
                </a:solidFill>
              </a:rPr>
              <a:t>3. Complete the sentences with the words/ phrases from </a:t>
            </a:r>
            <a:r>
              <a:rPr lang="en-US" sz="2700" i="1" dirty="0" smtClean="0">
                <a:solidFill>
                  <a:srgbClr val="0070C0"/>
                </a:solidFill>
              </a:rPr>
              <a:t> 2</a:t>
            </a:r>
            <a:endParaRPr lang="en-US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51775" y="994356"/>
            <a:ext cx="8077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holiday, many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Hanoians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go to Dong Ho village to buy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folk………………..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…………… products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Truc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such as pots and vases, have the natural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colours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typical of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Champa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culture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6. Going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Non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Nuoc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marble village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Nang, we’re impressed by a wide variety of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…………………………from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Buddha statues to bracelets.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86200" y="137160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paintings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85556" y="2262390"/>
            <a:ext cx="236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Pottery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99475" y="4817221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marble sculptures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3575" y="156156"/>
            <a:ext cx="8915400" cy="838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Complete the sentences with the words/ phrases from </a:t>
            </a:r>
            <a:r>
              <a:rPr lang="en-US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62000" y="1534196"/>
            <a:ext cx="8420100" cy="4024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1. People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go to this area to walk, play, and relax.</a:t>
            </a:r>
          </a:p>
          <a:p>
            <a:pPr lvl="0">
              <a:lnSpc>
                <a:spcPts val="39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2. 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place where objects of artistic, cultural, historical,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scientific interest are kept and shown.</a:t>
            </a:r>
          </a:p>
          <a:p>
            <a:pPr lvl="0">
              <a:lnSpc>
                <a:spcPts val="39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3. People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go to this place to see animals.</a:t>
            </a:r>
          </a:p>
          <a:p>
            <a:pPr lvl="0">
              <a:lnSpc>
                <a:spcPts val="39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4. 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an area of sand, or small stones, beside the sea or 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lake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ts val="39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5. 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beautiful and famous place in the countryside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4639" y="546357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1.park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0" y="5452975"/>
            <a:ext cx="198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2. museum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29400" y="5438434"/>
            <a:ext cx="121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3. zoo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10196"/>
            <a:ext cx="8915400" cy="838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4. Quiz:  WHAT </a:t>
            </a:r>
            <a:r>
              <a:rPr lang="en-US" sz="2800" dirty="0">
                <a:solidFill>
                  <a:srgbClr val="0070C0"/>
                </a:solidFill>
              </a:rPr>
              <a:t>IS THE PLACE OF INTERESTS? </a:t>
            </a:r>
            <a:r>
              <a:rPr lang="en-US" sz="2800" dirty="0" smtClean="0">
                <a:solidFill>
                  <a:srgbClr val="0070C0"/>
                </a:solidFill>
              </a:rPr>
              <a:t>	 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848396"/>
            <a:ext cx="8077200" cy="685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a. Work in pairs to do the quiz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3143" y="609600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4. beach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14800" y="6082569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5. beauty spot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43000"/>
            <a:ext cx="7543800" cy="1981200"/>
          </a:xfrm>
        </p:spPr>
        <p:txBody>
          <a:bodyPr/>
          <a:lstStyle/>
          <a:p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Learn by heart the new words</a:t>
            </a:r>
            <a:b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Prepare for the next lesson</a:t>
            </a:r>
            <a:endParaRPr lang="en-US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0"/>
            <a:ext cx="3276600" cy="1219200"/>
          </a:xfrm>
          <a:solidFill>
            <a:srgbClr val="92D050"/>
          </a:solidFill>
        </p:spPr>
        <p:txBody>
          <a:bodyPr>
            <a:normAutofit fontScale="92500"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Homework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91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95400" y="2819400"/>
            <a:ext cx="633984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Lesson 1: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Getting started: </a:t>
            </a:r>
          </a:p>
          <a:p>
            <a:pPr marL="82296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 visit to a traditional craft village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2"/>
          <p:cNvSpPr txBox="1">
            <a:spLocks noChangeArrowheads="1"/>
          </p:cNvSpPr>
          <p:nvPr/>
        </p:nvSpPr>
        <p:spPr>
          <a:xfrm>
            <a:off x="990600" y="685800"/>
            <a:ext cx="7848600" cy="1905963"/>
          </a:xfrm>
          <a:prstGeom prst="rect">
            <a:avLst/>
          </a:prstGeom>
          <a:solidFill>
            <a:srgbClr val="92D050"/>
          </a:solidFill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en-US" sz="43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Unit 1</a:t>
            </a: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LOCAL ENVIRONMENT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s.sachmem.com/public/images/TA9T1SHS/U1-L1-1--559465fde0e255faec169f301d83e14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3392" y="0"/>
            <a:ext cx="4191000" cy="3276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722290" y="3278034"/>
            <a:ext cx="77359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Who and what can you see in the picture?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4292" y="4295476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What do you think the people in the picture are talking about?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39462" y="3772256"/>
            <a:ext cx="487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Where are they?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  <p:bldP spid="1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104363" y="1727393"/>
            <a:ext cx="35438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a</a:t>
            </a:r>
            <a:r>
              <a:rPr lang="en-US" sz="2800" dirty="0" smtClean="0">
                <a:solidFill>
                  <a:srgbClr val="0070C0"/>
                </a:solidFill>
              </a:rPr>
              <a:t>rtisan </a:t>
            </a:r>
            <a:r>
              <a:rPr lang="en-US" sz="2800" dirty="0"/>
              <a:t>/ˌ</a:t>
            </a:r>
            <a:r>
              <a:rPr lang="en-US" sz="2800" dirty="0" err="1"/>
              <a:t>ɑːtɪˈzæn</a:t>
            </a:r>
            <a:r>
              <a:rPr lang="en-US" sz="2800" dirty="0" smtClean="0"/>
              <a:t>/ (n)</a:t>
            </a:r>
          </a:p>
        </p:txBody>
      </p:sp>
      <p:sp>
        <p:nvSpPr>
          <p:cNvPr id="8" name="Rectangle 7"/>
          <p:cNvSpPr/>
          <p:nvPr/>
        </p:nvSpPr>
        <p:spPr>
          <a:xfrm>
            <a:off x="3276600" y="695980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Vocabulary: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257800" y="1753151"/>
            <a:ext cx="2743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t</a:t>
            </a:r>
            <a:r>
              <a:rPr lang="en-US" sz="2800" dirty="0" err="1" smtClean="0">
                <a:solidFill>
                  <a:srgbClr val="0070C0"/>
                </a:solidFill>
              </a:rPr>
              <a:t>hợ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thủ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công</a:t>
            </a:r>
            <a:endParaRPr lang="en-US" sz="2800" dirty="0" smtClean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219200" y="2547610"/>
            <a:ext cx="2895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set up (</a:t>
            </a:r>
            <a:r>
              <a:rPr lang="en-US" sz="2800" dirty="0" err="1" smtClean="0">
                <a:solidFill>
                  <a:srgbClr val="0070C0"/>
                </a:solidFill>
              </a:rPr>
              <a:t>ph.v</a:t>
            </a:r>
            <a:r>
              <a:rPr lang="en-US" sz="2800" dirty="0" smtClean="0">
                <a:solidFill>
                  <a:srgbClr val="0070C0"/>
                </a:solidFill>
              </a:rPr>
              <a:t>) 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104363" y="3324037"/>
            <a:ext cx="33152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workshop </a:t>
            </a:r>
            <a:r>
              <a:rPr lang="en-US" sz="2800" dirty="0"/>
              <a:t>/ˈ</a:t>
            </a:r>
            <a:r>
              <a:rPr lang="en-US" sz="2800" dirty="0" err="1" smtClean="0"/>
              <a:t>wɜːkʃɒp</a:t>
            </a:r>
            <a:r>
              <a:rPr lang="en-US" sz="2800" dirty="0" smtClean="0"/>
              <a:t>/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104363" y="4267200"/>
            <a:ext cx="3772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conical hat </a:t>
            </a:r>
            <a:r>
              <a:rPr lang="en-US" sz="2800" dirty="0"/>
              <a:t>/ˈ</a:t>
            </a:r>
            <a:r>
              <a:rPr lang="en-US" sz="2800" dirty="0" err="1" smtClean="0"/>
              <a:t>kɒnɪkl</a:t>
            </a:r>
            <a:r>
              <a:rPr lang="en-US" sz="2800" dirty="0" smtClean="0"/>
              <a:t> </a:t>
            </a:r>
            <a:r>
              <a:rPr lang="en-US" sz="2800" dirty="0" err="1"/>
              <a:t>hæt</a:t>
            </a:r>
            <a:r>
              <a:rPr lang="en-US" sz="2800" dirty="0" smtClean="0"/>
              <a:t>/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104363" y="5195553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handicrafts</a:t>
            </a:r>
            <a:r>
              <a:rPr lang="en-US" sz="2800" dirty="0"/>
              <a:t>/ˈ</a:t>
            </a:r>
            <a:r>
              <a:rPr lang="en-US" sz="2800" dirty="0" err="1"/>
              <a:t>hændikrɑːft</a:t>
            </a:r>
            <a:r>
              <a:rPr lang="en-US" sz="2800" dirty="0" smtClean="0"/>
              <a:t>/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256763" y="5994086"/>
            <a:ext cx="28580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take over (</a:t>
            </a:r>
            <a:r>
              <a:rPr lang="en-US" sz="2800" dirty="0" err="1" smtClean="0">
                <a:solidFill>
                  <a:srgbClr val="0070C0"/>
                </a:solidFill>
              </a:rPr>
              <a:t>ph.v</a:t>
            </a:r>
            <a:r>
              <a:rPr lang="en-US" sz="2800" dirty="0" smtClean="0">
                <a:solidFill>
                  <a:srgbClr val="0070C0"/>
                </a:solidFill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5308242" y="2544084"/>
            <a:ext cx="1828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xây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dựng</a:t>
            </a: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5284632" y="3324037"/>
            <a:ext cx="3200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xưởng</a:t>
            </a:r>
            <a:r>
              <a:rPr lang="en-US" sz="2800" dirty="0" smtClean="0">
                <a:solidFill>
                  <a:srgbClr val="0070C0"/>
                </a:solidFill>
              </a:rPr>
              <a:t>/</a:t>
            </a:r>
            <a:r>
              <a:rPr lang="en-US" sz="2800" dirty="0" err="1" smtClean="0">
                <a:solidFill>
                  <a:srgbClr val="0070C0"/>
                </a:solidFill>
              </a:rPr>
              <a:t>công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xưởng</a:t>
            </a:r>
            <a:endParaRPr lang="en-US" sz="2800" dirty="0" smtClean="0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308242" y="4267200"/>
            <a:ext cx="25178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nón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lá</a:t>
            </a:r>
            <a:endParaRPr lang="en-US" sz="2800" dirty="0" smtClean="0"/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308242" y="5222598"/>
            <a:ext cx="40643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sản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phẩm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thủ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công</a:t>
            </a:r>
            <a:endParaRPr lang="en-US" sz="2800" dirty="0" smtClean="0"/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371564" y="5960213"/>
            <a:ext cx="220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tiếp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quản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1099" y="793728"/>
            <a:ext cx="8060011" cy="4690479"/>
          </a:xfrm>
          <a:prstGeom prst="rect">
            <a:avLst/>
          </a:prstGeom>
        </p:spPr>
      </p:pic>
      <p:pic>
        <p:nvPicPr>
          <p:cNvPr id="1026" name="Picture 2" descr="C:\Users\LOVE JAN\Desktop\worksh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979" y="808345"/>
            <a:ext cx="7365642" cy="491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OVE JAN\Desktop\conical h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050" y="778342"/>
            <a:ext cx="8553450" cy="569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OVE JAN\Desktop\handicarf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050" y="799756"/>
            <a:ext cx="7530678" cy="50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23900" y="152400"/>
            <a:ext cx="82296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1. </a:t>
            </a:r>
            <a:r>
              <a:rPr lang="en-US" sz="2800" i="1" dirty="0" smtClean="0">
                <a:solidFill>
                  <a:srgbClr val="0070C0"/>
                </a:solidFill>
              </a:rPr>
              <a:t>Listen and read:</a:t>
            </a:r>
            <a:r>
              <a:rPr lang="en-US" sz="2800" b="1" i="1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990600" y="1510843"/>
            <a:ext cx="79629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There are so many pieces of pottery here,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Do your grandparents make all of them?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They can’t because we have lots of products. They make some and other people make the rest.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As far as I know, Bat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 one of the most famous traditional craft villages of Ha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right?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Right. My grandmother says it’s about 700 years old.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Wow! When did your grandparents set up this workshop?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990600" y="838200"/>
            <a:ext cx="8001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My great-grandparents started it, not my grandparents. Then my grandparents took over the business. All the artisans here are my aunts, uncles, and cousins.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I see. Your village is also a place of interest of Ha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isn’t it?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Yes. People come here to buy things for their house. Another attraction is they can make pottery themselves in workshops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Yes. People come here to buy things for their house. Another attraction is they can make pottery themselves in workshops.</a:t>
            </a:r>
          </a:p>
          <a:p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017430" y="1040487"/>
            <a:ext cx="789796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Nick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That must be a memorable experience.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In Viet Nam there are lots of craft villages like Bat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Have you ever been to any others?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I’ve been to a conical hat making village in Hue!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Nick: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Cool! This is my first one. Do you think that the various crafts remind people of a specific region?</a:t>
            </a: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Sure. It’s the reason tourists often choose handicrafts as souvenirs.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Let’s go outside and look round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village…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57268821"/>
              </p:ext>
            </p:extLst>
          </p:nvPr>
        </p:nvGraphicFramePr>
        <p:xfrm>
          <a:off x="25758" y="1219199"/>
          <a:ext cx="9118242" cy="5600162"/>
        </p:xfrm>
        <a:graphic>
          <a:graphicData uri="http://schemas.openxmlformats.org/drawingml/2006/table">
            <a:tbl>
              <a:tblPr/>
              <a:tblGrid>
                <a:gridCol w="6359782"/>
                <a:gridCol w="2758460"/>
              </a:tblGrid>
              <a:tr h="1364009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1. </a:t>
                      </a:r>
                      <a:r>
                        <a:rPr lang="en-US" sz="2800" dirty="0"/>
                        <a:t>a thing which is </a:t>
                      </a:r>
                      <a:r>
                        <a:rPr lang="en-US" sz="2800" dirty="0" smtClean="0"/>
                        <a:t>skillfully </a:t>
                      </a:r>
                      <a:r>
                        <a:rPr lang="en-US" sz="2800" dirty="0"/>
                        <a:t>made with your hands</a:t>
                      </a: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2. </a:t>
                      </a:r>
                      <a:r>
                        <a:rPr lang="en-US" sz="2800" dirty="0"/>
                        <a:t>start something (a business, an </a:t>
                      </a:r>
                      <a:r>
                        <a:rPr lang="en-US" sz="2800" dirty="0" smtClean="0"/>
                        <a:t>organization, </a:t>
                      </a:r>
                      <a:r>
                        <a:rPr lang="en-US" sz="2800" dirty="0"/>
                        <a:t>etc.)</a:t>
                      </a: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3. </a:t>
                      </a:r>
                      <a:r>
                        <a:rPr lang="en-US" sz="2800" dirty="0"/>
                        <a:t>take control of something (a business, an </a:t>
                      </a:r>
                      <a:r>
                        <a:rPr lang="en-US" sz="2800" dirty="0" smtClean="0"/>
                        <a:t>organization, </a:t>
                      </a:r>
                      <a:r>
                        <a:rPr lang="en-US" sz="2800" dirty="0"/>
                        <a:t>etc.)</a:t>
                      </a: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4. </a:t>
                      </a:r>
                      <a:r>
                        <a:rPr lang="en-US" sz="2800" dirty="0"/>
                        <a:t>people who do skilled work, making things with their hands</a:t>
                      </a: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6400800" y="1269642"/>
            <a:ext cx="2743200" cy="12954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craft </a:t>
            </a:r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en-US" dirty="0"/>
              <a:t>  </a:t>
            </a:r>
          </a:p>
          <a:p>
            <a:endParaRPr lang="en-US" dirty="0"/>
          </a:p>
          <a:p>
            <a:pPr algn="ctr"/>
            <a:r>
              <a:rPr lang="en-US" dirty="0"/>
              <a:t>  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2590800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set up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00800" y="4025721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take over 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00800" y="5460642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artisans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62000" y="106251"/>
            <a:ext cx="74676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1.a</a:t>
            </a:r>
            <a:r>
              <a:rPr lang="en-US" sz="2800" dirty="0">
                <a:solidFill>
                  <a:srgbClr val="0070C0"/>
                </a:solidFill>
              </a:rPr>
              <a:t>. Can you find a word/phrase that means</a:t>
            </a:r>
            <a:r>
              <a:rPr lang="en-US" sz="2800" dirty="0" smtClean="0">
                <a:solidFill>
                  <a:srgbClr val="0070C0"/>
                </a:solidFill>
              </a:rPr>
              <a:t>?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25758" y="1219199"/>
          <a:ext cx="9118242" cy="5600162"/>
        </p:xfrm>
        <a:graphic>
          <a:graphicData uri="http://schemas.openxmlformats.org/drawingml/2006/table">
            <a:tbl>
              <a:tblPr/>
              <a:tblGrid>
                <a:gridCol w="6359782"/>
                <a:gridCol w="2758460"/>
              </a:tblGrid>
              <a:tr h="1364009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5. </a:t>
                      </a:r>
                      <a:r>
                        <a:rPr lang="en-US" sz="2800" dirty="0"/>
                        <a:t>an interesting or enjoyable place to go or thing to do</a:t>
                      </a:r>
                    </a:p>
                  </a:txBody>
                  <a:tcPr marL="142875" marR="142875" marT="47625" marB="476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6. </a:t>
                      </a:r>
                      <a:r>
                        <a:rPr lang="en-US" sz="2800" dirty="0"/>
                        <a:t>a particular place</a:t>
                      </a:r>
                    </a:p>
                  </a:txBody>
                  <a:tcPr marL="142875" marR="142875" marT="47625" marB="476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FF5722"/>
                          </a:solidFill>
                        </a:rPr>
                        <a:t>7. </a:t>
                      </a:r>
                      <a:r>
                        <a:rPr lang="en-US" sz="2800"/>
                        <a:t>make someone remember or think about something</a:t>
                      </a:r>
                    </a:p>
                  </a:txBody>
                  <a:tcPr marL="142875" marR="142875" marT="47625" marB="476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41205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FF5722"/>
                          </a:solidFill>
                        </a:rPr>
                        <a:t>8. </a:t>
                      </a:r>
                      <a:r>
                        <a:rPr lang="en-US" sz="2800" dirty="0"/>
                        <a:t>walk around a place to see what is there</a:t>
                      </a:r>
                    </a:p>
                  </a:txBody>
                  <a:tcPr marL="142875" marR="142875" marT="47625" marB="476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dirty="0">
                        <a:solidFill>
                          <a:srgbClr val="1F1FEA"/>
                        </a:solidFill>
                      </a:endParaRPr>
                    </a:p>
                  </a:txBody>
                  <a:tcPr marL="113637" marR="113637" marT="37879" marB="3787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6400800" y="1269642"/>
            <a:ext cx="2743200" cy="12954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attraction   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  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  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2616558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specific </a:t>
            </a:r>
            <a:r>
              <a:rPr lang="en-US" sz="2800" dirty="0">
                <a:solidFill>
                  <a:srgbClr val="FF0000"/>
                </a:solidFill>
              </a:rPr>
              <a:t>region    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4025721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    remind   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00800" y="5460642"/>
            <a:ext cx="2743200" cy="1371600"/>
          </a:xfrm>
          <a:prstGeom prst="rect">
            <a:avLst/>
          </a:prstGeom>
          <a:solidFill>
            <a:srgbClr val="F9E4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look </a:t>
            </a:r>
            <a:r>
              <a:rPr lang="en-US" sz="2800" dirty="0">
                <a:solidFill>
                  <a:srgbClr val="FF0000"/>
                </a:solidFill>
              </a:rPr>
              <a:t>round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2000" y="152400"/>
            <a:ext cx="79248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1.a</a:t>
            </a:r>
            <a:r>
              <a:rPr lang="en-US" sz="2800" dirty="0">
                <a:solidFill>
                  <a:srgbClr val="0070C0"/>
                </a:solidFill>
              </a:rPr>
              <a:t>. Can you find a word/phrase that means</a:t>
            </a:r>
            <a:r>
              <a:rPr lang="en-US" sz="2800" dirty="0" smtClean="0">
                <a:solidFill>
                  <a:srgbClr val="0070C0"/>
                </a:solidFill>
              </a:rPr>
              <a:t>?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6&quot;/&gt;&lt;/object&gt;&lt;object type=&quot;3&quot; unique_id=&quot;10004&quot;&gt;&lt;property id=&quot;20148&quot; value=&quot;5&quot;/&gt;&lt;property id=&quot;20300&quot; value=&quot;Slide 2&quot;/&gt;&lt;property id=&quot;20307&quot; value=&quot;267&quot;/&gt;&lt;/object&gt;&lt;object type=&quot;3&quot; unique_id=&quot;10005&quot;&gt;&lt;property id=&quot;20148&quot; value=&quot;5&quot;/&gt;&lt;property id=&quot;20300&quot; value=&quot;Slide 4&quot;/&gt;&lt;property id=&quot;20307&quot; value=&quot;270&quot;/&gt;&lt;/object&gt;&lt;object type=&quot;3&quot; unique_id=&quot;10006&quot;&gt;&lt;property id=&quot;20148&quot; value=&quot;5&quot;/&gt;&lt;property id=&quot;20300&quot; value=&quot;Slide 5&quot;/&gt;&lt;property id=&quot;20307&quot; value=&quot;271&quot;/&gt;&lt;/object&gt;&lt;object type=&quot;3&quot; unique_id=&quot;10007&quot;&gt;&lt;property id=&quot;20148&quot; value=&quot;5&quot;/&gt;&lt;property id=&quot;20300&quot; value=&quot;Slide 6&quot;/&gt;&lt;property id=&quot;20307&quot; value=&quot;272&quot;/&gt;&lt;/object&gt;&lt;object type=&quot;3&quot; unique_id=&quot;10008&quot;&gt;&lt;property id=&quot;20148&quot; value=&quot;5&quot;/&gt;&lt;property id=&quot;20300&quot; value=&quot;Slide 3&quot;/&gt;&lt;property id=&quot;20307&quot; value=&quot;273&quot;/&gt;&lt;/object&gt;&lt;object type=&quot;3&quot; unique_id=&quot;10009&quot;&gt;&lt;property id=&quot;20148&quot; value=&quot;5&quot;/&gt;&lt;property id=&quot;20300&quot; value=&quot;Slide 7&quot;/&gt;&lt;property id=&quot;20307&quot; value=&quot;256&quot;/&gt;&lt;/object&gt;&lt;object type=&quot;3&quot; unique_id=&quot;10010&quot;&gt;&lt;property id=&quot;20148&quot; value=&quot;5&quot;/&gt;&lt;property id=&quot;20300&quot; value=&quot;Slide 8&quot;/&gt;&lt;property id=&quot;20307&quot; value=&quot;262&quot;/&gt;&lt;/object&gt;&lt;object type=&quot;3&quot; unique_id=&quot;10011&quot;&gt;&lt;property id=&quot;20148&quot; value=&quot;5&quot;/&gt;&lt;property id=&quot;20300&quot; value=&quot;Slide 9&quot;/&gt;&lt;property id=&quot;20307&quot; value=&quot;257&quot;/&gt;&lt;/object&gt;&lt;object type=&quot;3&quot; unique_id=&quot;10012&quot;&gt;&lt;property id=&quot;20148&quot; value=&quot;5&quot;/&gt;&lt;property id=&quot;20300&quot; value=&quot;Slide 10&quot;/&gt;&lt;property id=&quot;20307&quot; value=&quot;269&quot;/&gt;&lt;/object&gt;&lt;object type=&quot;3&quot; unique_id=&quot;10013&quot;&gt;&lt;property id=&quot;20148&quot; value=&quot;5&quot;/&gt;&lt;property id=&quot;20300&quot; value=&quot;Slide 11&quot;/&gt;&lt;property id=&quot;20307&quot; value=&quot;259&quot;/&gt;&lt;/object&gt;&lt;object type=&quot;3&quot; unique_id=&quot;10014&quot;&gt;&lt;property id=&quot;20148&quot; value=&quot;5&quot;/&gt;&lt;property id=&quot;20300&quot; value=&quot;Slide 12&quot;/&gt;&lt;property id=&quot;20307&quot; value=&quot;258&quot;/&gt;&lt;/object&gt;&lt;object type=&quot;3&quot; unique_id=&quot;10016&quot;&gt;&lt;property id=&quot;20148&quot; value=&quot;5&quot;/&gt;&lt;property id=&quot;20300&quot; value=&quot;Slide 13&quot;/&gt;&lt;property id=&quot;20307&quot; value=&quot;264&quot;/&gt;&lt;/object&gt;&lt;object type=&quot;3&quot; unique_id=&quot;10017&quot;&gt;&lt;property id=&quot;20148&quot; value=&quot;5&quot;/&gt;&lt;property id=&quot;20300&quot; value=&quot;Slide 14&quot;/&gt;&lt;property id=&quot;20307&quot; value=&quot;265&quot;/&gt;&lt;/object&gt;&lt;object type=&quot;3&quot; unique_id=&quot;10018&quot;&gt;&lt;property id=&quot;20148&quot; value=&quot;5&quot;/&gt;&lt;property id=&quot;20300&quot; value=&quot;Slide 15&quot;/&gt;&lt;property id=&quot;20307&quot; value=&quot;268&quot;/&gt;&lt;/object&gt;&lt;object type=&quot;3&quot; unique_id=&quot;10230&quot;&gt;&lt;property id=&quot;20148&quot; value=&quot;5&quot;/&gt;&lt;property id=&quot;20300&quot; value=&quot;Slide 16 - &amp;quot;- Learn by heart the new words - Prepare for the next lesson&amp;quot;&quot;/&gt;&lt;property id=&quot;20307&quot; value=&quot;274&quot;/&gt;&lt;/object&gt;&lt;/object&gt;&lt;object type=&quot;8&quot; unique_id=&quot;10042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TM01859868[[fn=Thermal]]</Template>
  <TotalTime>333</TotalTime>
  <Words>604</Words>
  <Application>Microsoft Office PowerPoint</Application>
  <PresentationFormat>On-screen Show (4:3)</PresentationFormat>
  <Paragraphs>130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Thermal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- Learn by heart the new words - Prepare for the next lesson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AD</cp:lastModifiedBy>
  <cp:revision>42</cp:revision>
  <dcterms:created xsi:type="dcterms:W3CDTF">2016-09-22T13:07:14Z</dcterms:created>
  <dcterms:modified xsi:type="dcterms:W3CDTF">2020-02-03T14:28:26Z</dcterms:modified>
</cp:coreProperties>
</file>