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gif" ContentType="image/gif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3" r:id="rId4"/>
    <p:sldMasterId id="2147483685" r:id="rId5"/>
  </p:sldMasterIdLst>
  <p:sldIdLst>
    <p:sldId id="297" r:id="rId6"/>
    <p:sldId id="303" r:id="rId7"/>
    <p:sldId id="276" r:id="rId8"/>
    <p:sldId id="298" r:id="rId9"/>
    <p:sldId id="299" r:id="rId10"/>
    <p:sldId id="300" r:id="rId11"/>
    <p:sldId id="302" r:id="rId12"/>
    <p:sldId id="30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60093"/>
    <a:srgbClr val="E40C78"/>
    <a:srgbClr val="2785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82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09B2B1-AD06-46F7-9A09-959CC4C6B61E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AE5BF-3409-4F98-9E3D-149FC763FCC6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2FDED9-9C26-4701-8723-FE0F17A4F178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70DE2-80BD-4EF8-9E4B-901B3BC5E6BE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88A48-3783-4649-8745-CF8F211AE7BF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D8801-32AC-427A-B059-03AA510E4453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19704-F6D3-47DD-9864-97D1A4069437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13921-6BFB-4E96-A0D1-C0BDCEFA4E89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2DB29-E6D1-4C91-89AD-1A49A9E5F059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945FF-6F5D-4DD8-BD4A-2E2C020BCF37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99F55-70B3-4880-8F22-BAADD11FD8F0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70FD39-0D48-4952-AEF3-362A3D383FC0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1D03D-6F94-4E8F-BBF7-843C86354768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E6F5B-B5F1-44AF-B4E1-E956912C0F70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39FE7-B954-4403-ADAE-1092C1327FE2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C5879-C295-466D-9F87-3047CBA33F1C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A5EFD-A066-48B5-8748-B4AC338315A5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19876-8C7A-4FB6-8484-C8DFBDCEF110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5317C-F120-4C84-9B92-034ECAC84531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CE6CF-A1EC-454E-B2B4-0F83A438075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3C3FF-7049-4762-869E-206D1CE74258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365BF-8B97-4059-A539-2067E2978B53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146C0-9F5B-4388-B8C6-B372DC69266A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C98A5-DECE-4843-90C3-9123BB4F5D64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A1FF2-11BC-4444-96CF-4639C30E4A33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021B8-0861-436F-ABDE-8FB315DBA098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F59F6-0720-4B89-BA0D-2A1F7CA5369F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58CEA-1C03-4BA0-81C2-3BE8460B9E79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2F567-C856-4775-8927-5FF5925D6FD4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E8785-85D1-48EA-8E27-2662029D3BDB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70066-D814-48DC-931B-2F21BFD1049D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B19F3-8B57-461A-B375-030C06579700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C1D59-9AC4-4359-A150-5CB18DBCC360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C4B02B-16FD-4610-91C7-47C8BEFCB74E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8C4B3-100B-440B-8D5C-D478DB150898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96FB1-0A0B-4A5E-8D50-E9F77DA7CD88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72F9C-1317-4A76-9717-C62B01ED33DE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D5CE0-4FF7-47FB-8C12-AC3604324572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180AC-7E66-4936-9FA9-1C66A2D255DB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FAA00-F55A-44DB-95E9-F7B8D801E37E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77CB6-307D-46D8-8FE1-528BFA75841B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E61F7A-4B2D-4BAF-B076-B438C46141F1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951638-7C64-4CFE-BEB2-F67420B388C2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CD32B0-3F37-485F-9D6E-2CB5337DB915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34EE0-5CB1-4D54-9ABE-5BB12865C46B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4968D5-FB89-42E4-A0FB-4671BDD54288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US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  <a:endParaRPr lang="en-US" altLang="en-US"/>
          </a:p>
          <a:p>
            <a:pPr lvl="1"/>
            <a:r>
              <a:rPr lang="en-US" altLang="en-US"/>
              <a:t>Second level</a:t>
            </a:r>
            <a:endParaRPr lang="en-US" altLang="en-US"/>
          </a:p>
          <a:p>
            <a:pPr lvl="2"/>
            <a:r>
              <a:rPr lang="en-US" altLang="en-US"/>
              <a:t>Third level</a:t>
            </a:r>
            <a:endParaRPr lang="en-US" altLang="en-US"/>
          </a:p>
          <a:p>
            <a:pPr lvl="3"/>
            <a:r>
              <a:rPr lang="en-US" altLang="en-US"/>
              <a:t>Fourth level</a:t>
            </a:r>
            <a:endParaRPr lang="en-US" altLang="en-US"/>
          </a:p>
          <a:p>
            <a:pPr lvl="4"/>
            <a:r>
              <a:rPr lang="en-US" altLang="en-US"/>
              <a:t>Fifth level</a:t>
            </a:r>
            <a:endParaRPr lang="en-US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9185CD-1817-468A-BCBA-F65A7A3376AC}" type="slidenum">
              <a:rPr lang="en-US" altLang="en-US">
                <a:solidFill>
                  <a:srgbClr val="000000"/>
                </a:solidFill>
                <a:cs typeface="Arial" panose="020B0604020202020204" pitchFamily="34" charset="0"/>
              </a:rPr>
            </a:fld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5C3103-664B-48BB-9B1B-85438B08C7C1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85F44-6F52-4472-8581-70C15FDC3AFE}" type="slidenum">
              <a:rPr 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566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566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498B69-3F8E-4A67-B4BE-68FFE8BF94CD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7.png"/><Relationship Id="rId2" Type="http://schemas.microsoft.com/office/2007/relationships/media" Target="../media/media1.mp3"/><Relationship Id="rId1" Type="http://schemas.openxmlformats.org/officeDocument/2006/relationships/audio" Target="../media/media1.mp3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0.xml"/><Relationship Id="rId3" Type="http://schemas.openxmlformats.org/officeDocument/2006/relationships/audio" Target="../media/audio1.wav"/><Relationship Id="rId2" Type="http://schemas.openxmlformats.org/officeDocument/2006/relationships/image" Target="../media/image11.GIF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33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5029200"/>
            <a:ext cx="1447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4" descr="33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90600" y="5029200"/>
            <a:ext cx="17526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33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286000" y="4953000"/>
            <a:ext cx="1295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33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200400" y="5029200"/>
            <a:ext cx="1295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7" descr="33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114800" y="5029200"/>
            <a:ext cx="1295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8" descr="33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953000" y="5029200"/>
            <a:ext cx="1295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9" descr="33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867400" y="5029200"/>
            <a:ext cx="1295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0" descr="33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781800" y="5029200"/>
            <a:ext cx="1295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1" descr="33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620000" y="5029200"/>
            <a:ext cx="1295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" name="WordArt 18"/>
          <p:cNvSpPr>
            <a:spLocks noChangeArrowheads="1" noChangeShapeType="1" noTextEdit="1"/>
          </p:cNvSpPr>
          <p:nvPr/>
        </p:nvSpPr>
        <p:spPr bwMode="auto">
          <a:xfrm>
            <a:off x="571500" y="523875"/>
            <a:ext cx="8001000" cy="1524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>
                <a:ln w="9525">
                  <a:solidFill>
                    <a:srgbClr val="FF0000"/>
                  </a:solidFill>
                  <a:round/>
                </a:ln>
                <a:solidFill>
                  <a:srgbClr val="FF0066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WELCOME TO OUR CLASS 9</a:t>
            </a:r>
            <a:endParaRPr lang="en-US" sz="3600" b="1" kern="10">
              <a:ln w="9525">
                <a:solidFill>
                  <a:srgbClr val="FF0000"/>
                </a:solidFill>
                <a:round/>
              </a:ln>
              <a:solidFill>
                <a:srgbClr val="FF0066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060" name="WordArt 19"/>
          <p:cNvSpPr>
            <a:spLocks noChangeArrowheads="1" noChangeShapeType="1" noTextEdit="1"/>
          </p:cNvSpPr>
          <p:nvPr/>
        </p:nvSpPr>
        <p:spPr bwMode="auto">
          <a:xfrm>
            <a:off x="723900" y="1905000"/>
            <a:ext cx="7200900" cy="18732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948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 smtClean="0">
                <a:ln w="9525">
                  <a:solidFill>
                    <a:srgbClr val="FF6600"/>
                  </a:solidFill>
                  <a:rou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Unit </a:t>
            </a:r>
            <a:r>
              <a:rPr lang="en-US" sz="3600" b="1" kern="10" dirty="0">
                <a:ln w="9525">
                  <a:solidFill>
                    <a:srgbClr val="FF6600"/>
                  </a:solidFill>
                  <a:rou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1: </a:t>
            </a:r>
            <a:r>
              <a:rPr lang="en-US" sz="3600" b="1" kern="0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LOCAL ENVIRONMENT</a:t>
            </a:r>
            <a:endParaRPr lang="en-US" sz="3600" b="1" kern="10" dirty="0">
              <a:ln w="9525">
                <a:solidFill>
                  <a:srgbClr val="FF6600"/>
                </a:solidFill>
                <a:round/>
              </a:ln>
              <a:solidFill>
                <a:srgbClr val="80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74207" y="4020740"/>
            <a:ext cx="541686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b="1" dirty="0">
                <a:ln w="31550" cmpd="sng">
                  <a:gradFill>
                    <a:gsLst>
                      <a:gs pos="70000">
                        <a:srgbClr val="2D2D8A">
                          <a:shade val="50000"/>
                          <a:satMod val="190000"/>
                        </a:srgbClr>
                      </a:gs>
                      <a:gs pos="0">
                        <a:srgbClr val="2D2D8A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2D2D8A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Communication</a:t>
            </a:r>
            <a:endParaRPr lang="en-US" sz="5400" b="1" dirty="0">
              <a:ln w="31550" cmpd="sng">
                <a:gradFill>
                  <a:gsLst>
                    <a:gs pos="70000">
                      <a:srgbClr val="2D2D8A">
                        <a:shade val="50000"/>
                        <a:satMod val="190000"/>
                      </a:srgbClr>
                    </a:gs>
                    <a:gs pos="0">
                      <a:srgbClr val="2D2D8A">
                        <a:tint val="77000"/>
                        <a:satMod val="18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2D2D8A">
                  <a:tint val="15000"/>
                  <a:satMod val="200000"/>
                </a:srgb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32" name="Text Box 8"/>
          <p:cNvSpPr txBox="1">
            <a:spLocks noChangeArrowheads="1"/>
          </p:cNvSpPr>
          <p:nvPr/>
        </p:nvSpPr>
        <p:spPr bwMode="auto">
          <a:xfrm>
            <a:off x="228600" y="1219200"/>
            <a:ext cx="27432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u="sng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*.Vocabulary:</a:t>
            </a:r>
            <a:endParaRPr lang="en-US" sz="2800" b="1" u="sng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01220" y="1767898"/>
            <a:ext cx="38639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eam-building (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adj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 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4403678" y="1695821"/>
            <a:ext cx="34726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800" b="1" dirty="0" err="1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ây</a:t>
            </a:r>
            <a:r>
              <a:rPr lang="en-US" sz="28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ngũ</a:t>
            </a:r>
            <a:endParaRPr lang="en-US" sz="2800" b="1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76200" y="2324100"/>
            <a:ext cx="3505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turn up (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ph.v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      : 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368001" y="2380948"/>
            <a:ext cx="35083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endParaRPr lang="en-US" sz="2800" b="1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81886" y="3181170"/>
            <a:ext cx="34995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 of (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ph.v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</a:t>
            </a:r>
            <a:r>
              <a:rPr lang="en-US" sz="28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4403678" y="3157921"/>
            <a:ext cx="26987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b="1" dirty="0" err="1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hởi</a:t>
            </a:r>
            <a:r>
              <a:rPr lang="en-US" sz="28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800" b="1" dirty="0" smtClean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itle 1"/>
          <p:cNvSpPr txBox="1"/>
          <p:nvPr/>
        </p:nvSpPr>
        <p:spPr>
          <a:xfrm>
            <a:off x="0" y="0"/>
            <a:ext cx="9098792" cy="1143000"/>
          </a:xfrm>
          <a:prstGeom prst="rect">
            <a:avLst/>
          </a:prstGeom>
          <a:solidFill>
            <a:sysClr val="window" lastClr="FFFFFF">
              <a:alpha val="90000"/>
            </a:sysClr>
          </a:solidFill>
          <a:ln w="25400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3" algn="ctr">
              <a:spcBef>
                <a:spcPct val="0"/>
              </a:spcBef>
              <a:defRPr/>
            </a:pPr>
            <a:r>
              <a:rPr lang="en-US" sz="3200" b="1" kern="0" spc="150" dirty="0" smtClean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UNIT 1: LOCAL </a:t>
            </a:r>
            <a:r>
              <a:rPr lang="en-US" sz="3200" b="1" kern="0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b="1" kern="0" spc="150" dirty="0" smtClean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NVIRONMENT</a:t>
            </a:r>
            <a:br>
              <a:rPr lang="en-US" sz="3200" b="1" kern="0" spc="150" dirty="0" smtClean="0">
                <a:ln w="11430"/>
                <a:solidFill>
                  <a:srgbClr val="FF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b="1" kern="0" spc="150" dirty="0" smtClean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</a:t>
            </a:r>
            <a:r>
              <a:rPr lang="en-GB" sz="3200" b="1" kern="0" spc="150" dirty="0" smtClean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4: COMMUNICATION</a:t>
            </a:r>
            <a:endParaRPr lang="en-US" sz="3200" b="1" kern="0" spc="150" dirty="0">
              <a:ln w="11430"/>
              <a:solidFill>
                <a:srgbClr val="0070C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0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32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7" descr="lollipop[1]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flipV="1">
            <a:off x="0" y="3175"/>
            <a:ext cx="9144000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7" descr="lollipop[1]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flipV="1">
            <a:off x="0" y="6694488"/>
            <a:ext cx="9144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7" descr="lollipop[1]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5400000" flipV="1">
            <a:off x="-3303587" y="3338512"/>
            <a:ext cx="6858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7" descr="lollipop[1]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5400000" flipV="1">
            <a:off x="5589588" y="3338512"/>
            <a:ext cx="6858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BLUL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125413" y="6400800"/>
            <a:ext cx="8839200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s.sachmem.vn/public/images/TA9T1SHS/U1-L4-1-1-2ebeff20b4c6236f2b4eab01e92f52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92" y="1295400"/>
            <a:ext cx="2814708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.sachmem.vn/public/images/TA9T1SHS/U1-L4-1-2-9c7034ff5927423391fb53959202cf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295400"/>
            <a:ext cx="4191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.sachmem.vn/public/images/TA9T1SHS/U1-L4-1-3-fd7e6493d4c238efa10b5f8ca266b3d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165" y="4114800"/>
            <a:ext cx="4329435" cy="214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1595438" y="1544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696" y="157116"/>
            <a:ext cx="8618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Nick,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Duong and Mai are playing a day out to a place of interest for their class. Listen to the conversation and complete their plan..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09600" y="1544071"/>
          <a:ext cx="7924800" cy="4575728"/>
        </p:xfrm>
        <a:graphic>
          <a:graphicData uri="http://schemas.openxmlformats.org/drawingml/2006/table">
            <a:tbl>
              <a:tblPr/>
              <a:tblGrid>
                <a:gridCol w="2514600"/>
                <a:gridCol w="3041970"/>
                <a:gridCol w="2368230"/>
              </a:tblGrid>
              <a:tr h="319054"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Details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Who to prepare</a:t>
                      </a: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 marL="78941" marR="78941" marT="39471" marB="39471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54">
                <a:tc>
                  <a:txBody>
                    <a:bodyPr/>
                    <a:lstStyle/>
                    <a:p>
                      <a:pPr algn="l"/>
                      <a:r>
                        <a:rPr lang="en-US" sz="1600" b="1">
                          <a:effectLst/>
                        </a:rPr>
                        <a:t>Place</a:t>
                      </a:r>
                      <a:endParaRPr lang="en-US" sz="160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</a:rPr>
                        <a:t>(1) </a:t>
                      </a:r>
                      <a:endParaRPr lang="en-US" sz="160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319054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effectLst/>
                        </a:rPr>
                        <a:t>Means of transport</a:t>
                      </a:r>
                      <a:endParaRPr lang="en-US" sz="1600" dirty="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</a:rPr>
                        <a:t>(2) </a:t>
                      </a:r>
                      <a:endParaRPr lang="en-US" sz="160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555878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effectLst/>
                        </a:rPr>
                        <a:t>Time to set off</a:t>
                      </a:r>
                      <a:endParaRPr lang="en-US" sz="1600" dirty="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</a:rPr>
                        <a:t>(3) </a:t>
                      </a:r>
                      <a:endParaRPr lang="en-US" sz="160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</a:rPr>
                        <a:t>Mai: stick a notice</a:t>
                      </a:r>
                      <a:endParaRPr lang="en-US" sz="1600" dirty="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319054">
                <a:tc>
                  <a:txBody>
                    <a:bodyPr/>
                    <a:lstStyle/>
                    <a:p>
                      <a:pPr algn="l"/>
                      <a:r>
                        <a:rPr lang="en-US" sz="1600" b="1">
                          <a:effectLst/>
                        </a:rPr>
                        <a:t>Food</a:t>
                      </a:r>
                      <a:endParaRPr lang="en-US" sz="160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</a:rPr>
                        <a:t>(4) bring </a:t>
                      </a:r>
                      <a:endParaRPr lang="en-US" sz="1600" dirty="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319054">
                <a:tc>
                  <a:txBody>
                    <a:bodyPr/>
                    <a:lstStyle/>
                    <a:p>
                      <a:pPr algn="l"/>
                      <a:r>
                        <a:rPr lang="en-US" sz="1600" b="1">
                          <a:effectLst/>
                        </a:rPr>
                        <a:t>Drinks</a:t>
                      </a:r>
                      <a:endParaRPr lang="en-US" sz="160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</a:rPr>
                        <a:t>For everyone</a:t>
                      </a:r>
                      <a:endParaRPr lang="en-US" sz="1600" dirty="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</a:rPr>
                        <a:t>Nga: buy in (5) </a:t>
                      </a:r>
                      <a:endParaRPr lang="en-US" sz="160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1739996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effectLst/>
                        </a:rPr>
                        <a:t>Activities</a:t>
                      </a:r>
                      <a:endParaRPr lang="en-US" sz="1600" dirty="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</a:rPr>
                        <a:t>Morning: (6) </a:t>
                      </a:r>
                      <a:r>
                        <a:rPr lang="en-US" sz="1600" dirty="0" smtClean="0">
                          <a:effectLst/>
                        </a:rPr>
                        <a:t>…………………..games </a:t>
                      </a:r>
                      <a:r>
                        <a:rPr lang="en-US" sz="1600" dirty="0">
                          <a:effectLst/>
                        </a:rPr>
                        <a:t>and quizzes Lunch: 11.30 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Afternoon: go to traditional (</a:t>
                      </a:r>
                      <a:r>
                        <a:rPr lang="en-US" sz="1600" dirty="0" smtClean="0">
                          <a:effectLst/>
                        </a:rPr>
                        <a:t>8)</a:t>
                      </a:r>
                      <a:r>
                        <a:rPr lang="en-US" sz="1600" dirty="0">
                          <a:effectLst/>
                        </a:rPr>
                        <a:t> </a:t>
                      </a:r>
                      <a:r>
                        <a:rPr lang="en-US" sz="1600" dirty="0" smtClean="0">
                          <a:effectLst/>
                        </a:rPr>
                        <a:t>…………………</a:t>
                      </a:r>
                      <a:r>
                        <a:rPr lang="en-US" sz="1600" dirty="0">
                          <a:effectLst/>
                        </a:rPr>
                        <a:t> at </a:t>
                      </a:r>
                      <a:r>
                        <a:rPr lang="en-US" sz="1600" dirty="0" smtClean="0">
                          <a:effectLst/>
                        </a:rPr>
                        <a:t>.</a:t>
                      </a:r>
                      <a:r>
                        <a:rPr lang="en-US" sz="1600" dirty="0">
                          <a:effectLst/>
                        </a:rPr>
                        <a:t>30; (9</a:t>
                      </a:r>
                      <a:r>
                        <a:rPr lang="en-US" sz="1600" dirty="0" smtClean="0">
                          <a:effectLst/>
                        </a:rPr>
                        <a:t>)………………….</a:t>
                      </a: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 smtClean="0">
                        <a:effectLst/>
                      </a:endParaRPr>
                    </a:p>
                    <a:p>
                      <a:pPr algn="l"/>
                      <a:r>
                        <a:rPr lang="en-US" sz="1600" dirty="0" smtClean="0">
                          <a:effectLst/>
                        </a:rPr>
                        <a:t>their </a:t>
                      </a:r>
                      <a:r>
                        <a:rPr lang="en-US" sz="1600" dirty="0">
                          <a:effectLst/>
                        </a:rPr>
                        <a:t>own paintings</a:t>
                      </a:r>
                      <a:endParaRPr lang="en-US" sz="1600" dirty="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</a:rPr>
                        <a:t>Nick: prepare games 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 err="1">
                          <a:effectLst/>
                        </a:rPr>
                        <a:t>Thanh</a:t>
                      </a:r>
                      <a:r>
                        <a:rPr lang="en-US" sz="1600" dirty="0">
                          <a:effectLst/>
                        </a:rPr>
                        <a:t>: prepare (7) </a:t>
                      </a:r>
                      <a:endParaRPr lang="en-US" sz="1600" dirty="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319054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effectLst/>
                        </a:rPr>
                        <a:t>Time to come back</a:t>
                      </a:r>
                      <a:endParaRPr lang="en-US" sz="1600" dirty="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</a:rPr>
                        <a:t>(10) </a:t>
                      </a:r>
                      <a:endParaRPr lang="en-US" sz="1600" dirty="0">
                        <a:effectLst/>
                      </a:endParaRPr>
                    </a:p>
                  </a:txBody>
                  <a:tcPr marL="123346" marR="123346" marT="41115" marB="4111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78941" marR="78941" marT="39471" marB="39471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2696" y="157116"/>
            <a:ext cx="8618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Nick,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Duong and Mai are playing a day out to a place of interest for their class. Listen to the conversation and complete their plan..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0" y="2126675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 Park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0312" y="2459415"/>
            <a:ext cx="14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0" y="2860910"/>
            <a:ext cx="167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a.m.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200" y="3320534"/>
            <a:ext cx="14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own lunch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24600" y="4023756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supermarket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8012" y="3927063"/>
            <a:ext cx="2125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team-building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91400" y="5088577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quizzes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08220" y="4897974"/>
            <a:ext cx="2144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painting village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48150" y="5161028"/>
            <a:ext cx="800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57600" y="5791200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5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p.m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06 Track 6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7086600" y="914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1778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.sachmem.vn/public/images/TA9T1SHS/U1-L4-2-8cc7bee79857fe331a2aa2c4a2bca958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990600"/>
            <a:ext cx="4440652" cy="329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0296" y="157116"/>
            <a:ext cx="9033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Imagine that your class is going to a place of interest in your area</a:t>
            </a:r>
            <a:endParaRPr 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 in groups to discuss the plan for this day out. Make the note in the table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33600" y="9906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DAY OUT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57200" y="1676400"/>
          <a:ext cx="8077200" cy="4495800"/>
        </p:xfrm>
        <a:graphic>
          <a:graphicData uri="http://schemas.openxmlformats.org/drawingml/2006/table">
            <a:tbl>
              <a:tblPr/>
              <a:tblGrid>
                <a:gridCol w="2737797"/>
                <a:gridCol w="2187575"/>
                <a:gridCol w="3151828"/>
              </a:tblGrid>
              <a:tr h="38378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Details</a:t>
                      </a:r>
                      <a:endParaRPr lang="en-US" dirty="0"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Details</a:t>
                      </a:r>
                      <a:endParaRPr lang="en-US"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Who to prepare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787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effectLst/>
                        </a:rPr>
                        <a:t>Place</a:t>
                      </a:r>
                      <a:endParaRPr lang="en-US" dirty="0"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>
                        <a:solidFill>
                          <a:srgbClr val="4422A9"/>
                        </a:solidFill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>
                        <a:solidFill>
                          <a:srgbClr val="4422A9"/>
                        </a:solidFill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383787">
                <a:tc>
                  <a:txBody>
                    <a:bodyPr/>
                    <a:lstStyle/>
                    <a:p>
                      <a:pPr algn="l"/>
                      <a:r>
                        <a:rPr lang="en-US" b="1">
                          <a:effectLst/>
                        </a:rPr>
                        <a:t>Means of transport</a:t>
                      </a:r>
                      <a:endParaRPr lang="en-US"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>
                        <a:solidFill>
                          <a:srgbClr val="4422A9"/>
                        </a:solidFill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4422A9"/>
                        </a:solidFill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383787">
                <a:tc>
                  <a:txBody>
                    <a:bodyPr/>
                    <a:lstStyle/>
                    <a:p>
                      <a:pPr algn="l"/>
                      <a:r>
                        <a:rPr lang="en-US" b="1">
                          <a:effectLst/>
                        </a:rPr>
                        <a:t>Time to set off</a:t>
                      </a:r>
                      <a:endParaRPr lang="en-US"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>
                        <a:solidFill>
                          <a:srgbClr val="4422A9"/>
                        </a:solidFill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>
                        <a:solidFill>
                          <a:srgbClr val="4422A9"/>
                        </a:solidFill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383787">
                <a:tc>
                  <a:txBody>
                    <a:bodyPr/>
                    <a:lstStyle/>
                    <a:p>
                      <a:pPr algn="l"/>
                      <a:r>
                        <a:rPr lang="en-US" b="1">
                          <a:effectLst/>
                        </a:rPr>
                        <a:t>Food</a:t>
                      </a:r>
                      <a:endParaRPr lang="en-US"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>
                        <a:solidFill>
                          <a:srgbClr val="4422A9"/>
                        </a:solidFill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4422A9"/>
                        </a:solidFill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383787">
                <a:tc>
                  <a:txBody>
                    <a:bodyPr/>
                    <a:lstStyle/>
                    <a:p>
                      <a:pPr algn="l"/>
                      <a:r>
                        <a:rPr lang="en-US" b="1">
                          <a:effectLst/>
                        </a:rPr>
                        <a:t>Drinks</a:t>
                      </a:r>
                      <a:endParaRPr lang="en-US"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4422A9"/>
                        </a:solidFill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4422A9"/>
                        </a:solidFill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383787">
                <a:tc>
                  <a:txBody>
                    <a:bodyPr/>
                    <a:lstStyle/>
                    <a:p>
                      <a:pPr algn="l"/>
                      <a:r>
                        <a:rPr lang="en-US" b="1">
                          <a:effectLst/>
                        </a:rPr>
                        <a:t>Activities</a:t>
                      </a:r>
                      <a:endParaRPr lang="en-US"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>
                        <a:solidFill>
                          <a:srgbClr val="4422A9"/>
                        </a:solidFill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>
                        <a:solidFill>
                          <a:srgbClr val="4422A9"/>
                        </a:solidFill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  <a:tr h="1809291">
                <a:tc>
                  <a:txBody>
                    <a:bodyPr/>
                    <a:lstStyle/>
                    <a:p>
                      <a:pPr algn="l"/>
                      <a:r>
                        <a:rPr lang="en-US" b="1">
                          <a:effectLst/>
                        </a:rPr>
                        <a:t>Time to come back</a:t>
                      </a:r>
                      <a:endParaRPr lang="en-US"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4422A9"/>
                        </a:solidFill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4422A9"/>
                        </a:solidFill>
                        <a:effectLst/>
                      </a:endParaRPr>
                    </a:p>
                  </a:txBody>
                  <a:tcPr marL="142875" marR="142875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9C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rames PPT 015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1" y="36394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0" y="620973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Pesent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your plan to the class. Which group has the best plan?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ChangeArrowheads="1"/>
          </p:cNvSpPr>
          <p:nvPr/>
        </p:nvSpPr>
        <p:spPr bwMode="auto">
          <a:xfrm>
            <a:off x="1752600" y="3270597"/>
            <a:ext cx="6096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Learn by heart vocabulary - Prepare</a:t>
            </a:r>
            <a:r>
              <a:rPr lang="vi-VN" sz="3200" b="1" dirty="0" smtClean="0">
                <a:solidFill>
                  <a:srgbClr val="0000CC"/>
                </a:solidFill>
                <a:cs typeface="Arial" panose="020B0604020202020204" pitchFamily="34" charset="0"/>
              </a:rPr>
              <a:t>: </a:t>
            </a:r>
            <a:r>
              <a:rPr lang="en-US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 1</a:t>
            </a:r>
            <a:endParaRPr lang="en-US" sz="32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3" name="Picture 4" descr="anh dong 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24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2895600" y="1676400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3600" b="1" smtClean="0">
                <a:solidFill>
                  <a:srgbClr val="1F497D"/>
                </a:solidFill>
                <a:latin typeface=".VnTimeH" pitchFamily="34" charset="0"/>
              </a:rPr>
              <a:t> homework</a:t>
            </a:r>
            <a:endParaRPr lang="en-US" sz="3600" b="1" smtClean="0">
              <a:solidFill>
                <a:srgbClr val="1F497D"/>
              </a:solidFill>
              <a:latin typeface=".VnTimeH" pitchFamily="34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1335</Words>
  <Application>WPS Presentation</Application>
  <PresentationFormat>On-screen Show (4:3)</PresentationFormat>
  <Paragraphs>120</Paragraphs>
  <Slides>8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8</vt:i4>
      </vt:variant>
    </vt:vector>
  </HeadingPairs>
  <TitlesOfParts>
    <vt:vector size="22" baseType="lpstr">
      <vt:lpstr>Arial</vt:lpstr>
      <vt:lpstr>SimSun</vt:lpstr>
      <vt:lpstr>Wingdings</vt:lpstr>
      <vt:lpstr>Calibri</vt:lpstr>
      <vt:lpstr>Times New Roman</vt:lpstr>
      <vt:lpstr>Times New Roman</vt:lpstr>
      <vt:lpstr>.VnTimeH</vt:lpstr>
      <vt:lpstr>Segoe Print</vt:lpstr>
      <vt:lpstr>Microsoft YaHei</vt:lpstr>
      <vt:lpstr>Arial Unicode MS</vt:lpstr>
      <vt:lpstr>Office Theme</vt:lpstr>
      <vt:lpstr>1_Default Design</vt:lpstr>
      <vt:lpstr>1_Office Theme</vt:lpstr>
      <vt:lpstr>Default 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computer</cp:lastModifiedBy>
  <cp:revision>83</cp:revision>
  <dcterms:created xsi:type="dcterms:W3CDTF">2016-08-31T01:09:00Z</dcterms:created>
  <dcterms:modified xsi:type="dcterms:W3CDTF">2023-09-19T03:56:57Z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4AD52D68E4D0400DA8DA2BDC42526674_12</vt:lpwstr>
  </property>
  <property fmtid="{D5CDD505-2E9C-101B-9397-08002B2CF9AE}" pid="3" name="KSOProductBuildVer">
    <vt:lpwstr>1033-12.2.0.13201</vt:lpwstr>
  </property>
</Properties>
</file>