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CD1604-C28B-41A7-8435-68A8EE9F360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D1604-C28B-41A7-8435-68A8EE9F3609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CD1604-C28B-41A7-8435-68A8EE9F3609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  <a:p>
            <a:pPr lvl="1" eaLnBrk="1" latinLnBrk="0" hangingPunct="1"/>
            <a:r>
              <a:rPr kumimoji="0" lang="en-US" smtClean="0"/>
              <a:t>Second level</a:t>
            </a:r>
            <a:endParaRPr kumimoji="0" lang="en-US" smtClean="0"/>
          </a:p>
          <a:p>
            <a:pPr lvl="2" eaLnBrk="1" latinLnBrk="0" hangingPunct="1"/>
            <a:r>
              <a:rPr kumimoji="0" lang="en-US" smtClean="0"/>
              <a:t>Third level</a:t>
            </a:r>
            <a:endParaRPr kumimoji="0" lang="en-US" smtClean="0"/>
          </a:p>
          <a:p>
            <a:pPr lvl="3" eaLnBrk="1" latinLnBrk="0" hangingPunct="1"/>
            <a:r>
              <a:rPr kumimoji="0" lang="en-US" smtClean="0"/>
              <a:t>Fourth level</a:t>
            </a:r>
            <a:endParaRPr kumimoji="0" lang="en-US" smtClean="0"/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A3991277-3F04-43E8-8BDD-98ED3ED68BE9}" type="datetimeFigureOut">
              <a:rPr lang="en-US" smtClean="0"/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6CD1604-C28B-41A7-8435-68A8EE9F360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069595"/>
            <a:ext cx="5740400" cy="4753769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effectLst/>
              </a:rPr>
              <a:t>Unit 1	Local environment</a:t>
            </a:r>
            <a:endParaRPr lang="en-US" sz="4400" dirty="0">
              <a:solidFill>
                <a:srgbClr val="FF0000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000"/>
            <a:ext cx="26670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371600"/>
            <a:ext cx="4525645" cy="37719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Drum :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cái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trống</a:t>
            </a:r>
            <a:endParaRPr lang="en-US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066800"/>
            <a:ext cx="3317240" cy="417576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Marble sculpture: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khắc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cẩm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thạch</a:t>
            </a:r>
            <a:endParaRPr lang="en-US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19359"/>
            <a:ext cx="6286500" cy="4191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Pottery :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gốm</a:t>
            </a:r>
            <a:endParaRPr lang="en-US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219200"/>
            <a:ext cx="6132195" cy="405892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Silk		: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lụa</a:t>
            </a:r>
            <a:endParaRPr lang="en-US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5" y="1447801"/>
            <a:ext cx="4163432" cy="28956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6.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Lacquerware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: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sơn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</a:rPr>
              <a:t>mài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47800"/>
            <a:ext cx="4366542" cy="2995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95400"/>
            <a:ext cx="4861560" cy="341068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</a:rPr>
              <a:t>7. Conical hat 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99" y="1600200"/>
            <a:ext cx="5614055" cy="420512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Lantern :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lồng</a:t>
            </a:r>
            <a:r>
              <a:rPr lang="en-US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đèn</a:t>
            </a:r>
            <a:endParaRPr lang="en-US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</a:t>
            </a:r>
            <a:r>
              <a:rPr lang="en-US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closer  look 1</a:t>
            </a:r>
            <a:endParaRPr lang="en-US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65733"/>
            <a:ext cx="8229600" cy="4525963"/>
          </a:xfrm>
        </p:spPr>
        <p:txBody>
          <a:bodyPr/>
          <a:lstStyle/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Carve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khắc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đục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Cast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nóng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chảy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Weave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Embroider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Knit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Mould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217035"/>
          </a:xfrm>
        </p:spPr>
        <p:txBody>
          <a:bodyPr/>
          <a:lstStyle/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/>
              <a:t>The </a:t>
            </a:r>
            <a:r>
              <a:rPr lang="en-US" u="sng" dirty="0" smtClean="0"/>
              <a:t>craft village lies </a:t>
            </a:r>
            <a:r>
              <a:rPr lang="en-US" dirty="0" smtClean="0"/>
              <a:t>on the </a:t>
            </a:r>
            <a:r>
              <a:rPr lang="en-US" u="sng" dirty="0" smtClean="0"/>
              <a:t>river bank</a:t>
            </a:r>
            <a:r>
              <a:rPr lang="en-US" dirty="0" smtClean="0"/>
              <a:t>.</a:t>
            </a:r>
            <a:endParaRPr lang="en-US" dirty="0" smtClean="0"/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/>
              <a:t>This </a:t>
            </a:r>
            <a:r>
              <a:rPr lang="en-US" u="sng" dirty="0" smtClean="0"/>
              <a:t>painting</a:t>
            </a:r>
            <a:r>
              <a:rPr lang="en-US" dirty="0" smtClean="0"/>
              <a:t> is </a:t>
            </a:r>
            <a:r>
              <a:rPr lang="en-US" u="sng" dirty="0" smtClean="0"/>
              <a:t>embroidered.</a:t>
            </a:r>
            <a:endParaRPr lang="en-US" u="sng" dirty="0" smtClean="0"/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u="sng" dirty="0" smtClean="0"/>
              <a:t>What</a:t>
            </a:r>
            <a:r>
              <a:rPr lang="en-US" dirty="0" smtClean="0"/>
              <a:t> is this </a:t>
            </a:r>
            <a:r>
              <a:rPr lang="en-US" u="sng" dirty="0" smtClean="0"/>
              <a:t>region famous </a:t>
            </a:r>
            <a:r>
              <a:rPr lang="en-US" dirty="0" smtClean="0"/>
              <a:t>for?</a:t>
            </a:r>
            <a:endParaRPr lang="en-US" dirty="0" smtClean="0"/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u="sng" dirty="0" smtClean="0"/>
              <a:t>Drums</a:t>
            </a:r>
            <a:r>
              <a:rPr lang="en-US" dirty="0" smtClean="0"/>
              <a:t> </a:t>
            </a:r>
            <a:r>
              <a:rPr lang="en-US" u="sng" dirty="0" smtClean="0"/>
              <a:t>aren’t made </a:t>
            </a:r>
            <a:r>
              <a:rPr lang="en-US" dirty="0" smtClean="0"/>
              <a:t>in my </a:t>
            </a:r>
            <a:r>
              <a:rPr lang="en-US" u="sng" dirty="0" smtClean="0"/>
              <a:t>village.</a:t>
            </a:r>
            <a:endParaRPr lang="en-US" u="sng" dirty="0" smtClean="0"/>
          </a:p>
          <a:p>
            <a:pPr marL="624205" indent="-514350">
              <a:lnSpc>
                <a:spcPct val="150000"/>
              </a:lnSpc>
              <a:buAutoNum type="arabicPeriod"/>
            </a:pPr>
            <a:r>
              <a:rPr lang="en-US" dirty="0" smtClean="0"/>
              <a:t>A </a:t>
            </a:r>
            <a:r>
              <a:rPr lang="en-US" u="sng" dirty="0" smtClean="0"/>
              <a:t>famous</a:t>
            </a:r>
            <a:r>
              <a:rPr lang="en-US" dirty="0" smtClean="0"/>
              <a:t> </a:t>
            </a:r>
            <a:r>
              <a:rPr lang="en-US" u="sng" dirty="0" smtClean="0"/>
              <a:t>artisan carved </a:t>
            </a:r>
            <a:r>
              <a:rPr lang="en-US" dirty="0" smtClean="0"/>
              <a:t>this </a:t>
            </a:r>
            <a:r>
              <a:rPr lang="en-US" u="sng" dirty="0" smtClean="0"/>
              <a:t>table beautifully.</a:t>
            </a:r>
            <a:endParaRPr lang="en-US" u="sng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2100" y="274955"/>
            <a:ext cx="8770620" cy="1143000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chemeClr val="accent2"/>
                </a:solidFill>
                <a:effectLst/>
              </a:rPr>
              <a:t>Pronunciation: </a:t>
            </a:r>
            <a:r>
              <a:rPr lang="en-US" b="0" dirty="0" smtClean="0">
                <a:solidFill>
                  <a:schemeClr val="tx1"/>
                </a:solidFill>
                <a:effectLst/>
              </a:rPr>
              <a:t>Stress on content words</a:t>
            </a:r>
            <a:endParaRPr lang="en-US" b="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152400" y="1444294"/>
            <a:ext cx="4344988" cy="39417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09855" indent="0"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Stressed:</a:t>
            </a:r>
            <a:endParaRPr lang="en-US" b="1" dirty="0" smtClean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en-US" dirty="0" smtClean="0"/>
              <a:t>Noun :house, teacher…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Verb : go, walk, …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Adj</a:t>
            </a:r>
            <a:r>
              <a:rPr lang="en-US" dirty="0" smtClean="0"/>
              <a:t>, </a:t>
            </a:r>
            <a:r>
              <a:rPr lang="en-US" dirty="0" err="1" smtClean="0"/>
              <a:t>adv</a:t>
            </a:r>
            <a:r>
              <a:rPr lang="en-US" dirty="0" smtClean="0"/>
              <a:t> : big, historic…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Wh</a:t>
            </a:r>
            <a:r>
              <a:rPr lang="en-US" dirty="0" smtClean="0"/>
              <a:t>: what, how…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Negative : isn’t, don’t…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346575" cy="39417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09855" indent="0"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Unstressed:</a:t>
            </a:r>
            <a:endParaRPr lang="en-US" b="1" dirty="0" smtClean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en-US" dirty="0" smtClean="0"/>
              <a:t>Article: a, an, the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Preposition : in , on, at…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Pronoun : I, you, we…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Possessive </a:t>
            </a:r>
            <a:r>
              <a:rPr lang="en-US" dirty="0" err="1" smtClean="0"/>
              <a:t>adj</a:t>
            </a:r>
            <a:r>
              <a:rPr lang="en-US" dirty="0" smtClean="0"/>
              <a:t> : his, her, my….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9200"/>
            <a:ext cx="7086600" cy="4724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826770"/>
          </a:xfrm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Pottery: </a:t>
            </a:r>
            <a:r>
              <a:rPr lang="en-US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gốm</a:t>
            </a:r>
            <a:endParaRPr lang="en-US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47800"/>
            <a:ext cx="7138035" cy="434721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Conical hat :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nón</a:t>
            </a:r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lá</a:t>
            </a:r>
            <a:endParaRPr lang="en-US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71600"/>
            <a:ext cx="7543800" cy="44577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Workshop :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xưởng</a:t>
            </a:r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việc</a:t>
            </a:r>
            <a:endParaRPr lang="en-US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1828800"/>
            <a:ext cx="4576176" cy="3505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Handicraft :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b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endParaRPr lang="en-US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828800"/>
            <a:ext cx="4344233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304800" y="990600"/>
            <a:ext cx="4267200" cy="52578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67055" indent="-45720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something ( a business, an organization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...) 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7055" indent="-45720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 control of something.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7055" indent="-45720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who do skilled work, making things with their hands.</a:t>
            </a:r>
            <a:endParaRPr lang="en-US" dirty="0" smtClean="0"/>
          </a:p>
          <a:p>
            <a:pPr marL="567055" indent="-45720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interesting or enjoyable place to go or thing to do.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7055" indent="-45720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particular place.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7055" indent="-45720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someone remember or think about something.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7055" indent="-45720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Walk around a place to see what is there.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990600"/>
            <a:ext cx="4117975" cy="5334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855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Set up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Take over (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tiếp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Artisans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nghê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Attraction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điểm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hút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Specific region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vùng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biệt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Remind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tưởng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́)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Look around (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81000" y="838200"/>
            <a:ext cx="8534400" cy="5410200"/>
          </a:xfrm>
        </p:spPr>
        <p:txBody>
          <a:bodyPr/>
          <a:lstStyle/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Pottery			(n)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gốm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 up	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lập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Workshop		(n)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xưởng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 over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tiếp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quản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Attraction		(n)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hút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Conical hat		(n)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nón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lá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Remind	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tưởng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region		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vùng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miền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Handicraft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(n)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around		(v)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205" indent="-51435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66294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  <a:effectLst/>
              </a:rPr>
              <a:t>I. Vocabulary:</a:t>
            </a:r>
            <a:endParaRPr lang="en-US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762000"/>
            <a:ext cx="8534400" cy="5638800"/>
          </a:xfrm>
        </p:spPr>
        <p:txBody>
          <a:bodyPr>
            <a:normAutofit/>
          </a:bodyPr>
          <a:lstStyle/>
          <a:p>
            <a:pPr marL="109855" indent="0">
              <a:buNone/>
            </a:pPr>
            <a:r>
              <a:rPr lang="en-US" sz="2800" dirty="0" smtClean="0">
                <a:solidFill>
                  <a:srgbClr val="000000"/>
                </a:solidFill>
                <a:latin typeface="MyriadPro-Regular"/>
              </a:rPr>
              <a:t>B. </a:t>
            </a:r>
            <a:endParaRPr lang="en-US" sz="2800" dirty="0" smtClean="0">
              <a:solidFill>
                <a:srgbClr val="000000"/>
              </a:solidFill>
              <a:latin typeface="MyriadPro-Regular"/>
            </a:endParaRPr>
          </a:p>
          <a:p>
            <a:pPr marL="109855" indent="0">
              <a:buNone/>
            </a:pPr>
            <a:r>
              <a:rPr lang="en-US" sz="2800" dirty="0">
                <a:solidFill>
                  <a:srgbClr val="FF2633"/>
                </a:solidFill>
                <a:latin typeface="MyriadPro-Semibold"/>
              </a:rPr>
              <a:t>1. 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They are at </a:t>
            </a:r>
            <a:r>
              <a:rPr lang="en-US" sz="2800" dirty="0" err="1">
                <a:solidFill>
                  <a:srgbClr val="000000"/>
                </a:solidFill>
                <a:latin typeface="MyriadPro-Regular"/>
              </a:rPr>
              <a:t>Phong’s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 grandparents’ workshop in </a:t>
            </a:r>
            <a:r>
              <a:rPr lang="en-US" sz="2800" dirty="0" smtClean="0">
                <a:solidFill>
                  <a:srgbClr val="000000"/>
                </a:solidFill>
                <a:latin typeface="MyriadPro-Regular"/>
              </a:rPr>
              <a:t>   	Bat </a:t>
            </a:r>
            <a:r>
              <a:rPr lang="en-US" sz="2800" dirty="0" err="1">
                <a:solidFill>
                  <a:srgbClr val="000000"/>
                </a:solidFill>
                <a:latin typeface="MyriadPro-Regular"/>
              </a:rPr>
              <a:t>Trang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.</a:t>
            </a:r>
            <a:endParaRPr lang="en-US" sz="2800" dirty="0">
              <a:solidFill>
                <a:srgbClr val="000000"/>
              </a:solidFill>
              <a:latin typeface="MyriadPro-Regular"/>
            </a:endParaRPr>
          </a:p>
          <a:p>
            <a:pPr marL="109855" indent="0">
              <a:buNone/>
            </a:pPr>
            <a:r>
              <a:rPr lang="en-US" sz="2800" dirty="0">
                <a:solidFill>
                  <a:srgbClr val="FF2633"/>
                </a:solidFill>
                <a:latin typeface="MyriadPro-Semibold"/>
              </a:rPr>
              <a:t>2. 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It is about 700 years old.</a:t>
            </a:r>
            <a:endParaRPr lang="en-US" sz="2800" dirty="0">
              <a:solidFill>
                <a:srgbClr val="000000"/>
              </a:solidFill>
              <a:latin typeface="MyriadPro-Regular"/>
            </a:endParaRPr>
          </a:p>
          <a:p>
            <a:pPr marL="109855" indent="0">
              <a:buNone/>
            </a:pPr>
            <a:r>
              <a:rPr lang="en-US" sz="2800" dirty="0">
                <a:solidFill>
                  <a:srgbClr val="FF2633"/>
                </a:solidFill>
                <a:latin typeface="MyriadPro-Semibold"/>
              </a:rPr>
              <a:t>3. 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His great-grandparents did.</a:t>
            </a:r>
            <a:endParaRPr lang="en-US" sz="2800" dirty="0">
              <a:solidFill>
                <a:srgbClr val="000000"/>
              </a:solidFill>
              <a:latin typeface="MyriadPro-Regular"/>
            </a:endParaRPr>
          </a:p>
          <a:p>
            <a:pPr marL="109855" indent="0">
              <a:buNone/>
            </a:pPr>
            <a:r>
              <a:rPr lang="en-US" sz="2800" dirty="0">
                <a:solidFill>
                  <a:srgbClr val="FF2633"/>
                </a:solidFill>
                <a:latin typeface="MyriadPro-Semibold"/>
              </a:rPr>
              <a:t>4. 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Because people can buy things for their house and make pottery themselves there.</a:t>
            </a:r>
            <a:endParaRPr lang="en-US" sz="2800" dirty="0">
              <a:solidFill>
                <a:srgbClr val="000000"/>
              </a:solidFill>
              <a:latin typeface="MyriadPro-Regular"/>
            </a:endParaRPr>
          </a:p>
          <a:p>
            <a:pPr marL="109855" indent="0">
              <a:buNone/>
            </a:pPr>
            <a:r>
              <a:rPr lang="en-US" sz="2800" dirty="0">
                <a:solidFill>
                  <a:srgbClr val="FF2633"/>
                </a:solidFill>
                <a:latin typeface="MyriadPro-Semibold"/>
              </a:rPr>
              <a:t>5. 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It’s in Hue.</a:t>
            </a:r>
            <a:endParaRPr lang="en-US" sz="2800" dirty="0">
              <a:solidFill>
                <a:srgbClr val="000000"/>
              </a:solidFill>
              <a:latin typeface="MyriadPro-Regular"/>
            </a:endParaRPr>
          </a:p>
          <a:p>
            <a:pPr marL="109855" indent="0">
              <a:buNone/>
            </a:pPr>
            <a:r>
              <a:rPr lang="en-US" sz="2800" dirty="0">
                <a:solidFill>
                  <a:srgbClr val="FF2633"/>
                </a:solidFill>
                <a:latin typeface="MyriadPro-Semibold"/>
              </a:rPr>
              <a:t>6. </a:t>
            </a:r>
            <a:r>
              <a:rPr lang="en-US" sz="2800" dirty="0">
                <a:solidFill>
                  <a:srgbClr val="000000"/>
                </a:solidFill>
                <a:latin typeface="MyriadPro-Regular"/>
              </a:rPr>
              <a:t>Because the handicrafts remind them of a specific region.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7232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1. Listen and read: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00200"/>
            <a:ext cx="5751195" cy="346265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325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  <a:effectLst/>
              </a:rPr>
              <a:t>2. Write name of each traditional handicraft in the box under the picture:</a:t>
            </a:r>
            <a:endParaRPr lang="en-US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479964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Paintings : </a:t>
            </a:r>
            <a:r>
              <a:rPr lang="en-US" sz="2800" dirty="0" err="1" smtClean="0"/>
              <a:t>bức</a:t>
            </a:r>
            <a:r>
              <a:rPr lang="en-US" sz="2800" dirty="0" smtClean="0"/>
              <a:t> </a:t>
            </a:r>
            <a:r>
              <a:rPr lang="en-US" sz="2800" dirty="0" err="1" smtClean="0"/>
              <a:t>tranh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2078</Words>
  <Application>WPS Presentation</Application>
  <PresentationFormat>On-screen Show (4:3)</PresentationFormat>
  <Paragraphs>103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SimSun</vt:lpstr>
      <vt:lpstr>Wingdings</vt:lpstr>
      <vt:lpstr>Wingdings 3</vt:lpstr>
      <vt:lpstr>Verdana</vt:lpstr>
      <vt:lpstr>Wingdings 2</vt:lpstr>
      <vt:lpstr>Times New Roman</vt:lpstr>
      <vt:lpstr>MyriadPro-Regular</vt:lpstr>
      <vt:lpstr>Segoe Print</vt:lpstr>
      <vt:lpstr>MyriadPro-Semibold</vt:lpstr>
      <vt:lpstr>Lucida Sans Unicode</vt:lpstr>
      <vt:lpstr>Microsoft YaHei</vt:lpstr>
      <vt:lpstr>Arial Unicode MS</vt:lpstr>
      <vt:lpstr>Calibri</vt:lpstr>
      <vt:lpstr>Concourse</vt:lpstr>
      <vt:lpstr>Unit 1	Local environment</vt:lpstr>
      <vt:lpstr>Pottery: đồ gốm</vt:lpstr>
      <vt:lpstr>Conical hat : nón lá</vt:lpstr>
      <vt:lpstr>Workshop : xưởng làm việc</vt:lpstr>
      <vt:lpstr>Handicraft : đồ thủ công</vt:lpstr>
      <vt:lpstr>PowerPoint 演示文稿</vt:lpstr>
      <vt:lpstr>I. Vocabulary:</vt:lpstr>
      <vt:lpstr>1. Listen and read:</vt:lpstr>
      <vt:lpstr>2. Write name of each traditional handicraft in the box under the picture:</vt:lpstr>
      <vt:lpstr>2. Drum : cái trống</vt:lpstr>
      <vt:lpstr>3. Marble sculpture: tác phẩm điêu khắc bằng đá cẩm thạch</vt:lpstr>
      <vt:lpstr>4. Pottery : đồ gốm</vt:lpstr>
      <vt:lpstr>5. Silk		: lụa</vt:lpstr>
      <vt:lpstr>6. Lacquerware : sơn mài</vt:lpstr>
      <vt:lpstr>7. Conical hat </vt:lpstr>
      <vt:lpstr>8. Lantern : lồng đèn</vt:lpstr>
      <vt:lpstr>	A closer  look 1</vt:lpstr>
      <vt:lpstr>Pronunciation: Stress on content words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computer</cp:lastModifiedBy>
  <cp:revision>13</cp:revision>
  <dcterms:created xsi:type="dcterms:W3CDTF">2016-08-31T01:09:00Z</dcterms:created>
  <dcterms:modified xsi:type="dcterms:W3CDTF">2023-09-11T04:03:06Z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537D62C0D5F8475F94CF3D2F23DE67C0_12</vt:lpwstr>
  </property>
  <property fmtid="{D5CDD505-2E9C-101B-9397-08002B2CF9AE}" pid="3" name="KSOProductBuildVer">
    <vt:lpwstr>1033-12.2.0.13201</vt:lpwstr>
  </property>
</Properties>
</file>