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68" r:id="rId3"/>
    <p:sldId id="267" r:id="rId4"/>
    <p:sldId id="269" r:id="rId5"/>
    <p:sldId id="270" r:id="rId6"/>
    <p:sldId id="271" r:id="rId7"/>
    <p:sldId id="272" r:id="rId8"/>
    <p:sldId id="273" r:id="rId9"/>
    <p:sldId id="274" r:id="rId10"/>
    <p:sldId id="27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58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BCECA22-F514-4602-9794-CA70AC979256}"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FA2D2-8F59-4C97-B5B0-C71E3A4349BD}" type="slidenum">
              <a:rPr lang="en-US" smtClean="0"/>
              <a:t>‹#›</a:t>
            </a:fld>
            <a:endParaRPr lang="en-US"/>
          </a:p>
        </p:txBody>
      </p:sp>
    </p:spTree>
    <p:extLst>
      <p:ext uri="{BB962C8B-B14F-4D97-AF65-F5344CB8AC3E}">
        <p14:creationId xmlns:p14="http://schemas.microsoft.com/office/powerpoint/2010/main" val="566012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CECA22-F514-4602-9794-CA70AC979256}"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FA2D2-8F59-4C97-B5B0-C71E3A4349BD}" type="slidenum">
              <a:rPr lang="en-US" smtClean="0"/>
              <a:t>‹#›</a:t>
            </a:fld>
            <a:endParaRPr lang="en-US"/>
          </a:p>
        </p:txBody>
      </p:sp>
    </p:spTree>
    <p:extLst>
      <p:ext uri="{BB962C8B-B14F-4D97-AF65-F5344CB8AC3E}">
        <p14:creationId xmlns:p14="http://schemas.microsoft.com/office/powerpoint/2010/main" val="1541334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CECA22-F514-4602-9794-CA70AC979256}"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FA2D2-8F59-4C97-B5B0-C71E3A4349BD}" type="slidenum">
              <a:rPr lang="en-US" smtClean="0"/>
              <a:t>‹#›</a:t>
            </a:fld>
            <a:endParaRPr lang="en-US"/>
          </a:p>
        </p:txBody>
      </p:sp>
    </p:spTree>
    <p:extLst>
      <p:ext uri="{BB962C8B-B14F-4D97-AF65-F5344CB8AC3E}">
        <p14:creationId xmlns:p14="http://schemas.microsoft.com/office/powerpoint/2010/main" val="1593877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CECA22-F514-4602-9794-CA70AC979256}" type="datetimeFigureOut">
              <a:rPr lang="en-US" smtClean="0"/>
              <a:t>9/12/2019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EFA2D2-8F59-4C97-B5B0-C71E3A4349BD}" type="slidenum">
              <a:rPr lang="en-US" smtClean="0"/>
              <a:t>‹#›</a:t>
            </a:fld>
            <a:endParaRPr lang="en-US"/>
          </a:p>
        </p:txBody>
      </p:sp>
    </p:spTree>
    <p:extLst>
      <p:ext uri="{BB962C8B-B14F-4D97-AF65-F5344CB8AC3E}">
        <p14:creationId xmlns:p14="http://schemas.microsoft.com/office/powerpoint/2010/main" val="3440542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BCECA22-F514-4602-9794-CA70AC979256}" type="datetimeFigureOut">
              <a:rPr lang="en-US" smtClean="0"/>
              <a:t>9/12/2019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EFA2D2-8F59-4C97-B5B0-C71E3A4349BD}" type="slidenum">
              <a:rPr lang="en-US" smtClean="0"/>
              <a:t>‹#›</a:t>
            </a:fld>
            <a:endParaRPr lang="en-US"/>
          </a:p>
        </p:txBody>
      </p:sp>
    </p:spTree>
    <p:extLst>
      <p:ext uri="{BB962C8B-B14F-4D97-AF65-F5344CB8AC3E}">
        <p14:creationId xmlns:p14="http://schemas.microsoft.com/office/powerpoint/2010/main" val="1820008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CECA22-F514-4602-9794-CA70AC979256}" type="datetimeFigureOut">
              <a:rPr lang="en-US" smtClean="0"/>
              <a:t>9/12/2019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EFA2D2-8F59-4C97-B5B0-C71E3A4349BD}" type="slidenum">
              <a:rPr lang="en-US" smtClean="0"/>
              <a:t>‹#›</a:t>
            </a:fld>
            <a:endParaRPr lang="en-US"/>
          </a:p>
        </p:txBody>
      </p:sp>
    </p:spTree>
    <p:extLst>
      <p:ext uri="{BB962C8B-B14F-4D97-AF65-F5344CB8AC3E}">
        <p14:creationId xmlns:p14="http://schemas.microsoft.com/office/powerpoint/2010/main" val="249186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CECA22-F514-4602-9794-CA70AC979256}" type="datetimeFigureOut">
              <a:rPr lang="en-US" smtClean="0"/>
              <a:t>9/12/2019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EFA2D2-8F59-4C97-B5B0-C71E3A4349BD}" type="slidenum">
              <a:rPr lang="en-US" smtClean="0"/>
              <a:t>‹#›</a:t>
            </a:fld>
            <a:endParaRPr lang="en-US"/>
          </a:p>
        </p:txBody>
      </p:sp>
    </p:spTree>
    <p:extLst>
      <p:ext uri="{BB962C8B-B14F-4D97-AF65-F5344CB8AC3E}">
        <p14:creationId xmlns:p14="http://schemas.microsoft.com/office/powerpoint/2010/main" val="728689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ECA22-F514-4602-9794-CA70AC979256}" type="datetimeFigureOut">
              <a:rPr lang="en-US" smtClean="0"/>
              <a:t>9/12/2019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EFA2D2-8F59-4C97-B5B0-C71E3A4349BD}" type="slidenum">
              <a:rPr lang="en-US" smtClean="0"/>
              <a:t>‹#›</a:t>
            </a:fld>
            <a:endParaRPr lang="en-US"/>
          </a:p>
        </p:txBody>
      </p:sp>
    </p:spTree>
    <p:extLst>
      <p:ext uri="{BB962C8B-B14F-4D97-AF65-F5344CB8AC3E}">
        <p14:creationId xmlns:p14="http://schemas.microsoft.com/office/powerpoint/2010/main" val="1578030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ECA22-F514-4602-9794-CA70AC979256}" type="datetimeFigureOut">
              <a:rPr lang="en-US" smtClean="0"/>
              <a:t>9/12/2019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EFA2D2-8F59-4C97-B5B0-C71E3A4349BD}" type="slidenum">
              <a:rPr lang="en-US" smtClean="0"/>
              <a:t>‹#›</a:t>
            </a:fld>
            <a:endParaRPr lang="en-US"/>
          </a:p>
        </p:txBody>
      </p:sp>
    </p:spTree>
    <p:extLst>
      <p:ext uri="{BB962C8B-B14F-4D97-AF65-F5344CB8AC3E}">
        <p14:creationId xmlns:p14="http://schemas.microsoft.com/office/powerpoint/2010/main" val="3143185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CECA22-F514-4602-9794-CA70AC979256}"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FA2D2-8F59-4C97-B5B0-C71E3A4349BD}" type="slidenum">
              <a:rPr lang="en-US" smtClean="0"/>
              <a:t>‹#›</a:t>
            </a:fld>
            <a:endParaRPr lang="en-US"/>
          </a:p>
        </p:txBody>
      </p:sp>
    </p:spTree>
    <p:extLst>
      <p:ext uri="{BB962C8B-B14F-4D97-AF65-F5344CB8AC3E}">
        <p14:creationId xmlns:p14="http://schemas.microsoft.com/office/powerpoint/2010/main" val="3522542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CECA22-F514-4602-9794-CA70AC979256}" type="datetimeFigureOut">
              <a:rPr lang="en-US" smtClean="0"/>
              <a:t>9/12/2019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EFA2D2-8F59-4C97-B5B0-C71E3A4349BD}" type="slidenum">
              <a:rPr lang="en-US" smtClean="0"/>
              <a:t>‹#›</a:t>
            </a:fld>
            <a:endParaRPr lang="en-US"/>
          </a:p>
        </p:txBody>
      </p:sp>
    </p:spTree>
    <p:extLst>
      <p:ext uri="{BB962C8B-B14F-4D97-AF65-F5344CB8AC3E}">
        <p14:creationId xmlns:p14="http://schemas.microsoft.com/office/powerpoint/2010/main" val="387698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CECA22-F514-4602-9794-CA70AC979256}" type="datetimeFigureOut">
              <a:rPr lang="en-US" smtClean="0"/>
              <a:t>9/12/2019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EFA2D2-8F59-4C97-B5B0-C71E3A4349BD}" type="slidenum">
              <a:rPr lang="en-US" smtClean="0"/>
              <a:t>‹#›</a:t>
            </a:fld>
            <a:endParaRPr lang="en-US"/>
          </a:p>
        </p:txBody>
      </p:sp>
    </p:spTree>
    <p:extLst>
      <p:ext uri="{BB962C8B-B14F-4D97-AF65-F5344CB8AC3E}">
        <p14:creationId xmlns:p14="http://schemas.microsoft.com/office/powerpoint/2010/main" val="3420703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áº£nh nen powerpoint"/>
          <p:cNvPicPr/>
          <p:nvPr/>
        </p:nvPicPr>
        <p:blipFill>
          <a:blip r:embed="rId2">
            <a:extLst>
              <a:ext uri="{28A0092B-C50C-407E-A947-70E740481C1C}">
                <a14:useLocalDpi xmlns:a14="http://schemas.microsoft.com/office/drawing/2010/main" val="0"/>
              </a:ext>
            </a:extLst>
          </a:blip>
          <a:srcRect/>
          <a:stretch>
            <a:fillRect/>
          </a:stretch>
        </p:blipFill>
        <p:spPr bwMode="auto">
          <a:xfrm>
            <a:off x="0" y="-18981"/>
            <a:ext cx="9144000" cy="6858000"/>
          </a:xfrm>
          <a:prstGeom prst="rect">
            <a:avLst/>
          </a:prstGeom>
          <a:noFill/>
          <a:ln>
            <a:noFill/>
          </a:ln>
        </p:spPr>
      </p:pic>
      <p:pic>
        <p:nvPicPr>
          <p:cNvPr id="3" name="Picture 2"/>
          <p:cNvPicPr>
            <a:picLocks noChangeAspect="1"/>
          </p:cNvPicPr>
          <p:nvPr/>
        </p:nvPicPr>
        <p:blipFill>
          <a:blip r:embed="rId3"/>
          <a:stretch>
            <a:fillRect/>
          </a:stretch>
        </p:blipFill>
        <p:spPr>
          <a:xfrm>
            <a:off x="0" y="990600"/>
            <a:ext cx="9144000" cy="5848419"/>
          </a:xfrm>
          <a:prstGeom prst="rect">
            <a:avLst/>
          </a:prstGeom>
        </p:spPr>
      </p:pic>
      <p:sp>
        <p:nvSpPr>
          <p:cNvPr id="4" name="Rectangle 3"/>
          <p:cNvSpPr/>
          <p:nvPr/>
        </p:nvSpPr>
        <p:spPr>
          <a:xfrm>
            <a:off x="1905000" y="61346"/>
            <a:ext cx="7162800" cy="954107"/>
          </a:xfrm>
          <a:prstGeom prst="rect">
            <a:avLst/>
          </a:prstGeom>
          <a:solidFill>
            <a:srgbClr val="FFFF00"/>
          </a:solidFill>
        </p:spPr>
        <p:txBody>
          <a:bodyPr wrap="square">
            <a:spAutoFit/>
          </a:bodyPr>
          <a:lstStyle/>
          <a:p>
            <a:r>
              <a:rPr lang="en-US" sz="2800" b="1" dirty="0" smtClean="0">
                <a:solidFill>
                  <a:srgbClr val="000000"/>
                </a:solidFill>
                <a:latin typeface="times new roman" panose="02020603050405020304" pitchFamily="18" charset="0"/>
              </a:rPr>
              <a:t>*Complete </a:t>
            </a:r>
            <a:r>
              <a:rPr lang="en-US" sz="2800" b="1" dirty="0">
                <a:solidFill>
                  <a:srgbClr val="000000"/>
                </a:solidFill>
                <a:latin typeface="times new roman" panose="02020603050405020304" pitchFamily="18" charset="0"/>
              </a:rPr>
              <a:t>the word webs with nouns and adjectives connected with the city.</a:t>
            </a:r>
            <a:endParaRPr lang="en-US" sz="2800" dirty="0"/>
          </a:p>
        </p:txBody>
      </p:sp>
      <p:pic>
        <p:nvPicPr>
          <p:cNvPr id="6" name="Picture 5" descr="Related imag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447" y="0"/>
            <a:ext cx="1918447" cy="1114460"/>
          </a:xfrm>
          <a:prstGeom prst="rect">
            <a:avLst/>
          </a:prstGeom>
          <a:noFill/>
          <a:ln>
            <a:noFill/>
          </a:ln>
        </p:spPr>
      </p:pic>
    </p:spTree>
    <p:extLst>
      <p:ext uri="{BB962C8B-B14F-4D97-AF65-F5344CB8AC3E}">
        <p14:creationId xmlns:p14="http://schemas.microsoft.com/office/powerpoint/2010/main" val="13398186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áº£nh nen powerpoint"/>
          <p:cNvPicPr/>
          <p:nvPr/>
        </p:nvPicPr>
        <p:blipFill>
          <a:blip r:embed="rId2">
            <a:extLst>
              <a:ext uri="{28A0092B-C50C-407E-A947-70E740481C1C}">
                <a14:useLocalDpi xmlns:a14="http://schemas.microsoft.com/office/drawing/2010/main" val="0"/>
              </a:ext>
            </a:extLst>
          </a:blip>
          <a:srcRect/>
          <a:stretch>
            <a:fillRect/>
          </a:stretch>
        </p:blipFill>
        <p:spPr bwMode="auto">
          <a:xfrm>
            <a:off x="0" y="-18981"/>
            <a:ext cx="9144000" cy="6858000"/>
          </a:xfrm>
          <a:prstGeom prst="rect">
            <a:avLst/>
          </a:prstGeom>
          <a:noFill/>
          <a:ln>
            <a:noFill/>
          </a:ln>
        </p:spPr>
      </p:pic>
      <p:sp>
        <p:nvSpPr>
          <p:cNvPr id="3" name="Rectangle 2"/>
          <p:cNvSpPr/>
          <p:nvPr/>
        </p:nvSpPr>
        <p:spPr>
          <a:xfrm>
            <a:off x="4356847" y="5418438"/>
            <a:ext cx="4800600" cy="1077218"/>
          </a:xfrm>
          <a:prstGeom prst="rect">
            <a:avLst/>
          </a:prstGeom>
        </p:spPr>
        <p:txBody>
          <a:bodyPr wrap="square">
            <a:spAutoFit/>
          </a:bodyPr>
          <a:lstStyle/>
          <a:p>
            <a:pPr lvl="0" algn="just" eaLnBrk="0" fontAlgn="base" hangingPunct="0">
              <a:spcBef>
                <a:spcPct val="0"/>
              </a:spcBef>
              <a:spcAft>
                <a:spcPct val="0"/>
              </a:spcAft>
            </a:pPr>
            <a:r>
              <a:rPr lang="en-US" sz="3200" b="1" i="1" dirty="0" smtClean="0">
                <a:solidFill>
                  <a:srgbClr val="FF0000"/>
                </a:solidFill>
                <a:latin typeface="Times New Roman" panose="02020603050405020304" pitchFamily="18" charset="0"/>
                <a:cs typeface="Times New Roman" panose="02020603050405020304" pitchFamily="18" charset="0"/>
              </a:rPr>
              <a:t>Teacher: Bui </a:t>
            </a:r>
            <a:r>
              <a:rPr lang="en-US" sz="3200" b="1" i="1" dirty="0" err="1" smtClean="0">
                <a:solidFill>
                  <a:srgbClr val="FF0000"/>
                </a:solidFill>
                <a:latin typeface="Times New Roman" panose="02020603050405020304" pitchFamily="18" charset="0"/>
                <a:cs typeface="Times New Roman" panose="02020603050405020304" pitchFamily="18" charset="0"/>
              </a:rPr>
              <a:t>Thi</a:t>
            </a:r>
            <a:r>
              <a:rPr lang="en-US" sz="3200" b="1" i="1" dirty="0" smtClean="0">
                <a:solidFill>
                  <a:srgbClr val="FF0000"/>
                </a:solidFill>
                <a:latin typeface="Times New Roman" panose="02020603050405020304" pitchFamily="18" charset="0"/>
                <a:cs typeface="Times New Roman" panose="02020603050405020304" pitchFamily="18" charset="0"/>
              </a:rPr>
              <a:t> Chin</a:t>
            </a:r>
          </a:p>
          <a:p>
            <a:pPr lvl="0" algn="just" eaLnBrk="0" fontAlgn="base" hangingPunct="0">
              <a:spcBef>
                <a:spcPct val="0"/>
              </a:spcBef>
              <a:spcAft>
                <a:spcPct val="0"/>
              </a:spcAft>
            </a:pPr>
            <a:r>
              <a:rPr lang="en-US" sz="3200" b="1" i="1" dirty="0" smtClean="0">
                <a:solidFill>
                  <a:srgbClr val="FF0000"/>
                </a:solidFill>
                <a:latin typeface="Times New Roman" panose="02020603050405020304" pitchFamily="18" charset="0"/>
                <a:cs typeface="Times New Roman" panose="02020603050405020304" pitchFamily="18" charset="0"/>
              </a:rPr>
              <a:t>Tien Lu secondary school</a:t>
            </a:r>
            <a:endParaRPr lang="en-US" sz="3200" b="1" i="1" dirty="0">
              <a:solidFill>
                <a:srgbClr val="FF0000"/>
              </a:solidFill>
              <a:latin typeface="Times New Roman" panose="02020603050405020304" pitchFamily="18" charset="0"/>
              <a:cs typeface="Times New Roman" panose="02020603050405020304" pitchFamily="18" charset="0"/>
            </a:endParaRPr>
          </a:p>
        </p:txBody>
      </p:sp>
      <p:sp>
        <p:nvSpPr>
          <p:cNvPr id="4" name="WordArt 4"/>
          <p:cNvSpPr>
            <a:spLocks noChangeArrowheads="1" noChangeShapeType="1" noTextEdit="1"/>
          </p:cNvSpPr>
          <p:nvPr/>
        </p:nvSpPr>
        <p:spPr bwMode="auto">
          <a:xfrm rot="21474179">
            <a:off x="331467" y="131204"/>
            <a:ext cx="8229600" cy="1143000"/>
          </a:xfrm>
          <a:prstGeom prst="rect">
            <a:avLst/>
          </a:prstGeom>
        </p:spPr>
        <p:txBody>
          <a:bodyPr wrap="none" fromWordArt="1">
            <a:prstTxWarp prst="textFadeRight">
              <a:avLst>
                <a:gd name="adj" fmla="val 33333"/>
              </a:avLst>
            </a:prstTxWarp>
            <a:scene3d>
              <a:camera prst="legacyPerspectiveTopLeft"/>
              <a:lightRig rig="legacyNormal3" dir="r"/>
            </a:scene3d>
            <a:sp3d extrusionH="201600" prstMaterial="legacyMetal">
              <a:extrusionClr>
                <a:srgbClr val="FFFFFF"/>
              </a:extrusionClr>
              <a:contourClr>
                <a:srgbClr val="FF0000"/>
              </a:contourClr>
            </a:sp3d>
          </a:bodyPr>
          <a:lstStyle/>
          <a:p>
            <a:pPr algn="ctr"/>
            <a:r>
              <a:rPr lang="en-US" sz="3600" b="1" kern="10" dirty="0">
                <a:ln w="9525">
                  <a:round/>
                  <a:headEnd/>
                  <a:tailEnd/>
                </a:ln>
                <a:solidFill>
                  <a:srgbClr val="FF0000"/>
                </a:solidFill>
                <a:latin typeface="Times New Roman" panose="02020603050405020304" pitchFamily="18" charset="0"/>
                <a:cs typeface="Times New Roman" panose="02020603050405020304" pitchFamily="18" charset="0"/>
              </a:rPr>
              <a:t>Welcome all of teachers and students</a:t>
            </a:r>
          </a:p>
        </p:txBody>
      </p:sp>
      <p:sp>
        <p:nvSpPr>
          <p:cNvPr id="5" name="Rectangle 4"/>
          <p:cNvSpPr/>
          <p:nvPr/>
        </p:nvSpPr>
        <p:spPr>
          <a:xfrm>
            <a:off x="1066800" y="1617104"/>
            <a:ext cx="7010400" cy="167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r>
              <a:rPr lang="en-US" sz="3600" b="1" dirty="0">
                <a:solidFill>
                  <a:srgbClr val="FF0000"/>
                </a:solidFill>
                <a:latin typeface="Times New Roman" panose="02020603050405020304" pitchFamily="18" charset="0"/>
                <a:cs typeface="Times New Roman" panose="02020603050405020304" pitchFamily="18" charset="0"/>
              </a:rPr>
              <a:t>UNIT 2: CITY LIFE</a:t>
            </a:r>
          </a:p>
          <a:p>
            <a:pPr algn="ctr">
              <a:spcBef>
                <a:spcPct val="0"/>
              </a:spcBef>
            </a:pPr>
            <a:r>
              <a:rPr lang="en-US" sz="3600" b="1" dirty="0">
                <a:solidFill>
                  <a:srgbClr val="FF0000"/>
                </a:solidFill>
                <a:latin typeface="Times New Roman" panose="02020603050405020304" pitchFamily="18" charset="0"/>
                <a:cs typeface="Times New Roman" panose="02020603050405020304" pitchFamily="18" charset="0"/>
              </a:rPr>
              <a:t>Lesson </a:t>
            </a:r>
            <a:r>
              <a:rPr lang="en-US" sz="3600" b="1" dirty="0">
                <a:solidFill>
                  <a:srgbClr val="FF0000"/>
                </a:solidFill>
                <a:latin typeface="Times New Roman" panose="02020603050405020304" pitchFamily="18" charset="0"/>
                <a:cs typeface="Times New Roman" panose="02020603050405020304" pitchFamily="18" charset="0"/>
              </a:rPr>
              <a:t>7</a:t>
            </a:r>
            <a:r>
              <a:rPr lang="en-US" sz="3600" b="1" dirty="0" smtClean="0">
                <a:solidFill>
                  <a:srgbClr val="FF0000"/>
                </a:solidFill>
                <a:latin typeface="Times New Roman" panose="02020603050405020304" pitchFamily="18" charset="0"/>
                <a:cs typeface="Times New Roman" panose="02020603050405020304" pitchFamily="18" charset="0"/>
              </a:rPr>
              <a:t>: Looking back &amp; project</a:t>
            </a:r>
            <a:endParaRPr lang="en-US" sz="3600" b="1" dirty="0">
              <a:solidFill>
                <a:srgbClr val="FF0000"/>
              </a:solidFill>
              <a:latin typeface="Times New Roman" panose="02020603050405020304" pitchFamily="18" charset="0"/>
              <a:cs typeface="Times New Roman" panose="02020603050405020304" pitchFamily="18" charset="0"/>
            </a:endParaRPr>
          </a:p>
        </p:txBody>
      </p:sp>
      <p:sp>
        <p:nvSpPr>
          <p:cNvPr id="6" name="WordArt 9"/>
          <p:cNvSpPr>
            <a:spLocks noChangeArrowheads="1" noChangeShapeType="1" noTextEdit="1"/>
          </p:cNvSpPr>
          <p:nvPr/>
        </p:nvSpPr>
        <p:spPr bwMode="auto">
          <a:xfrm>
            <a:off x="3200400" y="1814626"/>
            <a:ext cx="5791200" cy="3581400"/>
          </a:xfrm>
          <a:prstGeom prst="rect">
            <a:avLst/>
          </a:prstGeom>
        </p:spPr>
        <p:txBody>
          <a:bodyPr wrap="none" fromWordArt="1">
            <a:prstTxWarp prst="textArchDownPour">
              <a:avLst>
                <a:gd name="adj1" fmla="val 337293"/>
                <a:gd name="adj2" fmla="val 52065"/>
              </a:avLst>
            </a:prstTxWarp>
          </a:bodyPr>
          <a:lstStyle/>
          <a:p>
            <a:pPr algn="ctr"/>
            <a:r>
              <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panose="020B0A04020102020204" pitchFamily="34" charset="0"/>
              </a:rPr>
              <a:t>Lesson plan for English </a:t>
            </a:r>
            <a:r>
              <a:rPr lang="en-US" sz="3600" kern="10" dirty="0" smtClean="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panose="020B0A04020102020204" pitchFamily="34" charset="0"/>
              </a:rPr>
              <a:t>9</a:t>
            </a:r>
            <a:endParaRPr lang="en-US" sz="3600"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panose="020B0A04020102020204" pitchFamily="34" charset="0"/>
            </a:endParaRPr>
          </a:p>
        </p:txBody>
      </p:sp>
    </p:spTree>
    <p:extLst>
      <p:ext uri="{BB962C8B-B14F-4D97-AF65-F5344CB8AC3E}">
        <p14:creationId xmlns:p14="http://schemas.microsoft.com/office/powerpoint/2010/main" val="262824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1+#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1"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70" decel="100000"/>
                                        <p:tgtEl>
                                          <p:spTgt spid="6"/>
                                        </p:tgtEl>
                                      </p:cBhvr>
                                    </p:animEffect>
                                    <p:animScale>
                                      <p:cBhvr>
                                        <p:cTn id="13" dur="770" decel="100000"/>
                                        <p:tgtEl>
                                          <p:spTgt spid="6"/>
                                        </p:tgtEl>
                                      </p:cBhvr>
                                      <p:from x="10000" y="10000"/>
                                      <p:to x="200000" y="450000"/>
                                    </p:animScale>
                                    <p:animScale>
                                      <p:cBhvr>
                                        <p:cTn id="14" dur="1230" accel="100000" fill="hold">
                                          <p:stCondLst>
                                            <p:cond delay="770"/>
                                          </p:stCondLst>
                                        </p:cTn>
                                        <p:tgtEl>
                                          <p:spTgt spid="6"/>
                                        </p:tgtEl>
                                      </p:cBhvr>
                                      <p:from x="200000" y="450000"/>
                                      <p:to x="100000" y="100000"/>
                                    </p:animScale>
                                    <p:set>
                                      <p:cBhvr>
                                        <p:cTn id="15" dur="770" fill="hold"/>
                                        <p:tgtEl>
                                          <p:spTgt spid="6"/>
                                        </p:tgtEl>
                                        <p:attrNameLst>
                                          <p:attrName>ppt_x</p:attrName>
                                        </p:attrNameLst>
                                      </p:cBhvr>
                                      <p:to>
                                        <p:strVal val="(0.5)"/>
                                      </p:to>
                                    </p:set>
                                    <p:anim from="(0.5)" to="(#ppt_x)" calcmode="lin" valueType="num">
                                      <p:cBhvr>
                                        <p:cTn id="16" dur="1230" accel="100000" fill="hold">
                                          <p:stCondLst>
                                            <p:cond delay="770"/>
                                          </p:stCondLst>
                                        </p:cTn>
                                        <p:tgtEl>
                                          <p:spTgt spid="6"/>
                                        </p:tgtEl>
                                        <p:attrNameLst>
                                          <p:attrName>ppt_x</p:attrName>
                                        </p:attrNameLst>
                                      </p:cBhvr>
                                    </p:anim>
                                    <p:set>
                                      <p:cBhvr>
                                        <p:cTn id="17" dur="770" fill="hold"/>
                                        <p:tgtEl>
                                          <p:spTgt spid="6"/>
                                        </p:tgtEl>
                                        <p:attrNameLst>
                                          <p:attrName>ppt_y</p:attrName>
                                        </p:attrNameLst>
                                      </p:cBhvr>
                                      <p:to>
                                        <p:strVal val="(#ppt_y+0.4)"/>
                                      </p:to>
                                    </p:set>
                                    <p:anim from="(#ppt_y+0.4)" to="(#ppt_y)" calcmode="lin" valueType="num">
                                      <p:cBhvr>
                                        <p:cTn id="18" dur="1230" accel="100000" fill="hold">
                                          <p:stCondLst>
                                            <p:cond delay="770"/>
                                          </p:stCondLst>
                                        </p:cTn>
                                        <p:tgtEl>
                                          <p:spTgt spid="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áº£nh nen powerpoint"/>
          <p:cNvPicPr/>
          <p:nvPr/>
        </p:nvPicPr>
        <p:blipFill>
          <a:blip r:embed="rId2">
            <a:extLst>
              <a:ext uri="{28A0092B-C50C-407E-A947-70E740481C1C}">
                <a14:useLocalDpi xmlns:a14="http://schemas.microsoft.com/office/drawing/2010/main" val="0"/>
              </a:ext>
            </a:extLst>
          </a:blip>
          <a:srcRect/>
          <a:stretch>
            <a:fillRect/>
          </a:stretch>
        </p:blipFill>
        <p:spPr bwMode="auto">
          <a:xfrm>
            <a:off x="0" y="-18981"/>
            <a:ext cx="9144000" cy="6858000"/>
          </a:xfrm>
          <a:prstGeom prst="rect">
            <a:avLst/>
          </a:prstGeom>
          <a:noFill/>
          <a:ln>
            <a:noFill/>
          </a:ln>
        </p:spPr>
      </p:pic>
      <p:sp>
        <p:nvSpPr>
          <p:cNvPr id="3" name="Rectangle 2"/>
          <p:cNvSpPr/>
          <p:nvPr/>
        </p:nvSpPr>
        <p:spPr>
          <a:xfrm>
            <a:off x="304800" y="1204361"/>
            <a:ext cx="8534400" cy="5262979"/>
          </a:xfrm>
          <a:prstGeom prst="rect">
            <a:avLst/>
          </a:prstGeom>
        </p:spPr>
        <p:txBody>
          <a:bodyPr wrap="square">
            <a:spAutoFit/>
          </a:bodyPr>
          <a:lstStyle/>
          <a:p>
            <a:r>
              <a:rPr lang="en-US" sz="2400" dirty="0" smtClean="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 </a:t>
            </a:r>
            <a:r>
              <a:rPr lang="en-US" sz="2400" dirty="0">
                <a:latin typeface="Times New Roman" panose="02020603050405020304" pitchFamily="18" charset="0"/>
                <a:cs typeface="Times New Roman" panose="02020603050405020304" pitchFamily="18" charset="0"/>
              </a:rPr>
              <a:t>big city is full of life. City life is more modern and (1</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than elsewhere. It is usually very busy and (2</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 even at night.</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Life in a big city starts early in the morning. Soon the roads are (3</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of vehicles. School children in their uniforms can be seen on the pavement, walking or waiting for buses. People rush to work. With every passing hour, the traffic goes on increasing. The shops and the market places remain (4</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till the evening hours.</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Certainly (5</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life has certain charms. It offers great opportunities and challenges, especially for the young. There are lots of things to do, and facilities are well developed. There are (6</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places for amusement and recreation. One never feels (7)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in a city.</a:t>
            </a:r>
          </a:p>
        </p:txBody>
      </p:sp>
      <p:sp>
        <p:nvSpPr>
          <p:cNvPr id="4" name="Rectangle 3"/>
          <p:cNvSpPr/>
          <p:nvPr/>
        </p:nvSpPr>
        <p:spPr>
          <a:xfrm>
            <a:off x="1339658" y="58859"/>
            <a:ext cx="6096000" cy="487506"/>
          </a:xfrm>
          <a:prstGeom prst="rect">
            <a:avLst/>
          </a:prstGeom>
          <a:solidFill>
            <a:srgbClr val="FFFF00"/>
          </a:solidFill>
        </p:spPr>
        <p:txBody>
          <a:bodyPr wrap="square">
            <a:spAutoFit/>
          </a:bodyPr>
          <a:lstStyle/>
          <a:p>
            <a:pPr algn="just">
              <a:lnSpc>
                <a:spcPct val="107000"/>
              </a:lnSpc>
              <a:spcAft>
                <a:spcPts val="800"/>
              </a:spcAft>
            </a:pP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2.</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Put one word from the box in each gap</a:t>
            </a:r>
            <a:endParaRPr lang="en-US" sz="2400" dirty="0" smtClean="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Rectangle 4"/>
          <p:cNvSpPr/>
          <p:nvPr/>
        </p:nvSpPr>
        <p:spPr>
          <a:xfrm>
            <a:off x="5180889" y="632971"/>
            <a:ext cx="1107996" cy="461665"/>
          </a:xfrm>
          <a:prstGeom prst="rect">
            <a:avLst/>
          </a:prstGeom>
        </p:spPr>
        <p:txBody>
          <a:bodyPr wrap="none">
            <a:spAutoFit/>
          </a:bodyPr>
          <a:lstStyle/>
          <a:p>
            <a:r>
              <a:rPr lang="en-US" sz="2400" b="1" dirty="0">
                <a:solidFill>
                  <a:srgbClr val="FF0000"/>
                </a:solidFill>
                <a:latin typeface="Times New Roman" panose="02020603050405020304" pitchFamily="18" charset="0"/>
                <a:cs typeface="Times New Roman" panose="02020603050405020304" pitchFamily="18" charset="0"/>
              </a:rPr>
              <a:t>noisy	</a:t>
            </a:r>
            <a:endParaRPr lang="en-US" sz="2400" b="1" dirty="0"/>
          </a:p>
        </p:txBody>
      </p:sp>
      <p:sp>
        <p:nvSpPr>
          <p:cNvPr id="6" name="Rectangle 5"/>
          <p:cNvSpPr/>
          <p:nvPr/>
        </p:nvSpPr>
        <p:spPr>
          <a:xfrm>
            <a:off x="2440647" y="683764"/>
            <a:ext cx="1314784" cy="461665"/>
          </a:xfrm>
          <a:prstGeom prst="rect">
            <a:avLst/>
          </a:prstGeom>
        </p:spPr>
        <p:txBody>
          <a:bodyPr wrap="none">
            <a:spAutoFit/>
          </a:bodyPr>
          <a:lstStyle/>
          <a:p>
            <a:r>
              <a:rPr lang="en-US" sz="2400" b="1" dirty="0">
                <a:solidFill>
                  <a:srgbClr val="FF0000"/>
                </a:solidFill>
                <a:latin typeface="Times New Roman" panose="02020603050405020304" pitchFamily="18" charset="0"/>
                <a:cs typeface="Times New Roman" panose="02020603050405020304" pitchFamily="18" charset="0"/>
              </a:rPr>
              <a:t>fabulous</a:t>
            </a:r>
            <a:endParaRPr lang="en-US" sz="2400" b="1" dirty="0"/>
          </a:p>
        </p:txBody>
      </p:sp>
      <p:sp>
        <p:nvSpPr>
          <p:cNvPr id="7" name="Rectangle 6"/>
          <p:cNvSpPr/>
          <p:nvPr/>
        </p:nvSpPr>
        <p:spPr>
          <a:xfrm>
            <a:off x="169884" y="683764"/>
            <a:ext cx="1107996" cy="461665"/>
          </a:xfrm>
          <a:prstGeom prst="rect">
            <a:avLst/>
          </a:prstGeom>
        </p:spPr>
        <p:txBody>
          <a:bodyPr wrap="none">
            <a:spAutoFit/>
          </a:bodyPr>
          <a:lstStyle/>
          <a:p>
            <a:r>
              <a:rPr lang="en-US" sz="2400" b="1" dirty="0">
                <a:solidFill>
                  <a:srgbClr val="FF0000"/>
                </a:solidFill>
                <a:latin typeface="Times New Roman" panose="02020603050405020304" pitchFamily="18" charset="0"/>
                <a:cs typeface="Times New Roman" panose="02020603050405020304" pitchFamily="18" charset="0"/>
              </a:rPr>
              <a:t>full	</a:t>
            </a:r>
            <a:endParaRPr lang="en-US" sz="2400" b="1" dirty="0"/>
          </a:p>
        </p:txBody>
      </p:sp>
      <p:sp>
        <p:nvSpPr>
          <p:cNvPr id="8" name="Rectangle 7"/>
          <p:cNvSpPr/>
          <p:nvPr/>
        </p:nvSpPr>
        <p:spPr>
          <a:xfrm>
            <a:off x="4029474" y="663810"/>
            <a:ext cx="1107996" cy="461665"/>
          </a:xfrm>
          <a:prstGeom prst="rect">
            <a:avLst/>
          </a:prstGeom>
        </p:spPr>
        <p:txBody>
          <a:bodyPr wrap="none">
            <a:spAutoFit/>
          </a:bodyPr>
          <a:lstStyle/>
          <a:p>
            <a:r>
              <a:rPr lang="en-US" sz="2400" b="1" dirty="0">
                <a:solidFill>
                  <a:srgbClr val="FF0000"/>
                </a:solidFill>
                <a:latin typeface="Times New Roman" panose="02020603050405020304" pitchFamily="18" charset="0"/>
                <a:cs typeface="Times New Roman" panose="02020603050405020304" pitchFamily="18" charset="0"/>
              </a:rPr>
              <a:t>urban	</a:t>
            </a:r>
            <a:endParaRPr lang="en-US" sz="2400" b="1" dirty="0"/>
          </a:p>
        </p:txBody>
      </p:sp>
      <p:sp>
        <p:nvSpPr>
          <p:cNvPr id="9" name="Rectangle 8"/>
          <p:cNvSpPr/>
          <p:nvPr/>
        </p:nvSpPr>
        <p:spPr>
          <a:xfrm>
            <a:off x="6166742" y="617324"/>
            <a:ext cx="2057400" cy="461665"/>
          </a:xfrm>
          <a:prstGeom prst="rect">
            <a:avLst/>
          </a:prstGeom>
        </p:spPr>
        <p:txBody>
          <a:bodyPr wrap="square">
            <a:spAutoFit/>
          </a:bodyPr>
          <a:lstStyle/>
          <a:p>
            <a:r>
              <a:rPr lang="en-US" sz="2400" b="1" dirty="0" smtClean="0">
                <a:solidFill>
                  <a:srgbClr val="FF0000"/>
                </a:solidFill>
                <a:latin typeface="Times New Roman" panose="02020603050405020304" pitchFamily="18" charset="0"/>
                <a:cs typeface="Times New Roman" panose="02020603050405020304" pitchFamily="18" charset="0"/>
              </a:rPr>
              <a:t>crowded</a:t>
            </a:r>
            <a:r>
              <a:rPr lang="en-US" sz="2400" b="1" dirty="0">
                <a:solidFill>
                  <a:srgbClr val="FF0000"/>
                </a:solidFill>
                <a:latin typeface="Times New Roman" panose="02020603050405020304" pitchFamily="18" charset="0"/>
                <a:cs typeface="Times New Roman" panose="02020603050405020304" pitchFamily="18" charset="0"/>
              </a:rPr>
              <a:t>	</a:t>
            </a:r>
            <a:endParaRPr lang="en-US" sz="2400" b="1" dirty="0"/>
          </a:p>
        </p:txBody>
      </p:sp>
      <p:sp>
        <p:nvSpPr>
          <p:cNvPr id="10" name="Rectangle 9"/>
          <p:cNvSpPr/>
          <p:nvPr/>
        </p:nvSpPr>
        <p:spPr>
          <a:xfrm>
            <a:off x="7453587" y="625147"/>
            <a:ext cx="1620957" cy="461665"/>
          </a:xfrm>
          <a:prstGeom prst="rect">
            <a:avLst/>
          </a:prstGeom>
        </p:spPr>
        <p:txBody>
          <a:bodyPr wrap="none">
            <a:spAutoFit/>
          </a:bodyPr>
          <a:lstStyle/>
          <a:p>
            <a:r>
              <a:rPr lang="en-US" sz="2400" b="1" dirty="0">
                <a:solidFill>
                  <a:srgbClr val="FF0000"/>
                </a:solidFill>
                <a:latin typeface="Times New Roman" panose="02020603050405020304" pitchFamily="18" charset="0"/>
                <a:cs typeface="Times New Roman" panose="02020603050405020304" pitchFamily="18" charset="0"/>
              </a:rPr>
              <a:t>fascinating</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1068458" y="664232"/>
            <a:ext cx="1107996" cy="461665"/>
          </a:xfrm>
          <a:prstGeom prst="rect">
            <a:avLst/>
          </a:prstGeom>
        </p:spPr>
        <p:txBody>
          <a:bodyPr wrap="none">
            <a:spAutoFit/>
          </a:bodyPr>
          <a:lstStyle/>
          <a:p>
            <a:r>
              <a:rPr lang="en-US" sz="2400" b="1" dirty="0">
                <a:solidFill>
                  <a:srgbClr val="FF0000"/>
                </a:solidFill>
                <a:latin typeface="Times New Roman" panose="02020603050405020304" pitchFamily="18" charset="0"/>
                <a:cs typeface="Times New Roman" panose="02020603050405020304" pitchFamily="18" charset="0"/>
              </a:rPr>
              <a:t>bored	</a:t>
            </a:r>
            <a:endParaRPr lang="en-US" sz="2400" b="1" dirty="0"/>
          </a:p>
        </p:txBody>
      </p:sp>
    </p:spTree>
    <p:extLst>
      <p:ext uri="{BB962C8B-B14F-4D97-AF65-F5344CB8AC3E}">
        <p14:creationId xmlns:p14="http://schemas.microsoft.com/office/powerpoint/2010/main" val="119355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16667E-6 1.48148E-6 L -0.71198 0.13171 " pathEditMode="relative" rAng="0" ptsTypes="AA">
                                      <p:cBhvr>
                                        <p:cTn id="6" dur="2000" fill="hold"/>
                                        <p:tgtEl>
                                          <p:spTgt spid="10"/>
                                        </p:tgtEl>
                                        <p:attrNameLst>
                                          <p:attrName>ppt_x</p:attrName>
                                          <p:attrName>ppt_y</p:attrName>
                                        </p:attrNameLst>
                                      </p:cBhvr>
                                      <p:rCtr x="-35608" y="6574"/>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05556E-6 4.07407E-6 L -0.45417 0.18518 " pathEditMode="relative" rAng="0" ptsTypes="AA">
                                      <p:cBhvr>
                                        <p:cTn id="10" dur="2000" fill="hold"/>
                                        <p:tgtEl>
                                          <p:spTgt spid="5"/>
                                        </p:tgtEl>
                                        <p:attrNameLst>
                                          <p:attrName>ppt_x</p:attrName>
                                          <p:attrName>ppt_y</p:attrName>
                                        </p:attrNameLst>
                                      </p:cBhvr>
                                      <p:rCtr x="-22708" y="9259"/>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3.33333E-6 -3.33333E-6 L 0.1375 0.27778 " pathEditMode="relative" rAng="0" ptsTypes="AA">
                                      <p:cBhvr>
                                        <p:cTn id="14" dur="2000" fill="hold"/>
                                        <p:tgtEl>
                                          <p:spTgt spid="7"/>
                                        </p:tgtEl>
                                        <p:attrNameLst>
                                          <p:attrName>ppt_x</p:attrName>
                                          <p:attrName>ppt_y</p:attrName>
                                        </p:attrNameLst>
                                      </p:cBhvr>
                                      <p:rCtr x="6875" y="13889"/>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8.33333E-7 -1.11111E-6 L -0.57865 0.50972 " pathEditMode="relative" rAng="0" ptsTypes="AA">
                                      <p:cBhvr>
                                        <p:cTn id="18" dur="2000" fill="hold"/>
                                        <p:tgtEl>
                                          <p:spTgt spid="9"/>
                                        </p:tgtEl>
                                        <p:attrNameLst>
                                          <p:attrName>ppt_x</p:attrName>
                                          <p:attrName>ppt_y</p:attrName>
                                        </p:attrNameLst>
                                      </p:cBhvr>
                                      <p:rCtr x="-28941" y="25486"/>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4.72222E-6 -4.07407E-6 L -0.18785 0.55857 " pathEditMode="relative" rAng="0" ptsTypes="AA">
                                      <p:cBhvr>
                                        <p:cTn id="22" dur="2000" fill="hold"/>
                                        <p:tgtEl>
                                          <p:spTgt spid="8"/>
                                        </p:tgtEl>
                                        <p:attrNameLst>
                                          <p:attrName>ppt_x</p:attrName>
                                          <p:attrName>ppt_y</p:attrName>
                                        </p:attrNameLst>
                                      </p:cBhvr>
                                      <p:rCtr x="-9392" y="27917"/>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4.72222E-6 -3.33333E-6 L -0.12205 0.71111 " pathEditMode="relative" rAng="0" ptsTypes="AA">
                                      <p:cBhvr>
                                        <p:cTn id="26" dur="2000" fill="hold"/>
                                        <p:tgtEl>
                                          <p:spTgt spid="6"/>
                                        </p:tgtEl>
                                        <p:attrNameLst>
                                          <p:attrName>ppt_x</p:attrName>
                                          <p:attrName>ppt_y</p:attrName>
                                        </p:attrNameLst>
                                      </p:cBhvr>
                                      <p:rCtr x="-6111" y="35556"/>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5.55556E-7 -4.07407E-6 L 0.1684 0.75857 " pathEditMode="relative" rAng="0" ptsTypes="AA">
                                      <p:cBhvr>
                                        <p:cTn id="30" dur="2000" fill="hold"/>
                                        <p:tgtEl>
                                          <p:spTgt spid="11"/>
                                        </p:tgtEl>
                                        <p:attrNameLst>
                                          <p:attrName>ppt_x</p:attrName>
                                          <p:attrName>ppt_y</p:attrName>
                                        </p:attrNameLst>
                                      </p:cBhvr>
                                      <p:rCtr x="8420" y="379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áº£nh nen powerpoint"/>
          <p:cNvPicPr/>
          <p:nvPr/>
        </p:nvPicPr>
        <p:blipFill>
          <a:blip r:embed="rId2">
            <a:extLst>
              <a:ext uri="{28A0092B-C50C-407E-A947-70E740481C1C}">
                <a14:useLocalDpi xmlns:a14="http://schemas.microsoft.com/office/drawing/2010/main" val="0"/>
              </a:ext>
            </a:extLst>
          </a:blip>
          <a:srcRect/>
          <a:stretch>
            <a:fillRect/>
          </a:stretch>
        </p:blipFill>
        <p:spPr bwMode="auto">
          <a:xfrm>
            <a:off x="0" y="-1687"/>
            <a:ext cx="9144000" cy="6858000"/>
          </a:xfrm>
          <a:prstGeom prst="rect">
            <a:avLst/>
          </a:prstGeom>
          <a:noFill/>
          <a:ln>
            <a:noFill/>
          </a:ln>
        </p:spPr>
      </p:pic>
      <p:sp>
        <p:nvSpPr>
          <p:cNvPr id="3" name="Rectangle 2"/>
          <p:cNvSpPr/>
          <p:nvPr/>
        </p:nvSpPr>
        <p:spPr>
          <a:xfrm>
            <a:off x="114300" y="990600"/>
            <a:ext cx="8763000" cy="4524315"/>
          </a:xfrm>
          <a:prstGeom prst="rect">
            <a:avLst/>
          </a:prstGeom>
        </p:spPr>
        <p:txBody>
          <a:bodyPr wrap="square">
            <a:spAutoFit/>
          </a:bodyPr>
          <a:lstStyle/>
          <a:p>
            <a:r>
              <a:rPr lang="en-US" sz="2400" dirty="0" smtClean="0">
                <a:latin typeface="Times New Roman" panose="02020603050405020304" pitchFamily="18" charset="0"/>
                <a:cs typeface="Times New Roman" panose="02020603050405020304" pitchFamily="18" charset="0"/>
              </a:rPr>
              <a:t>1.The </a:t>
            </a:r>
            <a:r>
              <a:rPr lang="en-US" sz="2400" dirty="0">
                <a:latin typeface="Times New Roman" panose="02020603050405020304" pitchFamily="18" charset="0"/>
                <a:cs typeface="Times New Roman" panose="02020603050405020304" pitchFamily="18" charset="0"/>
              </a:rPr>
              <a:t>last exhibition was </a:t>
            </a:r>
            <a:r>
              <a:rPr lang="en-US" sz="2400" dirty="0" smtClean="0">
                <a:latin typeface="Times New Roman" panose="02020603050405020304" pitchFamily="18" charset="0"/>
                <a:cs typeface="Times New Roman" panose="02020603050405020304" pitchFamily="18" charset="0"/>
              </a:rPr>
              <a:t>not</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this one. (INTERESTING</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2. This </a:t>
            </a:r>
            <a:r>
              <a:rPr lang="en-US" sz="2400" dirty="0">
                <a:latin typeface="Times New Roman" panose="02020603050405020304" pitchFamily="18" charset="0"/>
                <a:cs typeface="Times New Roman" panose="02020603050405020304" pitchFamily="18" charset="0"/>
              </a:rPr>
              <a:t>city is developing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in the region. (FAST</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3. Let’s </a:t>
            </a:r>
            <a:r>
              <a:rPr lang="en-US" sz="2400" dirty="0">
                <a:latin typeface="Times New Roman" panose="02020603050405020304" pitchFamily="18" charset="0"/>
                <a:cs typeface="Times New Roman" panose="02020603050405020304" pitchFamily="18" charset="0"/>
              </a:rPr>
              <a:t>take this road. It is  </a:t>
            </a:r>
            <a:r>
              <a:rPr lang="en-US"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way </a:t>
            </a:r>
            <a:r>
              <a:rPr lang="en-US" sz="2400" dirty="0">
                <a:latin typeface="Times New Roman" panose="02020603050405020304" pitchFamily="18" charset="0"/>
                <a:cs typeface="Times New Roman" panose="02020603050405020304" pitchFamily="18" charset="0"/>
              </a:rPr>
              <a:t>to the city. (SHORT</a:t>
            </a:r>
            <a:r>
              <a:rPr lang="en-US" sz="2400" dirty="0" smtClean="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4. I </a:t>
            </a:r>
            <a:r>
              <a:rPr lang="en-US" sz="2400" dirty="0">
                <a:latin typeface="Times New Roman" panose="02020603050405020304" pitchFamily="18" charset="0"/>
                <a:cs typeface="Times New Roman" panose="02020603050405020304" pitchFamily="18" charset="0"/>
              </a:rPr>
              <a:t>was disappointed as the film was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than I had expected. (ENTERTAINING</a:t>
            </a:r>
            <a:r>
              <a:rPr lang="en-US" sz="2400" dirty="0" smtClean="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5. You’re </a:t>
            </a:r>
            <a:r>
              <a:rPr lang="en-US" sz="2400" dirty="0">
                <a:latin typeface="Times New Roman" panose="02020603050405020304" pitchFamily="18" charset="0"/>
                <a:cs typeface="Times New Roman" panose="02020603050405020304" pitchFamily="18" charset="0"/>
              </a:rPr>
              <a:t>not a safe driver! You should </a:t>
            </a:r>
            <a:r>
              <a:rPr lang="en-US" sz="2400" dirty="0" smtClean="0">
                <a:latin typeface="Times New Roman" panose="02020603050405020304" pitchFamily="18" charset="0"/>
                <a:cs typeface="Times New Roman" panose="02020603050405020304" pitchFamily="18" charset="0"/>
              </a:rPr>
              <a:t>drive …………………</a:t>
            </a:r>
            <a:r>
              <a:rPr lang="en-US" sz="2400" dirty="0">
                <a:latin typeface="Times New Roman" panose="02020603050405020304" pitchFamily="18" charset="0"/>
                <a:cs typeface="Times New Roman" panose="02020603050405020304" pitchFamily="18" charset="0"/>
              </a:rPr>
              <a:t> . (CAREFULLY)</a:t>
            </a:r>
          </a:p>
        </p:txBody>
      </p:sp>
      <p:sp>
        <p:nvSpPr>
          <p:cNvPr id="4" name="Rectangle 3"/>
          <p:cNvSpPr/>
          <p:nvPr/>
        </p:nvSpPr>
        <p:spPr>
          <a:xfrm>
            <a:off x="2895600" y="257775"/>
            <a:ext cx="3747410" cy="487506"/>
          </a:xfrm>
          <a:prstGeom prst="rect">
            <a:avLst/>
          </a:prstGeom>
          <a:solidFill>
            <a:srgbClr val="FFFF00"/>
          </a:solidFill>
        </p:spPr>
        <p:txBody>
          <a:bodyPr wrap="square">
            <a:spAutoFit/>
          </a:bodyPr>
          <a:lstStyle/>
          <a:p>
            <a:pPr algn="just">
              <a:lnSpc>
                <a:spcPct val="107000"/>
              </a:lnSpc>
              <a:spcAft>
                <a:spcPts val="800"/>
              </a:spcAft>
            </a:pP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3</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Complete the sentences</a:t>
            </a:r>
            <a:endParaRPr lang="en-US" sz="2400" dirty="0" smtClean="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Rectangle 4"/>
          <p:cNvSpPr/>
          <p:nvPr/>
        </p:nvSpPr>
        <p:spPr>
          <a:xfrm>
            <a:off x="4359727" y="872905"/>
            <a:ext cx="2823017" cy="461665"/>
          </a:xfrm>
          <a:prstGeom prst="rect">
            <a:avLst/>
          </a:prstGeom>
        </p:spPr>
        <p:txBody>
          <a:bodyPr wrap="none">
            <a:spAutoFit/>
          </a:bodyPr>
          <a:lstStyle/>
          <a:p>
            <a:r>
              <a:rPr lang="en-US" sz="2400" dirty="0">
                <a:solidFill>
                  <a:srgbClr val="FF0000"/>
                </a:solidFill>
                <a:latin typeface="Times New Roman" panose="02020603050405020304" pitchFamily="18" charset="0"/>
                <a:cs typeface="Times New Roman" panose="02020603050405020304" pitchFamily="18" charset="0"/>
              </a:rPr>
              <a:t>a</a:t>
            </a:r>
            <a:r>
              <a:rPr lang="en-US" sz="2400" dirty="0" smtClean="0">
                <a:solidFill>
                  <a:srgbClr val="FF0000"/>
                </a:solidFill>
                <a:latin typeface="Times New Roman" panose="02020603050405020304" pitchFamily="18" charset="0"/>
                <a:cs typeface="Times New Roman" panose="02020603050405020304" pitchFamily="18" charset="0"/>
              </a:rPr>
              <a:t>s (so) </a:t>
            </a:r>
            <a:r>
              <a:rPr lang="en-US" sz="2400" dirty="0">
                <a:solidFill>
                  <a:srgbClr val="FF0000"/>
                </a:solidFill>
                <a:latin typeface="Times New Roman" panose="02020603050405020304" pitchFamily="18" charset="0"/>
                <a:cs typeface="Times New Roman" panose="02020603050405020304" pitchFamily="18" charset="0"/>
              </a:rPr>
              <a:t>interesting as </a:t>
            </a:r>
            <a:endParaRPr lang="en-US" sz="2400" dirty="0">
              <a:latin typeface="Times New Roman" panose="02020603050405020304" pitchFamily="18" charset="0"/>
              <a:cs typeface="Times New Roman" panose="02020603050405020304" pitchFamily="18" charset="0"/>
            </a:endParaRPr>
          </a:p>
        </p:txBody>
      </p:sp>
      <p:sp>
        <p:nvSpPr>
          <p:cNvPr id="6" name="Rectangle 5"/>
          <p:cNvSpPr/>
          <p:nvPr/>
        </p:nvSpPr>
        <p:spPr>
          <a:xfrm>
            <a:off x="4495800" y="1646899"/>
            <a:ext cx="1422184" cy="461665"/>
          </a:xfrm>
          <a:prstGeom prst="rect">
            <a:avLst/>
          </a:prstGeom>
        </p:spPr>
        <p:txBody>
          <a:bodyPr wrap="none">
            <a:spAutoFit/>
          </a:bodyPr>
          <a:lstStyle/>
          <a:p>
            <a:r>
              <a:rPr lang="en-US" sz="2400" dirty="0">
                <a:solidFill>
                  <a:srgbClr val="FF0000"/>
                </a:solidFill>
                <a:latin typeface="Times New Roman" panose="02020603050405020304" pitchFamily="18" charset="0"/>
                <a:cs typeface="Times New Roman" panose="02020603050405020304" pitchFamily="18" charset="0"/>
              </a:rPr>
              <a:t>the fastest</a:t>
            </a:r>
            <a:endParaRPr lang="en-US" sz="2400" dirty="0">
              <a:latin typeface="Times New Roman" panose="02020603050405020304" pitchFamily="18" charset="0"/>
              <a:cs typeface="Times New Roman" panose="02020603050405020304" pitchFamily="18" charset="0"/>
            </a:endParaRPr>
          </a:p>
        </p:txBody>
      </p:sp>
      <p:sp>
        <p:nvSpPr>
          <p:cNvPr id="7" name="Rectangle 6"/>
          <p:cNvSpPr/>
          <p:nvPr/>
        </p:nvSpPr>
        <p:spPr>
          <a:xfrm>
            <a:off x="3672325" y="2380315"/>
            <a:ext cx="2970685" cy="461665"/>
          </a:xfrm>
          <a:prstGeom prst="rect">
            <a:avLst/>
          </a:prstGeom>
        </p:spPr>
        <p:txBody>
          <a:bodyPr wrap="none">
            <a:spAutoFit/>
          </a:bodyPr>
          <a:lstStyle/>
          <a:p>
            <a:r>
              <a:rPr lang="en-US" sz="2400" dirty="0">
                <a:solidFill>
                  <a:srgbClr val="FF0000"/>
                </a:solidFill>
                <a:latin typeface="Times New Roman" panose="02020603050405020304" pitchFamily="18" charset="0"/>
                <a:cs typeface="Times New Roman" panose="02020603050405020304" pitchFamily="18" charset="0"/>
              </a:rPr>
              <a:t>the shortest / a shorter</a:t>
            </a:r>
            <a:endParaRPr lang="en-US" sz="2400" dirty="0">
              <a:latin typeface="Times New Roman" panose="02020603050405020304" pitchFamily="18" charset="0"/>
              <a:cs typeface="Times New Roman" panose="02020603050405020304" pitchFamily="18" charset="0"/>
            </a:endParaRPr>
          </a:p>
        </p:txBody>
      </p:sp>
      <p:sp>
        <p:nvSpPr>
          <p:cNvPr id="8" name="Rectangle 7"/>
          <p:cNvSpPr/>
          <p:nvPr/>
        </p:nvSpPr>
        <p:spPr>
          <a:xfrm>
            <a:off x="4648200" y="3495086"/>
            <a:ext cx="3002745" cy="461665"/>
          </a:xfrm>
          <a:prstGeom prst="rect">
            <a:avLst/>
          </a:prstGeom>
        </p:spPr>
        <p:txBody>
          <a:bodyPr wrap="none">
            <a:spAutoFit/>
          </a:bodyPr>
          <a:lstStyle/>
          <a:p>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less entertaining than </a:t>
            </a:r>
            <a:endParaRPr lang="en-US" sz="2400" dirty="0">
              <a:latin typeface="Times New Roman" panose="02020603050405020304" pitchFamily="18" charset="0"/>
              <a:cs typeface="Times New Roman" panose="02020603050405020304" pitchFamily="18" charset="0"/>
            </a:endParaRPr>
          </a:p>
        </p:txBody>
      </p:sp>
      <p:sp>
        <p:nvSpPr>
          <p:cNvPr id="9" name="Rectangle 8"/>
          <p:cNvSpPr/>
          <p:nvPr/>
        </p:nvSpPr>
        <p:spPr>
          <a:xfrm>
            <a:off x="5771235" y="4609857"/>
            <a:ext cx="2100511" cy="461665"/>
          </a:xfrm>
          <a:prstGeom prst="rect">
            <a:avLst/>
          </a:prstGeom>
        </p:spPr>
        <p:txBody>
          <a:bodyPr wrap="none">
            <a:spAutoFit/>
          </a:bodyPr>
          <a:lstStyle/>
          <a:p>
            <a:r>
              <a:rPr lang="en-US" sz="2400" dirty="0">
                <a:solidFill>
                  <a:srgbClr val="FF0000"/>
                </a:solidFill>
                <a:latin typeface="Times New Roman" panose="02020603050405020304" pitchFamily="18" charset="0"/>
                <a:cs typeface="Times New Roman" panose="02020603050405020304" pitchFamily="18" charset="0"/>
              </a:rPr>
              <a:t>more carefully.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725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áº£nh nen powerpoint"/>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
        <p:nvSpPr>
          <p:cNvPr id="4" name="Rectangle 3"/>
          <p:cNvSpPr/>
          <p:nvPr/>
        </p:nvSpPr>
        <p:spPr>
          <a:xfrm>
            <a:off x="0" y="1214021"/>
            <a:ext cx="9144000" cy="4893647"/>
          </a:xfrm>
          <a:prstGeom prst="rect">
            <a:avLst/>
          </a:prstGeom>
        </p:spPr>
        <p:txBody>
          <a:bodyPr wrap="square">
            <a:spAutoFit/>
          </a:bodyPr>
          <a:lstStyle/>
          <a:p>
            <a:r>
              <a:rPr lang="en-US" sz="2400" dirty="0" smtClean="0">
                <a:latin typeface="Times New Roman" panose="02020603050405020304" pitchFamily="18" charset="0"/>
                <a:cs typeface="Times New Roman" panose="02020603050405020304" pitchFamily="18" charset="0"/>
              </a:rPr>
              <a:t>1.She</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his invitation to the party and now he’s really upset</a:t>
            </a:r>
            <a:r>
              <a:rPr lang="en-US" sz="2400" dirty="0" smtClean="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2. What’s</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the street over there? Open the door</a:t>
            </a:r>
            <a:r>
              <a:rPr lang="en-US" sz="2400" dirty="0" smtClean="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3. Lots </a:t>
            </a:r>
            <a:r>
              <a:rPr lang="en-US" sz="2400" dirty="0">
                <a:latin typeface="Times New Roman" panose="02020603050405020304" pitchFamily="18" charset="0"/>
                <a:cs typeface="Times New Roman" panose="02020603050405020304" pitchFamily="18" charset="0"/>
              </a:rPr>
              <a:t>of fruit and vegetables will help you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your cold</a:t>
            </a:r>
            <a:r>
              <a:rPr lang="en-US" sz="2400" dirty="0" smtClean="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4. My </a:t>
            </a:r>
            <a:r>
              <a:rPr lang="en-US" sz="2400" dirty="0">
                <a:latin typeface="Times New Roman" panose="02020603050405020304" pitchFamily="18" charset="0"/>
                <a:cs typeface="Times New Roman" panose="02020603050405020304" pitchFamily="18" charset="0"/>
              </a:rPr>
              <a:t>brother was  </a:t>
            </a:r>
            <a:r>
              <a:rPr lang="en-US" sz="2400" dirty="0" smtClean="0">
                <a:latin typeface="Times New Roman" panose="02020603050405020304" pitchFamily="18" charset="0"/>
                <a:cs typeface="Times New Roman" panose="02020603050405020304" pitchFamily="18" charset="0"/>
              </a:rPr>
              <a:t>………………..with </a:t>
            </a:r>
            <a:r>
              <a:rPr lang="en-US" sz="2400" dirty="0">
                <a:latin typeface="Times New Roman" panose="02020603050405020304" pitchFamily="18" charset="0"/>
                <a:cs typeface="Times New Roman" panose="02020603050405020304" pitchFamily="18" charset="0"/>
              </a:rPr>
              <a:t>a trip to the zoo</a:t>
            </a:r>
            <a:r>
              <a:rPr lang="en-US" sz="2400" dirty="0" smtClean="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5.The </a:t>
            </a:r>
            <a:r>
              <a:rPr lang="en-US" sz="2400" dirty="0">
                <a:latin typeface="Times New Roman" panose="02020603050405020304" pitchFamily="18" charset="0"/>
                <a:cs typeface="Times New Roman" panose="02020603050405020304" pitchFamily="18" charset="0"/>
              </a:rPr>
              <a:t>road was jammed, so we had to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and find an alternative route</a:t>
            </a:r>
            <a:r>
              <a:rPr lang="en-US" sz="2400" dirty="0" smtClean="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6. I </a:t>
            </a:r>
            <a:r>
              <a:rPr lang="en-US" sz="2400" dirty="0">
                <a:latin typeface="Times New Roman" panose="02020603050405020304" pitchFamily="18" charset="0"/>
                <a:cs typeface="Times New Roman" panose="02020603050405020304" pitchFamily="18" charset="0"/>
              </a:rPr>
              <a:t>have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about a fabulous place where we can go for a picnic this weekend.</a:t>
            </a:r>
          </a:p>
        </p:txBody>
      </p:sp>
      <p:sp>
        <p:nvSpPr>
          <p:cNvPr id="5" name="Rectangle 4"/>
          <p:cNvSpPr/>
          <p:nvPr/>
        </p:nvSpPr>
        <p:spPr>
          <a:xfrm>
            <a:off x="342900" y="53821"/>
            <a:ext cx="8305800" cy="487506"/>
          </a:xfrm>
          <a:prstGeom prst="rect">
            <a:avLst/>
          </a:prstGeom>
          <a:solidFill>
            <a:srgbClr val="FFFF00"/>
          </a:solidFill>
        </p:spPr>
        <p:txBody>
          <a:bodyPr wrap="square">
            <a:spAutoFit/>
          </a:bodyPr>
          <a:lstStyle/>
          <a:p>
            <a:pPr algn="just">
              <a:lnSpc>
                <a:spcPct val="107000"/>
              </a:lnSpc>
              <a:spcAft>
                <a:spcPts val="800"/>
              </a:spcAft>
            </a:pP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4.</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Complete the sentences with a phrasal verb from the box</a:t>
            </a:r>
            <a:endParaRPr lang="en-US" sz="2400" dirty="0" smtClean="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7" name="Rectangle 6"/>
          <p:cNvSpPr/>
          <p:nvPr/>
        </p:nvSpPr>
        <p:spPr>
          <a:xfrm>
            <a:off x="2514600" y="3411815"/>
            <a:ext cx="1700337" cy="461665"/>
          </a:xfrm>
          <a:prstGeom prst="rect">
            <a:avLst/>
          </a:prstGeom>
        </p:spPr>
        <p:txBody>
          <a:bodyPr wrap="none">
            <a:spAutoFit/>
          </a:bodyPr>
          <a:lstStyle/>
          <a:p>
            <a:r>
              <a:rPr lang="en-US" sz="2400" b="1" dirty="0" smtClean="0">
                <a:solidFill>
                  <a:srgbClr val="FF0000"/>
                </a:solidFill>
                <a:latin typeface="Times New Roman" panose="02020603050405020304" pitchFamily="18" charset="0"/>
                <a:cs typeface="Times New Roman" panose="02020603050405020304" pitchFamily="18" charset="0"/>
              </a:rPr>
              <a:t>cheered </a:t>
            </a:r>
            <a:r>
              <a:rPr lang="en-US" sz="2400" b="1" dirty="0">
                <a:solidFill>
                  <a:srgbClr val="FF0000"/>
                </a:solidFill>
                <a:latin typeface="Times New Roman" panose="02020603050405020304" pitchFamily="18" charset="0"/>
                <a:cs typeface="Times New Roman" panose="02020603050405020304" pitchFamily="18" charset="0"/>
              </a:rPr>
              <a:t>up </a:t>
            </a:r>
            <a:endParaRPr lang="en-US" sz="2400" b="1" dirty="0">
              <a:solidFill>
                <a:srgbClr val="FF0000"/>
              </a:solidFill>
            </a:endParaRPr>
          </a:p>
        </p:txBody>
      </p:sp>
      <p:sp>
        <p:nvSpPr>
          <p:cNvPr id="8" name="Rectangle 7"/>
          <p:cNvSpPr/>
          <p:nvPr/>
        </p:nvSpPr>
        <p:spPr>
          <a:xfrm>
            <a:off x="5638800" y="2667000"/>
            <a:ext cx="1234633" cy="461665"/>
          </a:xfrm>
          <a:prstGeom prst="rect">
            <a:avLst/>
          </a:prstGeom>
        </p:spPr>
        <p:txBody>
          <a:bodyPr wrap="none">
            <a:spAutoFit/>
          </a:bodyPr>
          <a:lstStyle/>
          <a:p>
            <a:r>
              <a:rPr lang="en-US" sz="2400" b="1" dirty="0">
                <a:solidFill>
                  <a:srgbClr val="FF0000"/>
                </a:solidFill>
                <a:latin typeface="Times New Roman" panose="02020603050405020304" pitchFamily="18" charset="0"/>
                <a:cs typeface="Times New Roman" panose="02020603050405020304" pitchFamily="18" charset="0"/>
              </a:rPr>
              <a:t>get over</a:t>
            </a:r>
            <a:endParaRPr lang="en-US" sz="2400" b="1" dirty="0">
              <a:solidFill>
                <a:srgbClr val="FF0000"/>
              </a:solidFill>
            </a:endParaRPr>
          </a:p>
        </p:txBody>
      </p:sp>
      <p:sp>
        <p:nvSpPr>
          <p:cNvPr id="9" name="Rectangle 8"/>
          <p:cNvSpPr/>
          <p:nvPr/>
        </p:nvSpPr>
        <p:spPr>
          <a:xfrm>
            <a:off x="4861985" y="4113208"/>
            <a:ext cx="1553630" cy="461665"/>
          </a:xfrm>
          <a:prstGeom prst="rect">
            <a:avLst/>
          </a:prstGeom>
        </p:spPr>
        <p:txBody>
          <a:bodyPr wrap="none">
            <a:spAutoFit/>
          </a:bodyPr>
          <a:lstStyle/>
          <a:p>
            <a:r>
              <a:rPr lang="en-US" sz="2400" b="1" dirty="0" smtClean="0">
                <a:solidFill>
                  <a:srgbClr val="FF0000"/>
                </a:solidFill>
                <a:latin typeface="Times New Roman" panose="02020603050405020304" pitchFamily="18" charset="0"/>
                <a:cs typeface="Times New Roman" panose="02020603050405020304" pitchFamily="18" charset="0"/>
              </a:rPr>
              <a:t>turn </a:t>
            </a:r>
            <a:r>
              <a:rPr lang="en-US" sz="2400" b="1" dirty="0">
                <a:solidFill>
                  <a:srgbClr val="FF0000"/>
                </a:solidFill>
                <a:latin typeface="Times New Roman" panose="02020603050405020304" pitchFamily="18" charset="0"/>
                <a:cs typeface="Times New Roman" panose="02020603050405020304" pitchFamily="18" charset="0"/>
              </a:rPr>
              <a:t>back </a:t>
            </a:r>
            <a:endParaRPr lang="en-US" sz="2400" b="1" dirty="0">
              <a:solidFill>
                <a:srgbClr val="FF0000"/>
              </a:solidFill>
            </a:endParaRPr>
          </a:p>
        </p:txBody>
      </p:sp>
      <p:sp>
        <p:nvSpPr>
          <p:cNvPr id="10" name="Rectangle 9"/>
          <p:cNvSpPr/>
          <p:nvPr/>
        </p:nvSpPr>
        <p:spPr>
          <a:xfrm>
            <a:off x="1367765" y="5181600"/>
            <a:ext cx="1537600" cy="461665"/>
          </a:xfrm>
          <a:prstGeom prst="rect">
            <a:avLst/>
          </a:prstGeom>
        </p:spPr>
        <p:txBody>
          <a:bodyPr wrap="none">
            <a:spAutoFit/>
          </a:bodyPr>
          <a:lstStyle/>
          <a:p>
            <a:r>
              <a:rPr lang="en-US" sz="2400" b="1" dirty="0">
                <a:solidFill>
                  <a:srgbClr val="FF0000"/>
                </a:solidFill>
                <a:latin typeface="Times New Roman" panose="02020603050405020304" pitchFamily="18" charset="0"/>
                <a:cs typeface="Times New Roman" panose="02020603050405020304" pitchFamily="18" charset="0"/>
              </a:rPr>
              <a:t>f</a:t>
            </a:r>
            <a:r>
              <a:rPr lang="en-US" sz="2400" b="1" dirty="0" smtClean="0">
                <a:solidFill>
                  <a:srgbClr val="FF0000"/>
                </a:solidFill>
                <a:latin typeface="Times New Roman" panose="02020603050405020304" pitchFamily="18" charset="0"/>
                <a:cs typeface="Times New Roman" panose="02020603050405020304" pitchFamily="18" charset="0"/>
              </a:rPr>
              <a:t>ound out </a:t>
            </a:r>
            <a:endParaRPr lang="en-US" sz="2400" b="1" dirty="0">
              <a:solidFill>
                <a:srgbClr val="FF0000"/>
              </a:solidFill>
            </a:endParaRPr>
          </a:p>
        </p:txBody>
      </p:sp>
      <p:sp>
        <p:nvSpPr>
          <p:cNvPr id="11" name="Rectangle 10"/>
          <p:cNvSpPr/>
          <p:nvPr/>
        </p:nvSpPr>
        <p:spPr>
          <a:xfrm>
            <a:off x="762000" y="1177629"/>
            <a:ext cx="1871025" cy="461665"/>
          </a:xfrm>
          <a:prstGeom prst="rect">
            <a:avLst/>
          </a:prstGeom>
        </p:spPr>
        <p:txBody>
          <a:bodyPr wrap="none">
            <a:spAutoFit/>
          </a:bodyPr>
          <a:lstStyle/>
          <a:p>
            <a:r>
              <a:rPr lang="en-US" sz="2400" b="1" dirty="0" smtClean="0">
                <a:solidFill>
                  <a:srgbClr val="FF0000"/>
                </a:solidFill>
                <a:latin typeface="Times New Roman" panose="02020603050405020304" pitchFamily="18" charset="0"/>
                <a:cs typeface="Times New Roman" panose="02020603050405020304" pitchFamily="18" charset="0"/>
              </a:rPr>
              <a:t>turned </a:t>
            </a:r>
            <a:r>
              <a:rPr lang="en-US" sz="2400" b="1" dirty="0">
                <a:solidFill>
                  <a:srgbClr val="FF0000"/>
                </a:solidFill>
                <a:latin typeface="Times New Roman" panose="02020603050405020304" pitchFamily="18" charset="0"/>
                <a:cs typeface="Times New Roman" panose="02020603050405020304" pitchFamily="18" charset="0"/>
              </a:rPr>
              <a:t>down</a:t>
            </a:r>
            <a:endParaRPr lang="en-US" sz="2400" b="1" dirty="0">
              <a:solidFill>
                <a:srgbClr val="FF0000"/>
              </a:solidFill>
            </a:endParaRPr>
          </a:p>
        </p:txBody>
      </p:sp>
      <p:sp>
        <p:nvSpPr>
          <p:cNvPr id="12" name="Rectangle 11"/>
          <p:cNvSpPr/>
          <p:nvPr/>
        </p:nvSpPr>
        <p:spPr>
          <a:xfrm>
            <a:off x="1600200" y="1867610"/>
            <a:ext cx="1305165" cy="461665"/>
          </a:xfrm>
          <a:prstGeom prst="rect">
            <a:avLst/>
          </a:prstGeom>
        </p:spPr>
        <p:txBody>
          <a:bodyPr wrap="none">
            <a:spAutoFit/>
          </a:bodyPr>
          <a:lstStyle/>
          <a:p>
            <a:r>
              <a:rPr lang="en-US" sz="2400" b="1" dirty="0" smtClean="0">
                <a:solidFill>
                  <a:srgbClr val="FF0000"/>
                </a:solidFill>
                <a:latin typeface="Times New Roman" panose="02020603050405020304" pitchFamily="18" charset="0"/>
                <a:cs typeface="Times New Roman" panose="02020603050405020304" pitchFamily="18" charset="0"/>
              </a:rPr>
              <a:t>going </a:t>
            </a:r>
            <a:r>
              <a:rPr lang="en-US" sz="2400" b="1" dirty="0">
                <a:solidFill>
                  <a:srgbClr val="FF0000"/>
                </a:solidFill>
                <a:latin typeface="Times New Roman" panose="02020603050405020304" pitchFamily="18" charset="0"/>
                <a:cs typeface="Times New Roman" panose="02020603050405020304" pitchFamily="18" charset="0"/>
              </a:rPr>
              <a:t>on</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76200" y="646841"/>
            <a:ext cx="8991600" cy="461665"/>
          </a:xfrm>
          <a:prstGeom prst="rect">
            <a:avLst/>
          </a:prstGeom>
          <a:solidFill>
            <a:srgbClr val="92D050"/>
          </a:solidFill>
        </p:spPr>
        <p:txBody>
          <a:bodyPr wrap="square">
            <a:spAutoFit/>
          </a:bodyPr>
          <a:lstStyle/>
          <a:p>
            <a:r>
              <a:rPr lang="en-US" sz="2400" b="1" dirty="0" smtClean="0">
                <a:latin typeface="Times New Roman" panose="02020603050405020304" pitchFamily="18" charset="0"/>
                <a:cs typeface="Times New Roman" panose="02020603050405020304" pitchFamily="18" charset="0"/>
              </a:rPr>
              <a:t>cheer up    get over	  turn back    find out    turn down	  go on</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9106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áº£nh nen powerpoint"/>
          <p:cNvPicPr/>
          <p:nvPr/>
        </p:nvPicPr>
        <p:blipFill>
          <a:blip r:embed="rId2">
            <a:extLst>
              <a:ext uri="{28A0092B-C50C-407E-A947-70E740481C1C}">
                <a14:useLocalDpi xmlns:a14="http://schemas.microsoft.com/office/drawing/2010/main" val="0"/>
              </a:ext>
            </a:extLst>
          </a:blip>
          <a:srcRect/>
          <a:stretch>
            <a:fillRect/>
          </a:stretch>
        </p:blipFill>
        <p:spPr bwMode="auto">
          <a:xfrm>
            <a:off x="0" y="-1687"/>
            <a:ext cx="9144000" cy="6858000"/>
          </a:xfrm>
          <a:prstGeom prst="rect">
            <a:avLst/>
          </a:prstGeom>
          <a:noFill/>
          <a:ln>
            <a:noFill/>
          </a:ln>
        </p:spPr>
      </p:pic>
      <p:sp>
        <p:nvSpPr>
          <p:cNvPr id="3" name="Rectangle 2"/>
          <p:cNvSpPr/>
          <p:nvPr/>
        </p:nvSpPr>
        <p:spPr>
          <a:xfrm>
            <a:off x="76200" y="990600"/>
            <a:ext cx="9144000" cy="4524315"/>
          </a:xfrm>
          <a:prstGeom prst="rect">
            <a:avLst/>
          </a:prstGeom>
        </p:spPr>
        <p:txBody>
          <a:bodyPr wrap="square">
            <a:spAutoFit/>
          </a:bodyPr>
          <a:lstStyle/>
          <a:p>
            <a:pPr algn="just"/>
            <a:r>
              <a:rPr lang="en-US" sz="2400" dirty="0" smtClean="0">
                <a:latin typeface="Times New Roman" panose="02020603050405020304" pitchFamily="18" charset="0"/>
                <a:cs typeface="Times New Roman" panose="02020603050405020304" pitchFamily="18" charset="0"/>
              </a:rPr>
              <a:t>1.Don’t </a:t>
            </a:r>
            <a:r>
              <a:rPr lang="en-US" sz="2400" dirty="0">
                <a:latin typeface="Times New Roman" panose="02020603050405020304" pitchFamily="18" charset="0"/>
                <a:cs typeface="Times New Roman" panose="02020603050405020304" pitchFamily="18" charset="0"/>
              </a:rPr>
              <a:t>leave the lights on when you leave the classroom. (OFF)</a:t>
            </a:r>
          </a:p>
          <a:p>
            <a:pPr algn="just"/>
            <a:endParaRPr lang="en-US" sz="2400" dirty="0" smtClean="0">
              <a:latin typeface="Times New Roman" panose="02020603050405020304" pitchFamily="18" charset="0"/>
              <a:cs typeface="Times New Roman" panose="02020603050405020304" pitchFamily="18" charset="0"/>
            </a:endParaRP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2.Mai </a:t>
            </a:r>
            <a:r>
              <a:rPr lang="en-US" sz="2400" dirty="0">
                <a:latin typeface="Times New Roman" panose="02020603050405020304" pitchFamily="18" charset="0"/>
                <a:cs typeface="Times New Roman" panose="02020603050405020304" pitchFamily="18" charset="0"/>
              </a:rPr>
              <a:t>spent her childhood in a small town in the south. (UP)</a:t>
            </a:r>
          </a:p>
          <a:p>
            <a:pPr algn="just"/>
            <a:endParaRPr lang="en-US" sz="2400" dirty="0" smtClean="0">
              <a:latin typeface="Times New Roman" panose="02020603050405020304" pitchFamily="18" charset="0"/>
              <a:cs typeface="Times New Roman" panose="02020603050405020304" pitchFamily="18" charset="0"/>
            </a:endParaRP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3.Kathy </a:t>
            </a:r>
            <a:r>
              <a:rPr lang="en-US" sz="2400" dirty="0">
                <a:latin typeface="Times New Roman" panose="02020603050405020304" pitchFamily="18" charset="0"/>
                <a:cs typeface="Times New Roman" panose="02020603050405020304" pitchFamily="18" charset="0"/>
              </a:rPr>
              <a:t>checked the restaurant on her mobile phone. (LOOKED)</a:t>
            </a:r>
          </a:p>
          <a:p>
            <a:pPr algn="just"/>
            <a:endParaRPr lang="en-US" sz="2400" dirty="0" smtClean="0">
              <a:latin typeface="Times New Roman" panose="02020603050405020304" pitchFamily="18" charset="0"/>
              <a:cs typeface="Times New Roman" panose="02020603050405020304" pitchFamily="18" charset="0"/>
            </a:endParaRP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4.My </a:t>
            </a:r>
            <a:r>
              <a:rPr lang="en-US" sz="2400" dirty="0">
                <a:latin typeface="Times New Roman" panose="02020603050405020304" pitchFamily="18" charset="0"/>
                <a:cs typeface="Times New Roman" panose="02020603050405020304" pitchFamily="18" charset="0"/>
              </a:rPr>
              <a:t>grandmother has recovered from her operation. (GOT)</a:t>
            </a:r>
          </a:p>
          <a:p>
            <a:pPr algn="just"/>
            <a:endParaRPr lang="en-US" sz="2400"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5.We </a:t>
            </a:r>
            <a:r>
              <a:rPr lang="en-US" sz="2400" dirty="0">
                <a:latin typeface="Times New Roman" panose="02020603050405020304" pitchFamily="18" charset="0"/>
                <a:cs typeface="Times New Roman" panose="02020603050405020304" pitchFamily="18" charset="0"/>
              </a:rPr>
              <a:t>are really expecting to see you again with pleasure.(LOOK</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4" name="Rectangle 3"/>
          <p:cNvSpPr/>
          <p:nvPr/>
        </p:nvSpPr>
        <p:spPr>
          <a:xfrm>
            <a:off x="2667000" y="233327"/>
            <a:ext cx="3283271" cy="553357"/>
          </a:xfrm>
          <a:prstGeom prst="rect">
            <a:avLst/>
          </a:prstGeom>
          <a:solidFill>
            <a:srgbClr val="FFFF00"/>
          </a:solidFill>
        </p:spPr>
        <p:txBody>
          <a:bodyPr wrap="none">
            <a:spAutoFit/>
          </a:bodyPr>
          <a:lstStyle/>
          <a:p>
            <a:pPr algn="just">
              <a:lnSpc>
                <a:spcPct val="107000"/>
              </a:lnSpc>
              <a:spcAft>
                <a:spcPts val="800"/>
              </a:spcAft>
            </a:pP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5.</a:t>
            </a:r>
            <a:r>
              <a:rPr lang="en-US" sz="28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ea typeface="Times New Roman" panose="02020603050405020304" pitchFamily="18" charset="0"/>
                <a:cs typeface="Times New Roman" panose="02020603050405020304" pitchFamily="18" charset="0"/>
              </a:rPr>
              <a:t>Rewrite sentences</a:t>
            </a:r>
            <a:endParaRPr lang="en-US" sz="28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Rectangle 4"/>
          <p:cNvSpPr/>
          <p:nvPr/>
        </p:nvSpPr>
        <p:spPr>
          <a:xfrm>
            <a:off x="381000" y="1509049"/>
            <a:ext cx="2491003" cy="461665"/>
          </a:xfrm>
          <a:prstGeom prst="rect">
            <a:avLst/>
          </a:prstGeom>
        </p:spPr>
        <p:txBody>
          <a:bodyPr wrap="none">
            <a:spAutoFit/>
          </a:bodyPr>
          <a:lstStyle/>
          <a:p>
            <a:r>
              <a:rPr lang="en-US" sz="2400" dirty="0">
                <a:solidFill>
                  <a:srgbClr val="FF0000"/>
                </a:solidFill>
                <a:latin typeface="Times New Roman" panose="02020603050405020304" pitchFamily="18" charset="0"/>
                <a:cs typeface="Times New Roman" panose="02020603050405020304" pitchFamily="18" charset="0"/>
              </a:rPr>
              <a:t>Turn off the lights </a:t>
            </a:r>
            <a:endParaRPr lang="en-US" sz="2400" dirty="0"/>
          </a:p>
        </p:txBody>
      </p:sp>
      <p:sp>
        <p:nvSpPr>
          <p:cNvPr id="6" name="Rectangle 5"/>
          <p:cNvSpPr/>
          <p:nvPr/>
        </p:nvSpPr>
        <p:spPr>
          <a:xfrm>
            <a:off x="1295400" y="2689812"/>
            <a:ext cx="1261884" cy="461665"/>
          </a:xfrm>
          <a:prstGeom prst="rect">
            <a:avLst/>
          </a:prstGeom>
        </p:spPr>
        <p:txBody>
          <a:bodyPr wrap="none">
            <a:spAutoFit/>
          </a:bodyPr>
          <a:lstStyle/>
          <a:p>
            <a:r>
              <a:rPr lang="en-US" sz="2400" dirty="0">
                <a:solidFill>
                  <a:srgbClr val="FF0000"/>
                </a:solidFill>
                <a:latin typeface="Times New Roman" panose="02020603050405020304" pitchFamily="18" charset="0"/>
                <a:cs typeface="Times New Roman" panose="02020603050405020304" pitchFamily="18" charset="0"/>
              </a:rPr>
              <a:t>grew up </a:t>
            </a:r>
            <a:endParaRPr lang="en-US" sz="2400" dirty="0"/>
          </a:p>
        </p:txBody>
      </p:sp>
      <p:sp>
        <p:nvSpPr>
          <p:cNvPr id="7" name="Rectangle 6"/>
          <p:cNvSpPr/>
          <p:nvPr/>
        </p:nvSpPr>
        <p:spPr>
          <a:xfrm>
            <a:off x="1176719" y="3795378"/>
            <a:ext cx="1483098" cy="461665"/>
          </a:xfrm>
          <a:prstGeom prst="rect">
            <a:avLst/>
          </a:prstGeom>
        </p:spPr>
        <p:txBody>
          <a:bodyPr wrap="none">
            <a:spAutoFit/>
          </a:bodyPr>
          <a:lstStyle/>
          <a:p>
            <a:r>
              <a:rPr lang="en-US" sz="2400" dirty="0">
                <a:solidFill>
                  <a:srgbClr val="FF0000"/>
                </a:solidFill>
                <a:latin typeface="Times New Roman" panose="02020603050405020304" pitchFamily="18" charset="0"/>
                <a:cs typeface="Times New Roman" panose="02020603050405020304" pitchFamily="18" charset="0"/>
              </a:rPr>
              <a:t>looked up </a:t>
            </a:r>
            <a:endParaRPr lang="en-US" sz="2400" dirty="0"/>
          </a:p>
        </p:txBody>
      </p:sp>
      <p:sp>
        <p:nvSpPr>
          <p:cNvPr id="8" name="Rectangle 7"/>
          <p:cNvSpPr/>
          <p:nvPr/>
        </p:nvSpPr>
        <p:spPr>
          <a:xfrm>
            <a:off x="3334871" y="4690336"/>
            <a:ext cx="1277914" cy="461665"/>
          </a:xfrm>
          <a:prstGeom prst="rect">
            <a:avLst/>
          </a:prstGeom>
        </p:spPr>
        <p:txBody>
          <a:bodyPr wrap="none">
            <a:spAutoFit/>
          </a:bodyPr>
          <a:lstStyle/>
          <a:p>
            <a:r>
              <a:rPr lang="en-US" sz="2400" dirty="0">
                <a:solidFill>
                  <a:srgbClr val="FF0000"/>
                </a:solidFill>
                <a:latin typeface="Times New Roman" panose="02020603050405020304" pitchFamily="18" charset="0"/>
                <a:cs typeface="Times New Roman" panose="02020603050405020304" pitchFamily="18" charset="0"/>
              </a:rPr>
              <a:t>got over </a:t>
            </a:r>
            <a:endParaRPr lang="en-US" sz="2400" dirty="0"/>
          </a:p>
        </p:txBody>
      </p:sp>
      <p:sp>
        <p:nvSpPr>
          <p:cNvPr id="9" name="Rectangle 8"/>
          <p:cNvSpPr/>
          <p:nvPr/>
        </p:nvSpPr>
        <p:spPr>
          <a:xfrm>
            <a:off x="1626501" y="5482744"/>
            <a:ext cx="4711546" cy="461665"/>
          </a:xfrm>
          <a:prstGeom prst="rect">
            <a:avLst/>
          </a:prstGeom>
        </p:spPr>
        <p:txBody>
          <a:bodyPr wrap="none">
            <a:spAutoFit/>
          </a:bodyPr>
          <a:lstStyle/>
          <a:p>
            <a:pPr algn="just"/>
            <a:r>
              <a:rPr lang="en-US" sz="2400" dirty="0">
                <a:solidFill>
                  <a:srgbClr val="FF0000"/>
                </a:solidFill>
                <a:latin typeface="Times New Roman" panose="02020603050405020304" pitchFamily="18" charset="0"/>
                <a:cs typeface="Times New Roman" panose="02020603050405020304" pitchFamily="18" charset="0"/>
              </a:rPr>
              <a:t>looking forward to seeing you again.</a:t>
            </a:r>
            <a:endParaRPr lang="en-US" sz="2400" dirty="0">
              <a:solidFill>
                <a:srgbClr val="FF0000"/>
              </a:solidFill>
              <a:latin typeface="Times New Roman" panose="02020603050405020304" pitchFamily="18" charset="0"/>
              <a:cs typeface="Times New Roman" panose="02020603050405020304" pitchFamily="18" charset="0"/>
            </a:endParaRPr>
          </a:p>
        </p:txBody>
      </p:sp>
      <p:cxnSp>
        <p:nvCxnSpPr>
          <p:cNvPr id="11" name="Straight Connector 10"/>
          <p:cNvCxnSpPr/>
          <p:nvPr/>
        </p:nvCxnSpPr>
        <p:spPr>
          <a:xfrm>
            <a:off x="381000" y="1371600"/>
            <a:ext cx="29718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295400" y="5410200"/>
            <a:ext cx="5764159"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996453" y="4648200"/>
            <a:ext cx="1779494"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234990" y="3581400"/>
            <a:ext cx="981237"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035127" y="2514600"/>
            <a:ext cx="2362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64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áº£nh nen powerpoint"/>
          <p:cNvPicPr/>
          <p:nvPr/>
        </p:nvPicPr>
        <p:blipFill>
          <a:blip r:embed="rId2">
            <a:extLst>
              <a:ext uri="{28A0092B-C50C-407E-A947-70E740481C1C}">
                <a14:useLocalDpi xmlns:a14="http://schemas.microsoft.com/office/drawing/2010/main" val="0"/>
              </a:ext>
            </a:extLst>
          </a:blip>
          <a:srcRect/>
          <a:stretch>
            <a:fillRect/>
          </a:stretch>
        </p:blipFill>
        <p:spPr bwMode="auto">
          <a:xfrm>
            <a:off x="0" y="-1687"/>
            <a:ext cx="9144000" cy="6858000"/>
          </a:xfrm>
          <a:prstGeom prst="rect">
            <a:avLst/>
          </a:prstGeom>
          <a:noFill/>
          <a:ln>
            <a:noFill/>
          </a:ln>
        </p:spPr>
      </p:pic>
      <p:sp>
        <p:nvSpPr>
          <p:cNvPr id="3" name="Rectangle 2"/>
          <p:cNvSpPr/>
          <p:nvPr/>
        </p:nvSpPr>
        <p:spPr>
          <a:xfrm>
            <a:off x="1371600" y="152400"/>
            <a:ext cx="5715000" cy="487506"/>
          </a:xfrm>
          <a:prstGeom prst="rect">
            <a:avLst/>
          </a:prstGeom>
          <a:solidFill>
            <a:srgbClr val="FFFF00"/>
          </a:solidFill>
        </p:spPr>
        <p:txBody>
          <a:bodyPr wrap="square">
            <a:spAutoFit/>
          </a:bodyPr>
          <a:lstStyle/>
          <a:p>
            <a:pPr algn="just">
              <a:lnSpc>
                <a:spcPct val="107000"/>
              </a:lnSpc>
              <a:spcAft>
                <a:spcPts val="800"/>
              </a:spcAft>
            </a:pPr>
            <a:r>
              <a:rPr lang="en-US" sz="2400" b="1" dirty="0" smtClean="0">
                <a:latin typeface="Times New Roman" panose="02020603050405020304" pitchFamily="18" charset="0"/>
                <a:ea typeface="Times New Roman" panose="02020603050405020304" pitchFamily="18" charset="0"/>
                <a:cs typeface="Times New Roman" panose="02020603050405020304" pitchFamily="18" charset="0"/>
              </a:rPr>
              <a:t>Complete the table ( individual- groups)</a:t>
            </a:r>
            <a:endParaRPr lang="en-US" sz="2400" dirty="0" smtClean="0">
              <a:latin typeface="Times New Roman" panose="02020603050405020304" pitchFamily="18" charset="0"/>
              <a:ea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162222940"/>
              </p:ext>
            </p:extLst>
          </p:nvPr>
        </p:nvGraphicFramePr>
        <p:xfrm>
          <a:off x="152400" y="716109"/>
          <a:ext cx="8763000" cy="4114797"/>
        </p:xfrm>
        <a:graphic>
          <a:graphicData uri="http://schemas.openxmlformats.org/drawingml/2006/table">
            <a:tbl>
              <a:tblPr firstRow="1" bandRow="1">
                <a:tableStyleId>{5C22544A-7EE6-4342-B048-85BDC9FD1C3A}</a:tableStyleId>
              </a:tblPr>
              <a:tblGrid>
                <a:gridCol w="2590800"/>
                <a:gridCol w="6172200"/>
              </a:tblGrid>
              <a:tr h="707385">
                <a:tc>
                  <a:txBody>
                    <a:bodyPr/>
                    <a:lstStyle/>
                    <a:p>
                      <a:pPr algn="ctr"/>
                      <a:r>
                        <a:rPr lang="en-US" sz="2400" b="1" dirty="0" smtClean="0">
                          <a:solidFill>
                            <a:schemeClr val="tx1"/>
                          </a:solidFill>
                          <a:latin typeface="Times New Roman" panose="02020603050405020304" pitchFamily="18" charset="0"/>
                          <a:cs typeface="Times New Roman" panose="02020603050405020304" pitchFamily="18" charset="0"/>
                        </a:rPr>
                        <a:t>City/</a:t>
                      </a:r>
                      <a:r>
                        <a:rPr lang="en-US" sz="2400" b="1" baseline="0" dirty="0" smtClean="0">
                          <a:solidFill>
                            <a:schemeClr val="tx1"/>
                          </a:solidFill>
                          <a:latin typeface="Times New Roman" panose="02020603050405020304" pitchFamily="18" charset="0"/>
                          <a:cs typeface="Times New Roman" panose="02020603050405020304" pitchFamily="18" charset="0"/>
                        </a:rPr>
                        <a:t> Town</a:t>
                      </a:r>
                      <a:endParaRPr lang="en-US" sz="2400" b="1" dirty="0">
                        <a:solidFill>
                          <a:schemeClr val="tx1"/>
                        </a:solidFill>
                        <a:latin typeface="Times New Roman" panose="02020603050405020304" pitchFamily="18" charset="0"/>
                        <a:cs typeface="Times New Roman" panose="02020603050405020304" pitchFamily="18" charset="0"/>
                      </a:endParaRPr>
                    </a:p>
                  </a:txBody>
                  <a:tcPr>
                    <a:solidFill>
                      <a:srgbClr val="92D050"/>
                    </a:solidFill>
                  </a:tcPr>
                </a:tc>
                <a:tc>
                  <a:txBody>
                    <a:bodyPr/>
                    <a:lstStyle/>
                    <a:p>
                      <a:pPr algn="ctr"/>
                      <a:r>
                        <a:rPr lang="en-US" sz="2400" b="1" dirty="0" smtClean="0">
                          <a:solidFill>
                            <a:schemeClr val="tx1"/>
                          </a:solidFill>
                          <a:latin typeface="Times New Roman" panose="02020603050405020304" pitchFamily="18" charset="0"/>
                          <a:cs typeface="Times New Roman" panose="02020603050405020304" pitchFamily="18" charset="0"/>
                        </a:rPr>
                        <a:t>Man-made/ natural attraction</a:t>
                      </a:r>
                      <a:endParaRPr lang="en-US" sz="2400" b="1" dirty="0">
                        <a:solidFill>
                          <a:schemeClr val="tx1"/>
                        </a:solidFill>
                        <a:latin typeface="Times New Roman" panose="02020603050405020304" pitchFamily="18" charset="0"/>
                        <a:cs typeface="Times New Roman" panose="02020603050405020304" pitchFamily="18" charset="0"/>
                      </a:endParaRPr>
                    </a:p>
                  </a:txBody>
                  <a:tcPr>
                    <a:solidFill>
                      <a:srgbClr val="92D050"/>
                    </a:solidFill>
                  </a:tcPr>
                </a:tc>
              </a:tr>
              <a:tr h="567902">
                <a:tc>
                  <a:txBody>
                    <a:bodyPr/>
                    <a:lstStyle/>
                    <a:p>
                      <a:r>
                        <a:rPr lang="en-US" sz="2000" b="1" dirty="0" err="1" smtClean="0">
                          <a:latin typeface="Times New Roman" panose="02020603050405020304" pitchFamily="18" charset="0"/>
                          <a:cs typeface="Times New Roman" panose="02020603050405020304" pitchFamily="18" charset="0"/>
                        </a:rPr>
                        <a:t>Bac</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Ninh</a:t>
                      </a:r>
                      <a:endParaRPr lang="en-US" sz="2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endParaRPr lang="en-US"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r>
              <a:tr h="567902">
                <a:tc>
                  <a:txBody>
                    <a:bodyPr/>
                    <a:lstStyle/>
                    <a:p>
                      <a:r>
                        <a:rPr lang="en-US" sz="2000" b="1" dirty="0" smtClean="0">
                          <a:latin typeface="Times New Roman" panose="02020603050405020304" pitchFamily="18" charset="0"/>
                          <a:cs typeface="Times New Roman" panose="02020603050405020304" pitchFamily="18" charset="0"/>
                        </a:rPr>
                        <a:t>Ha </a:t>
                      </a:r>
                      <a:r>
                        <a:rPr lang="en-US" sz="2000" b="1" dirty="0" err="1" smtClean="0">
                          <a:latin typeface="Times New Roman" panose="02020603050405020304" pitchFamily="18" charset="0"/>
                          <a:cs typeface="Times New Roman" panose="02020603050405020304" pitchFamily="18" charset="0"/>
                        </a:rPr>
                        <a:t>Noi</a:t>
                      </a:r>
                      <a:endParaRPr lang="en-US" sz="2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endParaRPr lang="en-US"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r>
              <a:tr h="567902">
                <a:tc>
                  <a:txBody>
                    <a:bodyPr/>
                    <a:lstStyle/>
                    <a:p>
                      <a:r>
                        <a:rPr lang="en-US" sz="2000" b="1" dirty="0" err="1" smtClean="0">
                          <a:latin typeface="Times New Roman" panose="02020603050405020304" pitchFamily="18" charset="0"/>
                          <a:cs typeface="Times New Roman" panose="02020603050405020304" pitchFamily="18" charset="0"/>
                        </a:rPr>
                        <a:t>Hoa</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Binh</a:t>
                      </a:r>
                      <a:endParaRPr lang="en-US" sz="2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endParaRPr lang="en-US"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r>
              <a:tr h="567902">
                <a:tc>
                  <a:txBody>
                    <a:bodyPr/>
                    <a:lstStyle/>
                    <a:p>
                      <a:r>
                        <a:rPr lang="en-US" sz="2000" b="1" dirty="0" smtClean="0">
                          <a:latin typeface="Times New Roman" panose="02020603050405020304" pitchFamily="18" charset="0"/>
                          <a:cs typeface="Times New Roman" panose="02020603050405020304" pitchFamily="18" charset="0"/>
                        </a:rPr>
                        <a:t>Lam Dong</a:t>
                      </a:r>
                      <a:endParaRPr lang="en-US" sz="2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endParaRPr lang="en-US"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r>
              <a:tr h="567902">
                <a:tc>
                  <a:txBody>
                    <a:bodyPr/>
                    <a:lstStyle/>
                    <a:p>
                      <a:r>
                        <a:rPr lang="en-US" sz="2000" b="1" dirty="0" err="1" smtClean="0">
                          <a:latin typeface="Times New Roman" panose="02020603050405020304" pitchFamily="18" charset="0"/>
                          <a:cs typeface="Times New Roman" panose="02020603050405020304" pitchFamily="18" charset="0"/>
                        </a:rPr>
                        <a:t>Hai</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Phong</a:t>
                      </a:r>
                      <a:r>
                        <a:rPr lang="en-US" sz="2000" b="1" dirty="0" smtClean="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r>
                        <a:rPr lang="en-US" sz="2000" dirty="0" smtClean="0">
                          <a:latin typeface="Times New Roman" panose="02020603050405020304" pitchFamily="18" charset="0"/>
                          <a:cs typeface="Times New Roman" panose="02020603050405020304" pitchFamily="18" charset="0"/>
                        </a:rPr>
                        <a:t>Cat Ba island, Do Son</a:t>
                      </a:r>
                      <a:r>
                        <a:rPr lang="en-US" sz="2000" baseline="0" dirty="0" smtClean="0">
                          <a:latin typeface="Times New Roman" panose="02020603050405020304" pitchFamily="18" charset="0"/>
                          <a:cs typeface="Times New Roman" panose="02020603050405020304" pitchFamily="18" charset="0"/>
                        </a:rPr>
                        <a:t> beach</a:t>
                      </a:r>
                      <a:endParaRPr lang="en-US" sz="20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r>
              <a:tr h="567902">
                <a:tc>
                  <a:txBody>
                    <a:bodyPr/>
                    <a:lstStyle/>
                    <a:p>
                      <a:r>
                        <a:rPr lang="en-US" sz="2000" b="1" dirty="0" err="1" smtClean="0">
                          <a:latin typeface="Times New Roman" panose="02020603050405020304" pitchFamily="18" charset="0"/>
                          <a:cs typeface="Times New Roman" panose="02020603050405020304" pitchFamily="18" charset="0"/>
                        </a:rPr>
                        <a:t>Quang</a:t>
                      </a:r>
                      <a:r>
                        <a:rPr lang="en-US" sz="2000" b="1" baseline="0" dirty="0" smtClean="0">
                          <a:latin typeface="Times New Roman" panose="02020603050405020304" pitchFamily="18" charset="0"/>
                          <a:cs typeface="Times New Roman" panose="02020603050405020304" pitchFamily="18" charset="0"/>
                        </a:rPr>
                        <a:t> </a:t>
                      </a:r>
                      <a:r>
                        <a:rPr lang="en-US" sz="2000" b="1" baseline="0" dirty="0" err="1" smtClean="0">
                          <a:latin typeface="Times New Roman" panose="02020603050405020304" pitchFamily="18" charset="0"/>
                          <a:cs typeface="Times New Roman" panose="02020603050405020304" pitchFamily="18" charset="0"/>
                        </a:rPr>
                        <a:t>Ninh</a:t>
                      </a:r>
                      <a:endParaRPr lang="en-US" sz="2000" b="1"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r>
                        <a:rPr lang="en-US" sz="2000" dirty="0" err="1" smtClean="0">
                          <a:latin typeface="Times New Roman" panose="02020603050405020304" pitchFamily="18" charset="0"/>
                          <a:cs typeface="Times New Roman" panose="02020603050405020304" pitchFamily="18" charset="0"/>
                        </a:rPr>
                        <a:t>Halong</a:t>
                      </a:r>
                      <a:r>
                        <a:rPr lang="en-US" sz="2000" dirty="0" smtClean="0">
                          <a:latin typeface="Times New Roman" panose="02020603050405020304" pitchFamily="18" charset="0"/>
                          <a:cs typeface="Times New Roman" panose="02020603050405020304" pitchFamily="18" charset="0"/>
                        </a:rPr>
                        <a:t> bay, </a:t>
                      </a:r>
                      <a:r>
                        <a:rPr lang="en-US" sz="2000" dirty="0" err="1" smtClean="0">
                          <a:latin typeface="Times New Roman" panose="02020603050405020304" pitchFamily="18" charset="0"/>
                          <a:cs typeface="Times New Roman" panose="02020603050405020304" pitchFamily="18" charset="0"/>
                        </a:rPr>
                        <a:t>Dau</a:t>
                      </a:r>
                      <a:r>
                        <a:rPr lang="en-US" sz="2000" dirty="0" smtClean="0">
                          <a:latin typeface="Times New Roman" panose="02020603050405020304" pitchFamily="18" charset="0"/>
                          <a:cs typeface="Times New Roman" panose="02020603050405020304" pitchFamily="18" charset="0"/>
                        </a:rPr>
                        <a:t> Go cave</a:t>
                      </a:r>
                      <a:endParaRPr lang="en-US" sz="20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r>
            </a:tbl>
          </a:graphicData>
        </a:graphic>
      </p:graphicFrame>
      <p:sp>
        <p:nvSpPr>
          <p:cNvPr id="5" name="Rectangle 4"/>
          <p:cNvSpPr/>
          <p:nvPr/>
        </p:nvSpPr>
        <p:spPr>
          <a:xfrm>
            <a:off x="152400" y="4800600"/>
            <a:ext cx="8991600" cy="1878206"/>
          </a:xfrm>
          <a:prstGeom prst="rect">
            <a:avLst/>
          </a:prstGeom>
        </p:spPr>
        <p:txBody>
          <a:bodyPr wrap="square">
            <a:spAutoFit/>
          </a:bodyPr>
          <a:lstStyle/>
          <a:p>
            <a:pPr algn="just">
              <a:lnSpc>
                <a:spcPct val="107000"/>
              </a:lnSpc>
              <a:spcAft>
                <a:spcPts val="800"/>
              </a:spcAft>
            </a:pPr>
            <a:r>
              <a:rPr lang="en-US" sz="24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Team work: Team A give the city/ town. Team B says its attraction. The team with the most items is winner.</a:t>
            </a:r>
          </a:p>
          <a:p>
            <a:pPr algn="just">
              <a:lnSpc>
                <a:spcPct val="107000"/>
              </a:lnSpc>
              <a:spcAft>
                <a:spcPts val="800"/>
              </a:spcAft>
            </a:pP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Ex: 	Team A: Hue city</a:t>
            </a:r>
          </a:p>
          <a:p>
            <a:pPr algn="just">
              <a:lnSpc>
                <a:spcPct val="107000"/>
              </a:lnSpc>
              <a:spcAft>
                <a:spcPts val="800"/>
              </a:spcAft>
            </a:pPr>
            <a:r>
              <a:rPr lang="en-US" sz="2400" dirty="0" smtClean="0">
                <a:latin typeface="Times New Roman" panose="02020603050405020304" pitchFamily="18" charset="0"/>
                <a:ea typeface="Times New Roman" panose="02020603050405020304" pitchFamily="18" charset="0"/>
                <a:cs typeface="Times New Roman" panose="02020603050405020304" pitchFamily="18" charset="0"/>
              </a:rPr>
              <a:t>	Team B: Hue conical hats</a:t>
            </a:r>
          </a:p>
        </p:txBody>
      </p:sp>
      <p:sp>
        <p:nvSpPr>
          <p:cNvPr id="6" name="Rectangle 5"/>
          <p:cNvSpPr/>
          <p:nvPr/>
        </p:nvSpPr>
        <p:spPr>
          <a:xfrm>
            <a:off x="2819400" y="1337628"/>
            <a:ext cx="5715000" cy="707886"/>
          </a:xfrm>
          <a:prstGeom prst="rect">
            <a:avLst/>
          </a:prstGeom>
        </p:spPr>
        <p:txBody>
          <a:bodyPr wrap="square">
            <a:spAutoFit/>
          </a:bodyPr>
          <a:lstStyle/>
          <a:p>
            <a:r>
              <a:rPr lang="en-US" sz="2000" dirty="0">
                <a:solidFill>
                  <a:srgbClr val="313131"/>
                </a:solidFill>
                <a:latin typeface="Times New Roman" panose="02020603050405020304" pitchFamily="18" charset="0"/>
                <a:cs typeface="Times New Roman" panose="02020603050405020304" pitchFamily="18" charset="0"/>
              </a:rPr>
              <a:t>Dam pagoda, </a:t>
            </a:r>
            <a:r>
              <a:rPr lang="en-US" sz="2000" dirty="0" err="1">
                <a:solidFill>
                  <a:srgbClr val="313131"/>
                </a:solidFill>
                <a:latin typeface="Times New Roman" panose="02020603050405020304" pitchFamily="18" charset="0"/>
                <a:cs typeface="Times New Roman" panose="02020603050405020304" pitchFamily="18" charset="0"/>
              </a:rPr>
              <a:t>Phat</a:t>
            </a:r>
            <a:r>
              <a:rPr lang="en-US" sz="2000" dirty="0">
                <a:solidFill>
                  <a:srgbClr val="313131"/>
                </a:solidFill>
                <a:latin typeface="Times New Roman" panose="02020603050405020304" pitchFamily="18" charset="0"/>
                <a:cs typeface="Times New Roman" panose="02020603050405020304" pitchFamily="18" charset="0"/>
              </a:rPr>
              <a:t> </a:t>
            </a:r>
            <a:r>
              <a:rPr lang="en-US" sz="2000" dirty="0" err="1">
                <a:solidFill>
                  <a:srgbClr val="313131"/>
                </a:solidFill>
                <a:latin typeface="Times New Roman" panose="02020603050405020304" pitchFamily="18" charset="0"/>
                <a:cs typeface="Times New Roman" panose="02020603050405020304" pitchFamily="18" charset="0"/>
              </a:rPr>
              <a:t>Tich</a:t>
            </a:r>
            <a:r>
              <a:rPr lang="en-US" sz="2000" dirty="0">
                <a:solidFill>
                  <a:srgbClr val="313131"/>
                </a:solidFill>
                <a:latin typeface="Times New Roman" panose="02020603050405020304" pitchFamily="18" charset="0"/>
                <a:cs typeface="Times New Roman" panose="02020603050405020304" pitchFamily="18" charset="0"/>
              </a:rPr>
              <a:t> pagoda, Eight Kings of Ly empire Temple,…</a:t>
            </a:r>
            <a:endParaRPr lang="en-US" sz="2000" dirty="0">
              <a:latin typeface="Times New Roman" panose="02020603050405020304" pitchFamily="18" charset="0"/>
              <a:cs typeface="Times New Roman" panose="02020603050405020304" pitchFamily="18" charset="0"/>
            </a:endParaRPr>
          </a:p>
        </p:txBody>
      </p:sp>
      <p:sp>
        <p:nvSpPr>
          <p:cNvPr id="7" name="Rectangle 6"/>
          <p:cNvSpPr/>
          <p:nvPr/>
        </p:nvSpPr>
        <p:spPr>
          <a:xfrm>
            <a:off x="2819400" y="2157907"/>
            <a:ext cx="5867400" cy="400110"/>
          </a:xfrm>
          <a:prstGeom prst="rect">
            <a:avLst/>
          </a:prstGeom>
        </p:spPr>
        <p:txBody>
          <a:bodyPr wrap="square">
            <a:spAutoFit/>
          </a:bodyPr>
          <a:lstStyle/>
          <a:p>
            <a:r>
              <a:rPr lang="en-US" sz="2000" dirty="0">
                <a:solidFill>
                  <a:srgbClr val="313131"/>
                </a:solidFill>
                <a:latin typeface="Times New Roman" panose="02020603050405020304" pitchFamily="18" charset="0"/>
                <a:cs typeface="Times New Roman" panose="02020603050405020304" pitchFamily="18" charset="0"/>
              </a:rPr>
              <a:t>Ngoc Son temple, Ha </a:t>
            </a:r>
            <a:r>
              <a:rPr lang="en-US" sz="2000" dirty="0" err="1">
                <a:solidFill>
                  <a:srgbClr val="313131"/>
                </a:solidFill>
                <a:latin typeface="Times New Roman" panose="02020603050405020304" pitchFamily="18" charset="0"/>
                <a:cs typeface="Times New Roman" panose="02020603050405020304" pitchFamily="18" charset="0"/>
              </a:rPr>
              <a:t>Noi</a:t>
            </a:r>
            <a:r>
              <a:rPr lang="en-US" sz="2000" dirty="0">
                <a:solidFill>
                  <a:srgbClr val="313131"/>
                </a:solidFill>
                <a:latin typeface="Times New Roman" panose="02020603050405020304" pitchFamily="18" charset="0"/>
                <a:cs typeface="Times New Roman" panose="02020603050405020304" pitchFamily="18" charset="0"/>
              </a:rPr>
              <a:t> museum, </a:t>
            </a:r>
            <a:r>
              <a:rPr lang="en-US" sz="2000" dirty="0" err="1">
                <a:solidFill>
                  <a:srgbClr val="313131"/>
                </a:solidFill>
                <a:latin typeface="Times New Roman" panose="02020603050405020304" pitchFamily="18" charset="0"/>
                <a:cs typeface="Times New Roman" panose="02020603050405020304" pitchFamily="18" charset="0"/>
              </a:rPr>
              <a:t>Hoan</a:t>
            </a:r>
            <a:r>
              <a:rPr lang="en-US" sz="2000" dirty="0">
                <a:solidFill>
                  <a:srgbClr val="313131"/>
                </a:solidFill>
                <a:latin typeface="Times New Roman" panose="02020603050405020304" pitchFamily="18" charset="0"/>
                <a:cs typeface="Times New Roman" panose="02020603050405020304" pitchFamily="18" charset="0"/>
              </a:rPr>
              <a:t> </a:t>
            </a:r>
            <a:r>
              <a:rPr lang="en-US" sz="2000" dirty="0" err="1">
                <a:solidFill>
                  <a:srgbClr val="313131"/>
                </a:solidFill>
                <a:latin typeface="Times New Roman" panose="02020603050405020304" pitchFamily="18" charset="0"/>
                <a:cs typeface="Times New Roman" panose="02020603050405020304" pitchFamily="18" charset="0"/>
              </a:rPr>
              <a:t>Kiem</a:t>
            </a:r>
            <a:r>
              <a:rPr lang="en-US" sz="2000" dirty="0">
                <a:solidFill>
                  <a:srgbClr val="313131"/>
                </a:solidFill>
                <a:latin typeface="Times New Roman" panose="02020603050405020304" pitchFamily="18" charset="0"/>
                <a:cs typeface="Times New Roman" panose="02020603050405020304" pitchFamily="18" charset="0"/>
              </a:rPr>
              <a:t> lake,…</a:t>
            </a:r>
            <a:endParaRPr lang="en-US" sz="2000" dirty="0">
              <a:latin typeface="Times New Roman" panose="02020603050405020304" pitchFamily="18" charset="0"/>
              <a:cs typeface="Times New Roman" panose="02020603050405020304" pitchFamily="18" charset="0"/>
            </a:endParaRPr>
          </a:p>
        </p:txBody>
      </p:sp>
      <p:sp>
        <p:nvSpPr>
          <p:cNvPr id="8" name="Rectangle 7"/>
          <p:cNvSpPr/>
          <p:nvPr/>
        </p:nvSpPr>
        <p:spPr>
          <a:xfrm>
            <a:off x="2819400" y="2683527"/>
            <a:ext cx="4004622" cy="400110"/>
          </a:xfrm>
          <a:prstGeom prst="rect">
            <a:avLst/>
          </a:prstGeom>
        </p:spPr>
        <p:txBody>
          <a:bodyPr wrap="none">
            <a:spAutoFit/>
          </a:bodyPr>
          <a:lstStyle/>
          <a:p>
            <a:r>
              <a:rPr lang="en-US" sz="2000" dirty="0">
                <a:solidFill>
                  <a:srgbClr val="313131"/>
                </a:solidFill>
                <a:latin typeface="Times New Roman" panose="02020603050405020304" pitchFamily="18" charset="0"/>
                <a:cs typeface="Times New Roman" panose="02020603050405020304" pitchFamily="18" charset="0"/>
              </a:rPr>
              <a:t>Kim </a:t>
            </a:r>
            <a:r>
              <a:rPr lang="en-US" sz="2000" dirty="0" err="1">
                <a:solidFill>
                  <a:srgbClr val="313131"/>
                </a:solidFill>
                <a:latin typeface="Times New Roman" panose="02020603050405020304" pitchFamily="18" charset="0"/>
                <a:cs typeface="Times New Roman" panose="02020603050405020304" pitchFamily="18" charset="0"/>
              </a:rPr>
              <a:t>Boi</a:t>
            </a:r>
            <a:r>
              <a:rPr lang="en-US" sz="2000" dirty="0">
                <a:solidFill>
                  <a:srgbClr val="313131"/>
                </a:solidFill>
                <a:latin typeface="Times New Roman" panose="02020603050405020304" pitchFamily="18" charset="0"/>
                <a:cs typeface="Times New Roman" panose="02020603050405020304" pitchFamily="18" charset="0"/>
              </a:rPr>
              <a:t> hot spring, Mai </a:t>
            </a:r>
            <a:r>
              <a:rPr lang="en-US" sz="2000" dirty="0" err="1">
                <a:solidFill>
                  <a:srgbClr val="313131"/>
                </a:solidFill>
                <a:latin typeface="Times New Roman" panose="02020603050405020304" pitchFamily="18" charset="0"/>
                <a:cs typeface="Times New Roman" panose="02020603050405020304" pitchFamily="18" charset="0"/>
              </a:rPr>
              <a:t>Chau</a:t>
            </a:r>
            <a:r>
              <a:rPr lang="en-US" sz="2000" dirty="0">
                <a:solidFill>
                  <a:srgbClr val="313131"/>
                </a:solidFill>
                <a:latin typeface="Times New Roman" panose="02020603050405020304" pitchFamily="18" charset="0"/>
                <a:cs typeface="Times New Roman" panose="02020603050405020304" pitchFamily="18" charset="0"/>
              </a:rPr>
              <a:t> valley</a:t>
            </a:r>
            <a:endParaRPr lang="en-US" sz="2000" dirty="0">
              <a:latin typeface="Times New Roman" panose="02020603050405020304" pitchFamily="18" charset="0"/>
              <a:cs typeface="Times New Roman" panose="02020603050405020304" pitchFamily="18" charset="0"/>
            </a:endParaRPr>
          </a:p>
        </p:txBody>
      </p:sp>
      <p:sp>
        <p:nvSpPr>
          <p:cNvPr id="9" name="Rectangle 8"/>
          <p:cNvSpPr/>
          <p:nvPr/>
        </p:nvSpPr>
        <p:spPr>
          <a:xfrm>
            <a:off x="2819400" y="3232389"/>
            <a:ext cx="3908442" cy="400110"/>
          </a:xfrm>
          <a:prstGeom prst="rect">
            <a:avLst/>
          </a:prstGeom>
        </p:spPr>
        <p:txBody>
          <a:bodyPr wrap="none">
            <a:spAutoFit/>
          </a:bodyPr>
          <a:lstStyle/>
          <a:p>
            <a:r>
              <a:rPr lang="en-US" sz="2000" dirty="0" err="1">
                <a:solidFill>
                  <a:srgbClr val="313131"/>
                </a:solidFill>
                <a:latin typeface="Times New Roman" panose="02020603050405020304" pitchFamily="18" charset="0"/>
                <a:cs typeface="Times New Roman" panose="02020603050405020304" pitchFamily="18" charset="0"/>
              </a:rPr>
              <a:t>Xuan</a:t>
            </a:r>
            <a:r>
              <a:rPr lang="en-US" sz="2000" dirty="0">
                <a:solidFill>
                  <a:srgbClr val="313131"/>
                </a:solidFill>
                <a:latin typeface="Times New Roman" panose="02020603050405020304" pitchFamily="18" charset="0"/>
                <a:cs typeface="Times New Roman" panose="02020603050405020304" pitchFamily="18" charset="0"/>
              </a:rPr>
              <a:t> </a:t>
            </a:r>
            <a:r>
              <a:rPr lang="en-US" sz="2000" dirty="0" err="1">
                <a:solidFill>
                  <a:srgbClr val="313131"/>
                </a:solidFill>
                <a:latin typeface="Times New Roman" panose="02020603050405020304" pitchFamily="18" charset="0"/>
                <a:cs typeface="Times New Roman" panose="02020603050405020304" pitchFamily="18" charset="0"/>
              </a:rPr>
              <a:t>Huong</a:t>
            </a:r>
            <a:r>
              <a:rPr lang="en-US" sz="2000" dirty="0">
                <a:solidFill>
                  <a:srgbClr val="313131"/>
                </a:solidFill>
                <a:latin typeface="Times New Roman" panose="02020603050405020304" pitchFamily="18" charset="0"/>
                <a:cs typeface="Times New Roman" panose="02020603050405020304" pitchFamily="18" charset="0"/>
              </a:rPr>
              <a:t> lake, </a:t>
            </a:r>
            <a:r>
              <a:rPr lang="en-US" sz="2000" dirty="0" err="1">
                <a:solidFill>
                  <a:srgbClr val="313131"/>
                </a:solidFill>
                <a:latin typeface="Times New Roman" panose="02020603050405020304" pitchFamily="18" charset="0"/>
                <a:cs typeface="Times New Roman" panose="02020603050405020304" pitchFamily="18" charset="0"/>
              </a:rPr>
              <a:t>Gougah</a:t>
            </a:r>
            <a:r>
              <a:rPr lang="en-US" sz="2000" dirty="0">
                <a:solidFill>
                  <a:srgbClr val="313131"/>
                </a:solidFill>
                <a:latin typeface="Times New Roman" panose="02020603050405020304" pitchFamily="18" charset="0"/>
                <a:cs typeface="Times New Roman" panose="02020603050405020304" pitchFamily="18" charset="0"/>
              </a:rPr>
              <a:t> waterfall</a:t>
            </a:r>
            <a:endParaRPr lang="en-US" sz="2000" dirty="0">
              <a:latin typeface="Times New Roman" panose="02020603050405020304" pitchFamily="18" charset="0"/>
              <a:cs typeface="Times New Roman" panose="02020603050405020304" pitchFamily="18" charset="0"/>
            </a:endParaRPr>
          </a:p>
        </p:txBody>
      </p:sp>
      <p:cxnSp>
        <p:nvCxnSpPr>
          <p:cNvPr id="11" name="Straight Connector 10"/>
          <p:cNvCxnSpPr/>
          <p:nvPr/>
        </p:nvCxnSpPr>
        <p:spPr>
          <a:xfrm>
            <a:off x="2729753" y="691988"/>
            <a:ext cx="13447" cy="410861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0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áº£nh nen powerpoint"/>
          <p:cNvPicPr/>
          <p:nvPr/>
        </p:nvPicPr>
        <p:blipFill>
          <a:blip r:embed="rId2">
            <a:extLst>
              <a:ext uri="{28A0092B-C50C-407E-A947-70E740481C1C}">
                <a14:useLocalDpi xmlns:a14="http://schemas.microsoft.com/office/drawing/2010/main" val="0"/>
              </a:ext>
            </a:extLst>
          </a:blip>
          <a:srcRect/>
          <a:stretch>
            <a:fillRect/>
          </a:stretch>
        </p:blipFill>
        <p:spPr bwMode="auto">
          <a:xfrm>
            <a:off x="0" y="-17929"/>
            <a:ext cx="9144000" cy="6858000"/>
          </a:xfrm>
          <a:prstGeom prst="rect">
            <a:avLst/>
          </a:prstGeom>
          <a:noFill/>
          <a:ln>
            <a:noFill/>
          </a:ln>
        </p:spPr>
      </p:pic>
      <p:sp>
        <p:nvSpPr>
          <p:cNvPr id="4" name="Rectangle 3"/>
          <p:cNvSpPr/>
          <p:nvPr/>
        </p:nvSpPr>
        <p:spPr>
          <a:xfrm>
            <a:off x="4828054" y="-128415"/>
            <a:ext cx="4142255" cy="707886"/>
          </a:xfrm>
          <a:prstGeom prst="rect">
            <a:avLst/>
          </a:prstGeom>
          <a:solidFill>
            <a:srgbClr val="FFFF00"/>
          </a:solidFill>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1.</a:t>
            </a:r>
            <a:r>
              <a:rPr lang="en-US" sz="2000" dirty="0">
                <a:solidFill>
                  <a:srgbClr val="000000"/>
                </a:solidFill>
                <a:latin typeface="Times New Roman" panose="02020603050405020304" pitchFamily="18" charset="0"/>
                <a:cs typeface="Times New Roman" panose="02020603050405020304" pitchFamily="18" charset="0"/>
              </a:rPr>
              <a:t> </a:t>
            </a:r>
            <a:r>
              <a:rPr lang="en-US" sz="2000" b="1" dirty="0">
                <a:solidFill>
                  <a:srgbClr val="000000"/>
                </a:solidFill>
                <a:latin typeface="Times New Roman" panose="02020603050405020304" pitchFamily="18" charset="0"/>
                <a:cs typeface="Times New Roman" panose="02020603050405020304" pitchFamily="18" charset="0"/>
              </a:rPr>
              <a:t>Put the items in these scrambled notices in the correct order</a:t>
            </a:r>
            <a:endParaRPr lang="en-US" sz="2000" dirty="0">
              <a:latin typeface="Times New Roman" panose="02020603050405020304" pitchFamily="18" charset="0"/>
              <a:cs typeface="Times New Roman" panose="02020603050405020304" pitchFamily="18" charset="0"/>
            </a:endParaRPr>
          </a:p>
        </p:txBody>
      </p:sp>
      <p:sp>
        <p:nvSpPr>
          <p:cNvPr id="13" name="Rectangle 12"/>
          <p:cNvSpPr/>
          <p:nvPr/>
        </p:nvSpPr>
        <p:spPr>
          <a:xfrm>
            <a:off x="4789955" y="588980"/>
            <a:ext cx="3276600" cy="1631216"/>
          </a:xfrm>
          <a:prstGeom prst="rect">
            <a:avLst/>
          </a:prstGeom>
        </p:spPr>
        <p:txBody>
          <a:bodyPr wrap="square">
            <a:spAutoFit/>
          </a:bodyPr>
          <a:lstStyle/>
          <a:p>
            <a:pPr algn="just"/>
            <a:r>
              <a:rPr lang="en-US" sz="2000" b="1" dirty="0">
                <a:solidFill>
                  <a:srgbClr val="FF0000"/>
                </a:solidFill>
                <a:latin typeface="Times New Roman" panose="02020603050405020304" pitchFamily="18" charset="0"/>
                <a:cs typeface="Times New Roman" panose="02020603050405020304" pitchFamily="18" charset="0"/>
              </a:rPr>
              <a:t>A</a:t>
            </a:r>
            <a:r>
              <a:rPr lang="en-US" sz="2000" b="1" dirty="0">
                <a:solidFill>
                  <a:srgbClr val="000000"/>
                </a:solidFill>
                <a:latin typeface="Times New Roman" panose="02020603050405020304" pitchFamily="18" charset="0"/>
                <a:cs typeface="Times New Roman" panose="02020603050405020304" pitchFamily="18" charset="0"/>
              </a:rPr>
              <a:t>.</a:t>
            </a:r>
            <a:r>
              <a:rPr lang="en-US" sz="2000" dirty="0">
                <a:solidFill>
                  <a:srgbClr val="000000"/>
                </a:solidFill>
                <a:latin typeface="Times New Roman" panose="02020603050405020304" pitchFamily="18" charset="0"/>
                <a:cs typeface="Times New Roman" panose="02020603050405020304" pitchFamily="18" charset="0"/>
              </a:rPr>
              <a:t> </a:t>
            </a:r>
            <a:endParaRPr lang="en-US" sz="2000" dirty="0" smtClean="0">
              <a:solidFill>
                <a:srgbClr val="000000"/>
              </a:solidFill>
              <a:latin typeface="Times New Roman" panose="02020603050405020304" pitchFamily="18" charset="0"/>
              <a:cs typeface="Times New Roman" panose="02020603050405020304" pitchFamily="18" charset="0"/>
            </a:endParaRPr>
          </a:p>
          <a:p>
            <a:pPr algn="just"/>
            <a:r>
              <a:rPr lang="en-US" sz="2000" dirty="0" smtClean="0">
                <a:solidFill>
                  <a:srgbClr val="000000"/>
                </a:solidFill>
                <a:latin typeface="Times New Roman" panose="02020603050405020304" pitchFamily="18" charset="0"/>
                <a:cs typeface="Times New Roman" panose="02020603050405020304" pitchFamily="18" charset="0"/>
              </a:rPr>
              <a:t>QUIET </a:t>
            </a:r>
            <a:r>
              <a:rPr lang="en-US" sz="2000" dirty="0">
                <a:solidFill>
                  <a:srgbClr val="000000"/>
                </a:solidFill>
                <a:latin typeface="Times New Roman" panose="02020603050405020304" pitchFamily="18" charset="0"/>
                <a:cs typeface="Times New Roman" panose="02020603050405020304" pitchFamily="18" charset="0"/>
              </a:rPr>
              <a:t>PLEASE</a:t>
            </a:r>
          </a:p>
          <a:p>
            <a:pPr algn="just"/>
            <a:r>
              <a:rPr lang="en-US" sz="2000" dirty="0">
                <a:solidFill>
                  <a:srgbClr val="000000"/>
                </a:solidFill>
                <a:latin typeface="Times New Roman" panose="02020603050405020304" pitchFamily="18" charset="0"/>
                <a:cs typeface="Times New Roman" panose="02020603050405020304" pitchFamily="18" charset="0"/>
              </a:rPr>
              <a:t>Exam in progress</a:t>
            </a:r>
          </a:p>
          <a:p>
            <a:pPr algn="just"/>
            <a:r>
              <a:rPr lang="en-US" sz="2000" dirty="0">
                <a:solidFill>
                  <a:srgbClr val="000000"/>
                </a:solidFill>
                <a:latin typeface="Times New Roman" panose="02020603050405020304" pitchFamily="18" charset="0"/>
                <a:cs typeface="Times New Roman" panose="02020603050405020304" pitchFamily="18" charset="0"/>
              </a:rPr>
              <a:t>Group 9B + 9D to Gym</a:t>
            </a:r>
          </a:p>
          <a:p>
            <a:pPr algn="just"/>
            <a:r>
              <a:rPr lang="en-US" sz="2000" dirty="0">
                <a:solidFill>
                  <a:srgbClr val="000000"/>
                </a:solidFill>
                <a:latin typeface="Times New Roman" panose="02020603050405020304" pitchFamily="18" charset="0"/>
                <a:cs typeface="Times New Roman" panose="02020603050405020304" pitchFamily="18" charset="0"/>
              </a:rPr>
              <a:t>Classes as normal tomorrow</a:t>
            </a:r>
            <a:endParaRPr lang="en-US"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14" name="Rectangle 13"/>
          <p:cNvSpPr/>
          <p:nvPr/>
        </p:nvSpPr>
        <p:spPr>
          <a:xfrm>
            <a:off x="4913080" y="2220196"/>
            <a:ext cx="4119843" cy="2246769"/>
          </a:xfrm>
          <a:prstGeom prst="rect">
            <a:avLst/>
          </a:prstGeom>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B</a:t>
            </a:r>
            <a:r>
              <a:rPr lang="en-US" sz="2000" b="1" dirty="0">
                <a:solidFill>
                  <a:srgbClr val="000000"/>
                </a:solidFill>
                <a:latin typeface="Times New Roman" panose="02020603050405020304" pitchFamily="18" charset="0"/>
                <a:cs typeface="Times New Roman" panose="02020603050405020304" pitchFamily="18" charset="0"/>
              </a:rPr>
              <a:t>.</a:t>
            </a:r>
            <a:r>
              <a:rPr lang="en-US" sz="2000" dirty="0">
                <a:solidFill>
                  <a:srgbClr val="000000"/>
                </a:solidFill>
                <a:latin typeface="Times New Roman" panose="02020603050405020304" pitchFamily="18" charset="0"/>
                <a:cs typeface="Times New Roman" panose="02020603050405020304" pitchFamily="18" charset="0"/>
              </a:rPr>
              <a:t> </a:t>
            </a:r>
            <a:endParaRPr lang="en-US" sz="2000" dirty="0" smtClean="0">
              <a:solidFill>
                <a:srgbClr val="000000"/>
              </a:solidFill>
              <a:latin typeface="Times New Roman" panose="02020603050405020304" pitchFamily="18" charset="0"/>
              <a:cs typeface="Times New Roman" panose="02020603050405020304" pitchFamily="18" charset="0"/>
            </a:endParaRPr>
          </a:p>
          <a:p>
            <a:r>
              <a:rPr lang="en-US" sz="2000" dirty="0" smtClean="0">
                <a:solidFill>
                  <a:srgbClr val="000000"/>
                </a:solidFill>
                <a:latin typeface="Times New Roman" panose="02020603050405020304" pitchFamily="18" charset="0"/>
                <a:cs typeface="Times New Roman" panose="02020603050405020304" pitchFamily="18" charset="0"/>
              </a:rPr>
              <a:t>ENGLISH </a:t>
            </a:r>
            <a:r>
              <a:rPr lang="en-US" sz="2000" dirty="0">
                <a:solidFill>
                  <a:srgbClr val="000000"/>
                </a:solidFill>
                <a:latin typeface="Times New Roman" panose="02020603050405020304" pitchFamily="18" charset="0"/>
                <a:cs typeface="Times New Roman" panose="02020603050405020304" pitchFamily="18" charset="0"/>
              </a:rPr>
              <a:t>CONVERSATION </a:t>
            </a:r>
            <a:endParaRPr lang="en-US" sz="2000" dirty="0" smtClean="0">
              <a:solidFill>
                <a:srgbClr val="000000"/>
              </a:solidFill>
              <a:latin typeface="Times New Roman" panose="02020603050405020304" pitchFamily="18" charset="0"/>
              <a:cs typeface="Times New Roman" panose="02020603050405020304" pitchFamily="18" charset="0"/>
            </a:endParaRPr>
          </a:p>
          <a:p>
            <a:r>
              <a:rPr lang="en-US" sz="2000" dirty="0" smtClean="0">
                <a:solidFill>
                  <a:srgbClr val="000000"/>
                </a:solidFill>
                <a:latin typeface="Times New Roman" panose="02020603050405020304" pitchFamily="18" charset="0"/>
                <a:cs typeface="Times New Roman" panose="02020603050405020304" pitchFamily="18" charset="0"/>
              </a:rPr>
              <a:t>LESSONS</a:t>
            </a:r>
            <a:endParaRPr lang="en-US" sz="2000" dirty="0">
              <a:solidFill>
                <a:srgbClr val="000000"/>
              </a:solidFill>
              <a:latin typeface="Times New Roman" panose="02020603050405020304" pitchFamily="18" charset="0"/>
              <a:cs typeface="Times New Roman" panose="02020603050405020304" pitchFamily="18" charset="0"/>
            </a:endParaRPr>
          </a:p>
          <a:p>
            <a:r>
              <a:rPr lang="en-US" sz="2000" dirty="0">
                <a:solidFill>
                  <a:srgbClr val="000000"/>
                </a:solidFill>
                <a:latin typeface="Times New Roman" panose="02020603050405020304" pitchFamily="18" charset="0"/>
                <a:cs typeface="Times New Roman" panose="02020603050405020304" pitchFamily="18" charset="0"/>
              </a:rPr>
              <a:t>Offered by native teachers</a:t>
            </a:r>
          </a:p>
          <a:p>
            <a:r>
              <a:rPr lang="en-US" sz="2000" dirty="0">
                <a:solidFill>
                  <a:srgbClr val="000000"/>
                </a:solidFill>
                <a:latin typeface="Times New Roman" panose="02020603050405020304" pitchFamily="18" charset="0"/>
                <a:cs typeface="Times New Roman" panose="02020603050405020304" pitchFamily="18" charset="0"/>
              </a:rPr>
              <a:t>Language exchange also a possibility</a:t>
            </a:r>
          </a:p>
          <a:p>
            <a:r>
              <a:rPr lang="en-US" sz="2000" dirty="0">
                <a:solidFill>
                  <a:srgbClr val="000000"/>
                </a:solidFill>
                <a:latin typeface="Times New Roman" panose="02020603050405020304" pitchFamily="18" charset="0"/>
                <a:cs typeface="Times New Roman" panose="02020603050405020304" pitchFamily="18" charset="0"/>
              </a:rPr>
              <a:t>Town Hall every evening</a:t>
            </a:r>
          </a:p>
          <a:p>
            <a:r>
              <a:rPr lang="en-US" sz="2000" dirty="0">
                <a:solidFill>
                  <a:srgbClr val="000000"/>
                </a:solidFill>
                <a:latin typeface="Times New Roman" panose="02020603050405020304" pitchFamily="18" charset="0"/>
                <a:cs typeface="Times New Roman" panose="02020603050405020304" pitchFamily="18" charset="0"/>
              </a:rPr>
              <a:t>Ring Dylan on 42564039</a:t>
            </a:r>
            <a:endParaRPr lang="en-US" sz="2000" b="0" i="0" dirty="0">
              <a:solidFill>
                <a:srgbClr val="000000"/>
              </a:solidFill>
              <a:effectLst/>
              <a:latin typeface="Times New Roman" panose="02020603050405020304" pitchFamily="18" charset="0"/>
              <a:cs typeface="Times New Roman" panose="02020603050405020304" pitchFamily="18" charset="0"/>
            </a:endParaRPr>
          </a:p>
        </p:txBody>
      </p:sp>
      <p:pic>
        <p:nvPicPr>
          <p:cNvPr id="1026" name="Picture 2" descr="Image result for anh unit 2 anh 9 thi diem proje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52" y="0"/>
            <a:ext cx="4801160" cy="685800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24652" y="3489711"/>
            <a:ext cx="4520454" cy="707886"/>
          </a:xfrm>
          <a:prstGeom prst="rect">
            <a:avLst/>
          </a:prstGeom>
          <a:solidFill>
            <a:srgbClr val="FFFF00"/>
          </a:solidFill>
        </p:spPr>
        <p:txBody>
          <a:bodyPr wrap="square">
            <a:spAutoFit/>
          </a:bodyPr>
          <a:lstStyle/>
          <a:p>
            <a:r>
              <a:rPr lang="en-US" sz="2000" b="1" dirty="0">
                <a:solidFill>
                  <a:srgbClr val="000000"/>
                </a:solidFill>
                <a:latin typeface="Times New Roman" panose="02020603050405020304" pitchFamily="18" charset="0"/>
                <a:cs typeface="Times New Roman" panose="02020603050405020304" pitchFamily="18" charset="0"/>
              </a:rPr>
              <a:t>Where are you most likely to find these notices?</a:t>
            </a:r>
            <a:endParaRPr lang="en-US" sz="2000" dirty="0">
              <a:latin typeface="Times New Roman" panose="02020603050405020304" pitchFamily="18" charset="0"/>
              <a:cs typeface="Times New Roman" panose="02020603050405020304" pitchFamily="18" charset="0"/>
            </a:endParaRPr>
          </a:p>
        </p:txBody>
      </p:sp>
      <p:sp>
        <p:nvSpPr>
          <p:cNvPr id="15" name="Right Arrow 14"/>
          <p:cNvSpPr/>
          <p:nvPr/>
        </p:nvSpPr>
        <p:spPr>
          <a:xfrm>
            <a:off x="3886200" y="660989"/>
            <a:ext cx="838200" cy="7435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4126848" y="2720270"/>
            <a:ext cx="737908" cy="7694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784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áº£nh nen powerpoint"/>
          <p:cNvPicPr/>
          <p:nvPr/>
        </p:nvPicPr>
        <p:blipFill>
          <a:blip r:embed="rId2">
            <a:extLst>
              <a:ext uri="{28A0092B-C50C-407E-A947-70E740481C1C}">
                <a14:useLocalDpi xmlns:a14="http://schemas.microsoft.com/office/drawing/2010/main" val="0"/>
              </a:ext>
            </a:extLst>
          </a:blip>
          <a:srcRect/>
          <a:stretch>
            <a:fillRect/>
          </a:stretch>
        </p:blipFill>
        <p:spPr bwMode="auto">
          <a:xfrm>
            <a:off x="22412" y="27667"/>
            <a:ext cx="9144000" cy="6858000"/>
          </a:xfrm>
          <a:prstGeom prst="rect">
            <a:avLst/>
          </a:prstGeom>
          <a:solidFill>
            <a:srgbClr val="92D050"/>
          </a:solidFill>
          <a:ln>
            <a:noFill/>
          </a:ln>
        </p:spPr>
      </p:pic>
      <p:sp>
        <p:nvSpPr>
          <p:cNvPr id="8" name="Rectangle 7"/>
          <p:cNvSpPr/>
          <p:nvPr/>
        </p:nvSpPr>
        <p:spPr>
          <a:xfrm>
            <a:off x="5104279" y="501698"/>
            <a:ext cx="3904129" cy="2308324"/>
          </a:xfrm>
          <a:prstGeom prst="rect">
            <a:avLst/>
          </a:prstGeom>
          <a:solidFill>
            <a:srgbClr val="92D050"/>
          </a:solidFill>
        </p:spPr>
        <p:txBody>
          <a:bodyPr wrap="square">
            <a:spAutoFit/>
          </a:bodyPr>
          <a:lstStyle/>
          <a:p>
            <a:pPr algn="just"/>
            <a:r>
              <a:rPr lang="en-US" sz="2400" dirty="0">
                <a:solidFill>
                  <a:srgbClr val="000000"/>
                </a:solidFill>
                <a:latin typeface="Times New Roman" panose="02020603050405020304" pitchFamily="18" charset="0"/>
                <a:cs typeface="Times New Roman" panose="02020603050405020304" pitchFamily="18" charset="0"/>
              </a:rPr>
              <a:t>VENDING MACHINE</a:t>
            </a:r>
          </a:p>
          <a:p>
            <a:pPr algn="just"/>
            <a:r>
              <a:rPr lang="en-US" sz="2400" dirty="0">
                <a:solidFill>
                  <a:srgbClr val="000000"/>
                </a:solidFill>
                <a:latin typeface="Times New Roman" panose="02020603050405020304" pitchFamily="18" charset="0"/>
                <a:cs typeface="Times New Roman" panose="02020603050405020304" pitchFamily="18" charset="0"/>
              </a:rPr>
              <a:t>No soup</a:t>
            </a:r>
          </a:p>
          <a:p>
            <a:pPr algn="just"/>
            <a:r>
              <a:rPr lang="en-US" sz="2400" dirty="0">
                <a:solidFill>
                  <a:srgbClr val="000000"/>
                </a:solidFill>
                <a:latin typeface="Times New Roman" panose="02020603050405020304" pitchFamily="18" charset="0"/>
                <a:cs typeface="Times New Roman" panose="02020603050405020304" pitchFamily="18" charset="0"/>
              </a:rPr>
              <a:t>Tea and coffee, 10p and 50p coins only</a:t>
            </a:r>
          </a:p>
          <a:p>
            <a:pPr algn="just"/>
            <a:r>
              <a:rPr lang="en-US" sz="2400" dirty="0">
                <a:solidFill>
                  <a:srgbClr val="000000"/>
                </a:solidFill>
                <a:latin typeface="Times New Roman" panose="02020603050405020304" pitchFamily="18" charset="0"/>
                <a:cs typeface="Times New Roman" panose="02020603050405020304" pitchFamily="18" charset="0"/>
              </a:rPr>
              <a:t>No more canned drinks</a:t>
            </a:r>
          </a:p>
          <a:p>
            <a:pPr algn="just"/>
            <a:r>
              <a:rPr lang="en-US" sz="2400" dirty="0">
                <a:solidFill>
                  <a:srgbClr val="000000"/>
                </a:solidFill>
                <a:latin typeface="Times New Roman" panose="02020603050405020304" pitchFamily="18" charset="0"/>
                <a:cs typeface="Times New Roman" panose="02020603050405020304" pitchFamily="18" charset="0"/>
              </a:rPr>
              <a:t>Machine will be repair soon</a:t>
            </a:r>
            <a:endParaRPr lang="en-US" sz="2400" b="0" i="0" dirty="0">
              <a:solidFill>
                <a:srgbClr val="000000"/>
              </a:solidFill>
              <a:effectLst/>
              <a:latin typeface="Times New Roman" panose="02020603050405020304" pitchFamily="18" charset="0"/>
              <a:cs typeface="Times New Roman" panose="02020603050405020304" pitchFamily="18" charset="0"/>
            </a:endParaRPr>
          </a:p>
        </p:txBody>
      </p:sp>
      <p:sp>
        <p:nvSpPr>
          <p:cNvPr id="9" name="Rectangle 8"/>
          <p:cNvSpPr/>
          <p:nvPr/>
        </p:nvSpPr>
        <p:spPr>
          <a:xfrm>
            <a:off x="89647" y="3443220"/>
            <a:ext cx="4099112" cy="707886"/>
          </a:xfrm>
          <a:prstGeom prst="rect">
            <a:avLst/>
          </a:prstGeom>
          <a:solidFill>
            <a:srgbClr val="FFFF00"/>
          </a:solidFill>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3.</a:t>
            </a:r>
            <a:r>
              <a:rPr lang="en-US" sz="2000" dirty="0">
                <a:solidFill>
                  <a:srgbClr val="000000"/>
                </a:solidFill>
                <a:latin typeface="Times New Roman" panose="02020603050405020304" pitchFamily="18" charset="0"/>
                <a:cs typeface="Times New Roman" panose="02020603050405020304" pitchFamily="18" charset="0"/>
              </a:rPr>
              <a:t> </a:t>
            </a:r>
            <a:r>
              <a:rPr lang="en-US" sz="2000" b="1" dirty="0">
                <a:solidFill>
                  <a:srgbClr val="000000"/>
                </a:solidFill>
                <a:latin typeface="Times New Roman" panose="02020603050405020304" pitchFamily="18" charset="0"/>
                <a:cs typeface="Times New Roman" panose="02020603050405020304" pitchFamily="18" charset="0"/>
              </a:rPr>
              <a:t>In 20-30 words, write a notice for one of the following situations</a:t>
            </a:r>
            <a:endParaRPr lang="en-US" sz="2000" dirty="0">
              <a:latin typeface="Times New Roman" panose="02020603050405020304" pitchFamily="18" charset="0"/>
              <a:cs typeface="Times New Roman" panose="02020603050405020304" pitchFamily="18" charset="0"/>
            </a:endParaRPr>
          </a:p>
        </p:txBody>
      </p:sp>
      <p:sp>
        <p:nvSpPr>
          <p:cNvPr id="10" name="Rectangle 9"/>
          <p:cNvSpPr/>
          <p:nvPr/>
        </p:nvSpPr>
        <p:spPr>
          <a:xfrm>
            <a:off x="53788" y="4182482"/>
            <a:ext cx="4000500" cy="2246769"/>
          </a:xfrm>
          <a:prstGeom prst="rect">
            <a:avLst/>
          </a:prstGeom>
        </p:spPr>
        <p:txBody>
          <a:bodyPr wrap="square">
            <a:spAutoFit/>
          </a:bodyPr>
          <a:lstStyle/>
          <a:p>
            <a:pPr algn="just"/>
            <a:r>
              <a:rPr lang="en-US" sz="2000" b="1" dirty="0">
                <a:solidFill>
                  <a:srgbClr val="FF0000"/>
                </a:solidFill>
                <a:latin typeface="Times New Roman" panose="02020603050405020304" pitchFamily="18" charset="0"/>
                <a:cs typeface="Times New Roman" panose="02020603050405020304" pitchFamily="18" charset="0"/>
              </a:rPr>
              <a:t>1.</a:t>
            </a:r>
            <a:endParaRPr lang="en-US" sz="2000" dirty="0">
              <a:solidFill>
                <a:srgbClr val="FF0000"/>
              </a:solidFill>
              <a:latin typeface="Times New Roman" panose="02020603050405020304" pitchFamily="18" charset="0"/>
              <a:cs typeface="Times New Roman" panose="02020603050405020304" pitchFamily="18" charset="0"/>
            </a:endParaRPr>
          </a:p>
          <a:p>
            <a:pPr algn="just"/>
            <a:r>
              <a:rPr lang="en-US" sz="2000" dirty="0">
                <a:solidFill>
                  <a:srgbClr val="000000"/>
                </a:solidFill>
                <a:latin typeface="Times New Roman" panose="02020603050405020304" pitchFamily="18" charset="0"/>
                <a:cs typeface="Times New Roman" panose="02020603050405020304" pitchFamily="18" charset="0"/>
              </a:rPr>
              <a:t>SEMINAR ABOUT FEATURES OF CITY LIFE</a:t>
            </a:r>
          </a:p>
          <a:p>
            <a:pPr algn="just"/>
            <a:r>
              <a:rPr lang="en-US" sz="2000" dirty="0">
                <a:solidFill>
                  <a:srgbClr val="000000"/>
                </a:solidFill>
                <a:latin typeface="Times New Roman" panose="02020603050405020304" pitchFamily="18" charset="0"/>
                <a:cs typeface="Times New Roman" panose="02020603050405020304" pitchFamily="18" charset="0"/>
              </a:rPr>
              <a:t>Monday Nov 10th in town hall</a:t>
            </a:r>
          </a:p>
          <a:p>
            <a:pPr algn="just"/>
            <a:r>
              <a:rPr lang="en-US" sz="2000" dirty="0">
                <a:solidFill>
                  <a:srgbClr val="000000"/>
                </a:solidFill>
                <a:latin typeface="Times New Roman" panose="02020603050405020304" pitchFamily="18" charset="0"/>
                <a:cs typeface="Times New Roman" panose="02020603050405020304" pitchFamily="18" charset="0"/>
              </a:rPr>
              <a:t>All teenage girls are welcome</a:t>
            </a:r>
          </a:p>
          <a:p>
            <a:pPr algn="just"/>
            <a:r>
              <a:rPr lang="en-US" sz="2000" dirty="0">
                <a:solidFill>
                  <a:srgbClr val="000000"/>
                </a:solidFill>
                <a:latin typeface="Times New Roman" panose="02020603050405020304" pitchFamily="18" charset="0"/>
                <a:cs typeface="Times New Roman" panose="02020603050405020304" pitchFamily="18" charset="0"/>
              </a:rPr>
              <a:t>For </a:t>
            </a:r>
            <a:r>
              <a:rPr lang="en-US" sz="2000" dirty="0" smtClean="0">
                <a:solidFill>
                  <a:srgbClr val="000000"/>
                </a:solidFill>
                <a:latin typeface="Times New Roman" panose="02020603050405020304" pitchFamily="18" charset="0"/>
                <a:cs typeface="Times New Roman" panose="02020603050405020304" pitchFamily="18" charset="0"/>
              </a:rPr>
              <a:t>further </a:t>
            </a:r>
            <a:r>
              <a:rPr lang="en-US" sz="2000" dirty="0">
                <a:solidFill>
                  <a:srgbClr val="000000"/>
                </a:solidFill>
                <a:latin typeface="Times New Roman" panose="02020603050405020304" pitchFamily="18" charset="0"/>
                <a:cs typeface="Times New Roman" panose="02020603050405020304" pitchFamily="18" charset="0"/>
              </a:rPr>
              <a:t>detail, ring </a:t>
            </a:r>
            <a:r>
              <a:rPr lang="en-US" sz="2000" dirty="0" err="1">
                <a:solidFill>
                  <a:srgbClr val="000000"/>
                </a:solidFill>
                <a:latin typeface="Times New Roman" panose="02020603050405020304" pitchFamily="18" charset="0"/>
                <a:cs typeface="Times New Roman" panose="02020603050405020304" pitchFamily="18" charset="0"/>
              </a:rPr>
              <a:t>Trang</a:t>
            </a:r>
            <a:r>
              <a:rPr lang="en-US" sz="2000" dirty="0">
                <a:solidFill>
                  <a:srgbClr val="000000"/>
                </a:solidFill>
                <a:latin typeface="Times New Roman" panose="02020603050405020304" pitchFamily="18" charset="0"/>
                <a:cs typeface="Times New Roman" panose="02020603050405020304" pitchFamily="18" charset="0"/>
              </a:rPr>
              <a:t> - 098456789</a:t>
            </a:r>
            <a:endParaRPr lang="en-US" sz="2000" b="0" i="0" dirty="0">
              <a:solidFill>
                <a:srgbClr val="000000"/>
              </a:solidFill>
              <a:effectLst/>
              <a:latin typeface="Times New Roman" panose="02020603050405020304" pitchFamily="18" charset="0"/>
              <a:cs typeface="Times New Roman" panose="02020603050405020304" pitchFamily="18" charset="0"/>
            </a:endParaRPr>
          </a:p>
        </p:txBody>
      </p:sp>
      <p:sp>
        <p:nvSpPr>
          <p:cNvPr id="11" name="Rectangle 10"/>
          <p:cNvSpPr/>
          <p:nvPr/>
        </p:nvSpPr>
        <p:spPr>
          <a:xfrm>
            <a:off x="5017994" y="3456667"/>
            <a:ext cx="3657600" cy="3170099"/>
          </a:xfrm>
          <a:prstGeom prst="rect">
            <a:avLst/>
          </a:prstGeom>
        </p:spPr>
        <p:txBody>
          <a:bodyPr wrap="square">
            <a:spAutoFit/>
          </a:bodyPr>
          <a:lstStyle/>
          <a:p>
            <a:pPr algn="just"/>
            <a:r>
              <a:rPr lang="en-US" sz="2000" b="1" dirty="0">
                <a:solidFill>
                  <a:srgbClr val="FF0000"/>
                </a:solidFill>
                <a:latin typeface="Times New Roman" panose="02020603050405020304" pitchFamily="18" charset="0"/>
                <a:cs typeface="Times New Roman" panose="02020603050405020304" pitchFamily="18" charset="0"/>
              </a:rPr>
              <a:t>2.</a:t>
            </a:r>
            <a:endParaRPr lang="en-US" sz="2000" dirty="0">
              <a:solidFill>
                <a:srgbClr val="FF0000"/>
              </a:solidFill>
              <a:latin typeface="Times New Roman" panose="02020603050405020304" pitchFamily="18" charset="0"/>
              <a:cs typeface="Times New Roman" panose="02020603050405020304" pitchFamily="18" charset="0"/>
            </a:endParaRPr>
          </a:p>
          <a:p>
            <a:pPr algn="just"/>
            <a:r>
              <a:rPr lang="en-US" sz="2000" dirty="0">
                <a:solidFill>
                  <a:srgbClr val="000000"/>
                </a:solidFill>
                <a:latin typeface="Times New Roman" panose="02020603050405020304" pitchFamily="18" charset="0"/>
                <a:cs typeface="Times New Roman" panose="02020603050405020304" pitchFamily="18" charset="0"/>
              </a:rPr>
              <a:t>ONE-DAY TRIP AROUND THE CITY</a:t>
            </a:r>
          </a:p>
          <a:p>
            <a:pPr algn="just"/>
            <a:r>
              <a:rPr lang="en-US" sz="2000" dirty="0">
                <a:solidFill>
                  <a:srgbClr val="000000"/>
                </a:solidFill>
                <a:latin typeface="Times New Roman" panose="02020603050405020304" pitchFamily="18" charset="0"/>
                <a:cs typeface="Times New Roman" panose="02020603050405020304" pitchFamily="18" charset="0"/>
              </a:rPr>
              <a:t>Sun 29th Oct in Hanoi</a:t>
            </a:r>
          </a:p>
          <a:p>
            <a:pPr algn="just"/>
            <a:r>
              <a:rPr lang="en-US" sz="2000" dirty="0">
                <a:solidFill>
                  <a:srgbClr val="000000"/>
                </a:solidFill>
                <a:latin typeface="Times New Roman" panose="02020603050405020304" pitchFamily="18" charset="0"/>
                <a:cs typeface="Times New Roman" panose="02020603050405020304" pitchFamily="18" charset="0"/>
              </a:rPr>
              <a:t>Ngoc Son Temple - </a:t>
            </a:r>
            <a:r>
              <a:rPr lang="en-US" sz="2000" dirty="0" err="1">
                <a:solidFill>
                  <a:srgbClr val="000000"/>
                </a:solidFill>
                <a:latin typeface="Times New Roman" panose="02020603050405020304" pitchFamily="18" charset="0"/>
                <a:cs typeface="Times New Roman" panose="02020603050405020304" pitchFamily="18" charset="0"/>
              </a:rPr>
              <a:t>Hoan</a:t>
            </a:r>
            <a:r>
              <a:rPr lang="en-US" sz="2000" dirty="0">
                <a:solidFill>
                  <a:srgbClr val="000000"/>
                </a:solidFill>
                <a:latin typeface="Times New Roman" panose="02020603050405020304" pitchFamily="18" charset="0"/>
                <a:cs typeface="Times New Roman" panose="02020603050405020304" pitchFamily="18" charset="0"/>
              </a:rPr>
              <a:t> </a:t>
            </a:r>
            <a:r>
              <a:rPr lang="en-US" sz="2000" dirty="0" err="1">
                <a:solidFill>
                  <a:srgbClr val="000000"/>
                </a:solidFill>
                <a:latin typeface="Times New Roman" panose="02020603050405020304" pitchFamily="18" charset="0"/>
                <a:cs typeface="Times New Roman" panose="02020603050405020304" pitchFamily="18" charset="0"/>
              </a:rPr>
              <a:t>Kiem</a:t>
            </a:r>
            <a:r>
              <a:rPr lang="en-US" sz="2000" dirty="0">
                <a:solidFill>
                  <a:srgbClr val="000000"/>
                </a:solidFill>
                <a:latin typeface="Times New Roman" panose="02020603050405020304" pitchFamily="18" charset="0"/>
                <a:cs typeface="Times New Roman" panose="02020603050405020304" pitchFamily="18" charset="0"/>
              </a:rPr>
              <a:t> Lake – Ancient town – Dong </a:t>
            </a:r>
            <a:r>
              <a:rPr lang="en-US" sz="2000" dirty="0" err="1">
                <a:solidFill>
                  <a:srgbClr val="000000"/>
                </a:solidFill>
                <a:latin typeface="Times New Roman" panose="02020603050405020304" pitchFamily="18" charset="0"/>
                <a:cs typeface="Times New Roman" panose="02020603050405020304" pitchFamily="18" charset="0"/>
              </a:rPr>
              <a:t>Xuan</a:t>
            </a:r>
            <a:r>
              <a:rPr lang="en-US" sz="2000" dirty="0">
                <a:solidFill>
                  <a:srgbClr val="000000"/>
                </a:solidFill>
                <a:latin typeface="Times New Roman" panose="02020603050405020304" pitchFamily="18" charset="0"/>
                <a:cs typeface="Times New Roman" panose="02020603050405020304" pitchFamily="18" charset="0"/>
              </a:rPr>
              <a:t> market – One-pillar Pagoda – Temple of Literature</a:t>
            </a:r>
          </a:p>
          <a:p>
            <a:pPr algn="just"/>
            <a:r>
              <a:rPr lang="en-US" sz="2000" dirty="0">
                <a:solidFill>
                  <a:srgbClr val="000000"/>
                </a:solidFill>
                <a:latin typeface="Times New Roman" panose="02020603050405020304" pitchFamily="18" charset="0"/>
                <a:cs typeface="Times New Roman" panose="02020603050405020304" pitchFamily="18" charset="0"/>
              </a:rPr>
              <a:t>For more information, call hotline: 1900-232323 (Mr. X)</a:t>
            </a:r>
            <a:endParaRPr lang="en-US" sz="2000" b="0" i="0" dirty="0">
              <a:solidFill>
                <a:srgbClr val="000000"/>
              </a:solidFill>
              <a:effectLst/>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3"/>
          <a:stretch>
            <a:fillRect/>
          </a:stretch>
        </p:blipFill>
        <p:spPr>
          <a:xfrm>
            <a:off x="0" y="62251"/>
            <a:ext cx="4267200" cy="3214349"/>
          </a:xfrm>
          <a:prstGeom prst="rect">
            <a:avLst/>
          </a:prstGeom>
        </p:spPr>
      </p:pic>
      <p:sp>
        <p:nvSpPr>
          <p:cNvPr id="15" name="Rectangle 14"/>
          <p:cNvSpPr/>
          <p:nvPr/>
        </p:nvSpPr>
        <p:spPr>
          <a:xfrm>
            <a:off x="661147" y="152400"/>
            <a:ext cx="3429000" cy="707886"/>
          </a:xfrm>
          <a:prstGeom prst="rect">
            <a:avLst/>
          </a:prstGeom>
          <a:solidFill>
            <a:srgbClr val="FFFF00"/>
          </a:solidFill>
        </p:spPr>
        <p:txBody>
          <a:bodyPr wrap="square">
            <a:spAutoFit/>
          </a:bodyPr>
          <a:lstStyle/>
          <a:p>
            <a:r>
              <a:rPr lang="en-US" sz="2000" b="1" dirty="0">
                <a:solidFill>
                  <a:srgbClr val="FF0000"/>
                </a:solidFill>
                <a:latin typeface="Times New Roman" panose="02020603050405020304" pitchFamily="18" charset="0"/>
                <a:cs typeface="Times New Roman" panose="02020603050405020304" pitchFamily="18" charset="0"/>
              </a:rPr>
              <a:t>2.</a:t>
            </a:r>
            <a:r>
              <a:rPr lang="en-US" sz="2000" dirty="0">
                <a:solidFill>
                  <a:srgbClr val="000000"/>
                </a:solidFill>
                <a:latin typeface="Times New Roman" panose="02020603050405020304" pitchFamily="18" charset="0"/>
                <a:cs typeface="Times New Roman" panose="02020603050405020304" pitchFamily="18" charset="0"/>
              </a:rPr>
              <a:t> </a:t>
            </a:r>
            <a:r>
              <a:rPr lang="en-US" sz="2000" b="1" dirty="0">
                <a:solidFill>
                  <a:srgbClr val="000000"/>
                </a:solidFill>
                <a:latin typeface="Times New Roman" panose="02020603050405020304" pitchFamily="18" charset="0"/>
                <a:cs typeface="Times New Roman" panose="02020603050405020304" pitchFamily="18" charset="0"/>
              </a:rPr>
              <a:t>Delete the words which are unnecessary in these notices</a:t>
            </a:r>
            <a:endParaRPr lang="en-US" sz="2000" dirty="0">
              <a:latin typeface="Times New Roman" panose="02020603050405020304" pitchFamily="18" charset="0"/>
              <a:cs typeface="Times New Roman" panose="02020603050405020304" pitchFamily="18" charset="0"/>
            </a:endParaRPr>
          </a:p>
        </p:txBody>
      </p:sp>
      <p:sp>
        <p:nvSpPr>
          <p:cNvPr id="16" name="Right Arrow 15"/>
          <p:cNvSpPr/>
          <p:nvPr/>
        </p:nvSpPr>
        <p:spPr>
          <a:xfrm>
            <a:off x="4267199" y="1660505"/>
            <a:ext cx="837079" cy="7016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6468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áº£nh nen powerp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nimation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254625"/>
            <a:ext cx="2447925"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nimation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227763" y="5254625"/>
            <a:ext cx="2447925"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nimation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14313" y="-44823"/>
            <a:ext cx="2500312"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nimation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143625" y="0"/>
            <a:ext cx="2357438" cy="160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hlinkClick r:id="" action="ppaction://noaction"/>
          </p:cNvPr>
          <p:cNvSpPr>
            <a:spLocks noChangeArrowheads="1"/>
          </p:cNvSpPr>
          <p:nvPr/>
        </p:nvSpPr>
        <p:spPr bwMode="auto">
          <a:xfrm>
            <a:off x="1066800" y="2408238"/>
            <a:ext cx="6705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buFontTx/>
              <a:buChar char="-"/>
            </a:pPr>
            <a:r>
              <a:rPr lang="en-US" altLang="en-US" sz="3200" b="1" dirty="0">
                <a:latin typeface="Times New Roman" panose="02020603050405020304" pitchFamily="18" charset="0"/>
                <a:cs typeface="Times New Roman" panose="02020603050405020304" pitchFamily="18" charset="0"/>
              </a:rPr>
              <a:t>Learn by heart </a:t>
            </a:r>
            <a:r>
              <a:rPr lang="en-US" altLang="en-US" sz="3200" b="1" dirty="0" smtClean="0">
                <a:latin typeface="Times New Roman" panose="02020603050405020304" pitchFamily="18" charset="0"/>
                <a:cs typeface="Times New Roman" panose="02020603050405020304" pitchFamily="18" charset="0"/>
              </a:rPr>
              <a:t>phrasal verbs</a:t>
            </a:r>
            <a:endParaRPr lang="en-US" altLang="en-US" sz="3200" b="1" dirty="0" smtClean="0">
              <a:latin typeface="Times New Roman" panose="02020603050405020304" pitchFamily="18" charset="0"/>
              <a:cs typeface="Times New Roman" panose="02020603050405020304" pitchFamily="18" charset="0"/>
            </a:endParaRPr>
          </a:p>
          <a:p>
            <a:r>
              <a:rPr lang="en-US" sz="3200" b="1" dirty="0" smtClean="0">
                <a:latin typeface="Times New Roman" panose="02020603050405020304" pitchFamily="18" charset="0"/>
                <a:cs typeface="Times New Roman" panose="02020603050405020304" pitchFamily="18" charset="0"/>
              </a:rPr>
              <a:t>-</a:t>
            </a:r>
            <a:r>
              <a:rPr lang="en-US" sz="3200" b="1" dirty="0">
                <a:latin typeface="Times New Roman" panose="02020603050405020304" pitchFamily="18" charset="0"/>
                <a:cs typeface="Times New Roman" panose="02020603050405020304" pitchFamily="18" charset="0"/>
              </a:rPr>
              <a:t>P</a:t>
            </a:r>
            <a:r>
              <a:rPr lang="en-US" sz="3200" b="1" dirty="0" smtClean="0">
                <a:latin typeface="Times New Roman" panose="02020603050405020304" pitchFamily="18" charset="0"/>
                <a:cs typeface="Times New Roman" panose="02020603050405020304" pitchFamily="18" charset="0"/>
              </a:rPr>
              <a:t>repare </a:t>
            </a:r>
            <a:r>
              <a:rPr lang="vi-VN" sz="3200" b="1" dirty="0" smtClean="0">
                <a:latin typeface="Times New Roman" panose="02020603050405020304" pitchFamily="18" charset="0"/>
                <a:cs typeface="Times New Roman" panose="02020603050405020304" pitchFamily="18" charset="0"/>
              </a:rPr>
              <a:t>: </a:t>
            </a:r>
            <a:r>
              <a:rPr lang="en-US" sz="3200" b="1" dirty="0" smtClean="0">
                <a:latin typeface="Times New Roman" panose="02020603050405020304" pitchFamily="18" charset="0"/>
                <a:cs typeface="Times New Roman" panose="02020603050405020304" pitchFamily="18" charset="0"/>
              </a:rPr>
              <a:t>Unit 3 – Getting started</a:t>
            </a:r>
            <a:endParaRPr lang="en-US" sz="3200" b="1" dirty="0">
              <a:latin typeface="Times New Roman" panose="02020603050405020304" pitchFamily="18" charset="0"/>
              <a:cs typeface="Times New Roman" panose="02020603050405020304" pitchFamily="18" charset="0"/>
            </a:endParaRPr>
          </a:p>
        </p:txBody>
      </p:sp>
      <p:sp>
        <p:nvSpPr>
          <p:cNvPr id="8" name="WordArt 7"/>
          <p:cNvSpPr>
            <a:spLocks noChangeArrowheads="1" noChangeShapeType="1" noTextEdit="1"/>
          </p:cNvSpPr>
          <p:nvPr/>
        </p:nvSpPr>
        <p:spPr bwMode="auto">
          <a:xfrm>
            <a:off x="2819400" y="304800"/>
            <a:ext cx="3400425" cy="9144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C00000"/>
              </a:contourClr>
            </a:sp3d>
          </a:bodyPr>
          <a:lstStyle/>
          <a:p>
            <a:pPr algn="ctr"/>
            <a:r>
              <a:rPr lang="en-US" sz="3600" kern="10" dirty="0">
                <a:ln w="9525">
                  <a:round/>
                  <a:headEnd/>
                  <a:tailEnd/>
                </a:ln>
                <a:solidFill>
                  <a:srgbClr val="C00000"/>
                </a:solidFill>
                <a:latin typeface="Times New Roman" panose="02020603050405020304" pitchFamily="18" charset="0"/>
                <a:cs typeface="Times New Roman" panose="02020603050405020304" pitchFamily="18" charset="0"/>
              </a:rPr>
              <a:t>HOMEWORK  </a:t>
            </a:r>
          </a:p>
        </p:txBody>
      </p:sp>
      <p:grpSp>
        <p:nvGrpSpPr>
          <p:cNvPr id="9" name="Group 8"/>
          <p:cNvGrpSpPr>
            <a:grpSpLocks/>
          </p:cNvGrpSpPr>
          <p:nvPr/>
        </p:nvGrpSpPr>
        <p:grpSpPr bwMode="auto">
          <a:xfrm>
            <a:off x="2590800" y="5715000"/>
            <a:ext cx="3733800" cy="304800"/>
            <a:chOff x="0" y="0"/>
            <a:chExt cx="5760" cy="240"/>
          </a:xfrm>
        </p:grpSpPr>
        <p:pic>
          <p:nvPicPr>
            <p:cNvPr id="10" name="Picture 9" descr="J009917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3024"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J009917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4" y="0"/>
              <a:ext cx="2736"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1"/>
          <p:cNvGrpSpPr>
            <a:grpSpLocks/>
          </p:cNvGrpSpPr>
          <p:nvPr/>
        </p:nvGrpSpPr>
        <p:grpSpPr bwMode="auto">
          <a:xfrm rot="5400000">
            <a:off x="5905500" y="2933700"/>
            <a:ext cx="4419600" cy="381000"/>
            <a:chOff x="0" y="0"/>
            <a:chExt cx="5760" cy="240"/>
          </a:xfrm>
        </p:grpSpPr>
        <p:pic>
          <p:nvPicPr>
            <p:cNvPr id="13" name="Picture 12" descr="J009917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3024"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J009917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4" y="0"/>
              <a:ext cx="2736"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14"/>
          <p:cNvGrpSpPr>
            <a:grpSpLocks/>
          </p:cNvGrpSpPr>
          <p:nvPr/>
        </p:nvGrpSpPr>
        <p:grpSpPr bwMode="auto">
          <a:xfrm rot="5400000">
            <a:off x="-1485900" y="3314700"/>
            <a:ext cx="4572000" cy="381000"/>
            <a:chOff x="0" y="0"/>
            <a:chExt cx="5760" cy="240"/>
          </a:xfrm>
        </p:grpSpPr>
        <p:pic>
          <p:nvPicPr>
            <p:cNvPr id="16" name="Picture 15" descr="J009917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3024"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J009917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4" y="0"/>
              <a:ext cx="2736"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0714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TotalTime>
  <Words>414</Words>
  <Application>Microsoft Office PowerPoint</Application>
  <PresentationFormat>On-screen Show (4:3)</PresentationFormat>
  <Paragraphs>118</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Arial Black</vt:lpstr>
      <vt:lpstr>Calibri</vt:lpstr>
      <vt:lpstr>Times New Roman</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namcuong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choiminren2505@gmail.com</cp:lastModifiedBy>
  <cp:revision>19</cp:revision>
  <dcterms:created xsi:type="dcterms:W3CDTF">2018-10-01T15:24:51Z</dcterms:created>
  <dcterms:modified xsi:type="dcterms:W3CDTF">2019-09-12T15:50:48Z</dcterms:modified>
</cp:coreProperties>
</file>