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mf" ContentType="image/x-wmf"/>
  <Default Extension="emf" ContentType="image/x-emf"/>
  <Default Extension="png" ContentType="image/png"/>
  <Default Extension="wdp" ContentType="image/vnd.ms-photo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97" r:id="rId3"/>
    <p:sldId id="274" r:id="rId4"/>
    <p:sldId id="278" r:id="rId6"/>
    <p:sldId id="279" r:id="rId7"/>
    <p:sldId id="280" r:id="rId8"/>
    <p:sldId id="281" r:id="rId9"/>
    <p:sldId id="282" r:id="rId10"/>
    <p:sldId id="289" r:id="rId11"/>
    <p:sldId id="256" r:id="rId12"/>
    <p:sldId id="266" r:id="rId13"/>
    <p:sldId id="267" r:id="rId14"/>
    <p:sldId id="299" r:id="rId15"/>
    <p:sldId id="298" r:id="rId16"/>
    <p:sldId id="265" r:id="rId17"/>
    <p:sldId id="290" r:id="rId18"/>
    <p:sldId id="268" r:id="rId19"/>
    <p:sldId id="270" r:id="rId20"/>
    <p:sldId id="269" r:id="rId21"/>
    <p:sldId id="300" r:id="rId22"/>
    <p:sldId id="302" r:id="rId23"/>
    <p:sldId id="292" r:id="rId24"/>
    <p:sldId id="301" r:id="rId25"/>
    <p:sldId id="26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FF00"/>
    <a:srgbClr val="233E5F"/>
    <a:srgbClr val="396497"/>
    <a:srgbClr val="0070C0"/>
    <a:srgbClr val="00FFFF"/>
    <a:srgbClr val="FF00FF"/>
    <a:srgbClr val="0000CC"/>
    <a:srgbClr val="003300"/>
    <a:srgbClr val="365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38" autoAdjust="0"/>
  </p:normalViewPr>
  <p:slideViewPr>
    <p:cSldViewPr>
      <p:cViewPr varScale="1">
        <p:scale>
          <a:sx n="80" d="100"/>
          <a:sy n="80" d="100"/>
        </p:scale>
        <p:origin x="1522" y="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B9CC6-AAFA-47E1-B39B-C47F72FD061C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EF067-3A05-4EA3-A969-C6422AB50E7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F067-3A05-4EA3-A969-C6422AB50E7B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9F506-43CB-44D2-8D20-EDEC56CA099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F8B0A-75C9-4932-9AF6-EE6698133240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427EF-0819-4318-908D-4866D9255A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8F42-E18B-410E-A559-AB848EA92CF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" Target="slide8.xml"/><Relationship Id="rId8" Type="http://schemas.openxmlformats.org/officeDocument/2006/relationships/image" Target="../media/image1.wmf"/><Relationship Id="rId7" Type="http://schemas.openxmlformats.org/officeDocument/2006/relationships/slide" Target="slide9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Relationship Id="rId3" Type="http://schemas.openxmlformats.org/officeDocument/2006/relationships/slide" Target="slide4.xml"/><Relationship Id="rId2" Type="http://schemas.openxmlformats.org/officeDocument/2006/relationships/slide" Target="slide3.xml"/><Relationship Id="rId10" Type="http://schemas.openxmlformats.org/officeDocument/2006/relationships/slideLayout" Target="../slideLayouts/slideLayout2.xml"/><Relationship Id="rId1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microsoft.com/office/2007/relationships/hdphoto" Target="../media/image25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1" Type="http://schemas.openxmlformats.org/officeDocument/2006/relationships/image" Target="../media/image26.GIF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8.png"/><Relationship Id="rId2" Type="http://schemas.microsoft.com/office/2007/relationships/media" Target="../media/media1.mp3"/><Relationship Id="rId1" Type="http://schemas.openxmlformats.org/officeDocument/2006/relationships/audio" Target="NULL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30.wdp"/><Relationship Id="rId1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26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microsoft.com/office/2007/relationships/media" Target="file:///C:\Program%20Files\mtd2002\DATA\MEDIA\MM\T0000029.AVI" TargetMode="External"/><Relationship Id="rId3" Type="http://schemas.openxmlformats.org/officeDocument/2006/relationships/video" Target="file:///C:\Program%20Files\mtd2002\DATA\MEDIA\MM\T0000029.AVI" TargetMode="External"/><Relationship Id="rId2" Type="http://schemas.openxmlformats.org/officeDocument/2006/relationships/image" Target="../media/image45.GIF"/><Relationship Id="rId1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.wmf"/><Relationship Id="rId6" Type="http://schemas.openxmlformats.org/officeDocument/2006/relationships/slide" Target="slide1.xml"/><Relationship Id="rId5" Type="http://schemas.openxmlformats.org/officeDocument/2006/relationships/image" Target="../media/image10.emf"/><Relationship Id="rId4" Type="http://schemas.microsoft.com/office/2007/relationships/hdphoto" Target="../media/image9.wdp"/><Relationship Id="rId3" Type="http://schemas.openxmlformats.org/officeDocument/2006/relationships/image" Target="../media/image8.png"/><Relationship Id="rId2" Type="http://schemas.microsoft.com/office/2007/relationships/hdphoto" Target="../media/image7.wdp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.wmf"/><Relationship Id="rId2" Type="http://schemas.openxmlformats.org/officeDocument/2006/relationships/slide" Target="slide1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.wmf"/><Relationship Id="rId2" Type="http://schemas.openxmlformats.org/officeDocument/2006/relationships/slide" Target="slide1.xml"/><Relationship Id="rId1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.wmf"/><Relationship Id="rId3" Type="http://schemas.openxmlformats.org/officeDocument/2006/relationships/slide" Target="slide1.xml"/><Relationship Id="rId2" Type="http://schemas.microsoft.com/office/2007/relationships/hdphoto" Target="../media/image14.wdp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.wmf"/><Relationship Id="rId2" Type="http://schemas.openxmlformats.org/officeDocument/2006/relationships/slide" Target="slide1.xml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.wmf"/><Relationship Id="rId3" Type="http://schemas.openxmlformats.org/officeDocument/2006/relationships/slide" Target="slide1.xml"/><Relationship Id="rId2" Type="http://schemas.microsoft.com/office/2007/relationships/hdphoto" Target="../media/image17.wdp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19.wdp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83764" y="1047600"/>
          <a:ext cx="8136696" cy="478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8058"/>
                <a:gridCol w="678058"/>
                <a:gridCol w="678058"/>
                <a:gridCol w="678058"/>
                <a:gridCol w="678058"/>
                <a:gridCol w="678058"/>
                <a:gridCol w="678058"/>
                <a:gridCol w="678058"/>
                <a:gridCol w="678058"/>
                <a:gridCol w="678058"/>
                <a:gridCol w="678058"/>
                <a:gridCol w="678058"/>
              </a:tblGrid>
              <a:tr h="68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4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6213436" y="1052736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N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4850172" y="1040384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O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5526141" y="1044677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U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59" name="Text Box 31"/>
          <p:cNvSpPr txBox="1">
            <a:spLocks noChangeArrowheads="1"/>
          </p:cNvSpPr>
          <p:nvPr/>
        </p:nvSpPr>
        <p:spPr bwMode="auto">
          <a:xfrm>
            <a:off x="4855280" y="1731143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N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60" name="Text Box 32"/>
          <p:cNvSpPr txBox="1">
            <a:spLocks noChangeArrowheads="1"/>
          </p:cNvSpPr>
          <p:nvPr/>
        </p:nvSpPr>
        <p:spPr bwMode="auto">
          <a:xfrm>
            <a:off x="5526332" y="1731143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I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61" name="Text Box 33"/>
          <p:cNvSpPr txBox="1">
            <a:spLocks noChangeArrowheads="1"/>
          </p:cNvSpPr>
          <p:nvPr/>
        </p:nvSpPr>
        <p:spPr bwMode="auto">
          <a:xfrm>
            <a:off x="6212132" y="1731143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Q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78" name="Text Box 50"/>
          <p:cNvSpPr txBox="1">
            <a:spLocks noChangeArrowheads="1"/>
          </p:cNvSpPr>
          <p:nvPr/>
        </p:nvSpPr>
        <p:spPr bwMode="auto">
          <a:xfrm>
            <a:off x="2133490" y="2414250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H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79" name="Text Box 51"/>
          <p:cNvSpPr txBox="1">
            <a:spLocks noChangeArrowheads="1"/>
          </p:cNvSpPr>
          <p:nvPr/>
        </p:nvSpPr>
        <p:spPr bwMode="auto">
          <a:xfrm>
            <a:off x="2819290" y="2414250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O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80" name="Text Box 52"/>
          <p:cNvSpPr txBox="1">
            <a:spLocks noChangeArrowheads="1"/>
          </p:cNvSpPr>
          <p:nvPr/>
        </p:nvSpPr>
        <p:spPr bwMode="auto">
          <a:xfrm>
            <a:off x="3505090" y="2414250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R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94" name="Text Box 66"/>
          <p:cNvSpPr txBox="1">
            <a:spLocks noChangeArrowheads="1"/>
          </p:cNvSpPr>
          <p:nvPr/>
        </p:nvSpPr>
        <p:spPr bwMode="auto">
          <a:xfrm>
            <a:off x="5531820" y="3102744"/>
            <a:ext cx="648000" cy="648000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R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95" name="Text Box 67"/>
          <p:cNvSpPr txBox="1">
            <a:spLocks noChangeArrowheads="1"/>
          </p:cNvSpPr>
          <p:nvPr/>
        </p:nvSpPr>
        <p:spPr bwMode="auto">
          <a:xfrm>
            <a:off x="3489168" y="3102744"/>
            <a:ext cx="648000" cy="648000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96" name="Text Box 68"/>
          <p:cNvSpPr txBox="1">
            <a:spLocks noChangeArrowheads="1"/>
          </p:cNvSpPr>
          <p:nvPr/>
        </p:nvSpPr>
        <p:spPr bwMode="auto">
          <a:xfrm>
            <a:off x="2814668" y="3102744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97" name="Text Box 69"/>
          <p:cNvSpPr txBox="1">
            <a:spLocks noChangeArrowheads="1"/>
          </p:cNvSpPr>
          <p:nvPr/>
        </p:nvSpPr>
        <p:spPr bwMode="auto">
          <a:xfrm>
            <a:off x="2132316" y="3102744"/>
            <a:ext cx="648000" cy="648000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C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98" name="Text Box 70"/>
          <p:cNvSpPr txBox="1">
            <a:spLocks noChangeArrowheads="1"/>
          </p:cNvSpPr>
          <p:nvPr/>
        </p:nvSpPr>
        <p:spPr bwMode="auto">
          <a:xfrm>
            <a:off x="1476259" y="3102744"/>
            <a:ext cx="648000" cy="648000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N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02" name="Text Box 74"/>
          <p:cNvSpPr txBox="1">
            <a:spLocks noChangeArrowheads="1"/>
          </p:cNvSpPr>
          <p:nvPr/>
        </p:nvSpPr>
        <p:spPr bwMode="auto">
          <a:xfrm>
            <a:off x="6212366" y="3096228"/>
            <a:ext cx="648000" cy="648000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12" name="Text Box 84"/>
          <p:cNvSpPr txBox="1">
            <a:spLocks noChangeArrowheads="1"/>
          </p:cNvSpPr>
          <p:nvPr/>
        </p:nvSpPr>
        <p:spPr bwMode="auto">
          <a:xfrm>
            <a:off x="4860032" y="3773796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I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25" name="Text Box 97"/>
          <p:cNvSpPr txBox="1">
            <a:spLocks noChangeArrowheads="1"/>
          </p:cNvSpPr>
          <p:nvPr/>
        </p:nvSpPr>
        <p:spPr bwMode="auto">
          <a:xfrm>
            <a:off x="2805482" y="3788544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B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34" name="Text Box 106"/>
          <p:cNvSpPr txBox="1">
            <a:spLocks noChangeArrowheads="1"/>
          </p:cNvSpPr>
          <p:nvPr/>
        </p:nvSpPr>
        <p:spPr bwMode="auto">
          <a:xfrm>
            <a:off x="6876724" y="4450620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Y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35" name="Text Box 107"/>
          <p:cNvSpPr txBox="1">
            <a:spLocks noChangeArrowheads="1"/>
          </p:cNvSpPr>
          <p:nvPr/>
        </p:nvSpPr>
        <p:spPr bwMode="auto">
          <a:xfrm>
            <a:off x="5524778" y="4465368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N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36" name="Text Box 108"/>
          <p:cNvSpPr txBox="1">
            <a:spLocks noChangeArrowheads="1"/>
          </p:cNvSpPr>
          <p:nvPr/>
        </p:nvSpPr>
        <p:spPr bwMode="auto">
          <a:xfrm>
            <a:off x="6196064" y="4450620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52" name="Oval 124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3326057" y="1023770"/>
            <a:ext cx="648344" cy="6120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1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22653" name="Oval 12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338746" y="1701463"/>
            <a:ext cx="648344" cy="6120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2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22654" name="Oval 12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31424" y="2370240"/>
            <a:ext cx="648344" cy="6120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3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22655" name="Oval 12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6780" y="3071849"/>
            <a:ext cx="648344" cy="6120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4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22656" name="Oval 12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0344" y="3760866"/>
            <a:ext cx="648344" cy="6120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5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22657" name="Oval 129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36780" y="4499699"/>
            <a:ext cx="648344" cy="6120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6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22659" name="AutoShape 131"/>
          <p:cNvSpPr>
            <a:spLocks noChangeArrowheads="1"/>
          </p:cNvSpPr>
          <p:nvPr/>
        </p:nvSpPr>
        <p:spPr bwMode="auto">
          <a:xfrm>
            <a:off x="6747440" y="6195866"/>
            <a:ext cx="990600" cy="601011"/>
          </a:xfrm>
          <a:prstGeom prst="horizontalScroll">
            <a:avLst>
              <a:gd name="adj" fmla="val 125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Column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2661" name="AutoShape 133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62" name="AutoShape 134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2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63" name="AutoShape 135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3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64" name="AutoShape 136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4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65" name="AutoShape 137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5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66" name="AutoShape 138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6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67" name="AutoShape 139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7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68" name="AutoShape 140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8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69" name="AutoShape 141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9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70" name="AutoShape 142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10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71" name="AutoShape 143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11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72" name="AutoShape 144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12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73" name="AutoShape 145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13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74" name="AutoShape 146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14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75" name="AutoShape 147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15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76" name="AutoShape 148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16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77" name="AutoShape 149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17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78" name="AutoShape 150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18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79" name="AutoShape 151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>
                <a:solidFill>
                  <a:srgbClr val="FFFF00"/>
                </a:solidFill>
              </a:rPr>
              <a:t>19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680" name="AutoShape 152"/>
          <p:cNvSpPr>
            <a:spLocks noChangeArrowheads="1"/>
          </p:cNvSpPr>
          <p:nvPr/>
        </p:nvSpPr>
        <p:spPr bwMode="auto">
          <a:xfrm>
            <a:off x="95301" y="5860492"/>
            <a:ext cx="914400" cy="838200"/>
          </a:xfrm>
          <a:prstGeom prst="star5">
            <a:avLst/>
          </a:prstGeom>
          <a:solidFill>
            <a:schemeClr val="folHlink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solidFill>
                  <a:srgbClr val="FFFF00"/>
                </a:solidFill>
              </a:rPr>
              <a:t>20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2682" name="Text Box 154"/>
          <p:cNvSpPr txBox="1">
            <a:spLocks noChangeArrowheads="1"/>
          </p:cNvSpPr>
          <p:nvPr/>
        </p:nvSpPr>
        <p:spPr bwMode="auto">
          <a:xfrm>
            <a:off x="4168524" y="1052857"/>
            <a:ext cx="648000" cy="646331"/>
          </a:xfrm>
          <a:prstGeom prst="rect">
            <a:avLst/>
          </a:prstGeom>
          <a:solidFill>
            <a:srgbClr val="0070C0"/>
          </a:solidFill>
          <a:ln w="12700">
            <a:solidFill>
              <a:srgbClr val="FFC000"/>
            </a:solidFill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ln w="28575">
                  <a:noFill/>
                </a:ln>
                <a:solidFill>
                  <a:schemeClr val="bg1"/>
                </a:solidFill>
              </a:rPr>
              <a:t>C</a:t>
            </a:r>
            <a:endParaRPr lang="en-US" sz="3600" b="1" dirty="0">
              <a:ln w="28575"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22684" name="Text Box 156"/>
          <p:cNvSpPr txBox="1">
            <a:spLocks noChangeArrowheads="1"/>
          </p:cNvSpPr>
          <p:nvPr/>
        </p:nvSpPr>
        <p:spPr bwMode="auto">
          <a:xfrm>
            <a:off x="4168524" y="1723909"/>
            <a:ext cx="648000" cy="646331"/>
          </a:xfrm>
          <a:prstGeom prst="rect">
            <a:avLst/>
          </a:prstGeom>
          <a:solidFill>
            <a:srgbClr val="0070C0"/>
          </a:solidFill>
          <a:ln w="12700">
            <a:solidFill>
              <a:srgbClr val="FFC000"/>
            </a:solidFill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U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86" name="Text Box 158"/>
          <p:cNvSpPr txBox="1">
            <a:spLocks noChangeArrowheads="1"/>
          </p:cNvSpPr>
          <p:nvPr/>
        </p:nvSpPr>
        <p:spPr bwMode="auto">
          <a:xfrm>
            <a:off x="4183038" y="2428998"/>
            <a:ext cx="648000" cy="646331"/>
          </a:xfrm>
          <a:prstGeom prst="rect">
            <a:avLst/>
          </a:prstGeom>
          <a:solidFill>
            <a:srgbClr val="0070C0"/>
          </a:solidFill>
          <a:ln w="12700">
            <a:solidFill>
              <a:srgbClr val="FFC000"/>
            </a:solidFill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88" name="Text Box 160"/>
          <p:cNvSpPr txBox="1">
            <a:spLocks noChangeArrowheads="1"/>
          </p:cNvSpPr>
          <p:nvPr/>
        </p:nvSpPr>
        <p:spPr bwMode="auto">
          <a:xfrm>
            <a:off x="4168072" y="3102744"/>
            <a:ext cx="648000" cy="646331"/>
          </a:xfrm>
          <a:prstGeom prst="rect">
            <a:avLst/>
          </a:prstGeom>
          <a:solidFill>
            <a:srgbClr val="0070C0"/>
          </a:solidFill>
          <a:ln w="12700">
            <a:solidFill>
              <a:srgbClr val="FFC000"/>
            </a:solidFill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T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90" name="Text Box 162"/>
          <p:cNvSpPr txBox="1">
            <a:spLocks noChangeArrowheads="1"/>
          </p:cNvSpPr>
          <p:nvPr/>
        </p:nvSpPr>
        <p:spPr bwMode="auto">
          <a:xfrm>
            <a:off x="4166298" y="3786084"/>
            <a:ext cx="648000" cy="646331"/>
          </a:xfrm>
          <a:prstGeom prst="rect">
            <a:avLst/>
          </a:prstGeom>
          <a:solidFill>
            <a:srgbClr val="0070C0"/>
          </a:solidFill>
          <a:ln w="12700">
            <a:solidFill>
              <a:srgbClr val="FFC000"/>
            </a:solidFill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O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92" name="Text Box 164"/>
          <p:cNvSpPr txBox="1">
            <a:spLocks noChangeArrowheads="1"/>
          </p:cNvSpPr>
          <p:nvPr/>
        </p:nvSpPr>
        <p:spPr bwMode="auto">
          <a:xfrm>
            <a:off x="4168072" y="4450620"/>
            <a:ext cx="648000" cy="646331"/>
          </a:xfrm>
          <a:prstGeom prst="rect">
            <a:avLst/>
          </a:prstGeom>
          <a:solidFill>
            <a:srgbClr val="0070C0"/>
          </a:solidFill>
          <a:ln w="12700">
            <a:solidFill>
              <a:srgbClr val="FFC000"/>
            </a:solidFill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M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700" name="Text Box 172"/>
          <p:cNvSpPr txBox="1">
            <a:spLocks noChangeArrowheads="1"/>
          </p:cNvSpPr>
          <p:nvPr/>
        </p:nvSpPr>
        <p:spPr bwMode="auto">
          <a:xfrm>
            <a:off x="4175038" y="1047601"/>
            <a:ext cx="648000" cy="646331"/>
          </a:xfrm>
          <a:prstGeom prst="rect">
            <a:avLst/>
          </a:prstGeom>
          <a:solidFill>
            <a:srgbClr val="FF33CC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C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701" name="Text Box 173"/>
          <p:cNvSpPr txBox="1">
            <a:spLocks noChangeArrowheads="1"/>
          </p:cNvSpPr>
          <p:nvPr/>
        </p:nvSpPr>
        <p:spPr bwMode="auto">
          <a:xfrm>
            <a:off x="4184374" y="1731143"/>
            <a:ext cx="648000" cy="646331"/>
          </a:xfrm>
          <a:prstGeom prst="rect">
            <a:avLst/>
          </a:prstGeom>
          <a:solidFill>
            <a:srgbClr val="FF33CC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U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702" name="Text Box 174"/>
          <p:cNvSpPr txBox="1">
            <a:spLocks noChangeArrowheads="1"/>
          </p:cNvSpPr>
          <p:nvPr/>
        </p:nvSpPr>
        <p:spPr bwMode="auto">
          <a:xfrm>
            <a:off x="4182820" y="2416710"/>
            <a:ext cx="648000" cy="646331"/>
          </a:xfrm>
          <a:prstGeom prst="rect">
            <a:avLst/>
          </a:prstGeom>
          <a:solidFill>
            <a:srgbClr val="FF33CC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703" name="Text Box 175"/>
          <p:cNvSpPr txBox="1">
            <a:spLocks noChangeArrowheads="1"/>
          </p:cNvSpPr>
          <p:nvPr/>
        </p:nvSpPr>
        <p:spPr bwMode="auto">
          <a:xfrm>
            <a:off x="4175348" y="3102744"/>
            <a:ext cx="648000" cy="648000"/>
          </a:xfrm>
          <a:prstGeom prst="rect">
            <a:avLst/>
          </a:prstGeom>
          <a:solidFill>
            <a:srgbClr val="FF33CC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T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704" name="Text Box 176"/>
          <p:cNvSpPr txBox="1">
            <a:spLocks noChangeArrowheads="1"/>
          </p:cNvSpPr>
          <p:nvPr/>
        </p:nvSpPr>
        <p:spPr bwMode="auto">
          <a:xfrm>
            <a:off x="4163294" y="3773562"/>
            <a:ext cx="648000" cy="646331"/>
          </a:xfrm>
          <a:prstGeom prst="rect">
            <a:avLst/>
          </a:prstGeom>
          <a:solidFill>
            <a:srgbClr val="FF33CC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O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705" name="Text Box 177"/>
          <p:cNvSpPr txBox="1">
            <a:spLocks noChangeArrowheads="1"/>
          </p:cNvSpPr>
          <p:nvPr/>
        </p:nvSpPr>
        <p:spPr bwMode="auto">
          <a:xfrm>
            <a:off x="4168072" y="4450620"/>
            <a:ext cx="648000" cy="646331"/>
          </a:xfrm>
          <a:prstGeom prst="rect">
            <a:avLst/>
          </a:prstGeom>
          <a:solidFill>
            <a:srgbClr val="FF33CC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M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78" name="Rectangle 177"/>
          <p:cNvSpPr/>
          <p:nvPr/>
        </p:nvSpPr>
        <p:spPr>
          <a:xfrm>
            <a:off x="10344" y="0"/>
            <a:ext cx="234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 up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Text Box 52"/>
          <p:cNvSpPr txBox="1">
            <a:spLocks noChangeArrowheads="1"/>
          </p:cNvSpPr>
          <p:nvPr/>
        </p:nvSpPr>
        <p:spPr bwMode="auto">
          <a:xfrm>
            <a:off x="4860388" y="2409069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593" name="Text Box 65"/>
          <p:cNvSpPr txBox="1">
            <a:spLocks noChangeArrowheads="1"/>
          </p:cNvSpPr>
          <p:nvPr/>
        </p:nvSpPr>
        <p:spPr bwMode="auto">
          <a:xfrm>
            <a:off x="4846020" y="3102744"/>
            <a:ext cx="648000" cy="648000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O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10" name="Text Box 82"/>
          <p:cNvSpPr txBox="1">
            <a:spLocks noChangeArrowheads="1"/>
          </p:cNvSpPr>
          <p:nvPr/>
        </p:nvSpPr>
        <p:spPr bwMode="auto">
          <a:xfrm>
            <a:off x="3476280" y="3788543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O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633" name="Text Box 105"/>
          <p:cNvSpPr txBox="1">
            <a:spLocks noChangeArrowheads="1"/>
          </p:cNvSpPr>
          <p:nvPr/>
        </p:nvSpPr>
        <p:spPr bwMode="auto">
          <a:xfrm>
            <a:off x="4853492" y="4450620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O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103" name="Picture 32" descr="BLUEBIRD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240" y="5761857"/>
            <a:ext cx="1048264" cy="103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50344" y="-12636"/>
            <a:ext cx="66861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the crossword puzzle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2483768" y="6102476"/>
            <a:ext cx="373621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spAutoFit/>
          </a:bodyPr>
          <a:lstStyle/>
          <a:p>
            <a:pPr marL="530225" indent="-530225" algn="ctr">
              <a:spcBef>
                <a:spcPct val="50000"/>
              </a:spcBef>
            </a:pPr>
            <a:r>
              <a:rPr lang="en-US" sz="4800" b="1" spc="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CUSTOMS</a:t>
            </a:r>
            <a:endParaRPr lang="en-US" sz="4800" b="1" spc="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 Box 106"/>
          <p:cNvSpPr txBox="1">
            <a:spLocks noChangeArrowheads="1"/>
          </p:cNvSpPr>
          <p:nvPr/>
        </p:nvSpPr>
        <p:spPr bwMode="auto">
          <a:xfrm>
            <a:off x="6881864" y="5135572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K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3" name="Text Box 107"/>
          <p:cNvSpPr txBox="1">
            <a:spLocks noChangeArrowheads="1"/>
          </p:cNvSpPr>
          <p:nvPr/>
        </p:nvSpPr>
        <p:spPr bwMode="auto">
          <a:xfrm>
            <a:off x="5524778" y="5135572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I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4" name="Text Box 108"/>
          <p:cNvSpPr txBox="1">
            <a:spLocks noChangeArrowheads="1"/>
          </p:cNvSpPr>
          <p:nvPr/>
        </p:nvSpPr>
        <p:spPr bwMode="auto">
          <a:xfrm>
            <a:off x="6196064" y="5135572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C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5" name="Text Box 117"/>
          <p:cNvSpPr txBox="1">
            <a:spLocks noChangeArrowheads="1"/>
          </p:cNvSpPr>
          <p:nvPr/>
        </p:nvSpPr>
        <p:spPr bwMode="auto">
          <a:xfrm>
            <a:off x="7557416" y="5149852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Y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7" name="Oval 129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338746" y="5213679"/>
            <a:ext cx="648344" cy="6120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7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78" name="Text Box 164"/>
          <p:cNvSpPr txBox="1">
            <a:spLocks noChangeArrowheads="1"/>
          </p:cNvSpPr>
          <p:nvPr/>
        </p:nvSpPr>
        <p:spPr bwMode="auto">
          <a:xfrm>
            <a:off x="4168072" y="5135806"/>
            <a:ext cx="648000" cy="646331"/>
          </a:xfrm>
          <a:prstGeom prst="rect">
            <a:avLst/>
          </a:prstGeom>
          <a:solidFill>
            <a:srgbClr val="0070C0"/>
          </a:solidFill>
          <a:ln w="12700">
            <a:solidFill>
              <a:srgbClr val="FFC000"/>
            </a:solidFill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9" name="Text Box 177"/>
          <p:cNvSpPr txBox="1">
            <a:spLocks noChangeArrowheads="1"/>
          </p:cNvSpPr>
          <p:nvPr/>
        </p:nvSpPr>
        <p:spPr bwMode="auto">
          <a:xfrm>
            <a:off x="4168072" y="5149852"/>
            <a:ext cx="648000" cy="646331"/>
          </a:xfrm>
          <a:prstGeom prst="rect">
            <a:avLst/>
          </a:prstGeom>
          <a:solidFill>
            <a:srgbClr val="FF33CC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0" name="Text Box 105"/>
          <p:cNvSpPr txBox="1">
            <a:spLocks noChangeArrowheads="1"/>
          </p:cNvSpPr>
          <p:nvPr/>
        </p:nvSpPr>
        <p:spPr bwMode="auto">
          <a:xfrm>
            <a:off x="4853492" y="5135572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T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1" name="Text Box 14"/>
          <p:cNvSpPr txBox="1">
            <a:spLocks noChangeArrowheads="1"/>
          </p:cNvSpPr>
          <p:nvPr/>
        </p:nvSpPr>
        <p:spPr bwMode="auto">
          <a:xfrm>
            <a:off x="6881396" y="1052736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T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2" name="Text Box 14"/>
          <p:cNvSpPr txBox="1">
            <a:spLocks noChangeArrowheads="1"/>
          </p:cNvSpPr>
          <p:nvPr/>
        </p:nvSpPr>
        <p:spPr bwMode="auto">
          <a:xfrm>
            <a:off x="7550716" y="1054468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R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3" name="Text Box 14"/>
          <p:cNvSpPr txBox="1">
            <a:spLocks noChangeArrowheads="1"/>
          </p:cNvSpPr>
          <p:nvPr/>
        </p:nvSpPr>
        <p:spPr bwMode="auto">
          <a:xfrm>
            <a:off x="8228212" y="1054477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Y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4" name="Text Box 33"/>
          <p:cNvSpPr txBox="1">
            <a:spLocks noChangeArrowheads="1"/>
          </p:cNvSpPr>
          <p:nvPr/>
        </p:nvSpPr>
        <p:spPr bwMode="auto">
          <a:xfrm>
            <a:off x="6888558" y="1731143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U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5" name="Text Box 33"/>
          <p:cNvSpPr txBox="1">
            <a:spLocks noChangeArrowheads="1"/>
          </p:cNvSpPr>
          <p:nvPr/>
        </p:nvSpPr>
        <p:spPr bwMode="auto">
          <a:xfrm>
            <a:off x="7565464" y="1731143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6" name="Text Box 70"/>
          <p:cNvSpPr txBox="1">
            <a:spLocks noChangeArrowheads="1"/>
          </p:cNvSpPr>
          <p:nvPr/>
        </p:nvSpPr>
        <p:spPr bwMode="auto">
          <a:xfrm>
            <a:off x="798516" y="3102744"/>
            <a:ext cx="648000" cy="648000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A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7" name="Text Box 97"/>
          <p:cNvSpPr txBox="1">
            <a:spLocks noChangeArrowheads="1"/>
          </p:cNvSpPr>
          <p:nvPr/>
        </p:nvSpPr>
        <p:spPr bwMode="auto">
          <a:xfrm>
            <a:off x="798088" y="3789860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B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8" name="Text Box 97"/>
          <p:cNvSpPr txBox="1">
            <a:spLocks noChangeArrowheads="1"/>
          </p:cNvSpPr>
          <p:nvPr/>
        </p:nvSpPr>
        <p:spPr bwMode="auto">
          <a:xfrm>
            <a:off x="1465774" y="3789860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A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9" name="Text Box 97"/>
          <p:cNvSpPr txBox="1">
            <a:spLocks noChangeArrowheads="1"/>
          </p:cNvSpPr>
          <p:nvPr/>
        </p:nvSpPr>
        <p:spPr bwMode="auto">
          <a:xfrm>
            <a:off x="2129504" y="3789860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M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0" name="Text Box 84"/>
          <p:cNvSpPr txBox="1">
            <a:spLocks noChangeArrowheads="1"/>
          </p:cNvSpPr>
          <p:nvPr/>
        </p:nvSpPr>
        <p:spPr bwMode="auto">
          <a:xfrm>
            <a:off x="5523370" y="3773796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T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1" name="Text Box 84"/>
          <p:cNvSpPr txBox="1">
            <a:spLocks noChangeArrowheads="1"/>
          </p:cNvSpPr>
          <p:nvPr/>
        </p:nvSpPr>
        <p:spPr bwMode="auto">
          <a:xfrm>
            <a:off x="6202008" y="3773796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2" name="Text Box 84"/>
          <p:cNvSpPr txBox="1">
            <a:spLocks noChangeArrowheads="1"/>
          </p:cNvSpPr>
          <p:nvPr/>
        </p:nvSpPr>
        <p:spPr bwMode="auto">
          <a:xfrm>
            <a:off x="6876468" y="3788544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M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3" name="Text Box 84"/>
          <p:cNvSpPr txBox="1">
            <a:spLocks noChangeArrowheads="1"/>
          </p:cNvSpPr>
          <p:nvPr/>
        </p:nvSpPr>
        <p:spPr bwMode="auto">
          <a:xfrm>
            <a:off x="7548114" y="3788309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4" name="Text Box 97"/>
          <p:cNvSpPr txBox="1">
            <a:spLocks noChangeArrowheads="1"/>
          </p:cNvSpPr>
          <p:nvPr/>
        </p:nvSpPr>
        <p:spPr bwMode="auto">
          <a:xfrm>
            <a:off x="2814668" y="4465368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K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5" name="Text Box 97"/>
          <p:cNvSpPr txBox="1">
            <a:spLocks noChangeArrowheads="1"/>
          </p:cNvSpPr>
          <p:nvPr/>
        </p:nvSpPr>
        <p:spPr bwMode="auto">
          <a:xfrm>
            <a:off x="807274" y="4466684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L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6" name="Text Box 97"/>
          <p:cNvSpPr txBox="1">
            <a:spLocks noChangeArrowheads="1"/>
          </p:cNvSpPr>
          <p:nvPr/>
        </p:nvSpPr>
        <p:spPr bwMode="auto">
          <a:xfrm>
            <a:off x="1474960" y="4466684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U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7" name="Text Box 97"/>
          <p:cNvSpPr txBox="1">
            <a:spLocks noChangeArrowheads="1"/>
          </p:cNvSpPr>
          <p:nvPr/>
        </p:nvSpPr>
        <p:spPr bwMode="auto">
          <a:xfrm>
            <a:off x="2138690" y="4466684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C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8" name="Text Box 97"/>
          <p:cNvSpPr txBox="1">
            <a:spLocks noChangeArrowheads="1"/>
          </p:cNvSpPr>
          <p:nvPr/>
        </p:nvSpPr>
        <p:spPr bwMode="auto">
          <a:xfrm>
            <a:off x="3481889" y="4450620"/>
            <a:ext cx="648000" cy="646331"/>
          </a:xfrm>
          <a:prstGeom prst="rect">
            <a:avLst/>
          </a:prstGeom>
          <a:solidFill>
            <a:srgbClr val="0070C0"/>
          </a:solidFill>
          <a:ln w="9525">
            <a:solidFill>
              <a:srgbClr val="FFC000"/>
            </a:solidFill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</a:rPr>
              <a:t>Y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2000"/>
                                        <p:tgtEl>
                                          <p:spTgt spid="226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2000"/>
                                        <p:tgtEl>
                                          <p:spTgt spid="226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2000"/>
                                        <p:tgtEl>
                                          <p:spTgt spid="226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2000"/>
                                        <p:tgtEl>
                                          <p:spTgt spid="226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2000"/>
                                        <p:tgtEl>
                                          <p:spTgt spid="226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2000"/>
                                        <p:tgtEl>
                                          <p:spTgt spid="226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2000"/>
                                        <p:tgtEl>
                                          <p:spTgt spid="226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2000"/>
                                        <p:tgtEl>
                                          <p:spTgt spid="226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2000"/>
                                        <p:tgtEl>
                                          <p:spTgt spid="226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2000"/>
                                        <p:tgtEl>
                                          <p:spTgt spid="226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2000"/>
                                        <p:tgtEl>
                                          <p:spTgt spid="226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2000"/>
                                        <p:tgtEl>
                                          <p:spTgt spid="226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2000"/>
                                        <p:tgtEl>
                                          <p:spTgt spid="226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8" dur="2000"/>
                                        <p:tgtEl>
                                          <p:spTgt spid="226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2000"/>
                                        <p:tgtEl>
                                          <p:spTgt spid="22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2000"/>
                                        <p:tgtEl>
                                          <p:spTgt spid="22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0"/>
                            </p:stCondLst>
                            <p:childTnLst>
                              <p:par>
                                <p:cTn id="6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0" dur="2000"/>
                                        <p:tgtEl>
                                          <p:spTgt spid="226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4000"/>
                            </p:stCondLst>
                            <p:childTnLst>
                              <p:par>
                                <p:cTn id="7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2000"/>
                                        <p:tgtEl>
                                          <p:spTgt spid="22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6000"/>
                            </p:stCondLst>
                            <p:childTnLst>
                              <p:par>
                                <p:cTn id="77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2000"/>
                                        <p:tgtEl>
                                          <p:spTgt spid="22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8000"/>
                            </p:stCondLst>
                            <p:childTnLst>
                              <p:par>
                                <p:cTn id="8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22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26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2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5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226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2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2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2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2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53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26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2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2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2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2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2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2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2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2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54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26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2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2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2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2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2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2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22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22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2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2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22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22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22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2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22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22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55"/>
                  </p:tgtEl>
                </p:cond>
              </p:nextCondLst>
            </p:seq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226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22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22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22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22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22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22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22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22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56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226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22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22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22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22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22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22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22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22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22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22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57"/>
                  </p:tgtEl>
                </p:cond>
              </p:nextCondLst>
            </p:seq>
            <p:seq concurrent="1" nextAc="seek">
              <p:cTn id="294" restart="whenNotActive" fill="hold" evtFilter="cancelBubble" nodeType="interactiveSeq">
                <p:stCondLst>
                  <p:cond evt="onClick" delay="0">
                    <p:tgtEl>
                      <p:spTgt spid="226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5" fill="hold">
                      <p:stCondLst>
                        <p:cond delay="0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2000" fill="hold"/>
                                        <p:tgtEl>
                                          <p:spTgt spid="22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2000" fill="hold"/>
                                        <p:tgtEl>
                                          <p:spTgt spid="22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1" dur="2000"/>
                                        <p:tgtEl>
                                          <p:spTgt spid="22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2000" fill="hold"/>
                                        <p:tgtEl>
                                          <p:spTgt spid="22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2000" fill="hold"/>
                                        <p:tgtEl>
                                          <p:spTgt spid="22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6" dur="2000"/>
                                        <p:tgtEl>
                                          <p:spTgt spid="22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2000" fill="hold"/>
                                        <p:tgtEl>
                                          <p:spTgt spid="22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2000" fill="hold"/>
                                        <p:tgtEl>
                                          <p:spTgt spid="22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1" dur="2000"/>
                                        <p:tgtEl>
                                          <p:spTgt spid="22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4" dur="2000" fill="hold"/>
                                        <p:tgtEl>
                                          <p:spTgt spid="22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2000" fill="hold"/>
                                        <p:tgtEl>
                                          <p:spTgt spid="22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2000"/>
                                        <p:tgtEl>
                                          <p:spTgt spid="22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9" dur="2000" fill="hold"/>
                                        <p:tgtEl>
                                          <p:spTgt spid="22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2000" fill="hold"/>
                                        <p:tgtEl>
                                          <p:spTgt spid="22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1" dur="2000"/>
                                        <p:tgtEl>
                                          <p:spTgt spid="22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6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9" dur="2000" fill="hold"/>
                                        <p:tgtEl>
                                          <p:spTgt spid="22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2000" fill="hold"/>
                                        <p:tgtEl>
                                          <p:spTgt spid="22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1" dur="2000"/>
                                        <p:tgtEl>
                                          <p:spTgt spid="22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3" presetID="2" presetClass="entr" presetSubtype="9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59"/>
                  </p:tgtEl>
                </p:cond>
              </p:nextCondLst>
            </p:seq>
            <p:seq concurrent="1" nextAc="seek">
              <p:cTn id="33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8" fill="hold">
                      <p:stCondLst>
                        <p:cond delay="0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  <p:bldLst>
      <p:bldP spid="22542" grpId="0" animBg="1"/>
      <p:bldP spid="22544" grpId="0" animBg="1"/>
      <p:bldP spid="22545" grpId="0" animBg="1"/>
      <p:bldP spid="22559" grpId="0" animBg="1"/>
      <p:bldP spid="22560" grpId="0" animBg="1"/>
      <p:bldP spid="22561" grpId="0" animBg="1"/>
      <p:bldP spid="22578" grpId="0" animBg="1"/>
      <p:bldP spid="22579" grpId="0" animBg="1"/>
      <p:bldP spid="22580" grpId="0" animBg="1"/>
      <p:bldP spid="22594" grpId="0" animBg="1"/>
      <p:bldP spid="22595" grpId="0" animBg="1"/>
      <p:bldP spid="22596" grpId="0" animBg="1"/>
      <p:bldP spid="22597" grpId="0" animBg="1"/>
      <p:bldP spid="22598" grpId="0" animBg="1"/>
      <p:bldP spid="22602" grpId="0" animBg="1"/>
      <p:bldP spid="22612" grpId="0" animBg="1"/>
      <p:bldP spid="22625" grpId="0" animBg="1"/>
      <p:bldP spid="22634" grpId="0" animBg="1"/>
      <p:bldP spid="22635" grpId="0" animBg="1"/>
      <p:bldP spid="22636" grpId="0" animBg="1"/>
      <p:bldP spid="22661" grpId="0" animBg="1"/>
      <p:bldP spid="22662" grpId="0" animBg="1"/>
      <p:bldP spid="22663" grpId="0" animBg="1"/>
      <p:bldP spid="22664" grpId="0" animBg="1"/>
      <p:bldP spid="22665" grpId="0" animBg="1"/>
      <p:bldP spid="22666" grpId="0" animBg="1"/>
      <p:bldP spid="22667" grpId="0" animBg="1"/>
      <p:bldP spid="22668" grpId="0" animBg="1"/>
      <p:bldP spid="22669" grpId="0" animBg="1"/>
      <p:bldP spid="22670" grpId="0" animBg="1"/>
      <p:bldP spid="22671" grpId="0" animBg="1"/>
      <p:bldP spid="22672" grpId="0" animBg="1"/>
      <p:bldP spid="22673" grpId="0" animBg="1"/>
      <p:bldP spid="22674" grpId="0" animBg="1"/>
      <p:bldP spid="22675" grpId="0" animBg="1"/>
      <p:bldP spid="22676" grpId="0" animBg="1"/>
      <p:bldP spid="22677" grpId="0" animBg="1"/>
      <p:bldP spid="22678" grpId="0" animBg="1"/>
      <p:bldP spid="22679" grpId="0" animBg="1"/>
      <p:bldP spid="22680" grpId="0" animBg="1"/>
      <p:bldP spid="22682" grpId="0" animBg="1"/>
      <p:bldP spid="22684" grpId="0" animBg="1"/>
      <p:bldP spid="22686" grpId="0" animBg="1"/>
      <p:bldP spid="22688" grpId="0" animBg="1"/>
      <p:bldP spid="22690" grpId="0" animBg="1"/>
      <p:bldP spid="22692" grpId="0" animBg="1"/>
      <p:bldP spid="22700" grpId="0" animBg="1"/>
      <p:bldP spid="22701" grpId="0" animBg="1"/>
      <p:bldP spid="22702" grpId="0" animBg="1"/>
      <p:bldP spid="22703" grpId="0" animBg="1"/>
      <p:bldP spid="22704" grpId="0" animBg="1"/>
      <p:bldP spid="22705" grpId="0" animBg="1"/>
      <p:bldP spid="181" grpId="0" animBg="1"/>
      <p:bldP spid="22593" grpId="0" animBg="1"/>
      <p:bldP spid="22610" grpId="0" animBg="1"/>
      <p:bldP spid="22633" grpId="0" animBg="1"/>
      <p:bldP spid="71" grpId="0"/>
      <p:bldP spid="72" grpId="0" animBg="1"/>
      <p:bldP spid="73" grpId="0" animBg="1"/>
      <p:bldP spid="74" grpId="0" animBg="1"/>
      <p:bldP spid="75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429000" cy="762000"/>
          </a:xfrm>
        </p:spPr>
        <p:txBody>
          <a:bodyPr/>
          <a:lstStyle/>
          <a:p>
            <a:pPr algn="l" eaLnBrk="1" hangingPunct="1"/>
            <a:r>
              <a:rPr lang="en-US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8175" y="836712"/>
            <a:ext cx="5868144" cy="6120681"/>
          </a:xfrm>
        </p:spPr>
        <p:txBody>
          <a:bodyPr rIns="0">
            <a:noAutofit/>
          </a:bodyPr>
          <a:lstStyle/>
          <a:p>
            <a:pPr marL="265430" indent="-26543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900" b="1" spc="-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explain 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(v)</a:t>
            </a:r>
            <a:endParaRPr lang="en-US" sz="29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  (v)</a:t>
            </a:r>
            <a:endParaRPr lang="en-US" sz="29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900" b="1" spc="-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 down 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9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p.v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9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generation  (n)</a:t>
            </a:r>
            <a:endParaRPr lang="en-US" sz="29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900" b="1" spc="-8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spot on 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(exp)</a:t>
            </a:r>
            <a:endParaRPr lang="en-US" sz="29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900" b="1" spc="-7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sharp  (adj.)</a:t>
            </a:r>
            <a:endParaRPr lang="en-US" sz="2900" b="1" spc="-7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900" b="1" spc="-1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manner  (exp)</a:t>
            </a:r>
            <a:endParaRPr lang="en-US" sz="2900" b="1" spc="-16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900" b="1" spc="-1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 (n) </a:t>
            </a:r>
            <a:endParaRPr lang="en-US" sz="2900" b="1" spc="-16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900" b="1" spc="-1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mention (v)</a:t>
            </a:r>
            <a:endParaRPr lang="vi-VN" sz="2900" b="1" spc="-16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vi-VN" sz="2900" b="1" spc="-1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(adj.) =&gt; society (n)</a:t>
            </a:r>
            <a:endParaRPr lang="en-US" sz="2900" b="1" spc="-16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709614" y="940676"/>
            <a:ext cx="3456384" cy="5917324"/>
          </a:xfrm>
        </p:spPr>
        <p:txBody>
          <a:bodyPr>
            <a:no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chấp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đúng, chính xác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vi-VN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giờ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2255" indent="-262255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2255" indent="-262255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vi-VN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2255" indent="-262255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vi-VN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cập</a:t>
            </a:r>
            <a:endParaRPr lang="vi-VN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2255" indent="-262255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vi-VN" sz="2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(thuộc) </a:t>
            </a:r>
            <a:r>
              <a:rPr lang="vi-VN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 xã hội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2255" indent="-262255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spc="-1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" b="3376"/>
          <a:stretch>
            <a:fillRect/>
          </a:stretch>
        </p:blipFill>
        <p:spPr bwMode="auto">
          <a:xfrm>
            <a:off x="3530748" y="102629"/>
            <a:ext cx="5491843" cy="3745819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747" y="102629"/>
            <a:ext cx="5492744" cy="3086224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8"/>
          <a:stretch>
            <a:fillRect/>
          </a:stretch>
        </p:blipFill>
        <p:spPr bwMode="auto">
          <a:xfrm>
            <a:off x="3724581" y="102629"/>
            <a:ext cx="5038862" cy="3738877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559" y="107251"/>
            <a:ext cx="5125399" cy="3587779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6" y="0"/>
            <a:ext cx="9111456" cy="4682282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9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99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99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99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99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99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99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99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399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99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399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399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99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399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399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5651500" cy="762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Checking vocabulary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0" y="908719"/>
            <a:ext cx="5868144" cy="5949281"/>
          </a:xfrm>
          <a:prstGeom prst="rect">
            <a:avLst/>
          </a:prstGeom>
        </p:spPr>
        <p:txBody>
          <a:bodyPr rIns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430" indent="-26543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900" b="1" spc="-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explain 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9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ɪksˈpleɪn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(v)</a:t>
            </a:r>
            <a:endParaRPr lang="en-US" sz="29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 /</a:t>
            </a:r>
            <a:r>
              <a:rPr lang="en-US" sz="2900" dirty="0"/>
              <a:t> </a:t>
            </a:r>
            <a:r>
              <a:rPr lang="en-US" sz="29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əˈsept</a:t>
            </a:r>
            <a:r>
              <a:rPr lang="en-US" sz="29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(v)</a:t>
            </a:r>
            <a:endParaRPr lang="en-US" sz="29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en-US" sz="2900" b="1" spc="-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 down 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9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ˈ</a:t>
            </a:r>
            <a:r>
              <a:rPr lang="en-US" sz="29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paːs</a:t>
            </a:r>
            <a:r>
              <a:rPr lang="en-US" sz="29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daʊn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(</a:t>
            </a:r>
            <a:r>
              <a:rPr lang="en-US" sz="29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p.v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9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generation /</a:t>
            </a:r>
            <a:r>
              <a:rPr lang="en-US" sz="29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ˌ</a:t>
            </a:r>
            <a:r>
              <a:rPr lang="en-US" sz="29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dʒenəˈreɪʃn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(n)</a:t>
            </a:r>
            <a:endParaRPr lang="en-US" sz="29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en-US" sz="2900" b="1" spc="-8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spot on /</a:t>
            </a:r>
            <a:r>
              <a:rPr lang="en-US" sz="2900" b="1" spc="-8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spɒt</a:t>
            </a:r>
            <a:r>
              <a:rPr lang="en-US" sz="2900" b="1" spc="-8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ɔn</a:t>
            </a:r>
            <a:r>
              <a:rPr lang="en-US" sz="2900" b="1" spc="-8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9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</a:t>
            </a: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9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en-US" sz="2900" b="1" spc="-7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sharp /</a:t>
            </a:r>
            <a:r>
              <a:rPr lang="en-US" dirty="0"/>
              <a:t> </a:t>
            </a:r>
            <a:r>
              <a:rPr lang="en-US" sz="29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ʃɑːp</a:t>
            </a:r>
            <a:r>
              <a:rPr lang="en-US" dirty="0"/>
              <a:t> </a:t>
            </a:r>
            <a:r>
              <a:rPr lang="en-US" sz="2900" b="1" spc="-7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(a)</a:t>
            </a:r>
            <a:endParaRPr lang="en-US" sz="2900" b="1" spc="-7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29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900" b="1" spc="-1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manner /</a:t>
            </a:r>
            <a:r>
              <a:rPr lang="en-US" sz="2900" b="1" spc="-16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ˈ</a:t>
            </a:r>
            <a:r>
              <a:rPr lang="en-US" sz="2900" b="1" spc="-16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teɪbl</a:t>
            </a:r>
            <a:r>
              <a:rPr lang="en-US" sz="2900" b="1" spc="-16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ˈ</a:t>
            </a:r>
            <a:r>
              <a:rPr lang="en-US" sz="2900" b="1" spc="-16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mænə</a:t>
            </a:r>
            <a:r>
              <a:rPr lang="en-US" sz="2900" b="1" spc="-16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(r)</a:t>
            </a:r>
            <a:r>
              <a:rPr lang="en-US" sz="2900" b="1" spc="-1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(</a:t>
            </a:r>
            <a:r>
              <a:rPr lang="en-US" sz="2900" b="1" spc="-16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</a:t>
            </a:r>
            <a:r>
              <a:rPr lang="en-US" sz="2900" b="1" spc="-16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900" b="1" spc="-16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>
          <a:xfrm>
            <a:off x="5709614" y="940676"/>
            <a:ext cx="3456384" cy="59173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chấp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totally correct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  <a:spcAft>
                <a:spcPts val="800"/>
              </a:spcAft>
              <a:buFontTx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2255" indent="-262255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endParaRPr lang="en-US" sz="2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endParaRPr lang="en-US" sz="2900" b="1" spc="-1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22"/>
            <a:ext cx="9144000" cy="476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381328"/>
            <a:ext cx="9144000" cy="47625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08" y="476672"/>
            <a:ext cx="802838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1" y="492060"/>
            <a:ext cx="9144000" cy="61863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Teacher: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Today we’re going to learn about customs and traditions. Do you think they’re the same?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Mi:          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I think they’re different, but it’s hard to explain how.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Nick:    </a:t>
            </a:r>
            <a:r>
              <a:rPr kumimoji="0" lang="vi-VN" altLang="vi-VN" b="1" i="0" u="none" strike="noStrike" cap="none" normalizeH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 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In my opinion, a custom is something that has become an </a:t>
            </a:r>
            <a:r>
              <a:rPr kumimoji="0" lang="vi-VN" altLang="vi-VN" b="0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accepted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 way of doing things. And a tradition is something we do that is </a:t>
            </a:r>
            <a:r>
              <a:rPr kumimoji="0" lang="vi-VN" altLang="vi-VN" b="0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special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 and is passed down through the generations.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Teacher: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Yes, spot on! Give me an example of a custom.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  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Mai: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        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My family has this custom of eating dinner at 7 p.m. sharp.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Teacher: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Really?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Mai: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        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Yes, we have to be at the dinner table on time.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Teacher: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That’s interesting! How about a tradition, Phong?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Phong:   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We have a family tradition of visiting the pagoda on the first day of every lunar month.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Nick: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      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You’re kidding!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Phong:   </a:t>
            </a:r>
            <a:r>
              <a:rPr lang="vi-VN" altLang="vi-VN" dirty="0">
                <a:solidFill>
                  <a:srgbClr val="FFC000"/>
                </a:solidFill>
                <a:latin typeface="+mn-lt"/>
              </a:rPr>
              <a:t> 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No, no. We’ve followed this tradition for generations.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Teacher: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You’ve mentioned family, but what about social customs and traditions, Nick?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Nick: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     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Well, in the UK there are lots of customs for table manners. For example, we have to use a knife and fork at dinner. Then, there’s a British tradition of having afternoon tea at 4 p.m.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vi-VN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Teacher: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+mn-lt"/>
              </a:rPr>
              <a:t> 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Sounds lovely! Now, for homework, you should find information about a custom or tradition.</a:t>
            </a:r>
            <a:r>
              <a:rPr kumimoji="0" lang="vi-VN" altLang="vi-VN" b="0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 </a:t>
            </a:r>
            <a:r>
              <a:rPr kumimoji="0" lang="vi-VN" altLang="vi-VN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</a:rPr>
              <a:t>You’re doing mini presentations next week...</a:t>
            </a:r>
            <a:endParaRPr kumimoji="0" lang="vi-VN" altLang="vi-VN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</p:txBody>
      </p:sp>
      <p:sp>
        <p:nvSpPr>
          <p:cNvPr id="5" name="AutoShape 2" descr="http://s.sachmem.com/public/images/TA8T1SHS/U4-L1-1-qcdonympkarbxjgt.jpg"/>
          <p:cNvSpPr>
            <a:spLocks noChangeAspect="1" noChangeArrowheads="1"/>
          </p:cNvSpPr>
          <p:nvPr/>
        </p:nvSpPr>
        <p:spPr bwMode="auto">
          <a:xfrm>
            <a:off x="144463" y="-571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vi-VN"/>
          </a:p>
        </p:txBody>
      </p:sp>
      <p:sp>
        <p:nvSpPr>
          <p:cNvPr id="6" name="Rectangle 5"/>
          <p:cNvSpPr/>
          <p:nvPr/>
        </p:nvSpPr>
        <p:spPr>
          <a:xfrm>
            <a:off x="1281726" y="0"/>
            <a:ext cx="65737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lesson on customs and traditional</a:t>
            </a:r>
            <a:endParaRPr lang="en-US" sz="28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Track - 26-U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296.464844"/>
                </p14:media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7550649" y="2743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3034" y="0"/>
            <a:ext cx="8905514" cy="553998"/>
          </a:xfrm>
          <a:prstGeom prst="rect">
            <a:avLst/>
          </a:prstGeom>
        </p:spPr>
        <p:txBody>
          <a:bodyPr wrap="square" lIns="36000" rIns="0">
            <a:spAutoFit/>
          </a:bodyPr>
          <a:lstStyle/>
          <a:p>
            <a:r>
              <a:rPr lang="en-US" sz="3000" b="1" spc="-14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1.a. Find 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word or phrase that means:</a:t>
            </a:r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spc="-14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1" spc="-14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7761" y="764704"/>
            <a:ext cx="5473148" cy="753075"/>
          </a:xfrm>
          <a:prstGeom prst="roundRect">
            <a:avLst/>
          </a:prstGeom>
          <a:solidFill>
            <a:srgbClr val="355E8F"/>
          </a:solidFill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agreed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3952" y="1700808"/>
            <a:ext cx="5473148" cy="1034534"/>
          </a:xfrm>
          <a:prstGeom prst="roundRect">
            <a:avLst/>
          </a:prstGeom>
          <a:solidFill>
            <a:srgbClr val="355E8F"/>
          </a:solidFill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 indent="-536575">
              <a:lnSpc>
                <a:spcPts val="34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grandparents, parents, and children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3952" y="2866888"/>
            <a:ext cx="5473148" cy="720080"/>
          </a:xfrm>
          <a:prstGeom prst="roundRect">
            <a:avLst/>
          </a:prstGeom>
          <a:solidFill>
            <a:srgbClr val="355E8F"/>
          </a:solidFill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 indent="-536575" algn="just">
              <a:lnSpc>
                <a:spcPts val="34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totally correct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0420" y="3744936"/>
            <a:ext cx="5473148" cy="817490"/>
          </a:xfrm>
          <a:prstGeom prst="roundRect">
            <a:avLst/>
          </a:prstGeom>
          <a:solidFill>
            <a:srgbClr val="355E8F"/>
          </a:solidFill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 indent="-536575" algn="just">
              <a:lnSpc>
                <a:spcPts val="34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exactly on time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9880" y="4710630"/>
            <a:ext cx="5473148" cy="754353"/>
          </a:xfrm>
          <a:prstGeom prst="roundRect">
            <a:avLst/>
          </a:prstGeom>
          <a:solidFill>
            <a:srgbClr val="355E8F"/>
          </a:solidFill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 indent="-536575" algn="just">
              <a:lnSpc>
                <a:spcPts val="34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spc="-5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relating to human society</a:t>
            </a:r>
            <a:endParaRPr lang="en-US" sz="3200" b="1" spc="-5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9880" y="5618268"/>
            <a:ext cx="5473148" cy="1124744"/>
          </a:xfrm>
          <a:prstGeom prst="roundRect">
            <a:avLst/>
          </a:prstGeom>
          <a:solidFill>
            <a:srgbClr val="355E8F"/>
          </a:solidFill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 indent="-536575" algn="just">
              <a:lnSpc>
                <a:spcPts val="34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a polite way of eating at the dinner table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lowchart: Stored Data 13"/>
          <p:cNvSpPr/>
          <p:nvPr/>
        </p:nvSpPr>
        <p:spPr>
          <a:xfrm>
            <a:off x="5487099" y="783791"/>
            <a:ext cx="3656897" cy="758463"/>
          </a:xfrm>
          <a:prstGeom prst="flowChartOnlineStorage">
            <a:avLst/>
          </a:prstGeom>
          <a:solidFill>
            <a:srgbClr val="233E5F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accepted</a:t>
            </a:r>
            <a:endParaRPr lang="en-US" sz="3200" dirty="0"/>
          </a:p>
        </p:txBody>
      </p:sp>
      <p:sp>
        <p:nvSpPr>
          <p:cNvPr id="32" name="Flowchart: Stored Data 31"/>
          <p:cNvSpPr/>
          <p:nvPr/>
        </p:nvSpPr>
        <p:spPr>
          <a:xfrm>
            <a:off x="5493568" y="1700808"/>
            <a:ext cx="3650428" cy="1034534"/>
          </a:xfrm>
          <a:prstGeom prst="flowChartOnlineStorage">
            <a:avLst/>
          </a:prstGeom>
          <a:solidFill>
            <a:srgbClr val="233E5F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generations</a:t>
            </a:r>
            <a:endParaRPr lang="en-US" sz="3200" dirty="0"/>
          </a:p>
        </p:txBody>
      </p:sp>
      <p:sp>
        <p:nvSpPr>
          <p:cNvPr id="33" name="Flowchart: Stored Data 32"/>
          <p:cNvSpPr/>
          <p:nvPr/>
        </p:nvSpPr>
        <p:spPr>
          <a:xfrm>
            <a:off x="5487100" y="2866888"/>
            <a:ext cx="3623226" cy="713424"/>
          </a:xfrm>
          <a:prstGeom prst="flowChartOnlineStorage">
            <a:avLst/>
          </a:prstGeom>
          <a:solidFill>
            <a:srgbClr val="233E5F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spot on</a:t>
            </a:r>
            <a:endParaRPr lang="en-US" sz="3200" dirty="0"/>
          </a:p>
        </p:txBody>
      </p:sp>
      <p:sp>
        <p:nvSpPr>
          <p:cNvPr id="35" name="Flowchart: Stored Data 34"/>
          <p:cNvSpPr/>
          <p:nvPr/>
        </p:nvSpPr>
        <p:spPr>
          <a:xfrm>
            <a:off x="5493568" y="3744935"/>
            <a:ext cx="3616758" cy="817489"/>
          </a:xfrm>
          <a:prstGeom prst="flowChartOnlineStorage">
            <a:avLst/>
          </a:prstGeom>
          <a:solidFill>
            <a:srgbClr val="233E5F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sharp</a:t>
            </a:r>
            <a:endParaRPr lang="en-US" sz="3200" dirty="0"/>
          </a:p>
        </p:txBody>
      </p:sp>
      <p:sp>
        <p:nvSpPr>
          <p:cNvPr id="36" name="Flowchart: Stored Data 35"/>
          <p:cNvSpPr/>
          <p:nvPr/>
        </p:nvSpPr>
        <p:spPr>
          <a:xfrm>
            <a:off x="5493568" y="4716539"/>
            <a:ext cx="3616758" cy="758463"/>
          </a:xfrm>
          <a:prstGeom prst="flowChartOnlineStorage">
            <a:avLst/>
          </a:prstGeom>
          <a:solidFill>
            <a:srgbClr val="233E5F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endParaRPr lang="en-US" sz="3200" dirty="0"/>
          </a:p>
        </p:txBody>
      </p:sp>
      <p:sp>
        <p:nvSpPr>
          <p:cNvPr id="38" name="Flowchart: Stored Data 37"/>
          <p:cNvSpPr/>
          <p:nvPr/>
        </p:nvSpPr>
        <p:spPr>
          <a:xfrm>
            <a:off x="5487100" y="5616127"/>
            <a:ext cx="3656900" cy="1124744"/>
          </a:xfrm>
          <a:prstGeom prst="flowChartOnlineStorage">
            <a:avLst/>
          </a:prstGeom>
          <a:solidFill>
            <a:srgbClr val="233E5F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ts val="34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manners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2" grpId="0" animBg="1"/>
      <p:bldP spid="33" grpId="0" animBg="1"/>
      <p:bldP spid="35" grpId="0" animBg="1"/>
      <p:bldP spid="36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" y="260648"/>
            <a:ext cx="9040813" cy="5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542" y="5340404"/>
            <a:ext cx="4113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are joking!</a:t>
            </a:r>
            <a:endParaRPr lang="en-US" sz="4000" b="1" i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31840" y="6162984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must be joking!</a:t>
            </a:r>
            <a:endParaRPr lang="en-US" sz="4000" b="1" i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803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indent="-530225">
              <a:lnSpc>
                <a:spcPts val="3600"/>
              </a:lnSpc>
            </a:pP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1.b. Tick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/>
              </a:rPr>
              <a:t>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true (T) or false (F).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836712"/>
            <a:ext cx="7884368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Nick’s explanation of customs and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traditions is correct.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536575" algn="just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Only families have customs and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traditions.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536575" algn="just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In the UK there’s a tradition of having afternoon tea.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536575" algn="just">
              <a:lnSpc>
                <a:spcPts val="47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In the UK there is no accepted way of behaving at the dinner table.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958164" y="980728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568504" y="980728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58164" y="2492896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568504" y="2492896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958164" y="4005064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8504" y="4005064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58164" y="5589240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568504" y="5589240"/>
            <a:ext cx="540000" cy="648072"/>
          </a:xfrm>
          <a:prstGeom prst="rect">
            <a:avLst/>
          </a:prstGeom>
          <a:solidFill>
            <a:srgbClr val="365E8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958164" y="476672"/>
            <a:ext cx="1140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   F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99494" y="1003375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/>
              </a:rPr>
              <a:t>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899494" y="4048606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/>
              </a:rPr>
              <a:t>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8498550" y="2544571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/>
              </a:rPr>
              <a:t>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8481799" y="5632782"/>
            <a:ext cx="628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/>
              </a:rPr>
              <a:t>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498282" y="2982438"/>
            <a:ext cx="54200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There are also social ones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3283" y="5329674"/>
            <a:ext cx="7401085" cy="1202994"/>
          </a:xfrm>
          <a:prstGeom prst="rect">
            <a:avLst/>
          </a:prstGeom>
          <a:solidFill>
            <a:srgbClr val="003300"/>
          </a:solidFill>
        </p:spPr>
        <p:txBody>
          <a:bodyPr wrap="square" tIns="108000" bIns="10800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a lot of customs for table manners in the UK. 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3230" indent="-443230" algn="just"/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1.c. Answer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following questions.</a:t>
            </a:r>
            <a:endParaRPr lang="en-US" sz="3000" b="1" spc="-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34728"/>
            <a:ext cx="9144000" cy="6342698"/>
          </a:xfrm>
          <a:prstGeom prst="rect">
            <a:avLst/>
          </a:prstGeom>
        </p:spPr>
        <p:txBody>
          <a:bodyPr wrap="square" lIns="72000" rIns="36000">
            <a:spAutoFit/>
          </a:bodyPr>
          <a:lstStyle/>
          <a:p>
            <a:pPr marL="449580" indent="-449580">
              <a:lnSpc>
                <a:spcPts val="3500"/>
              </a:lnSpc>
            </a:pPr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What is Mai’s family custom?</a:t>
            </a:r>
            <a:endParaRPr lang="en-US" sz="27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580" indent="-449580">
              <a:lnSpc>
                <a:spcPts val="3500"/>
              </a:lnSpc>
            </a:pPr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eating dinner at 7 p.m. sharp.</a:t>
            </a:r>
            <a:endParaRPr lang="en-US" sz="27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580" indent="-449580" algn="just">
              <a:lnSpc>
                <a:spcPts val="3500"/>
              </a:lnSpc>
            </a:pPr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How does Nick feel when </a:t>
            </a:r>
            <a:r>
              <a:rPr lang="en-US" sz="27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talks about one of his family traditions?</a:t>
            </a:r>
            <a:endParaRPr lang="en-US" sz="27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580" indent="-449580">
              <a:lnSpc>
                <a:spcPts val="3500"/>
              </a:lnSpc>
            </a:pPr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He’s surprised.</a:t>
            </a:r>
            <a:endParaRPr lang="en-US" sz="27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580" indent="-449580">
              <a:lnSpc>
                <a:spcPts val="3500"/>
              </a:lnSpc>
            </a:pPr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700" b="1" spc="-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similarity between a custom and a tradition?</a:t>
            </a:r>
            <a:endParaRPr lang="en-US" sz="2700" b="1" spc="-1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580" indent="-449580" algn="just">
              <a:lnSpc>
                <a:spcPts val="3500"/>
              </a:lnSpc>
            </a:pPr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both refer to doing something that develops over time.</a:t>
            </a:r>
            <a:endParaRPr lang="en-US" sz="27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580" indent="-449580">
              <a:lnSpc>
                <a:spcPts val="3500"/>
              </a:lnSpc>
            </a:pPr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What is the diﬀerence between them?</a:t>
            </a:r>
            <a:endParaRPr lang="en-US" sz="27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580" algn="just">
              <a:lnSpc>
                <a:spcPts val="3500"/>
              </a:lnSpc>
            </a:pPr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custom is something accepted. A tradition is something special and is passed down through the generations.</a:t>
            </a:r>
            <a:endParaRPr lang="en-US" sz="27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580" indent="-449580">
              <a:lnSpc>
                <a:spcPts val="3500"/>
              </a:lnSpc>
            </a:pPr>
            <a:r>
              <a:rPr lang="en-US" sz="27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700" b="1" spc="-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should the students do for homework?</a:t>
            </a:r>
            <a:endParaRPr lang="en-US" sz="2700" b="1" spc="-1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580" indent="-449580">
              <a:lnSpc>
                <a:spcPts val="3500"/>
              </a:lnSpc>
            </a:pPr>
            <a:r>
              <a:rPr lang="en-US" sz="2700" b="1" spc="-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should find information about a custom or tradition.</a:t>
            </a:r>
            <a:endParaRPr lang="en-US" sz="2700" b="1" spc="-14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465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3230" indent="-443230" algn="just"/>
            <a:r>
              <a:rPr lang="en-US" sz="3000" b="1" spc="-1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1.d.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sentences in the conversation and fill in the missing words</a:t>
            </a:r>
            <a:r>
              <a:rPr lang="en-US" sz="3000" b="1" spc="-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b="1" spc="-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2279774"/>
            <a:ext cx="9144000" cy="3426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>
              <a:lnSpc>
                <a:spcPts val="47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We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at the dinner table on time.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536575" algn="just">
              <a:lnSpc>
                <a:spcPts val="4700"/>
              </a:lnSpc>
              <a:spcBef>
                <a:spcPts val="1800"/>
              </a:spcBef>
              <a:spcAft>
                <a:spcPts val="1800"/>
              </a:spcAft>
            </a:pP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536575" algn="just">
              <a:lnSpc>
                <a:spcPts val="47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3200" b="1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US" sz="3200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 </a:t>
            </a:r>
            <a:r>
              <a:rPr lang="en-US" sz="3200" b="1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information about a custom or tradition.</a:t>
            </a:r>
            <a:endParaRPr lang="en-US" sz="3200" b="1" spc="-7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31640" y="3575918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an obligation – you have no choice 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03648" y="2380810"/>
            <a:ext cx="16177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to</a:t>
            </a:r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1979712" y="2927846"/>
            <a:ext cx="492377" cy="783377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97112" y="5808166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a suggestion or advice – it would be best to follow it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33682" y="4482025"/>
            <a:ext cx="15263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endParaRPr lang="en-US" dirty="0"/>
          </a:p>
        </p:txBody>
      </p:sp>
      <p:sp>
        <p:nvSpPr>
          <p:cNvPr id="25" name="Down Arrow 24"/>
          <p:cNvSpPr/>
          <p:nvPr/>
        </p:nvSpPr>
        <p:spPr>
          <a:xfrm>
            <a:off x="2627784" y="5096982"/>
            <a:ext cx="492377" cy="783377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87972" y="1340768"/>
            <a:ext cx="85560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think these sentences mean?</a:t>
            </a:r>
            <a:endParaRPr lang="en-US" sz="3200" b="1" i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 animBg="1"/>
      <p:bldP spid="11" grpId="0"/>
      <p:bldP spid="18" grpId="0"/>
      <p:bldP spid="25" grpId="0" animBg="1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22"/>
            <a:ext cx="9144000" cy="2921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381328"/>
            <a:ext cx="9144000" cy="47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6" y="292586"/>
            <a:ext cx="9144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2.a. </a:t>
            </a:r>
            <a:r>
              <a:rPr lang="en-US" sz="20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 </a:t>
            </a: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pictures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3840" y="765264"/>
          <a:ext cx="3264024" cy="54000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55712"/>
                <a:gridCol w="28083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smiling to accept a compliment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worshipping ancestors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wrapping gifts in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colourful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paper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99792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having lunch together on the second day of Tet</a:t>
                      </a: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placing the chopsticks on top of the rice bowl when finishing a meal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children in the family standing in a row to greet guests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wearing 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ao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on special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ocassions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giving children lucky money at Tet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7" y="660191"/>
            <a:ext cx="2016417" cy="136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4" y="2069357"/>
            <a:ext cx="2016417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3509517"/>
            <a:ext cx="2016417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949677"/>
            <a:ext cx="2016417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70" y="660191"/>
            <a:ext cx="2016417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65" y="2069356"/>
            <a:ext cx="2016417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70" y="3509516"/>
            <a:ext cx="2016418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70" y="4949676"/>
            <a:ext cx="2016418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86970" y="1155590"/>
            <a:ext cx="380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a.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86975" y="2564512"/>
            <a:ext cx="391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b.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86970" y="4004671"/>
            <a:ext cx="360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c.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86970" y="5444831"/>
            <a:ext cx="391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d.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95083" y="1155590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e.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95083" y="5444832"/>
            <a:ext cx="391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h.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01495" y="4004672"/>
            <a:ext cx="375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g.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55291" y="2564511"/>
            <a:ext cx="3215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f.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75802" y="735718"/>
            <a:ext cx="3690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84618" y="1372706"/>
            <a:ext cx="3513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950955" y="5117122"/>
            <a:ext cx="38824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962978" y="4469050"/>
            <a:ext cx="37542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962978" y="3573016"/>
            <a:ext cx="3786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958169" y="2636912"/>
            <a:ext cx="38824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h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012670" y="2020778"/>
            <a:ext cx="32092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950955" y="5765194"/>
            <a:ext cx="38824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9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8336" y="5955424"/>
            <a:ext cx="763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Vietnam is an amazing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___.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45280" y="10229"/>
            <a:ext cx="5040560" cy="64633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530225" indent="-530225" algn="ctr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 in the blank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32" descr="BLUEBIRD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9888" y="5970874"/>
            <a:ext cx="989618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827723" y="5949280"/>
            <a:ext cx="18774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7776864" cy="4194800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89" y="1187967"/>
            <a:ext cx="7806360" cy="4260494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89" y="1124744"/>
            <a:ext cx="7806360" cy="4320084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22"/>
            <a:ext cx="9144000" cy="2921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381328"/>
            <a:ext cx="9144000" cy="47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6" y="292586"/>
            <a:ext cx="9144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b. C (custom) or T (Tradition)</a:t>
            </a:r>
            <a:endParaRPr lang="vi-VN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3840" y="765264"/>
          <a:ext cx="3264024" cy="54000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55712"/>
                <a:gridCol w="28083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smiling to accept a compliment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worshipping ancestors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wrapping gifts in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colourful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paper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99792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having lunch together on the second day of Tet</a:t>
                      </a: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placing the chopsticks on top of the rice bowl when finishing a meal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children in the family standing in a row to greet guests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wearing 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ao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on special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ocassions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lang="vi-VN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giving children lucky money at Tet</a:t>
                      </a:r>
                      <a:endParaRPr lang="vi-VN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7" y="660191"/>
            <a:ext cx="2016417" cy="136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4" y="2069357"/>
            <a:ext cx="2016417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3509517"/>
            <a:ext cx="2016417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949677"/>
            <a:ext cx="2016417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70" y="660191"/>
            <a:ext cx="2016417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65" y="2069356"/>
            <a:ext cx="2016417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70" y="3509516"/>
            <a:ext cx="2016418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70" y="4949676"/>
            <a:ext cx="2016418" cy="135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86970" y="1155590"/>
            <a:ext cx="380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a.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86975" y="2564512"/>
            <a:ext cx="391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b.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86970" y="4004671"/>
            <a:ext cx="360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c.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86970" y="5444831"/>
            <a:ext cx="391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d.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95083" y="1155590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e.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95083" y="5444832"/>
            <a:ext cx="391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h.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01495" y="4004672"/>
            <a:ext cx="375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g.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55291" y="2564511"/>
            <a:ext cx="3215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f.</a:t>
            </a:r>
            <a:endParaRPr lang="vi-VN" sz="2000" b="1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84619" y="735718"/>
            <a:ext cx="3513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825922" y="1372706"/>
            <a:ext cx="6687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30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c/t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979809" y="5117122"/>
            <a:ext cx="3305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975001" y="4469050"/>
            <a:ext cx="3513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976603" y="3573016"/>
            <a:ext cx="3513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987023" y="2636912"/>
            <a:ext cx="3305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997442" y="2020778"/>
            <a:ext cx="3513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810694" y="5765194"/>
            <a:ext cx="6687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30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c/t</a:t>
            </a:r>
            <a:endParaRPr lang="en-US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9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260648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GAMES: </a:t>
            </a:r>
            <a:r>
              <a:rPr lang="en-US" sz="2800" b="1" spc="-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CUSTOMS AND TRADITIONS EXPERTS </a:t>
            </a:r>
            <a:endParaRPr lang="en-US" sz="2800" b="1" spc="-1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1" y="227463"/>
            <a:ext cx="9041644" cy="63925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7463"/>
            <a:ext cx="8839200" cy="6400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8763000" cy="6324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33" y="150125"/>
            <a:ext cx="8891534" cy="6705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32" y="227463"/>
            <a:ext cx="8979667" cy="63925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hinh nen dong ve ngon nen tinh ye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399998" cy="186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13" name="T0000029.AVI">
            <a:hlinkClick r:id="" action="ppaction://media"/>
          </p:cNvPr>
          <p:cNvPicPr>
            <a:picLocks noGrp="1" noRot="1" noChangeAspect="1" noChangeArrowheads="1"/>
          </p:cNvPicPr>
          <p:nvPr>
            <p:ph sz="quarter" idx="3"/>
            <a:videoFile r:link="rId3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4913" y="4973638"/>
            <a:ext cx="0" cy="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3200400" y="2590800"/>
            <a:ext cx="533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1800">
                <a:latin typeface="VNI-Revue" pitchFamily="2" charset="0"/>
              </a:rPr>
              <a:t>+</a:t>
            </a:r>
            <a:endParaRPr lang="en-US" sz="2000">
              <a:solidFill>
                <a:srgbClr val="FF0000"/>
              </a:solidFill>
              <a:latin typeface="VNI-Revue" pitchFamily="2" charset="0"/>
            </a:endParaRPr>
          </a:p>
        </p:txBody>
      </p:sp>
      <p:sp>
        <p:nvSpPr>
          <p:cNvPr id="171016" name="AutoShape 8"/>
          <p:cNvSpPr>
            <a:spLocks noChangeArrowheads="1"/>
          </p:cNvSpPr>
          <p:nvPr/>
        </p:nvSpPr>
        <p:spPr bwMode="auto">
          <a:xfrm>
            <a:off x="179512" y="188640"/>
            <a:ext cx="1676400" cy="1676400"/>
          </a:xfrm>
          <a:prstGeom prst="star32">
            <a:avLst>
              <a:gd name="adj" fmla="val 15278"/>
            </a:avLst>
          </a:prstGeom>
          <a:noFill/>
          <a:ln w="9525" algn="ctr">
            <a:solidFill>
              <a:srgbClr val="FFFF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1017" name="WordArt 9"/>
          <p:cNvSpPr>
            <a:spLocks noChangeArrowheads="1" noChangeShapeType="1" noTextEdit="1"/>
          </p:cNvSpPr>
          <p:nvPr/>
        </p:nvSpPr>
        <p:spPr bwMode="auto">
          <a:xfrm>
            <a:off x="2411548" y="329884"/>
            <a:ext cx="4986536" cy="7920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solidFill>
                  <a:srgbClr val="FF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/>
              </a:rPr>
              <a:t> HOMEWORK </a:t>
            </a:r>
            <a:endParaRPr lang="en-US" sz="3600" kern="10" dirty="0">
              <a:solidFill>
                <a:srgbClr val="FF00FF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 panose="020B0806030902050204"/>
            </a:endParaRP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1600200" y="2743200"/>
            <a:ext cx="8229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sz="3200">
              <a:latin typeface="Verdana" panose="020B0604030504040204" pitchFamily="34" charset="0"/>
            </a:endParaRPr>
          </a:p>
        </p:txBody>
      </p:sp>
      <p:sp>
        <p:nvSpPr>
          <p:cNvPr id="39946" name="Text Box 11"/>
          <p:cNvSpPr txBox="1">
            <a:spLocks noChangeArrowheads="1"/>
          </p:cNvSpPr>
          <p:nvPr/>
        </p:nvSpPr>
        <p:spPr bwMode="auto">
          <a:xfrm>
            <a:off x="395536" y="1235095"/>
            <a:ext cx="8424936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panose="020B0604020202020204" pitchFamily="34" charset="0"/>
              </a:defRPr>
            </a:lvl9pPr>
          </a:lstStyle>
          <a:p>
            <a:pPr marL="265430" indent="-265430" algn="just">
              <a:spcBef>
                <a:spcPts val="600"/>
              </a:spcBef>
              <a:spcAft>
                <a:spcPts val="600"/>
              </a:spcAft>
              <a:tabLst>
                <a:tab pos="530225" algn="l"/>
              </a:tabLs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Learn the new words by heart.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 algn="just">
              <a:spcBef>
                <a:spcPts val="600"/>
              </a:spcBef>
              <a:spcAft>
                <a:spcPts val="600"/>
              </a:spcAft>
              <a:tabLst>
                <a:tab pos="530225" algn="l"/>
              </a:tabLs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Practice the dialogue again.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430" indent="-26543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charset="0"/>
                <a:cs typeface="Arial" panose="020B0604020202020204" pitchFamily="34" charset="0"/>
                <a:sym typeface="Calibri" panose="020F0502020204030204" charset="0"/>
              </a:rPr>
              <a:t>-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charset="0"/>
                <a:cs typeface="Arial" panose="020B0604020202020204" pitchFamily="34" charset="0"/>
                <a:sym typeface="Calibri" panose="020F0502020204030204" charset="0"/>
              </a:rPr>
              <a:t>Prepare for:  Unit 4: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charset="0"/>
                <a:cs typeface="Arial" panose="020B0604020202020204" pitchFamily="34" charset="0"/>
                <a:sym typeface="Calibri" panose="020F0502020204030204" charset="0"/>
              </a:rPr>
              <a:t>A closer look 1.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1013"/>
                </p:tgtEl>
              </p:cMediaNode>
            </p:video>
          </p:childTnLst>
        </p:cTn>
      </p:par>
    </p:tnLst>
    <p:bldLst>
      <p:bldP spid="1710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5157192"/>
            <a:ext cx="8036664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rIns="36000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400" b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Vietnamese women look very beautiful and charming in the </a:t>
            </a:r>
            <a:r>
              <a:rPr lang="en-US" sz="3400" b="1" spc="-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400" b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</a:t>
            </a:r>
            <a:r>
              <a:rPr lang="en-US" sz="3400" b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This costume is really </a:t>
            </a: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92527" y="44624"/>
            <a:ext cx="568863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the sentence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19130" y="6167045"/>
            <a:ext cx="1777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unique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20" y="720599"/>
            <a:ext cx="2461096" cy="4349691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800" y="720600"/>
            <a:ext cx="2448272" cy="4349066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380" y="720600"/>
            <a:ext cx="2795062" cy="4349066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2" descr="BLUEBIR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4168" y="5956126"/>
            <a:ext cx="989618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5604342"/>
            <a:ext cx="752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rIns="36000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Have you ever ridden a ______? You have to be brave to do it.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4970"/>
            <a:ext cx="6807368" cy="453824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79712" y="116632"/>
            <a:ext cx="568863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the sentences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2" descr="BLUEBIR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15140" y="5956126"/>
            <a:ext cx="989618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40152" y="5618736"/>
            <a:ext cx="1441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horse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8052" y="5994002"/>
            <a:ext cx="7416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rIns="36000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King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Hungs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our _________.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35696" y="278958"/>
            <a:ext cx="568863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30225" indent="-530225" algn="ctr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the sentence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14380" y="6023029"/>
            <a:ext cx="2364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ancestors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73372"/>
            <a:ext cx="5904656" cy="4559884"/>
          </a:xfrm>
          <a:prstGeom prst="rect">
            <a:avLst/>
          </a:prstGeom>
          <a:noFill/>
          <a:ln w="5715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2" descr="BLUEBIR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15140" y="5956126"/>
            <a:ext cx="989618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79712" y="56395"/>
            <a:ext cx="568863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the sentences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4438" y="5696556"/>
            <a:ext cx="769394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rIns="36000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Vietnamese can make very beautiful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bamboo trees.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5514" y="6228601"/>
            <a:ext cx="29626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bamboo items</a:t>
            </a:r>
            <a:endParaRPr lang="en-US" sz="1600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6610"/>
            <a:ext cx="6775916" cy="451276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2" descr="BLUEBIRD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15140" y="5956126"/>
            <a:ext cx="989618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63688" y="188640"/>
            <a:ext cx="568863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the sentence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5303970"/>
            <a:ext cx="892899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rIns="36000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At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children usually get  </a:t>
            </a: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parents and adults.</a:t>
            </a:r>
            <a:endParaRPr lang="en-US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11684" y="5301208"/>
            <a:ext cx="282481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lucky money</a:t>
            </a:r>
            <a:endParaRPr lang="en-US" sz="3400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47" y="920172"/>
            <a:ext cx="7231678" cy="407384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2" descr="BLUEBIR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7352" y="5956126"/>
            <a:ext cx="989618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35696" y="116632"/>
            <a:ext cx="53285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the sentence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5303970"/>
            <a:ext cx="892899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rIns="36000">
            <a:spAutoFit/>
          </a:bodyPr>
          <a:lstStyle/>
          <a:p>
            <a:pPr marL="530225" indent="-530225">
              <a:spcBef>
                <a:spcPct val="50000"/>
              </a:spcBef>
            </a:pP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Vietnamese often make five-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coloured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rice when they have guests.</a:t>
            </a:r>
            <a:endParaRPr lang="en-US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7046" y="5862336"/>
            <a:ext cx="142058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sticky</a:t>
            </a:r>
            <a:endParaRPr lang="en-US" sz="3400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36025"/>
            <a:ext cx="5115272" cy="4293175"/>
          </a:xfrm>
          <a:prstGeom prst="ellipse">
            <a:avLst/>
          </a:prstGeom>
          <a:ln w="38100">
            <a:solidFill>
              <a:srgbClr val="00FF00"/>
            </a:solidFill>
            <a:miter lim="800000"/>
            <a:headEnd/>
            <a:tailEnd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2" descr="BLUEBIRD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7352" y="5956126"/>
            <a:ext cx="989618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" y="15596"/>
            <a:ext cx="9138794" cy="6842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9712" y="2937497"/>
            <a:ext cx="1440160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2800" b="1" spc="-8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endParaRPr lang="en-US" sz="2800" spc="-80" dirty="0"/>
          </a:p>
        </p:txBody>
      </p:sp>
      <p:sp>
        <p:nvSpPr>
          <p:cNvPr id="6" name="Rectangle 5"/>
          <p:cNvSpPr/>
          <p:nvPr/>
        </p:nvSpPr>
        <p:spPr>
          <a:xfrm>
            <a:off x="4437037" y="3861048"/>
            <a:ext cx="864096" cy="584775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3200" b="1" spc="-8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Nick</a:t>
            </a:r>
            <a:endParaRPr lang="en-US" sz="3200" spc="-8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27683" y="3998334"/>
            <a:ext cx="576064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2800" b="1" spc="-80" dirty="0" err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endParaRPr lang="en-US" sz="2800" spc="-80" dirty="0">
              <a:solidFill>
                <a:srgbClr val="00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78354" y="4417948"/>
            <a:ext cx="661998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2800" b="1" spc="-80" dirty="0">
                <a:ln w="12700">
                  <a:solidFill>
                    <a:srgbClr val="FF00FF"/>
                  </a:solidFill>
                </a:ln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endParaRPr lang="en-US" sz="2800" spc="-80" dirty="0">
              <a:ln w="12700">
                <a:solidFill>
                  <a:srgbClr val="FF00FF"/>
                </a:solidFill>
              </a:ln>
              <a:solidFill>
                <a:srgbClr val="00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36096" y="3697868"/>
            <a:ext cx="1224136" cy="52322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r>
              <a:rPr lang="en-US" sz="2800" b="1" spc="-80" dirty="0" err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endParaRPr lang="en-US" sz="2800" spc="-80" dirty="0">
              <a:solidFill>
                <a:srgbClr val="00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5139</Words>
  <Application>WPS Presentation</Application>
  <PresentationFormat>On-screen Show (4:3)</PresentationFormat>
  <Paragraphs>521</Paragraphs>
  <Slides>23</Slides>
  <Notes>2</Notes>
  <HiddenSlides>0</HiddenSlides>
  <MMClips>2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6" baseType="lpstr">
      <vt:lpstr>Arial</vt:lpstr>
      <vt:lpstr>SimSun</vt:lpstr>
      <vt:lpstr>Wingdings</vt:lpstr>
      <vt:lpstr>Calibri</vt:lpstr>
      <vt:lpstr>Microsoft YaHei</vt:lpstr>
      <vt:lpstr>Arial Unicode MS</vt:lpstr>
      <vt:lpstr>Wingdings</vt:lpstr>
      <vt:lpstr>VNI-Times</vt:lpstr>
      <vt:lpstr>Segoe Print</vt:lpstr>
      <vt:lpstr>VNI-Revue</vt:lpstr>
      <vt:lpstr>Impact</vt:lpstr>
      <vt:lpstr>Verdana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Vocabulary:</vt:lpstr>
      <vt:lpstr>Checking vocabulary: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</dc:creator>
  <cp:lastModifiedBy>computer</cp:lastModifiedBy>
  <cp:revision>204</cp:revision>
  <dcterms:created xsi:type="dcterms:W3CDTF">2018-07-14T02:43:00Z</dcterms:created>
  <dcterms:modified xsi:type="dcterms:W3CDTF">2022-11-17T08:18:08Z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5CF812C97D104918ABF43224C897213F</vt:lpwstr>
  </property>
  <property fmtid="{D5CDD505-2E9C-101B-9397-08002B2CF9AE}" pid="3" name="KSOProductBuildVer">
    <vt:lpwstr>1033-11.2.0.11380</vt:lpwstr>
  </property>
</Properties>
</file>