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6"/>
  </p:notesMasterIdLst>
  <p:sldIdLst>
    <p:sldId id="256" r:id="rId2"/>
    <p:sldId id="257" r:id="rId3"/>
    <p:sldId id="261" r:id="rId4"/>
    <p:sldId id="262" r:id="rId5"/>
    <p:sldId id="260" r:id="rId6"/>
    <p:sldId id="264" r:id="rId7"/>
    <p:sldId id="258" r:id="rId8"/>
    <p:sldId id="259" r:id="rId9"/>
    <p:sldId id="265" r:id="rId10"/>
    <p:sldId id="267" r:id="rId11"/>
    <p:sldId id="338" r:id="rId12"/>
    <p:sldId id="336" r:id="rId13"/>
    <p:sldId id="337" r:id="rId14"/>
    <p:sldId id="263" r:id="rId15"/>
    <p:sldId id="268" r:id="rId16"/>
    <p:sldId id="339" r:id="rId17"/>
    <p:sldId id="269" r:id="rId18"/>
    <p:sldId id="342" r:id="rId19"/>
    <p:sldId id="270" r:id="rId20"/>
    <p:sldId id="280" r:id="rId21"/>
    <p:sldId id="331" r:id="rId22"/>
    <p:sldId id="279" r:id="rId23"/>
    <p:sldId id="271" r:id="rId24"/>
    <p:sldId id="316" r:id="rId25"/>
    <p:sldId id="343" r:id="rId26"/>
    <p:sldId id="329" r:id="rId27"/>
    <p:sldId id="330" r:id="rId28"/>
    <p:sldId id="278" r:id="rId29"/>
    <p:sldId id="277" r:id="rId30"/>
    <p:sldId id="273" r:id="rId31"/>
    <p:sldId id="344" r:id="rId32"/>
    <p:sldId id="274" r:id="rId33"/>
    <p:sldId id="328" r:id="rId34"/>
    <p:sldId id="266" r:id="rId35"/>
  </p:sldIdLst>
  <p:sldSz cx="18288000" cy="10287000"/>
  <p:notesSz cx="6858000" cy="9144000"/>
  <p:embeddedFontLst>
    <p:embeddedFont>
      <p:font typeface="Barlow Condensed ExtraBold" panose="00000906000000000000" pitchFamily="2" charset="0"/>
      <p:bold r:id="rId37"/>
      <p:bold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Josefin Sans Regular" panose="00000500000000000000" charset="0"/>
      <p:regular r:id="rId43"/>
    </p:embeddedFont>
    <p:embeddedFont>
      <p:font typeface="Josefin Sans Regular Bold" panose="020B0604020202020204" charset="0"/>
      <p:regular r:id="rId44"/>
    </p:embeddedFont>
    <p:embeddedFont>
      <p:font typeface="Montserrat Black" panose="00000A00000000000000" pitchFamily="2" charset="0"/>
      <p:bold r:id="rId45"/>
      <p:boldItalic r:id="rId46"/>
    </p:embeddedFont>
    <p:embeddedFont>
      <p:font typeface="Open Sans ExtraBold" panose="020B0906030804020204" pitchFamily="34" charset="0"/>
      <p:bold r:id="rId47"/>
      <p:boldItalic r:id="rId48"/>
    </p:embeddedFont>
    <p:embeddedFont>
      <p:font typeface="UTM Alter Gothic" panose="02040603050506020204" pitchFamily="18" charset="0"/>
      <p:regular r:id="rId49"/>
    </p:embeddedFont>
    <p:embeddedFont>
      <p:font typeface="UTM Cafeta" panose="02040603050506020204" pitchFamily="18" charset="0"/>
      <p:regular r:id="rId50"/>
    </p:embeddedFont>
    <p:embeddedFont>
      <p:font typeface="UTM NguyenHa 01" panose="02040603050506020204" pitchFamily="18" charset="0"/>
      <p:regular r:id="rId51"/>
    </p:embeddedFont>
  </p:embeddedFontLst>
  <p:custDataLst>
    <p:tags r:id="rId5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3CB"/>
    <a:srgbClr val="B7C4CF"/>
    <a:srgbClr val="FF9999"/>
    <a:srgbClr val="D7C0AE"/>
    <a:srgbClr val="EBE0D7"/>
    <a:srgbClr val="660066"/>
    <a:srgbClr val="E6E6E6"/>
    <a:srgbClr val="967E76"/>
    <a:srgbClr val="FF00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2" d="100"/>
          <a:sy n="42" d="100"/>
        </p:scale>
        <p:origin x="780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5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A9B226-0078-4E34-8241-072F3D41DB1F}" type="datetimeFigureOut">
              <a:rPr lang="en-US" smtClean="0"/>
              <a:t>5/24/2023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60083D-A63F-45CF-A106-7020593F6A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887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60083D-A63F-45CF-A106-7020593F6A9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592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258F13ED-7402-41D1-88A6-7B7144B03A5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1C4A005F-6F30-4E31-A2C1-9565B2A2227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EEFFD7F7-600E-4BBC-B9D8-C3342866A3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3657ACE-9858-4D95-920E-FB3534A538EF}" type="slidenum">
              <a:rPr lang="en-US" altLang="en-US"/>
              <a:pPr/>
              <a:t>26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60083D-A63F-45CF-A106-7020593F6A94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738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images.google.com.vn/imgres?imgurl=http://www.danchimviet.com/php/images/082006/hcm0806.jpg&amp;imgrefurl=http://www.danchimviet.com/php/modules.php%3Fname%3DNews%26file%3Darticle%26sid%3D2102&amp;h=504&amp;w=648&amp;sz=46&amp;hl=vi&amp;start=8&amp;um=1&amp;tbnid=bi8Uud4aA3ak-M:&amp;tbnh=107&amp;tbnw=137&amp;prev=/images%3Fq%3DB%25C3%25A1c%2Bh%25E1%25BB%2593%2B-%2Bt%25C3%25B4n%2Btr%25E1%25BB%258Dng%26svnum%3D10%26um%3D1%26hl%3Dvi%26sa%3DN" TargetMode="External"/><Relationship Id="rId7" Type="http://schemas.openxmlformats.org/officeDocument/2006/relationships/hyperlink" Target="http://images.google.com.vn/imgres?imgurl=http://news.vnu.edu.vn/ttsk/Vietnamese/C1736/C2016/2007/04/N15301/bac%2520ho%2520voi%2520thieu%2520nhi.jpg&amp;imgrefurl=http://news.vnu.edu.vn/ttsk/Vietnamese/C1736/C2016/2007/04/N15301/%3F35&amp;h=381&amp;w=350&amp;sz=116&amp;hl=vi&amp;start=4&amp;um=1&amp;tbnid=unVRGyKBNBL-_M:&amp;tbnh=123&amp;tbnw=113&amp;prev=/images%3Fq%3DB%25C3%25A1c%2Bh%25E1%25BB%2593%2B-%2Bt%25C3%25B4n%2Btr%25E1%25BB%258Dng%26svnum%3D10%26um%3D1%26hl%3Dvi%26sa%3DN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image" Target="../media/image6.jpeg"/><Relationship Id="rId5" Type="http://schemas.openxmlformats.org/officeDocument/2006/relationships/hyperlink" Target="http://images.google.com.vn/imgres?imgurl=http://baothainguyen.org.vn/2k7/img/bh9.jpg&amp;imgrefurl=http://baothainguyen.org.vn/2k7/detail.asp%3Fnews_id%3D19286%26cat_id%3D39&amp;h=430&amp;w=450&amp;sz=52&amp;hl=vi&amp;start=13&amp;um=1&amp;tbnid=hDclnSvZ95x-7M:&amp;tbnh=121&amp;tbnw=127&amp;prev=/images%3Fq%3DB%25C3%25A1c%2Bh%25E1%25BB%2593%2B-%2Bt%25C3%25B4n%2Btr%25E1%25BB%258Dng%26svnum%3D10%26um%3D1%26hl%3Dvi%26sa%3DN" TargetMode="External"/><Relationship Id="rId10" Type="http://schemas.openxmlformats.org/officeDocument/2006/relationships/image" Target="../media/image8.jpeg"/><Relationship Id="rId4" Type="http://schemas.openxmlformats.org/officeDocument/2006/relationships/image" Target="../media/image5.jpeg"/><Relationship Id="rId9" Type="http://schemas.openxmlformats.org/officeDocument/2006/relationships/hyperlink" Target="http://images.google.com.vn/imgres?imgurl=http://www.vapa.org.vn/vie/images/content/images1309219_BH2.jpg&amp;imgrefurl=http://www.vapa.org.vn/vie/modules.php%3Fname%3DNews%26file%3Darticle%26sid%3D993&amp;h=300&amp;w=400&amp;sz=66&amp;hl=vi&amp;start=48&amp;um=1&amp;tbnid=YVbvV0qyxpMBIM:&amp;tbnh=93&amp;tbnw=124&amp;prev=/images%3Fq%3DB%25C3%25A1c%2Bh%25E1%25BB%2593%2B-%2Bt%25C3%25B4n%2Btr%25E1%25BB%258Dng%26start%3D40%26ndsp%3D20%26svnum%3D10%26um%3D1%26hl%3Dvi%26sa%3DN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images.google.com.vn/imgres?imgurl=http://www.danchimviet.com/php/images/082006/hcm0806.jpg&amp;imgrefurl=http://www.danchimviet.com/php/modules.php%3Fname%3DNews%26file%3Darticle%26sid%3D2102&amp;h=504&amp;w=648&amp;sz=46&amp;hl=vi&amp;start=8&amp;um=1&amp;tbnid=bi8Uud4aA3ak-M:&amp;tbnh=107&amp;tbnw=137&amp;prev=/images%3Fq%3DB%25C3%25A1c%2Bh%25E1%25BB%2593%2B-%2Bt%25C3%25B4n%2Btr%25E1%25BB%258Dng%26svnum%3D10%26um%3D1%26hl%3Dvi%26sa%3DN" TargetMode="External"/><Relationship Id="rId7" Type="http://schemas.openxmlformats.org/officeDocument/2006/relationships/hyperlink" Target="http://images.google.com.vn/imgres?imgurl=http://news.vnu.edu.vn/ttsk/Vietnamese/C1736/C2016/2007/04/N15301/bac%2520ho%2520voi%2520thieu%2520nhi.jpg&amp;imgrefurl=http://news.vnu.edu.vn/ttsk/Vietnamese/C1736/C2016/2007/04/N15301/%3F35&amp;h=381&amp;w=350&amp;sz=116&amp;hl=vi&amp;start=4&amp;um=1&amp;tbnid=unVRGyKBNBL-_M:&amp;tbnh=123&amp;tbnw=113&amp;prev=/images%3Fq%3DB%25C3%25A1c%2Bh%25E1%25BB%2593%2B-%2Bt%25C3%25B4n%2Btr%25E1%25BB%258Dng%26svnum%3D10%26um%3D1%26hl%3Dvi%26sa%3DN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6" Type="http://schemas.openxmlformats.org/officeDocument/2006/relationships/image" Target="../media/image6.jpeg"/><Relationship Id="rId5" Type="http://schemas.openxmlformats.org/officeDocument/2006/relationships/hyperlink" Target="http://images.google.com.vn/imgres?imgurl=http://baothainguyen.org.vn/2k7/img/bh9.jpg&amp;imgrefurl=http://baothainguyen.org.vn/2k7/detail.asp%3Fnews_id%3D19286%26cat_id%3D39&amp;h=430&amp;w=450&amp;sz=52&amp;hl=vi&amp;start=13&amp;um=1&amp;tbnid=hDclnSvZ95x-7M:&amp;tbnh=121&amp;tbnw=127&amp;prev=/images%3Fq%3DB%25C3%25A1c%2Bh%25E1%25BB%2593%2B-%2Bt%25C3%25B4n%2Btr%25E1%25BB%258Dng%26svnum%3D10%26um%3D1%26hl%3Dvi%26sa%3DN" TargetMode="External"/><Relationship Id="rId10" Type="http://schemas.openxmlformats.org/officeDocument/2006/relationships/image" Target="../media/image8.jpeg"/><Relationship Id="rId4" Type="http://schemas.openxmlformats.org/officeDocument/2006/relationships/image" Target="../media/image5.jpeg"/><Relationship Id="rId9" Type="http://schemas.openxmlformats.org/officeDocument/2006/relationships/hyperlink" Target="http://images.google.com.vn/imgres?imgurl=http://www.vapa.org.vn/vie/images/content/images1309219_BH2.jpg&amp;imgrefurl=http://www.vapa.org.vn/vie/modules.php%3Fname%3DNews%26file%3Darticle%26sid%3D993&amp;h=300&amp;w=400&amp;sz=66&amp;hl=vi&amp;start=48&amp;um=1&amp;tbnid=YVbvV0qyxpMBIM:&amp;tbnh=93&amp;tbnw=124&amp;prev=/images%3Fq%3DB%25C3%25A1c%2Bh%25E1%25BB%2593%2B-%2Bt%25C3%25B4n%2Btr%25E1%25BB%258Dng%26start%3D40%26ndsp%3D20%26svnum%3D10%26um%3D1%26hl%3Dvi%26sa%3DN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7E7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3503530" y="-228992"/>
            <a:ext cx="5013462" cy="4054005"/>
          </a:xfrm>
          <a:prstGeom prst="rect">
            <a:avLst/>
          </a:prstGeom>
          <a:solidFill>
            <a:srgbClr val="B7C4CF"/>
          </a:solidFill>
        </p:spPr>
      </p:sp>
      <p:grpSp>
        <p:nvGrpSpPr>
          <p:cNvPr id="3" name="Group 3"/>
          <p:cNvGrpSpPr/>
          <p:nvPr/>
        </p:nvGrpSpPr>
        <p:grpSpPr>
          <a:xfrm>
            <a:off x="12550435" y="2465664"/>
            <a:ext cx="2138011" cy="2138011"/>
            <a:chOff x="0" y="0"/>
            <a:chExt cx="6350000" cy="6350000"/>
          </a:xfrm>
        </p:grpSpPr>
        <p:sp>
          <p:nvSpPr>
            <p:cNvPr id="4" name="Freeform 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7C0AE"/>
            </a:solidFill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3561485" y="2251688"/>
            <a:ext cx="1494936" cy="1494936"/>
            <a:chOff x="-2540" y="-2540"/>
            <a:chExt cx="6355080" cy="6355080"/>
          </a:xfrm>
          <a:solidFill>
            <a:srgbClr val="EEE3CB"/>
          </a:solidFill>
        </p:grpSpPr>
        <p:sp>
          <p:nvSpPr>
            <p:cNvPr id="6" name="Freeform 6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" name="Group 7"/>
          <p:cNvGrpSpPr/>
          <p:nvPr/>
        </p:nvGrpSpPr>
        <p:grpSpPr>
          <a:xfrm>
            <a:off x="1028700" y="2824851"/>
            <a:ext cx="14853823" cy="6091539"/>
            <a:chOff x="0" y="-7620"/>
            <a:chExt cx="19805096" cy="8122051"/>
          </a:xfrm>
        </p:grpSpPr>
        <p:sp>
          <p:nvSpPr>
            <p:cNvPr id="8" name="TextBox 8"/>
            <p:cNvSpPr txBox="1"/>
            <p:nvPr/>
          </p:nvSpPr>
          <p:spPr>
            <a:xfrm>
              <a:off x="0" y="-7620"/>
              <a:ext cx="13889718" cy="71814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024"/>
                </a:lnSpc>
              </a:pPr>
              <a:r>
                <a:rPr lang="en-US" sz="4000" spc="385" dirty="0">
                  <a:solidFill>
                    <a:srgbClr val="FDFDFD"/>
                  </a:solidFill>
                  <a:latin typeface="Josefin Sans Regular Bold"/>
                </a:rPr>
                <a:t>TRƯỜNG THCS HẠ ĐÌNH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3780869"/>
              <a:ext cx="19805096" cy="316283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9661"/>
                </a:lnSpc>
              </a:pPr>
              <a:r>
                <a:rPr lang="en-US" sz="14100" spc="-169" dirty="0" err="1">
                  <a:solidFill>
                    <a:srgbClr val="EEE3CB"/>
                  </a:solidFill>
                  <a:latin typeface="Paytone One Italics"/>
                </a:rPr>
                <a:t>Bài</a:t>
              </a:r>
              <a:r>
                <a:rPr lang="en-US" sz="14100" spc="-169" dirty="0">
                  <a:solidFill>
                    <a:srgbClr val="EEE3CB"/>
                  </a:solidFill>
                  <a:latin typeface="Paytone One Italics"/>
                </a:rPr>
                <a:t> </a:t>
              </a:r>
              <a:r>
                <a:rPr lang="en-US" sz="14100" spc="-169" dirty="0" err="1">
                  <a:solidFill>
                    <a:srgbClr val="EEE3CB"/>
                  </a:solidFill>
                  <a:latin typeface="Paytone One Italics"/>
                </a:rPr>
                <a:t>giảng</a:t>
              </a:r>
              <a:r>
                <a:rPr lang="en-US" sz="14100" spc="-169" dirty="0">
                  <a:solidFill>
                    <a:srgbClr val="EEE3CB"/>
                  </a:solidFill>
                  <a:latin typeface="Paytone One Italics"/>
                </a:rPr>
                <a:t> </a:t>
              </a:r>
              <a:r>
                <a:rPr lang="en-US" sz="14100" spc="-169" dirty="0" err="1">
                  <a:solidFill>
                    <a:srgbClr val="EEE3CB"/>
                  </a:solidFill>
                  <a:latin typeface="Paytone One Italics"/>
                </a:rPr>
                <a:t>điện</a:t>
              </a:r>
              <a:r>
                <a:rPr lang="en-US" sz="14100" spc="-169" dirty="0">
                  <a:solidFill>
                    <a:srgbClr val="EEE3CB"/>
                  </a:solidFill>
                  <a:latin typeface="Paytone One Italics"/>
                </a:rPr>
                <a:t> </a:t>
              </a:r>
              <a:r>
                <a:rPr lang="en-US" sz="14100" spc="-169" dirty="0" err="1">
                  <a:solidFill>
                    <a:srgbClr val="EEE3CB"/>
                  </a:solidFill>
                  <a:latin typeface="Paytone One Italics"/>
                </a:rPr>
                <a:t>tử</a:t>
              </a:r>
              <a:endParaRPr lang="en-US" sz="14100" spc="-169" dirty="0">
                <a:solidFill>
                  <a:srgbClr val="EEE3CB"/>
                </a:solidFill>
                <a:latin typeface="Paytone One Italics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58625" y="7452711"/>
              <a:ext cx="18148008" cy="66172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449"/>
                </a:lnSpc>
              </a:pPr>
              <a:r>
                <a:rPr lang="en-US" sz="4400" spc="210" dirty="0" err="1">
                  <a:solidFill>
                    <a:srgbClr val="FDFDFD"/>
                  </a:solidFill>
                  <a:latin typeface="Josefin Sans Regular"/>
                </a:rPr>
                <a:t>Môn</a:t>
              </a:r>
              <a:r>
                <a:rPr lang="en-US" sz="4400" spc="210" dirty="0">
                  <a:solidFill>
                    <a:srgbClr val="FDFDFD"/>
                  </a:solidFill>
                  <a:latin typeface="Josefin Sans Regular"/>
                </a:rPr>
                <a:t> </a:t>
              </a:r>
              <a:r>
                <a:rPr lang="en-US" sz="4400" spc="210" dirty="0" err="1">
                  <a:solidFill>
                    <a:srgbClr val="FDFDFD"/>
                  </a:solidFill>
                  <a:latin typeface="Josefin Sans Regular"/>
                </a:rPr>
                <a:t>Giáo</a:t>
              </a:r>
              <a:r>
                <a:rPr lang="en-US" sz="4400" spc="210" dirty="0">
                  <a:solidFill>
                    <a:srgbClr val="FDFDFD"/>
                  </a:solidFill>
                  <a:latin typeface="Josefin Sans Regular"/>
                </a:rPr>
                <a:t> </a:t>
              </a:r>
              <a:r>
                <a:rPr lang="en-US" sz="4400" spc="210" dirty="0" err="1">
                  <a:solidFill>
                    <a:srgbClr val="FDFDFD"/>
                  </a:solidFill>
                  <a:latin typeface="Josefin Sans Regular"/>
                </a:rPr>
                <a:t>dục</a:t>
              </a:r>
              <a:r>
                <a:rPr lang="en-US" sz="4400" spc="210" dirty="0">
                  <a:solidFill>
                    <a:srgbClr val="FDFDFD"/>
                  </a:solidFill>
                  <a:latin typeface="Josefin Sans Regular"/>
                </a:rPr>
                <a:t> </a:t>
              </a:r>
              <a:r>
                <a:rPr lang="en-US" sz="4400" spc="210" dirty="0" err="1">
                  <a:solidFill>
                    <a:srgbClr val="FDFDFD"/>
                  </a:solidFill>
                  <a:latin typeface="Josefin Sans Regular"/>
                </a:rPr>
                <a:t>công</a:t>
              </a:r>
              <a:r>
                <a:rPr lang="en-US" sz="4400" spc="210" dirty="0">
                  <a:solidFill>
                    <a:srgbClr val="FDFDFD"/>
                  </a:solidFill>
                  <a:latin typeface="Josefin Sans Regular"/>
                </a:rPr>
                <a:t> </a:t>
              </a:r>
              <a:r>
                <a:rPr lang="en-US" sz="4400" spc="210" dirty="0" err="1">
                  <a:solidFill>
                    <a:srgbClr val="FDFDFD"/>
                  </a:solidFill>
                  <a:latin typeface="Josefin Sans Regular"/>
                </a:rPr>
                <a:t>dân</a:t>
              </a:r>
              <a:r>
                <a:rPr lang="en-US" sz="4400" spc="210" dirty="0">
                  <a:solidFill>
                    <a:srgbClr val="FDFDFD"/>
                  </a:solidFill>
                  <a:latin typeface="Josefin Sans Regular"/>
                </a:rPr>
                <a:t> 8 (</a:t>
              </a:r>
              <a:r>
                <a:rPr lang="en-US" sz="4400" spc="210" dirty="0" err="1">
                  <a:solidFill>
                    <a:srgbClr val="FDFDFD"/>
                  </a:solidFill>
                  <a:latin typeface="Josefin Sans Regular"/>
                </a:rPr>
                <a:t>Chương</a:t>
              </a:r>
              <a:r>
                <a:rPr lang="en-US" sz="4400" spc="210" dirty="0">
                  <a:solidFill>
                    <a:srgbClr val="FDFDFD"/>
                  </a:solidFill>
                  <a:latin typeface="Josefin Sans Regular"/>
                </a:rPr>
                <a:t> </a:t>
              </a:r>
              <a:r>
                <a:rPr lang="en-US" sz="4400" spc="210" dirty="0" err="1">
                  <a:solidFill>
                    <a:srgbClr val="FDFDFD"/>
                  </a:solidFill>
                  <a:latin typeface="Josefin Sans Regular"/>
                </a:rPr>
                <a:t>trình</a:t>
              </a:r>
              <a:r>
                <a:rPr lang="en-US" sz="4400" spc="210" dirty="0">
                  <a:solidFill>
                    <a:srgbClr val="FDFDFD"/>
                  </a:solidFill>
                  <a:latin typeface="Josefin Sans Regular"/>
                </a:rPr>
                <a:t> 2006)</a:t>
              </a:r>
            </a:p>
          </p:txBody>
        </p:sp>
      </p:grpSp>
      <p:sp>
        <p:nvSpPr>
          <p:cNvPr id="11" name="AutoShape 11"/>
          <p:cNvSpPr/>
          <p:nvPr/>
        </p:nvSpPr>
        <p:spPr>
          <a:xfrm>
            <a:off x="17140215" y="2129838"/>
            <a:ext cx="119085" cy="8229600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12" name="AutoShape 12"/>
          <p:cNvSpPr/>
          <p:nvPr/>
        </p:nvSpPr>
        <p:spPr>
          <a:xfrm>
            <a:off x="-211377" y="-211377"/>
            <a:ext cx="1284046" cy="1950007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13" name="AutoShape 13"/>
          <p:cNvSpPr/>
          <p:nvPr/>
        </p:nvSpPr>
        <p:spPr>
          <a:xfrm>
            <a:off x="-203237" y="1028700"/>
            <a:ext cx="10869754" cy="125413"/>
          </a:xfrm>
          <a:prstGeom prst="rect">
            <a:avLst/>
          </a:prstGeom>
          <a:solidFill>
            <a:srgbClr val="D7C0AE"/>
          </a:solidFill>
        </p:spPr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75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040741" y="464865"/>
            <a:ext cx="8283717" cy="1114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9295"/>
              </a:lnSpc>
            </a:pPr>
            <a:r>
              <a:rPr lang="en-US" sz="6500" b="1" spc="65" dirty="0" err="1">
                <a:solidFill>
                  <a:srgbClr val="FDFDFD"/>
                </a:solidFill>
                <a:latin typeface="Paytone One Italics"/>
              </a:rPr>
              <a:t>Câu</a:t>
            </a:r>
            <a:r>
              <a:rPr lang="en-US" sz="6500" b="1" spc="65" dirty="0">
                <a:solidFill>
                  <a:srgbClr val="FDFDFD"/>
                </a:solidFill>
                <a:latin typeface="Paytone One Italics"/>
              </a:rPr>
              <a:t> </a:t>
            </a:r>
            <a:r>
              <a:rPr lang="en-US" sz="6500" b="1" spc="65" dirty="0" err="1">
                <a:solidFill>
                  <a:srgbClr val="FDFDFD"/>
                </a:solidFill>
                <a:latin typeface="Paytone One Italics"/>
              </a:rPr>
              <a:t>hỏi</a:t>
            </a:r>
            <a:r>
              <a:rPr lang="en-US" sz="6500" b="1" spc="65" dirty="0">
                <a:solidFill>
                  <a:srgbClr val="FDFDFD"/>
                </a:solidFill>
                <a:latin typeface="Paytone One Italics"/>
              </a:rPr>
              <a:t> </a:t>
            </a:r>
            <a:r>
              <a:rPr lang="en-US" sz="6500" b="1" spc="65" dirty="0" err="1">
                <a:solidFill>
                  <a:srgbClr val="FDFDFD"/>
                </a:solidFill>
                <a:latin typeface="Paytone One Italics"/>
              </a:rPr>
              <a:t>tình</a:t>
            </a:r>
            <a:r>
              <a:rPr lang="en-US" sz="6500" b="1" spc="65" dirty="0">
                <a:solidFill>
                  <a:srgbClr val="FDFDFD"/>
                </a:solidFill>
                <a:latin typeface="Paytone One Italics"/>
              </a:rPr>
              <a:t> </a:t>
            </a:r>
            <a:r>
              <a:rPr lang="en-US" sz="6500" b="1" spc="65" dirty="0" err="1">
                <a:solidFill>
                  <a:srgbClr val="FDFDFD"/>
                </a:solidFill>
                <a:latin typeface="Paytone One Italics"/>
              </a:rPr>
              <a:t>huống</a:t>
            </a:r>
            <a:r>
              <a:rPr lang="en-US" sz="6500" b="1" spc="65" dirty="0">
                <a:solidFill>
                  <a:srgbClr val="FDFDFD"/>
                </a:solidFill>
                <a:latin typeface="Paytone One Italics"/>
              </a:rPr>
              <a:t>?</a:t>
            </a:r>
          </a:p>
        </p:txBody>
      </p:sp>
      <p:sp>
        <p:nvSpPr>
          <p:cNvPr id="3" name="AutoShape 3"/>
          <p:cNvSpPr/>
          <p:nvPr/>
        </p:nvSpPr>
        <p:spPr>
          <a:xfrm>
            <a:off x="1028700" y="2959979"/>
            <a:ext cx="4495800" cy="6679321"/>
          </a:xfrm>
          <a:prstGeom prst="rect">
            <a:avLst/>
          </a:prstGeom>
          <a:solidFill>
            <a:srgbClr val="D7C0AE"/>
          </a:solidFill>
        </p:spPr>
      </p:sp>
      <p:grpSp>
        <p:nvGrpSpPr>
          <p:cNvPr id="4" name="Group 4"/>
          <p:cNvGrpSpPr/>
          <p:nvPr/>
        </p:nvGrpSpPr>
        <p:grpSpPr>
          <a:xfrm>
            <a:off x="1469670" y="4151756"/>
            <a:ext cx="3643354" cy="4845675"/>
            <a:chOff x="0" y="-76200"/>
            <a:chExt cx="4199120" cy="5521877"/>
          </a:xfrm>
        </p:grpSpPr>
        <p:sp>
          <p:nvSpPr>
            <p:cNvPr id="5" name="TextBox 5"/>
            <p:cNvSpPr txBox="1"/>
            <p:nvPr/>
          </p:nvSpPr>
          <p:spPr>
            <a:xfrm>
              <a:off x="0" y="-76200"/>
              <a:ext cx="4005677" cy="6488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20"/>
                </a:lnSpc>
              </a:pPr>
              <a:r>
                <a:rPr lang="en-US" sz="3300" b="1" spc="495" dirty="0">
                  <a:solidFill>
                    <a:srgbClr val="04383F"/>
                  </a:solidFill>
                  <a:latin typeface="Josefin Sans Regular"/>
                </a:rPr>
                <a:t>CÂU 1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956384"/>
              <a:ext cx="4199120" cy="448929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 eaLnBrk="1" fontAlgn="auto" hangingPunct="1">
                <a:spcAft>
                  <a:spcPts val="0"/>
                </a:spcAft>
                <a:defRPr/>
              </a:pP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-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Em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có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nhận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xét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gì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về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cách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cư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xử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,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thái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độ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và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việc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làm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của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Mai?</a:t>
              </a:r>
            </a:p>
            <a:p>
              <a:pPr algn="just" eaLnBrk="1" fontAlgn="auto" hangingPunct="1">
                <a:spcAft>
                  <a:spcPts val="0"/>
                </a:spcAft>
                <a:defRPr/>
              </a:pP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-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Hành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vi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của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Mai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sẽ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được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mọi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người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đối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xử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như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thế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nào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?</a:t>
              </a:r>
            </a:p>
          </p:txBody>
        </p:sp>
      </p:grpSp>
      <p:sp>
        <p:nvSpPr>
          <p:cNvPr id="7" name="AutoShape 7"/>
          <p:cNvSpPr/>
          <p:nvPr/>
        </p:nvSpPr>
        <p:spPr>
          <a:xfrm>
            <a:off x="-228992" y="-211377"/>
            <a:ext cx="1301660" cy="2790356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8" name="AutoShape 8"/>
          <p:cNvSpPr/>
          <p:nvPr/>
        </p:nvSpPr>
        <p:spPr>
          <a:xfrm>
            <a:off x="-2248154" y="1456849"/>
            <a:ext cx="10869754" cy="125413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9" name="AutoShape 9"/>
          <p:cNvSpPr/>
          <p:nvPr/>
        </p:nvSpPr>
        <p:spPr>
          <a:xfrm>
            <a:off x="7239000" y="2959979"/>
            <a:ext cx="4495800" cy="6679321"/>
          </a:xfrm>
          <a:prstGeom prst="rect">
            <a:avLst/>
          </a:prstGeom>
          <a:solidFill>
            <a:srgbClr val="D7C0AE"/>
          </a:solidFill>
        </p:spPr>
      </p:sp>
      <p:grpSp>
        <p:nvGrpSpPr>
          <p:cNvPr id="10" name="Group 10"/>
          <p:cNvGrpSpPr/>
          <p:nvPr/>
        </p:nvGrpSpPr>
        <p:grpSpPr>
          <a:xfrm>
            <a:off x="7667001" y="4071414"/>
            <a:ext cx="3488484" cy="4865969"/>
            <a:chOff x="-14948" y="-76200"/>
            <a:chExt cx="4020625" cy="5545005"/>
          </a:xfrm>
        </p:grpSpPr>
        <p:sp>
          <p:nvSpPr>
            <p:cNvPr id="11" name="TextBox 11"/>
            <p:cNvSpPr txBox="1"/>
            <p:nvPr/>
          </p:nvSpPr>
          <p:spPr>
            <a:xfrm>
              <a:off x="0" y="-76200"/>
              <a:ext cx="4005677" cy="6488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20"/>
                </a:lnSpc>
              </a:pPr>
              <a:r>
                <a:rPr lang="en-US" sz="3300" b="1" spc="495" dirty="0">
                  <a:solidFill>
                    <a:srgbClr val="04383F"/>
                  </a:solidFill>
                  <a:latin typeface="Josefin Sans Regular"/>
                </a:rPr>
                <a:t>CÂU 2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-14948" y="1024812"/>
              <a:ext cx="4005677" cy="44439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50"/>
                </a:lnSpc>
              </a:pPr>
              <a:r>
                <a:rPr lang="en-US" sz="28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-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Nhận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xét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cách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cư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xử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của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một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số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bạn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đối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với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Hải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?        </a:t>
              </a:r>
            </a:p>
            <a:p>
              <a:pPr algn="ctr">
                <a:lnSpc>
                  <a:spcPts val="3750"/>
                </a:lnSpc>
              </a:pP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-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Suy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nghĩ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của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Hải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như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thế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nào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?</a:t>
              </a:r>
              <a:b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</a:b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  -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Thái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độ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của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Hải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thể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hiện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đức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tính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gì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?</a:t>
              </a:r>
            </a:p>
          </p:txBody>
        </p:sp>
      </p:grpSp>
      <p:sp>
        <p:nvSpPr>
          <p:cNvPr id="13" name="AutoShape 13"/>
          <p:cNvSpPr/>
          <p:nvPr/>
        </p:nvSpPr>
        <p:spPr>
          <a:xfrm>
            <a:off x="13182600" y="2959979"/>
            <a:ext cx="4495800" cy="6679321"/>
          </a:xfrm>
          <a:prstGeom prst="rect">
            <a:avLst/>
          </a:prstGeom>
          <a:solidFill>
            <a:srgbClr val="D7C0AE"/>
          </a:solidFill>
        </p:spPr>
      </p:sp>
      <p:grpSp>
        <p:nvGrpSpPr>
          <p:cNvPr id="14" name="Group 14"/>
          <p:cNvGrpSpPr/>
          <p:nvPr/>
        </p:nvGrpSpPr>
        <p:grpSpPr>
          <a:xfrm>
            <a:off x="13566421" y="4071414"/>
            <a:ext cx="3607744" cy="3457632"/>
            <a:chOff x="0" y="-76200"/>
            <a:chExt cx="4158077" cy="3940137"/>
          </a:xfrm>
        </p:grpSpPr>
        <p:sp>
          <p:nvSpPr>
            <p:cNvPr id="15" name="TextBox 15"/>
            <p:cNvSpPr txBox="1"/>
            <p:nvPr/>
          </p:nvSpPr>
          <p:spPr>
            <a:xfrm>
              <a:off x="0" y="-76200"/>
              <a:ext cx="4158077" cy="6488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20"/>
                </a:lnSpc>
              </a:pPr>
              <a:r>
                <a:rPr lang="en-US" sz="3300" b="1" spc="495" dirty="0">
                  <a:solidFill>
                    <a:srgbClr val="04383F"/>
                  </a:solidFill>
                  <a:latin typeface="Josefin Sans Regular"/>
                </a:rPr>
                <a:t>CÂU 3</a:t>
              </a: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199" y="1085894"/>
              <a:ext cx="4005678" cy="27780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750"/>
                </a:lnSpc>
              </a:pP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Em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có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nhận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xét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gì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về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việc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làm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của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Quân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và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Hùng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?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Việc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làm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đó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thể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hiện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đức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tính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200" spc="25" dirty="0" err="1">
                  <a:solidFill>
                    <a:srgbClr val="04383F"/>
                  </a:solidFill>
                  <a:latin typeface="Josefin Sans Regular"/>
                </a:rPr>
                <a:t>gì</a:t>
              </a:r>
              <a:r>
                <a:rPr lang="en-US" sz="3200" spc="25" dirty="0">
                  <a:solidFill>
                    <a:srgbClr val="04383F"/>
                  </a:solidFill>
                  <a:latin typeface="Josefin Sans Regular"/>
                </a:rPr>
                <a:t>?</a:t>
              </a:r>
            </a:p>
          </p:txBody>
        </p:sp>
      </p:grpSp>
      <p:sp>
        <p:nvSpPr>
          <p:cNvPr id="21" name="AutoShape 21"/>
          <p:cNvSpPr/>
          <p:nvPr/>
        </p:nvSpPr>
        <p:spPr>
          <a:xfrm>
            <a:off x="1028700" y="9334179"/>
            <a:ext cx="4495800" cy="305121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22" name="AutoShape 22"/>
          <p:cNvSpPr/>
          <p:nvPr/>
        </p:nvSpPr>
        <p:spPr>
          <a:xfrm>
            <a:off x="7239000" y="9334179"/>
            <a:ext cx="4495800" cy="305121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23" name="AutoShape 23"/>
          <p:cNvSpPr/>
          <p:nvPr/>
        </p:nvSpPr>
        <p:spPr>
          <a:xfrm>
            <a:off x="13182600" y="9334179"/>
            <a:ext cx="4495800" cy="305121"/>
          </a:xfrm>
          <a:prstGeom prst="rect">
            <a:avLst/>
          </a:prstGeom>
          <a:solidFill>
            <a:srgbClr val="FDFDFD"/>
          </a:solidFill>
        </p:spPr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75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915400" y="580574"/>
            <a:ext cx="8283717" cy="1114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92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500" b="1" i="0" u="none" strike="noStrike" kern="1200" cap="none" spc="65" normalizeH="0" baseline="0" noProof="0" dirty="0" err="1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Câu</a:t>
            </a:r>
            <a:r>
              <a:rPr kumimoji="0" lang="en-US" sz="6500" b="1" i="0" u="none" strike="noStrike" kern="1200" cap="none" spc="65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 </a:t>
            </a:r>
            <a:r>
              <a:rPr kumimoji="0" lang="en-US" sz="6500" b="1" i="0" u="none" strike="noStrike" kern="1200" cap="none" spc="65" normalizeH="0" baseline="0" noProof="0" dirty="0" err="1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hỏi</a:t>
            </a:r>
            <a:r>
              <a:rPr kumimoji="0" lang="en-US" sz="6500" b="1" i="0" u="none" strike="noStrike" kern="1200" cap="none" spc="65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 </a:t>
            </a:r>
            <a:r>
              <a:rPr kumimoji="0" lang="en-US" sz="6500" b="1" i="0" u="none" strike="noStrike" kern="1200" cap="none" spc="65" normalizeH="0" baseline="0" noProof="0" dirty="0" err="1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tình</a:t>
            </a:r>
            <a:r>
              <a:rPr kumimoji="0" lang="en-US" sz="6500" b="1" i="0" u="none" strike="noStrike" kern="1200" cap="none" spc="65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 </a:t>
            </a:r>
            <a:r>
              <a:rPr kumimoji="0" lang="en-US" sz="6500" b="1" i="0" u="none" strike="noStrike" kern="1200" cap="none" spc="65" normalizeH="0" baseline="0" noProof="0" dirty="0" err="1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huống</a:t>
            </a:r>
            <a:r>
              <a:rPr kumimoji="0" lang="en-US" sz="6500" b="1" i="0" u="none" strike="noStrike" kern="1200" cap="none" spc="65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?</a:t>
            </a:r>
          </a:p>
        </p:txBody>
      </p:sp>
      <p:sp>
        <p:nvSpPr>
          <p:cNvPr id="3" name="AutoShape 3"/>
          <p:cNvSpPr/>
          <p:nvPr/>
        </p:nvSpPr>
        <p:spPr>
          <a:xfrm>
            <a:off x="1028700" y="3090419"/>
            <a:ext cx="4495800" cy="6934907"/>
          </a:xfrm>
          <a:prstGeom prst="rect">
            <a:avLst/>
          </a:prstGeom>
          <a:solidFill>
            <a:srgbClr val="D7C0AE"/>
          </a:solidFill>
        </p:spPr>
      </p:sp>
      <p:grpSp>
        <p:nvGrpSpPr>
          <p:cNvPr id="4" name="Group 4"/>
          <p:cNvGrpSpPr/>
          <p:nvPr/>
        </p:nvGrpSpPr>
        <p:grpSpPr>
          <a:xfrm>
            <a:off x="1426892" y="3339487"/>
            <a:ext cx="3507940" cy="5490663"/>
            <a:chOff x="-37373" y="-76200"/>
            <a:chExt cx="4043050" cy="6256873"/>
          </a:xfrm>
        </p:grpSpPr>
        <p:sp>
          <p:nvSpPr>
            <p:cNvPr id="5" name="TextBox 5"/>
            <p:cNvSpPr txBox="1"/>
            <p:nvPr/>
          </p:nvSpPr>
          <p:spPr>
            <a:xfrm>
              <a:off x="0" y="-76200"/>
              <a:ext cx="4005677" cy="6488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300" b="1" i="0" u="none" strike="noStrike" kern="1200" cap="none" spc="49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CÂU 1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-37373" y="1270508"/>
              <a:ext cx="4005678" cy="491016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-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Em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có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nhận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xét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gì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về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cách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cư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xử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,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thái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độ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và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việc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làm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của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Mai?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-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Hành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vi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của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Mai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sẽ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được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mọi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người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đối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xử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như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thế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 </a:t>
              </a:r>
              <a:r>
                <a:rPr kumimoji="0" lang="en-US" sz="3500" b="0" i="0" u="none" strike="noStrike" kern="1200" cap="none" spc="25" normalizeH="0" baseline="0" noProof="0" dirty="0" err="1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nào</a:t>
              </a:r>
              <a:r>
                <a:rPr kumimoji="0" lang="en-US" sz="3500" b="0" i="0" u="none" strike="noStrike" kern="1200" cap="none" spc="2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?</a:t>
              </a:r>
            </a:p>
          </p:txBody>
        </p:sp>
      </p:grpSp>
      <p:sp>
        <p:nvSpPr>
          <p:cNvPr id="7" name="AutoShape 7"/>
          <p:cNvSpPr/>
          <p:nvPr/>
        </p:nvSpPr>
        <p:spPr>
          <a:xfrm>
            <a:off x="-228992" y="-211377"/>
            <a:ext cx="1301660" cy="2790356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8" name="AutoShape 8"/>
          <p:cNvSpPr/>
          <p:nvPr/>
        </p:nvSpPr>
        <p:spPr>
          <a:xfrm>
            <a:off x="-2248154" y="1456849"/>
            <a:ext cx="10869754" cy="125413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9" name="AutoShape 9"/>
          <p:cNvSpPr/>
          <p:nvPr/>
        </p:nvSpPr>
        <p:spPr>
          <a:xfrm>
            <a:off x="6629400" y="3090419"/>
            <a:ext cx="11087100" cy="6934908"/>
          </a:xfrm>
          <a:prstGeom prst="rect">
            <a:avLst/>
          </a:prstGeom>
          <a:solidFill>
            <a:srgbClr val="D7C0AE"/>
          </a:solidFill>
        </p:spPr>
      </p:sp>
      <p:grpSp>
        <p:nvGrpSpPr>
          <p:cNvPr id="10" name="Group 10"/>
          <p:cNvGrpSpPr/>
          <p:nvPr/>
        </p:nvGrpSpPr>
        <p:grpSpPr>
          <a:xfrm>
            <a:off x="7406243" y="3443035"/>
            <a:ext cx="9466590" cy="5249945"/>
            <a:chOff x="-315483" y="-792268"/>
            <a:chExt cx="10910646" cy="5982563"/>
          </a:xfrm>
        </p:grpSpPr>
        <p:sp>
          <p:nvSpPr>
            <p:cNvPr id="11" name="TextBox 11"/>
            <p:cNvSpPr txBox="1"/>
            <p:nvPr/>
          </p:nvSpPr>
          <p:spPr>
            <a:xfrm>
              <a:off x="-315483" y="-792268"/>
              <a:ext cx="4005677" cy="6488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300" b="1" i="0" u="none" strike="noStrike" kern="1200" cap="none" spc="49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TRẢ LỜI</a:t>
              </a:r>
              <a:r>
                <a:rPr kumimoji="0" lang="en-US" sz="3300" b="0" i="0" u="none" strike="noStrike" kern="1200" cap="none" spc="49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: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-238464" y="-484454"/>
              <a:ext cx="10833627" cy="567474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sz="3500" b="1" spc="25" dirty="0">
                <a:solidFill>
                  <a:srgbClr val="FF0000"/>
                </a:solidFill>
                <a:latin typeface="Josefin Sans Regular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- Mai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là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học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sinh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giỏi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7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năm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liền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,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nhưng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Mai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không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hề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kiêu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căng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,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coi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thường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người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khác</a:t>
              </a:r>
              <a:endParaRPr lang="en-US" sz="3600" b="1" spc="25" dirty="0">
                <a:solidFill>
                  <a:srgbClr val="FF0000"/>
                </a:solidFill>
                <a:latin typeface="Josefin Sans Regular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- Mai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là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người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lễ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phép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,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chan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hòa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,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cởi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mở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,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giúp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đỡ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nhiệt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tình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,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vô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tư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,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gương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mẫu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chấp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hành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nội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quy</a:t>
              </a:r>
              <a:endParaRPr lang="en-US" sz="3600" b="1" spc="25" dirty="0">
                <a:solidFill>
                  <a:srgbClr val="FF0000"/>
                </a:solidFill>
                <a:latin typeface="Josefin Sans Regular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- Mai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được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mọi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người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tôn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trọng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quý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mến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.</a:t>
              </a:r>
            </a:p>
          </p:txBody>
        </p:sp>
      </p:grpSp>
      <p:sp>
        <p:nvSpPr>
          <p:cNvPr id="21" name="AutoShape 21"/>
          <p:cNvSpPr/>
          <p:nvPr/>
        </p:nvSpPr>
        <p:spPr>
          <a:xfrm>
            <a:off x="1028700" y="9675587"/>
            <a:ext cx="4495800" cy="305121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22" name="AutoShape 22"/>
          <p:cNvSpPr/>
          <p:nvPr/>
        </p:nvSpPr>
        <p:spPr>
          <a:xfrm>
            <a:off x="6629400" y="9720205"/>
            <a:ext cx="11087100" cy="305122"/>
          </a:xfrm>
          <a:prstGeom prst="rect">
            <a:avLst/>
          </a:prstGeom>
          <a:solidFill>
            <a:srgbClr val="FDFDFD"/>
          </a:solidFill>
        </p:spPr>
      </p:sp>
    </p:spTree>
    <p:custDataLst>
      <p:tags r:id="rId1"/>
    </p:custDataLst>
    <p:extLst>
      <p:ext uri="{BB962C8B-B14F-4D97-AF65-F5344CB8AC3E}">
        <p14:creationId xmlns:p14="http://schemas.microsoft.com/office/powerpoint/2010/main" val="14039081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75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975583" y="307657"/>
            <a:ext cx="8283717" cy="1114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92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500" b="0" i="0" u="none" strike="noStrike" kern="1200" cap="none" spc="65" normalizeH="0" baseline="0" noProof="0" dirty="0" err="1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Câu</a:t>
            </a:r>
            <a:r>
              <a:rPr kumimoji="0" lang="en-US" sz="6500" b="0" i="0" u="none" strike="noStrike" kern="1200" cap="none" spc="65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 </a:t>
            </a:r>
            <a:r>
              <a:rPr kumimoji="0" lang="en-US" sz="6500" b="0" i="0" u="none" strike="noStrike" kern="1200" cap="none" spc="65" normalizeH="0" baseline="0" noProof="0" dirty="0" err="1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hỏi</a:t>
            </a:r>
            <a:r>
              <a:rPr kumimoji="0" lang="en-US" sz="6500" b="0" i="0" u="none" strike="noStrike" kern="1200" cap="none" spc="65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 </a:t>
            </a:r>
            <a:r>
              <a:rPr kumimoji="0" lang="en-US" sz="6500" b="0" i="0" u="none" strike="noStrike" kern="1200" cap="none" spc="65" normalizeH="0" baseline="0" noProof="0" dirty="0" err="1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tình</a:t>
            </a:r>
            <a:r>
              <a:rPr kumimoji="0" lang="en-US" sz="6500" b="0" i="0" u="none" strike="noStrike" kern="1200" cap="none" spc="65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 </a:t>
            </a:r>
            <a:r>
              <a:rPr kumimoji="0" lang="en-US" sz="6500" b="0" i="0" u="none" strike="noStrike" kern="1200" cap="none" spc="65" normalizeH="0" baseline="0" noProof="0" dirty="0" err="1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huống</a:t>
            </a:r>
            <a:r>
              <a:rPr kumimoji="0" lang="en-US" sz="6500" b="0" i="0" u="none" strike="noStrike" kern="1200" cap="none" spc="65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?</a:t>
            </a:r>
          </a:p>
        </p:txBody>
      </p:sp>
      <p:sp>
        <p:nvSpPr>
          <p:cNvPr id="3" name="AutoShape 3"/>
          <p:cNvSpPr/>
          <p:nvPr/>
        </p:nvSpPr>
        <p:spPr>
          <a:xfrm>
            <a:off x="1028700" y="3090419"/>
            <a:ext cx="4495800" cy="6934907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7" name="AutoShape 7"/>
          <p:cNvSpPr/>
          <p:nvPr/>
        </p:nvSpPr>
        <p:spPr>
          <a:xfrm>
            <a:off x="-228992" y="-211377"/>
            <a:ext cx="1301660" cy="2790356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8" name="AutoShape 8"/>
          <p:cNvSpPr/>
          <p:nvPr/>
        </p:nvSpPr>
        <p:spPr>
          <a:xfrm>
            <a:off x="-2248154" y="1456849"/>
            <a:ext cx="10869754" cy="125413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9" name="AutoShape 9"/>
          <p:cNvSpPr/>
          <p:nvPr/>
        </p:nvSpPr>
        <p:spPr>
          <a:xfrm>
            <a:off x="6629400" y="3090419"/>
            <a:ext cx="11087100" cy="6934908"/>
          </a:xfrm>
          <a:prstGeom prst="rect">
            <a:avLst/>
          </a:prstGeom>
          <a:solidFill>
            <a:srgbClr val="D7C0AE"/>
          </a:solidFill>
        </p:spPr>
      </p:sp>
      <p:grpSp>
        <p:nvGrpSpPr>
          <p:cNvPr id="10" name="Group 10"/>
          <p:cNvGrpSpPr/>
          <p:nvPr/>
        </p:nvGrpSpPr>
        <p:grpSpPr>
          <a:xfrm>
            <a:off x="7406243" y="3443035"/>
            <a:ext cx="9461122" cy="4568730"/>
            <a:chOff x="-315483" y="-792268"/>
            <a:chExt cx="10904344" cy="5206287"/>
          </a:xfrm>
        </p:grpSpPr>
        <p:sp>
          <p:nvSpPr>
            <p:cNvPr id="11" name="TextBox 11"/>
            <p:cNvSpPr txBox="1"/>
            <p:nvPr/>
          </p:nvSpPr>
          <p:spPr>
            <a:xfrm>
              <a:off x="-315483" y="-792268"/>
              <a:ext cx="4005677" cy="6488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300" b="1" spc="495" dirty="0">
                  <a:solidFill>
                    <a:srgbClr val="04383F"/>
                  </a:solidFill>
                  <a:latin typeface="Josefin Sans Regular"/>
                </a:rPr>
                <a:t>TRẢ LỜI:</a:t>
              </a:r>
              <a:endParaRPr kumimoji="0" lang="en-US" sz="3300" b="1" i="0" u="none" strike="noStrike" kern="1200" cap="none" spc="495" normalizeH="0" baseline="0" noProof="0" dirty="0">
                <a:ln>
                  <a:noFill/>
                </a:ln>
                <a:solidFill>
                  <a:srgbClr val="04383F"/>
                </a:solidFill>
                <a:effectLst/>
                <a:uLnTx/>
                <a:uFillTx/>
                <a:latin typeface="Josefin Sans Regular"/>
                <a:ea typeface="+mn-ea"/>
                <a:cs typeface="+mn-cs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-232163" y="231609"/>
              <a:ext cx="10821024" cy="41824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algn="just" eaLnBrk="1" hangingPunct="1">
                <a:lnSpc>
                  <a:spcPct val="150000"/>
                </a:lnSpc>
              </a:pP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Các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bạn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trong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lớp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trêu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chọc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Hải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vì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em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là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da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đen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.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Hải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không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cho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da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đen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là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xấu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mà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em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con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tự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hào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vì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được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hưởng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màu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da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của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cha.</a:t>
              </a:r>
            </a:p>
            <a:p>
              <a:pPr algn="just" eaLnBrk="1" hangingPunct="1">
                <a:lnSpc>
                  <a:spcPct val="150000"/>
                </a:lnSpc>
              </a:pP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 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Hải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biết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tôn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trọng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 cha </a:t>
              </a:r>
              <a:r>
                <a:rPr lang="en-US" altLang="en-US" sz="3600" b="1" spc="25" dirty="0" err="1">
                  <a:solidFill>
                    <a:srgbClr val="FF0000"/>
                  </a:solidFill>
                  <a:latin typeface="Josefin Sans Regular"/>
                </a:rPr>
                <a:t>mình</a:t>
              </a:r>
              <a:r>
                <a:rPr lang="en-US" altLang="en-US" sz="3600" b="1" spc="25" dirty="0">
                  <a:solidFill>
                    <a:srgbClr val="FF0000"/>
                  </a:solidFill>
                  <a:latin typeface="Josefin Sans Regular"/>
                </a:rPr>
                <a:t>.</a:t>
              </a:r>
              <a:endParaRPr lang="en-US" sz="3600" b="1" spc="25" dirty="0">
                <a:solidFill>
                  <a:srgbClr val="FF0000"/>
                </a:solidFill>
                <a:latin typeface="Josefin Sans Regular"/>
              </a:endParaRPr>
            </a:p>
          </p:txBody>
        </p:sp>
      </p:grpSp>
      <p:sp>
        <p:nvSpPr>
          <p:cNvPr id="21" name="AutoShape 21"/>
          <p:cNvSpPr/>
          <p:nvPr/>
        </p:nvSpPr>
        <p:spPr>
          <a:xfrm>
            <a:off x="1028700" y="9675587"/>
            <a:ext cx="4495800" cy="305121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22" name="AutoShape 22"/>
          <p:cNvSpPr/>
          <p:nvPr/>
        </p:nvSpPr>
        <p:spPr>
          <a:xfrm>
            <a:off x="6629400" y="9720205"/>
            <a:ext cx="11087100" cy="305122"/>
          </a:xfrm>
          <a:prstGeom prst="rect">
            <a:avLst/>
          </a:prstGeom>
          <a:solidFill>
            <a:srgbClr val="FDFDFD"/>
          </a:solidFill>
        </p:spPr>
      </p:sp>
      <p:grpSp>
        <p:nvGrpSpPr>
          <p:cNvPr id="20" name="Group 10">
            <a:extLst>
              <a:ext uri="{FF2B5EF4-FFF2-40B4-BE49-F238E27FC236}">
                <a16:creationId xmlns:a16="http://schemas.microsoft.com/office/drawing/2014/main" id="{FAEB1E12-47E0-4147-B315-C86CD491FE4C}"/>
              </a:ext>
            </a:extLst>
          </p:cNvPr>
          <p:cNvGrpSpPr/>
          <p:nvPr/>
        </p:nvGrpSpPr>
        <p:grpSpPr>
          <a:xfrm>
            <a:off x="1448965" y="3443035"/>
            <a:ext cx="3678995" cy="5303841"/>
            <a:chOff x="-234521" y="-483460"/>
            <a:chExt cx="4240197" cy="6043981"/>
          </a:xfrm>
        </p:grpSpPr>
        <p:sp>
          <p:nvSpPr>
            <p:cNvPr id="24" name="TextBox 11">
              <a:extLst>
                <a:ext uri="{FF2B5EF4-FFF2-40B4-BE49-F238E27FC236}">
                  <a16:creationId xmlns:a16="http://schemas.microsoft.com/office/drawing/2014/main" id="{D9D0EB10-F9A6-407B-B8A5-E2FF992E3322}"/>
                </a:ext>
              </a:extLst>
            </p:cNvPr>
            <p:cNvSpPr txBox="1"/>
            <p:nvPr/>
          </p:nvSpPr>
          <p:spPr>
            <a:xfrm>
              <a:off x="-234521" y="-483460"/>
              <a:ext cx="4005678" cy="6488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20"/>
                </a:lnSpc>
              </a:pPr>
              <a:r>
                <a:rPr lang="en-US" sz="3300" b="1" spc="495" dirty="0">
                  <a:solidFill>
                    <a:srgbClr val="04383F"/>
                  </a:solidFill>
                  <a:latin typeface="Josefin Sans Regular"/>
                </a:rPr>
                <a:t>CÂU 2</a:t>
              </a:r>
            </a:p>
          </p:txBody>
        </p:sp>
        <p:sp>
          <p:nvSpPr>
            <p:cNvPr id="25" name="TextBox 12">
              <a:extLst>
                <a:ext uri="{FF2B5EF4-FFF2-40B4-BE49-F238E27FC236}">
                  <a16:creationId xmlns:a16="http://schemas.microsoft.com/office/drawing/2014/main" id="{1036DDC3-E206-4CE0-8BEA-34130153E1C4}"/>
                </a:ext>
              </a:extLst>
            </p:cNvPr>
            <p:cNvSpPr txBox="1"/>
            <p:nvPr/>
          </p:nvSpPr>
          <p:spPr>
            <a:xfrm>
              <a:off x="-234521" y="548060"/>
              <a:ext cx="4240197" cy="50124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750"/>
                </a:lnSpc>
              </a:pPr>
              <a:endParaRPr dirty="0"/>
            </a:p>
            <a:p>
              <a:pPr>
                <a:lnSpc>
                  <a:spcPts val="3750"/>
                </a:lnSpc>
              </a:pPr>
              <a:r>
                <a:rPr lang="en-US" sz="2800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-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Nhận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xét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cách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cư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xử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của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một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số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bạn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đối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với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Hải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?        </a:t>
              </a:r>
            </a:p>
            <a:p>
              <a:pPr>
                <a:lnSpc>
                  <a:spcPts val="3750"/>
                </a:lnSpc>
              </a:pP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-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Suy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nghĩ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của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Hải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như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thế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nào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?</a:t>
              </a:r>
              <a:b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</a:b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-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Thái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độ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của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Hải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thể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hiện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đức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tính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gì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225269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75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975583" y="307657"/>
            <a:ext cx="8283717" cy="1114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92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500" b="0" i="0" u="none" strike="noStrike" kern="1200" cap="none" spc="65" normalizeH="0" baseline="0" noProof="0" dirty="0" err="1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Câu</a:t>
            </a:r>
            <a:r>
              <a:rPr kumimoji="0" lang="en-US" sz="6500" b="0" i="0" u="none" strike="noStrike" kern="1200" cap="none" spc="65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 </a:t>
            </a:r>
            <a:r>
              <a:rPr kumimoji="0" lang="en-US" sz="6500" b="0" i="0" u="none" strike="noStrike" kern="1200" cap="none" spc="65" normalizeH="0" baseline="0" noProof="0" dirty="0" err="1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hỏi</a:t>
            </a:r>
            <a:r>
              <a:rPr kumimoji="0" lang="en-US" sz="6500" b="0" i="0" u="none" strike="noStrike" kern="1200" cap="none" spc="65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 </a:t>
            </a:r>
            <a:r>
              <a:rPr kumimoji="0" lang="en-US" sz="6500" b="0" i="0" u="none" strike="noStrike" kern="1200" cap="none" spc="65" normalizeH="0" baseline="0" noProof="0" dirty="0" err="1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tình</a:t>
            </a:r>
            <a:r>
              <a:rPr kumimoji="0" lang="en-US" sz="6500" b="0" i="0" u="none" strike="noStrike" kern="1200" cap="none" spc="65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 </a:t>
            </a:r>
            <a:r>
              <a:rPr kumimoji="0" lang="en-US" sz="6500" b="0" i="0" u="none" strike="noStrike" kern="1200" cap="none" spc="65" normalizeH="0" baseline="0" noProof="0" dirty="0" err="1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huống</a:t>
            </a:r>
            <a:r>
              <a:rPr kumimoji="0" lang="en-US" sz="6500" b="0" i="0" u="none" strike="noStrike" kern="1200" cap="none" spc="65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?</a:t>
            </a:r>
          </a:p>
        </p:txBody>
      </p:sp>
      <p:sp>
        <p:nvSpPr>
          <p:cNvPr id="3" name="AutoShape 3"/>
          <p:cNvSpPr/>
          <p:nvPr/>
        </p:nvSpPr>
        <p:spPr>
          <a:xfrm>
            <a:off x="1028700" y="3090419"/>
            <a:ext cx="4495800" cy="6934907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7" name="AutoShape 7"/>
          <p:cNvSpPr/>
          <p:nvPr/>
        </p:nvSpPr>
        <p:spPr>
          <a:xfrm>
            <a:off x="-228992" y="-211377"/>
            <a:ext cx="1301660" cy="2790356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8" name="AutoShape 8"/>
          <p:cNvSpPr/>
          <p:nvPr/>
        </p:nvSpPr>
        <p:spPr>
          <a:xfrm>
            <a:off x="-2248154" y="1456849"/>
            <a:ext cx="10869754" cy="125413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9" name="AutoShape 9"/>
          <p:cNvSpPr/>
          <p:nvPr/>
        </p:nvSpPr>
        <p:spPr>
          <a:xfrm>
            <a:off x="6629400" y="3090419"/>
            <a:ext cx="11087100" cy="6934908"/>
          </a:xfrm>
          <a:prstGeom prst="rect">
            <a:avLst/>
          </a:prstGeom>
          <a:solidFill>
            <a:srgbClr val="D7C0AE"/>
          </a:solidFill>
        </p:spPr>
      </p:sp>
      <p:grpSp>
        <p:nvGrpSpPr>
          <p:cNvPr id="10" name="Group 10"/>
          <p:cNvGrpSpPr/>
          <p:nvPr/>
        </p:nvGrpSpPr>
        <p:grpSpPr>
          <a:xfrm>
            <a:off x="7406243" y="3443035"/>
            <a:ext cx="9579330" cy="3423278"/>
            <a:chOff x="-315483" y="-792268"/>
            <a:chExt cx="11040583" cy="3900989"/>
          </a:xfrm>
        </p:grpSpPr>
        <p:sp>
          <p:nvSpPr>
            <p:cNvPr id="11" name="TextBox 11"/>
            <p:cNvSpPr txBox="1"/>
            <p:nvPr/>
          </p:nvSpPr>
          <p:spPr>
            <a:xfrm>
              <a:off x="-315483" y="-792268"/>
              <a:ext cx="4005677" cy="6488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300" b="1" i="0" u="none" strike="noStrike" kern="1200" cap="none" spc="495" normalizeH="0" baseline="0" noProof="0" dirty="0">
                  <a:ln>
                    <a:noFill/>
                  </a:ln>
                  <a:solidFill>
                    <a:srgbClr val="04383F"/>
                  </a:solidFill>
                  <a:effectLst/>
                  <a:uLnTx/>
                  <a:uFillTx/>
                  <a:latin typeface="Josefin Sans Regular"/>
                  <a:ea typeface="+mn-ea"/>
                  <a:cs typeface="+mn-cs"/>
                </a:rPr>
                <a:t>TRẢ LỜI: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-315483" y="820233"/>
              <a:ext cx="11040583" cy="228848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182880" indent="-182880" algn="just" eaLnBrk="1" fontAlgn="auto" hangingPunct="1">
                <a:lnSpc>
                  <a:spcPct val="150000"/>
                </a:lnSpc>
                <a:spcAft>
                  <a:spcPts val="0"/>
                </a:spcAft>
                <a:buFont typeface="Arial" charset="0"/>
                <a:buNone/>
                <a:defRPr/>
              </a:pP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Quân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và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Hùng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đọc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truyện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cười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trong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giờ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văn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.</a:t>
              </a:r>
            </a:p>
            <a:p>
              <a:pPr marL="182880" indent="-182880" algn="just" eaLnBrk="1" fontAlgn="auto" hangingPunct="1">
                <a:lnSpc>
                  <a:spcPct val="150000"/>
                </a:lnSpc>
                <a:spcAft>
                  <a:spcPts val="0"/>
                </a:spcAft>
                <a:buFont typeface="Arial" charset="0"/>
                <a:buNone/>
                <a:defRPr/>
              </a:pP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Quân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và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Hùng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thiếu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tôn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trọng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người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 </a:t>
              </a:r>
              <a:r>
                <a:rPr lang="en-US" sz="3600" b="1" spc="25" dirty="0" err="1">
                  <a:solidFill>
                    <a:srgbClr val="FF0000"/>
                  </a:solidFill>
                  <a:latin typeface="Josefin Sans Regular"/>
                </a:rPr>
                <a:t>khác</a:t>
              </a:r>
              <a:r>
                <a:rPr lang="en-US" sz="3600" b="1" spc="25" dirty="0">
                  <a:solidFill>
                    <a:srgbClr val="FF0000"/>
                  </a:solidFill>
                  <a:latin typeface="Josefin Sans Regular"/>
                </a:rPr>
                <a:t>.</a:t>
              </a:r>
            </a:p>
          </p:txBody>
        </p:sp>
      </p:grpSp>
      <p:sp>
        <p:nvSpPr>
          <p:cNvPr id="21" name="AutoShape 21"/>
          <p:cNvSpPr/>
          <p:nvPr/>
        </p:nvSpPr>
        <p:spPr>
          <a:xfrm>
            <a:off x="1028700" y="9675587"/>
            <a:ext cx="4495800" cy="305121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22" name="AutoShape 22"/>
          <p:cNvSpPr/>
          <p:nvPr/>
        </p:nvSpPr>
        <p:spPr>
          <a:xfrm>
            <a:off x="6629400" y="9720205"/>
            <a:ext cx="11087100" cy="305122"/>
          </a:xfrm>
          <a:prstGeom prst="rect">
            <a:avLst/>
          </a:prstGeom>
          <a:solidFill>
            <a:srgbClr val="FDFDFD"/>
          </a:solidFill>
        </p:spPr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0B6EBB7-457F-4358-9A63-D20103043CEB}"/>
              </a:ext>
            </a:extLst>
          </p:cNvPr>
          <p:cNvGrpSpPr/>
          <p:nvPr/>
        </p:nvGrpSpPr>
        <p:grpSpPr>
          <a:xfrm>
            <a:off x="1538842" y="3733402"/>
            <a:ext cx="3620713" cy="4602227"/>
            <a:chOff x="-200251" y="-790936"/>
            <a:chExt cx="4173025" cy="5244457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AC391FC-16DF-4016-ACB7-7200B36F6239}"/>
                </a:ext>
              </a:extLst>
            </p:cNvPr>
            <p:cNvSpPr txBox="1"/>
            <p:nvPr/>
          </p:nvSpPr>
          <p:spPr>
            <a:xfrm>
              <a:off x="-185303" y="-790936"/>
              <a:ext cx="4158077" cy="64884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620"/>
                </a:lnSpc>
              </a:pPr>
              <a:r>
                <a:rPr lang="en-US" sz="3300" b="1" spc="495" dirty="0">
                  <a:solidFill>
                    <a:srgbClr val="04383F"/>
                  </a:solidFill>
                  <a:latin typeface="Josefin Sans Regular"/>
                </a:rPr>
                <a:t>CÂU 3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74B1998-F1B8-4582-91B8-42BEFC59A2C5}"/>
                </a:ext>
              </a:extLst>
            </p:cNvPr>
            <p:cNvSpPr txBox="1"/>
            <p:nvPr/>
          </p:nvSpPr>
          <p:spPr>
            <a:xfrm>
              <a:off x="-200251" y="551692"/>
              <a:ext cx="4005678" cy="39018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750"/>
                </a:lnSpc>
              </a:pPr>
              <a:endParaRPr sz="2500" spc="25" dirty="0">
                <a:solidFill>
                  <a:srgbClr val="04383F"/>
                </a:solidFill>
                <a:latin typeface="Josefin Sans Regular"/>
              </a:endParaRPr>
            </a:p>
            <a:p>
              <a:pPr>
                <a:lnSpc>
                  <a:spcPts val="3750"/>
                </a:lnSpc>
              </a:pP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Em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có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nhận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xét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gì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về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việc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làm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của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Quân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và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Hùng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?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Việc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làm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đó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thể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hiện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đức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tính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 </a:t>
              </a:r>
              <a:r>
                <a:rPr lang="en-US" sz="3500" spc="25" dirty="0" err="1">
                  <a:solidFill>
                    <a:srgbClr val="04383F"/>
                  </a:solidFill>
                  <a:latin typeface="Josefin Sans Regular"/>
                </a:rPr>
                <a:t>gì</a:t>
              </a:r>
              <a:r>
                <a:rPr lang="en-US" sz="3500" spc="25" dirty="0">
                  <a:solidFill>
                    <a:srgbClr val="04383F"/>
                  </a:solidFill>
                  <a:latin typeface="Josefin Sans Regular"/>
                </a:rPr>
                <a:t>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429475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75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30936" y="8067331"/>
            <a:ext cx="1190969" cy="1190969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B7C4C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494137" y="7948137"/>
            <a:ext cx="832747" cy="832747"/>
            <a:chOff x="-2540" y="-2540"/>
            <a:chExt cx="6355080" cy="6355080"/>
          </a:xfrm>
          <a:solidFill>
            <a:srgbClr val="EBE0D7"/>
          </a:solidFill>
        </p:grpSpPr>
        <p:sp>
          <p:nvSpPr>
            <p:cNvPr id="5" name="Freeform 5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grpFill/>
          </p:spPr>
        </p:sp>
      </p:grpSp>
      <p:sp>
        <p:nvSpPr>
          <p:cNvPr id="11" name="AutoShape 11"/>
          <p:cNvSpPr/>
          <p:nvPr/>
        </p:nvSpPr>
        <p:spPr>
          <a:xfrm>
            <a:off x="4435462" y="4229100"/>
            <a:ext cx="9333944" cy="115888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12" name="AutoShape 12"/>
          <p:cNvSpPr/>
          <p:nvPr/>
        </p:nvSpPr>
        <p:spPr>
          <a:xfrm>
            <a:off x="-264222" y="-264222"/>
            <a:ext cx="2756790" cy="2002852"/>
          </a:xfrm>
          <a:prstGeom prst="rect">
            <a:avLst/>
          </a:prstGeom>
          <a:solidFill>
            <a:srgbClr val="EBE0D7"/>
          </a:solidFill>
          <a:ln>
            <a:solidFill>
              <a:srgbClr val="EEE3CB"/>
            </a:solidFill>
          </a:ln>
        </p:spPr>
      </p:sp>
      <p:sp>
        <p:nvSpPr>
          <p:cNvPr id="13" name="AutoShape 13"/>
          <p:cNvSpPr/>
          <p:nvPr/>
        </p:nvSpPr>
        <p:spPr>
          <a:xfrm>
            <a:off x="1186741" y="-3245485"/>
            <a:ext cx="119085" cy="8229600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14" name="AutoShape 14"/>
          <p:cNvSpPr/>
          <p:nvPr/>
        </p:nvSpPr>
        <p:spPr>
          <a:xfrm>
            <a:off x="15949587" y="8548370"/>
            <a:ext cx="2598257" cy="1967622"/>
          </a:xfrm>
          <a:prstGeom prst="rect">
            <a:avLst/>
          </a:prstGeom>
          <a:solidFill>
            <a:srgbClr val="EBE0D7"/>
          </a:solidFill>
        </p:spPr>
      </p:sp>
      <p:sp>
        <p:nvSpPr>
          <p:cNvPr id="15" name="AutoShape 15"/>
          <p:cNvSpPr/>
          <p:nvPr/>
        </p:nvSpPr>
        <p:spPr>
          <a:xfrm>
            <a:off x="17199757" y="5143500"/>
            <a:ext cx="119085" cy="8229600"/>
          </a:xfrm>
          <a:prstGeom prst="rect">
            <a:avLst/>
          </a:prstGeom>
          <a:solidFill>
            <a:srgbClr val="B7C4CF"/>
          </a:solidFill>
        </p:spPr>
      </p:sp>
      <p:grpSp>
        <p:nvGrpSpPr>
          <p:cNvPr id="16" name="Group 16"/>
          <p:cNvGrpSpPr/>
          <p:nvPr/>
        </p:nvGrpSpPr>
        <p:grpSpPr>
          <a:xfrm rot="-10800000">
            <a:off x="16317019" y="869315"/>
            <a:ext cx="1194200" cy="1194200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-10800000">
            <a:off x="16111484" y="1348026"/>
            <a:ext cx="835006" cy="835006"/>
            <a:chOff x="-2540" y="-2540"/>
            <a:chExt cx="6355080" cy="6355080"/>
          </a:xfrm>
          <a:solidFill>
            <a:srgbClr val="EEE3CB"/>
          </a:solidFill>
        </p:grpSpPr>
        <p:sp>
          <p:nvSpPr>
            <p:cNvPr id="19" name="Freeform 19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grpFill/>
          </p:spPr>
        </p:sp>
      </p:grpSp>
      <p:sp>
        <p:nvSpPr>
          <p:cNvPr id="21" name="AutoShape 11">
            <a:extLst>
              <a:ext uri="{FF2B5EF4-FFF2-40B4-BE49-F238E27FC236}">
                <a16:creationId xmlns:a16="http://schemas.microsoft.com/office/drawing/2014/main" id="{1A47AA9E-87EC-4611-9B64-0C9421F30C2C}"/>
              </a:ext>
            </a:extLst>
          </p:cNvPr>
          <p:cNvSpPr/>
          <p:nvPr/>
        </p:nvSpPr>
        <p:spPr>
          <a:xfrm>
            <a:off x="4430445" y="6551069"/>
            <a:ext cx="9333944" cy="115888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22" name="TextBox 8">
            <a:extLst>
              <a:ext uri="{FF2B5EF4-FFF2-40B4-BE49-F238E27FC236}">
                <a16:creationId xmlns:a16="http://schemas.microsoft.com/office/drawing/2014/main" id="{341F19C9-5EAB-4A55-9DF6-71AF87891C04}"/>
              </a:ext>
            </a:extLst>
          </p:cNvPr>
          <p:cNvSpPr txBox="1"/>
          <p:nvPr/>
        </p:nvSpPr>
        <p:spPr>
          <a:xfrm>
            <a:off x="3733800" y="5159606"/>
            <a:ext cx="11071207" cy="6424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Hải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luôn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tôn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trọng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cha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mình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.</a:t>
            </a:r>
          </a:p>
        </p:txBody>
      </p:sp>
      <p:sp>
        <p:nvSpPr>
          <p:cNvPr id="23" name="TextBox 8">
            <a:extLst>
              <a:ext uri="{FF2B5EF4-FFF2-40B4-BE49-F238E27FC236}">
                <a16:creationId xmlns:a16="http://schemas.microsoft.com/office/drawing/2014/main" id="{F73AD2DE-04A6-4791-AE25-0F4DC5EB4971}"/>
              </a:ext>
            </a:extLst>
          </p:cNvPr>
          <p:cNvSpPr txBox="1"/>
          <p:nvPr/>
        </p:nvSpPr>
        <p:spPr>
          <a:xfrm>
            <a:off x="3681005" y="7354233"/>
            <a:ext cx="11071207" cy="2020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Quân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và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Hùng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thiếu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tôn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trọng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thầy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giáo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và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các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bạn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.</a:t>
            </a:r>
          </a:p>
        </p:txBody>
      </p:sp>
      <p:sp>
        <p:nvSpPr>
          <p:cNvPr id="24" name="TextBox 8">
            <a:extLst>
              <a:ext uri="{FF2B5EF4-FFF2-40B4-BE49-F238E27FC236}">
                <a16:creationId xmlns:a16="http://schemas.microsoft.com/office/drawing/2014/main" id="{320CE912-9A7F-45D8-98AE-F436F0A69A2C}"/>
              </a:ext>
            </a:extLst>
          </p:cNvPr>
          <p:cNvSpPr txBox="1"/>
          <p:nvPr/>
        </p:nvSpPr>
        <p:spPr>
          <a:xfrm>
            <a:off x="2119248" y="2849789"/>
            <a:ext cx="15389306" cy="6424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Mai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được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mọi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người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tôn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trọng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và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quý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 </a:t>
            </a:r>
            <a:r>
              <a:rPr lang="en-US" sz="5200" b="1" spc="495" dirty="0" err="1">
                <a:solidFill>
                  <a:srgbClr val="FDFDFD"/>
                </a:solidFill>
                <a:latin typeface="Josefin Sans Regular"/>
              </a:rPr>
              <a:t>mến</a:t>
            </a:r>
            <a:r>
              <a:rPr lang="en-US" sz="5200" b="1" spc="495" dirty="0">
                <a:solidFill>
                  <a:srgbClr val="FDFDFD"/>
                </a:solidFill>
                <a:latin typeface="Josefin Sans Regular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C0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4579991" y="-193763"/>
            <a:ext cx="3972231" cy="3596456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3" name="AutoShape 3"/>
          <p:cNvSpPr/>
          <p:nvPr/>
        </p:nvSpPr>
        <p:spPr>
          <a:xfrm>
            <a:off x="17140215" y="2129838"/>
            <a:ext cx="119085" cy="8229600"/>
          </a:xfrm>
          <a:prstGeom prst="rect">
            <a:avLst/>
          </a:prstGeom>
          <a:solidFill>
            <a:srgbClr val="04383F"/>
          </a:solidFill>
        </p:spPr>
      </p:sp>
      <p:sp>
        <p:nvSpPr>
          <p:cNvPr id="24" name="AutoShape 24"/>
          <p:cNvSpPr/>
          <p:nvPr/>
        </p:nvSpPr>
        <p:spPr>
          <a:xfrm>
            <a:off x="-176148" y="-158533"/>
            <a:ext cx="1132906" cy="1636365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25" name="AutoShape 25"/>
          <p:cNvSpPr/>
          <p:nvPr/>
        </p:nvSpPr>
        <p:spPr>
          <a:xfrm>
            <a:off x="-2928901" y="613504"/>
            <a:ext cx="10869754" cy="125413"/>
          </a:xfrm>
          <a:prstGeom prst="rect">
            <a:avLst/>
          </a:prstGeom>
          <a:solidFill>
            <a:srgbClr val="04383F"/>
          </a:solidFill>
        </p:spPr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DFB4B5A3-374A-4FCE-8A20-62B0EA964935}"/>
              </a:ext>
            </a:extLst>
          </p:cNvPr>
          <p:cNvSpPr txBox="1">
            <a:spLocks/>
          </p:cNvSpPr>
          <p:nvPr/>
        </p:nvSpPr>
        <p:spPr>
          <a:xfrm>
            <a:off x="1219200" y="3568846"/>
            <a:ext cx="14888914" cy="6104650"/>
          </a:xfrm>
          <a:prstGeom prst="rect">
            <a:avLst/>
          </a:prstGeom>
        </p:spPr>
        <p:txBody>
          <a:bodyPr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880" indent="-182880" algn="just">
              <a:lnSpc>
                <a:spcPct val="150000"/>
              </a:lnSpc>
              <a:buFont typeface="Arial" charset="0"/>
              <a:buNone/>
              <a:defRPr/>
            </a:pP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Chúng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ta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phải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luôn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biết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lắng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nghe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ý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kiến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của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người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khác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,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kính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trọng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người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trên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,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biết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nhường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nhịn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không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chê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bai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chế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diễu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người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khác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,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khi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họ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khác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mình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về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hình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thức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hoặc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sở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thích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,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phải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biết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cư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xử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có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văn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hóa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,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đúng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mực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,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tôn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trọng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người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khác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và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tôn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trọng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chính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mình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,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biết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đấu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tranh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phê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phán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những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việc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làm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sai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 </a:t>
            </a:r>
            <a:r>
              <a:rPr lang="en-US" sz="4400" b="1" spc="25" dirty="0" err="1">
                <a:solidFill>
                  <a:srgbClr val="FF0000"/>
                </a:solidFill>
                <a:latin typeface="Josefin Sans Regular"/>
              </a:rPr>
              <a:t>trái</a:t>
            </a:r>
            <a:r>
              <a:rPr lang="en-US" sz="4400" b="1" spc="25" dirty="0">
                <a:solidFill>
                  <a:srgbClr val="FF0000"/>
                </a:solidFill>
                <a:latin typeface="Josefin Sans Regular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C0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264222" y="-246607"/>
            <a:ext cx="5048692" cy="4071620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3" name="AutoShape 3"/>
          <p:cNvSpPr/>
          <p:nvPr/>
        </p:nvSpPr>
        <p:spPr>
          <a:xfrm>
            <a:off x="1028700" y="2344329"/>
            <a:ext cx="119085" cy="8229600"/>
          </a:xfrm>
          <a:prstGeom prst="rect">
            <a:avLst/>
          </a:prstGeom>
          <a:solidFill>
            <a:srgbClr val="F8F7F2"/>
          </a:solidFill>
        </p:spPr>
      </p:sp>
      <p:sp>
        <p:nvSpPr>
          <p:cNvPr id="4" name="AutoShape 4"/>
          <p:cNvSpPr/>
          <p:nvPr/>
        </p:nvSpPr>
        <p:spPr>
          <a:xfrm>
            <a:off x="17215332" y="-176148"/>
            <a:ext cx="1284046" cy="1914778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5" name="AutoShape 5"/>
          <p:cNvSpPr/>
          <p:nvPr/>
        </p:nvSpPr>
        <p:spPr>
          <a:xfrm>
            <a:off x="7707632" y="1028700"/>
            <a:ext cx="10869754" cy="125413"/>
          </a:xfrm>
          <a:prstGeom prst="rect">
            <a:avLst/>
          </a:prstGeom>
          <a:solidFill>
            <a:srgbClr val="F8F7F2"/>
          </a:solidFill>
        </p:spPr>
      </p:sp>
      <p:sp>
        <p:nvSpPr>
          <p:cNvPr id="7" name="TextBox 7"/>
          <p:cNvSpPr txBox="1"/>
          <p:nvPr/>
        </p:nvSpPr>
        <p:spPr>
          <a:xfrm>
            <a:off x="2413145" y="4554643"/>
            <a:ext cx="15416648" cy="26448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indent="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en-US" sz="6000" b="1" spc="495" dirty="0">
                <a:solidFill>
                  <a:srgbClr val="04383F"/>
                </a:solidFill>
                <a:latin typeface="Montserrat Black" panose="00000A00000000000000" pitchFamily="2" charset="0"/>
              </a:rPr>
              <a:t>TÔN TRỌNG NGƯỜI KHÁC </a:t>
            </a:r>
          </a:p>
          <a:p>
            <a:pPr marL="0" indent="0"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en-US" sz="6000" b="1" spc="495" dirty="0">
                <a:solidFill>
                  <a:srgbClr val="04383F"/>
                </a:solidFill>
                <a:latin typeface="Montserrat Black" panose="00000A00000000000000" pitchFamily="2" charset="0"/>
              </a:rPr>
              <a:t>LÀ TỰ TÔN TRỌNG CHÍNH MÌNH</a:t>
            </a:r>
            <a:r>
              <a:rPr lang="en-US" altLang="en-US" sz="6000" b="1" spc="495" dirty="0">
                <a:solidFill>
                  <a:srgbClr val="04383F"/>
                </a:solidFill>
                <a:latin typeface="Josefin Sans Regular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5658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75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5519686" y="5710200"/>
            <a:ext cx="11695645" cy="1390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0500"/>
              </a:lnSpc>
            </a:pPr>
            <a:r>
              <a:rPr lang="en-US" sz="9600" spc="825" dirty="0">
                <a:solidFill>
                  <a:srgbClr val="FDFDFD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NÊU GƯƠNG</a:t>
            </a:r>
          </a:p>
        </p:txBody>
      </p:sp>
      <p:sp>
        <p:nvSpPr>
          <p:cNvPr id="5" name="AutoShape 5"/>
          <p:cNvSpPr/>
          <p:nvPr/>
        </p:nvSpPr>
        <p:spPr>
          <a:xfrm>
            <a:off x="-211377" y="-211377"/>
            <a:ext cx="4461642" cy="4214281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6" name="AutoShape 6"/>
          <p:cNvSpPr/>
          <p:nvPr/>
        </p:nvSpPr>
        <p:spPr>
          <a:xfrm>
            <a:off x="1028700" y="2344329"/>
            <a:ext cx="119085" cy="8229600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7" name="AutoShape 7"/>
          <p:cNvSpPr/>
          <p:nvPr/>
        </p:nvSpPr>
        <p:spPr>
          <a:xfrm>
            <a:off x="7418246" y="1793746"/>
            <a:ext cx="10869754" cy="125413"/>
          </a:xfrm>
          <a:prstGeom prst="rect">
            <a:avLst/>
          </a:prstGeom>
          <a:solidFill>
            <a:srgbClr val="D7C0AE"/>
          </a:solidFill>
        </p:spPr>
      </p:sp>
      <p:grpSp>
        <p:nvGrpSpPr>
          <p:cNvPr id="8" name="Group 8"/>
          <p:cNvGrpSpPr/>
          <p:nvPr/>
        </p:nvGrpSpPr>
        <p:grpSpPr>
          <a:xfrm rot="-10800000">
            <a:off x="15603795" y="1028700"/>
            <a:ext cx="1655505" cy="1655505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 rot="-10800000">
            <a:off x="15477955" y="2055324"/>
            <a:ext cx="867784" cy="867784"/>
            <a:chOff x="-2540" y="-2540"/>
            <a:chExt cx="6355080" cy="6355080"/>
          </a:xfrm>
          <a:solidFill>
            <a:srgbClr val="EBE0D7"/>
          </a:solidFill>
        </p:grpSpPr>
        <p:sp>
          <p:nvSpPr>
            <p:cNvPr id="11" name="Freeform 11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grpFill/>
          </p:spPr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1028700" y="3303230"/>
            <a:ext cx="17335500" cy="134938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4" name="Group 4"/>
          <p:cNvGrpSpPr/>
          <p:nvPr/>
        </p:nvGrpSpPr>
        <p:grpSpPr>
          <a:xfrm rot="-10800000">
            <a:off x="1028700" y="3009900"/>
            <a:ext cx="740624" cy="740624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-10800000">
            <a:off x="1127467" y="3478979"/>
            <a:ext cx="543090" cy="543090"/>
            <a:chOff x="-2540" y="-2540"/>
            <a:chExt cx="6355080" cy="6355080"/>
          </a:xfrm>
        </p:grpSpPr>
        <p:sp>
          <p:nvSpPr>
            <p:cNvPr id="7" name="Freeform 7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1" name="Group 11"/>
          <p:cNvGrpSpPr/>
          <p:nvPr/>
        </p:nvGrpSpPr>
        <p:grpSpPr>
          <a:xfrm rot="-10800000">
            <a:off x="5481831" y="3009900"/>
            <a:ext cx="740624" cy="7406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 rot="-10800000">
            <a:off x="5580598" y="3478979"/>
            <a:ext cx="543090" cy="543090"/>
            <a:chOff x="-2540" y="-2540"/>
            <a:chExt cx="6355080" cy="6355080"/>
          </a:xfrm>
        </p:grpSpPr>
        <p:sp>
          <p:nvSpPr>
            <p:cNvPr id="14" name="Freeform 14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8" name="Group 18"/>
          <p:cNvGrpSpPr/>
          <p:nvPr/>
        </p:nvGrpSpPr>
        <p:grpSpPr>
          <a:xfrm rot="-10800000">
            <a:off x="9934962" y="3009900"/>
            <a:ext cx="740624" cy="740624"/>
            <a:chOff x="0" y="0"/>
            <a:chExt cx="6350000" cy="6350000"/>
          </a:xfrm>
        </p:grpSpPr>
        <p:sp>
          <p:nvSpPr>
            <p:cNvPr id="19" name="Freeform 1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 rot="-10800000">
            <a:off x="10033729" y="3478979"/>
            <a:ext cx="543090" cy="543090"/>
            <a:chOff x="-2540" y="-2540"/>
            <a:chExt cx="6355080" cy="6355080"/>
          </a:xfrm>
        </p:grpSpPr>
        <p:sp>
          <p:nvSpPr>
            <p:cNvPr id="21" name="Freeform 21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25" name="Group 25"/>
          <p:cNvGrpSpPr/>
          <p:nvPr/>
        </p:nvGrpSpPr>
        <p:grpSpPr>
          <a:xfrm rot="-10800000">
            <a:off x="14255042" y="3009900"/>
            <a:ext cx="740624" cy="7406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 rot="-10800000">
            <a:off x="14353809" y="3478979"/>
            <a:ext cx="543090" cy="543090"/>
            <a:chOff x="-2540" y="-2540"/>
            <a:chExt cx="6355080" cy="6355080"/>
          </a:xfrm>
        </p:grpSpPr>
        <p:sp>
          <p:nvSpPr>
            <p:cNvPr id="28" name="Freeform 28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pic>
        <p:nvPicPr>
          <p:cNvPr id="32" name="Picture 4" descr="hcm0806">
            <a:hlinkClick r:id="rId3"/>
            <a:extLst>
              <a:ext uri="{FF2B5EF4-FFF2-40B4-BE49-F238E27FC236}">
                <a16:creationId xmlns:a16="http://schemas.microsoft.com/office/drawing/2014/main" id="{E11C9968-9EAD-440D-AB53-56C70A990B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408" y="212938"/>
            <a:ext cx="25146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5" descr="bh9">
            <a:hlinkClick r:id="rId5"/>
            <a:extLst>
              <a:ext uri="{FF2B5EF4-FFF2-40B4-BE49-F238E27FC236}">
                <a16:creationId xmlns:a16="http://schemas.microsoft.com/office/drawing/2014/main" id="{EDA2AF50-C528-4D14-8978-8144549DC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040" y="153689"/>
            <a:ext cx="27432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6" descr="bac%2520ho%2520voi%2520thieu%2520nhi">
            <a:hlinkClick r:id="rId7"/>
            <a:extLst>
              <a:ext uri="{FF2B5EF4-FFF2-40B4-BE49-F238E27FC236}">
                <a16:creationId xmlns:a16="http://schemas.microsoft.com/office/drawing/2014/main" id="{DF403AEF-F2DA-4308-A593-48167AD1B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048" y="262247"/>
            <a:ext cx="27432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8" descr="images1309219_BH2">
            <a:hlinkClick r:id="rId9"/>
            <a:extLst>
              <a:ext uri="{FF2B5EF4-FFF2-40B4-BE49-F238E27FC236}">
                <a16:creationId xmlns:a16="http://schemas.microsoft.com/office/drawing/2014/main" id="{B4F586FD-5BEF-4F5D-930B-3BE48CBA3B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4120" y="94445"/>
            <a:ext cx="26289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ectangle 3">
            <a:extLst>
              <a:ext uri="{FF2B5EF4-FFF2-40B4-BE49-F238E27FC236}">
                <a16:creationId xmlns:a16="http://schemas.microsoft.com/office/drawing/2014/main" id="{4114570F-5C12-44B8-BE1D-BC022CD76A20}"/>
              </a:ext>
            </a:extLst>
          </p:cNvPr>
          <p:cNvSpPr txBox="1">
            <a:spLocks noChangeArrowheads="1"/>
          </p:cNvSpPr>
          <p:nvPr/>
        </p:nvSpPr>
        <p:spPr>
          <a:xfrm>
            <a:off x="400804" y="3929076"/>
            <a:ext cx="17486392" cy="56769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30000"/>
              </a:lnSpc>
              <a:buFont typeface="Arial" pitchFamily="34" charset="0"/>
              <a:buNone/>
            </a:pP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   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Đồng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chí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Vũ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Kỳ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là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thư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ký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riêng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của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Bác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Hồ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,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người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chứng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kiến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nhiều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câu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chuyện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cảm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động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về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đạo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đức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,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tác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phong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của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Bác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,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kể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lại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: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Một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ngày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đầu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tháng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9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năm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1945, ô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tô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đưa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Bác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đến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số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nhà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12,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phố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Ngô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Quyền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,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khi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Bác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vừa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xuống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xe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thì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đồng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chí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Định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,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là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bảo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vệ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Bác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,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lúng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túng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làm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rơi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quả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lựu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đạn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ngay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dưới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chân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Bác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, may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là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quả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lựu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đạn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không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nổ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.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Mọi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người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hốt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hoảng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, lo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lắng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,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nhưng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Bác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chỉ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nhẹ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nhàng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nhắc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đồng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chí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Định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: “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Từ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nay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chú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phải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cẩn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thận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hơn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”.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447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1028700" y="3303230"/>
            <a:ext cx="17335500" cy="134938"/>
          </a:xfrm>
          <a:prstGeom prst="rect">
            <a:avLst/>
          </a:prstGeom>
          <a:solidFill>
            <a:srgbClr val="04383F"/>
          </a:solidFill>
        </p:spPr>
      </p:sp>
      <p:grpSp>
        <p:nvGrpSpPr>
          <p:cNvPr id="4" name="Group 4"/>
          <p:cNvGrpSpPr/>
          <p:nvPr/>
        </p:nvGrpSpPr>
        <p:grpSpPr>
          <a:xfrm rot="-10800000">
            <a:off x="1028700" y="3009900"/>
            <a:ext cx="740624" cy="740624"/>
            <a:chOff x="0" y="0"/>
            <a:chExt cx="6350000" cy="6350000"/>
          </a:xfrm>
        </p:grpSpPr>
        <p:sp>
          <p:nvSpPr>
            <p:cNvPr id="5" name="Freeform 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-10800000">
            <a:off x="1127467" y="3478979"/>
            <a:ext cx="543090" cy="543090"/>
            <a:chOff x="-2540" y="-2540"/>
            <a:chExt cx="6355080" cy="6355080"/>
          </a:xfrm>
        </p:grpSpPr>
        <p:sp>
          <p:nvSpPr>
            <p:cNvPr id="7" name="Freeform 7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1" name="Group 11"/>
          <p:cNvGrpSpPr/>
          <p:nvPr/>
        </p:nvGrpSpPr>
        <p:grpSpPr>
          <a:xfrm rot="-10800000">
            <a:off x="5481831" y="3009900"/>
            <a:ext cx="740624" cy="7406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 rot="-10800000">
            <a:off x="5580598" y="3478979"/>
            <a:ext cx="543090" cy="543090"/>
            <a:chOff x="-2540" y="-2540"/>
            <a:chExt cx="6355080" cy="6355080"/>
          </a:xfrm>
        </p:grpSpPr>
        <p:sp>
          <p:nvSpPr>
            <p:cNvPr id="14" name="Freeform 14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18" name="Group 18"/>
          <p:cNvGrpSpPr/>
          <p:nvPr/>
        </p:nvGrpSpPr>
        <p:grpSpPr>
          <a:xfrm rot="-10800000">
            <a:off x="9934962" y="3009900"/>
            <a:ext cx="740624" cy="740624"/>
            <a:chOff x="0" y="0"/>
            <a:chExt cx="6350000" cy="6350000"/>
          </a:xfrm>
        </p:grpSpPr>
        <p:sp>
          <p:nvSpPr>
            <p:cNvPr id="19" name="Freeform 1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 rot="-10800000">
            <a:off x="10033729" y="3478979"/>
            <a:ext cx="543090" cy="543090"/>
            <a:chOff x="-2540" y="-2540"/>
            <a:chExt cx="6355080" cy="6355080"/>
          </a:xfrm>
        </p:grpSpPr>
        <p:sp>
          <p:nvSpPr>
            <p:cNvPr id="21" name="Freeform 21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grpSp>
        <p:nvGrpSpPr>
          <p:cNvPr id="25" name="Group 25"/>
          <p:cNvGrpSpPr/>
          <p:nvPr/>
        </p:nvGrpSpPr>
        <p:grpSpPr>
          <a:xfrm rot="-10800000">
            <a:off x="14255042" y="3009900"/>
            <a:ext cx="740624" cy="7406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 rot="-10800000">
            <a:off x="14353809" y="3478979"/>
            <a:ext cx="543090" cy="543090"/>
            <a:chOff x="-2540" y="-2540"/>
            <a:chExt cx="6355080" cy="6355080"/>
          </a:xfrm>
        </p:grpSpPr>
        <p:sp>
          <p:nvSpPr>
            <p:cNvPr id="28" name="Freeform 28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pic>
        <p:nvPicPr>
          <p:cNvPr id="32" name="Picture 4" descr="hcm0806">
            <a:hlinkClick r:id="rId3"/>
            <a:extLst>
              <a:ext uri="{FF2B5EF4-FFF2-40B4-BE49-F238E27FC236}">
                <a16:creationId xmlns:a16="http://schemas.microsoft.com/office/drawing/2014/main" id="{E11C9968-9EAD-440D-AB53-56C70A990B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408" y="212938"/>
            <a:ext cx="25146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5" descr="bh9">
            <a:hlinkClick r:id="rId5"/>
            <a:extLst>
              <a:ext uri="{FF2B5EF4-FFF2-40B4-BE49-F238E27FC236}">
                <a16:creationId xmlns:a16="http://schemas.microsoft.com/office/drawing/2014/main" id="{EDA2AF50-C528-4D14-8978-8144549DC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040" y="153689"/>
            <a:ext cx="27432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6" descr="bac%2520ho%2520voi%2520thieu%2520nhi">
            <a:hlinkClick r:id="rId7"/>
            <a:extLst>
              <a:ext uri="{FF2B5EF4-FFF2-40B4-BE49-F238E27FC236}">
                <a16:creationId xmlns:a16="http://schemas.microsoft.com/office/drawing/2014/main" id="{DF403AEF-F2DA-4308-A593-48167AD1B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048" y="262247"/>
            <a:ext cx="27432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8" descr="images1309219_BH2">
            <a:hlinkClick r:id="rId9"/>
            <a:extLst>
              <a:ext uri="{FF2B5EF4-FFF2-40B4-BE49-F238E27FC236}">
                <a16:creationId xmlns:a16="http://schemas.microsoft.com/office/drawing/2014/main" id="{B4F586FD-5BEF-4F5D-930B-3BE48CBA3B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4120" y="94445"/>
            <a:ext cx="26289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Rectangle 3">
            <a:extLst>
              <a:ext uri="{FF2B5EF4-FFF2-40B4-BE49-F238E27FC236}">
                <a16:creationId xmlns:a16="http://schemas.microsoft.com/office/drawing/2014/main" id="{E05BCF46-9486-4199-B490-4F548F02DBCC}"/>
              </a:ext>
            </a:extLst>
          </p:cNvPr>
          <p:cNvSpPr txBox="1">
            <a:spLocks noChangeArrowheads="1"/>
          </p:cNvSpPr>
          <p:nvPr/>
        </p:nvSpPr>
        <p:spPr>
          <a:xfrm>
            <a:off x="1253878" y="3987509"/>
            <a:ext cx="16164259" cy="557926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itchFamily="34" charset="0"/>
              <a:buNone/>
            </a:pP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  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Một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lần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Bác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tiếp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khách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nước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ngoài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,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có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chuẩn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bị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tặng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phẩm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do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Bác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mang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từ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chuyến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đi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thăm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đảo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Cô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Tô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về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. Khi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khách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đến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thì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đồng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chí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phục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vụ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đã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vô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ý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đánh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rơi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vỡ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.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Thấy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đồng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chí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phục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vụ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hoảng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hốt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, lo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sợ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,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Bác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vỗ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vai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,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ôn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tồn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: “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Việc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đã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xảy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ra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rồi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, ta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sẽ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rút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kinh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nghiệm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sau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.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Bây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giờ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phải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tìm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ngay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một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tặng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phẩm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khác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để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Bác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kịp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tặng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altLang="en-US" sz="4200" b="1" spc="25" dirty="0" err="1">
                <a:solidFill>
                  <a:srgbClr val="7030A0"/>
                </a:solidFill>
                <a:latin typeface="Josefin Sans Regular"/>
              </a:rPr>
              <a:t>khách</a:t>
            </a:r>
            <a:r>
              <a:rPr lang="en-US" altLang="en-US" sz="4200" b="1" spc="25" dirty="0">
                <a:solidFill>
                  <a:srgbClr val="7030A0"/>
                </a:solidFill>
                <a:latin typeface="Josefin Sans Regular"/>
              </a:rPr>
              <a:t>”.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750740" y="3559883"/>
            <a:ext cx="11005032" cy="5044313"/>
            <a:chOff x="-1272352" y="-998398"/>
            <a:chExt cx="14673375" cy="6725751"/>
          </a:xfrm>
        </p:grpSpPr>
        <p:sp>
          <p:nvSpPr>
            <p:cNvPr id="3" name="TextBox 3"/>
            <p:cNvSpPr txBox="1"/>
            <p:nvPr/>
          </p:nvSpPr>
          <p:spPr>
            <a:xfrm>
              <a:off x="-891352" y="-998398"/>
              <a:ext cx="13911376" cy="154828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9555"/>
                </a:lnSpc>
              </a:pPr>
              <a:r>
                <a:rPr lang="en-US" altLang="en-US" sz="72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KIỂM TRA BÀI CŨ</a:t>
              </a:r>
              <a:endParaRPr lang="en-US" sz="6825" spc="750" dirty="0">
                <a:solidFill>
                  <a:srgbClr val="04383F"/>
                </a:solidFill>
                <a:latin typeface="Paytone One Italics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-1272352" y="1541602"/>
              <a:ext cx="13911375" cy="98488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/>
              <a:r>
                <a:rPr lang="en-US" altLang="en-US" sz="4800" b="1" u="sng" dirty="0" err="1">
                  <a:solidFill>
                    <a:srgbClr val="000099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altLang="en-US" sz="4800" b="1" u="sng" dirty="0">
                  <a:solidFill>
                    <a:srgbClr val="000099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1: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Thế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nào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liêm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khiết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? </a:t>
              </a:r>
              <a:endParaRPr lang="en-US" altLang="en-US" sz="4800" dirty="0">
                <a:solidFill>
                  <a:srgbClr val="000000"/>
                </a:solidFill>
                <a:latin typeface="UTM Alter Gothic" panose="0204060305050602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-1272352" y="3757582"/>
              <a:ext cx="14673375" cy="196977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/>
              <a:r>
                <a:rPr lang="en-US" altLang="en-US" sz="4800" b="1" u="sng" dirty="0" err="1">
                  <a:solidFill>
                    <a:srgbClr val="000099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altLang="en-US" sz="4800" b="1" u="sng" dirty="0">
                  <a:solidFill>
                    <a:srgbClr val="000099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2: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Nêu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ý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nghĩa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liêm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khiết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?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Để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trở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thành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liêm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khiết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,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em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cần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rèn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luyện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như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thế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4800" b="1" dirty="0" err="1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nào</a:t>
              </a:r>
              <a:r>
                <a:rPr lang="en-US" altLang="en-US" sz="4800" b="1" dirty="0">
                  <a:solidFill>
                    <a:srgbClr val="000000"/>
                  </a:solidFill>
                  <a:latin typeface="UTM Alter Gothic" panose="020406030505060202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  <p:sp>
        <p:nvSpPr>
          <p:cNvPr id="6" name="AutoShape 6"/>
          <p:cNvSpPr/>
          <p:nvPr/>
        </p:nvSpPr>
        <p:spPr>
          <a:xfrm>
            <a:off x="-228992" y="-211377"/>
            <a:ext cx="5013462" cy="4036391"/>
          </a:xfrm>
          <a:prstGeom prst="rect">
            <a:avLst/>
          </a:prstGeom>
          <a:solidFill>
            <a:srgbClr val="86756A"/>
          </a:solidFill>
        </p:spPr>
      </p:sp>
      <p:sp>
        <p:nvSpPr>
          <p:cNvPr id="7" name="AutoShape 7"/>
          <p:cNvSpPr/>
          <p:nvPr/>
        </p:nvSpPr>
        <p:spPr>
          <a:xfrm>
            <a:off x="1028700" y="2344329"/>
            <a:ext cx="119085" cy="8229600"/>
          </a:xfrm>
          <a:prstGeom prst="rect">
            <a:avLst/>
          </a:prstGeom>
          <a:solidFill>
            <a:srgbClr val="D7C0AE"/>
          </a:solidFill>
          <a:ln>
            <a:solidFill>
              <a:srgbClr val="D7C0AE"/>
            </a:solidFill>
          </a:ln>
        </p:spPr>
      </p:sp>
      <p:sp>
        <p:nvSpPr>
          <p:cNvPr id="8" name="AutoShape 8"/>
          <p:cNvSpPr/>
          <p:nvPr/>
        </p:nvSpPr>
        <p:spPr>
          <a:xfrm>
            <a:off x="17215332" y="-176148"/>
            <a:ext cx="1319275" cy="1914778"/>
          </a:xfrm>
          <a:prstGeom prst="rect">
            <a:avLst/>
          </a:prstGeom>
          <a:solidFill>
            <a:srgbClr val="86756A"/>
          </a:solidFill>
        </p:spPr>
      </p:sp>
      <p:grpSp>
        <p:nvGrpSpPr>
          <p:cNvPr id="9" name="Group 9"/>
          <p:cNvGrpSpPr/>
          <p:nvPr/>
        </p:nvGrpSpPr>
        <p:grpSpPr>
          <a:xfrm rot="-6582049">
            <a:off x="3495149" y="6057861"/>
            <a:ext cx="2138011" cy="2138011"/>
            <a:chOff x="0" y="0"/>
            <a:chExt cx="6350000" cy="6350000"/>
          </a:xfrm>
          <a:solidFill>
            <a:srgbClr val="D7C0AE"/>
          </a:solidFill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-6582049">
            <a:off x="2998011" y="5760624"/>
            <a:ext cx="1494936" cy="1494936"/>
            <a:chOff x="-2540" y="-2540"/>
            <a:chExt cx="6355080" cy="6355080"/>
          </a:xfrm>
          <a:solidFill>
            <a:srgbClr val="EEE3CB"/>
          </a:solidFill>
        </p:grpSpPr>
        <p:sp>
          <p:nvSpPr>
            <p:cNvPr id="12" name="Freeform 12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grpFill/>
            <a:ln>
              <a:solidFill>
                <a:srgbClr val="EEE3CB"/>
              </a:solidFill>
            </a:ln>
          </p:spPr>
        </p:sp>
      </p:grpSp>
      <p:sp>
        <p:nvSpPr>
          <p:cNvPr id="13" name="AutoShape 13"/>
          <p:cNvSpPr/>
          <p:nvPr/>
        </p:nvSpPr>
        <p:spPr>
          <a:xfrm>
            <a:off x="7707632" y="1028700"/>
            <a:ext cx="10869754" cy="125413"/>
          </a:xfrm>
          <a:prstGeom prst="rect">
            <a:avLst/>
          </a:prstGeom>
          <a:solidFill>
            <a:srgbClr val="D7C0AE"/>
          </a:solidFill>
        </p:spPr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C0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213650" y="-647700"/>
            <a:ext cx="3221965" cy="4018776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3" name="AutoShape 3"/>
          <p:cNvSpPr/>
          <p:nvPr/>
        </p:nvSpPr>
        <p:spPr>
          <a:xfrm>
            <a:off x="17526000" y="2153424"/>
            <a:ext cx="119085" cy="8229600"/>
          </a:xfrm>
          <a:prstGeom prst="rect">
            <a:avLst/>
          </a:prstGeom>
          <a:solidFill>
            <a:srgbClr val="967E76"/>
          </a:solidFill>
        </p:spPr>
      </p:sp>
      <p:sp>
        <p:nvSpPr>
          <p:cNvPr id="4" name="TextBox 4"/>
          <p:cNvSpPr txBox="1"/>
          <p:nvPr/>
        </p:nvSpPr>
        <p:spPr>
          <a:xfrm>
            <a:off x="1028700" y="476275"/>
            <a:ext cx="12970657" cy="12858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500"/>
              </a:lnSpc>
            </a:pPr>
            <a:r>
              <a:rPr lang="en-US" sz="7500" b="1" spc="825" dirty="0">
                <a:solidFill>
                  <a:srgbClr val="04383F"/>
                </a:solidFill>
                <a:latin typeface="Paytone One Italics"/>
              </a:rPr>
              <a:t>II. NỘI DUNG BÀI HỌC</a:t>
            </a:r>
          </a:p>
        </p:txBody>
      </p:sp>
      <p:grpSp>
        <p:nvGrpSpPr>
          <p:cNvPr id="5" name="Group 5"/>
          <p:cNvGrpSpPr/>
          <p:nvPr/>
        </p:nvGrpSpPr>
        <p:grpSpPr>
          <a:xfrm rot="1895262">
            <a:off x="-613800" y="3411959"/>
            <a:ext cx="1660618" cy="1660618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1895262">
            <a:off x="545594" y="3759162"/>
            <a:ext cx="966212" cy="966212"/>
            <a:chOff x="-2540" y="-2540"/>
            <a:chExt cx="6355080" cy="6355080"/>
          </a:xfrm>
        </p:grpSpPr>
        <p:sp>
          <p:nvSpPr>
            <p:cNvPr id="8" name="Freeform 8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01477EAA-C73D-4291-A9BD-1C2DC10B5CF2}"/>
              </a:ext>
            </a:extLst>
          </p:cNvPr>
          <p:cNvSpPr txBox="1">
            <a:spLocks/>
          </p:cNvSpPr>
          <p:nvPr/>
        </p:nvSpPr>
        <p:spPr>
          <a:xfrm>
            <a:off x="1199656" y="2264039"/>
            <a:ext cx="15888688" cy="8065851"/>
          </a:xfrm>
          <a:prstGeom prst="rect">
            <a:avLst/>
          </a:prstGeom>
        </p:spPr>
        <p:txBody>
          <a:bodyPr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0" indent="-1143000" algn="just">
              <a:buFont typeface="Arial" pitchFamily="34" charset="0"/>
              <a:buAutoNum type="arabicPeriod"/>
              <a:defRPr/>
            </a:pPr>
            <a:r>
              <a:rPr lang="en-US" sz="6500" b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65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b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65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b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65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b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65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b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65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b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65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b="1" u="sng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65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pPr marL="0" indent="0" algn="just">
              <a:buNone/>
              <a:defRPr/>
            </a:pPr>
            <a:endParaRPr lang="en-US" sz="40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71525" indent="-771525" algn="just">
              <a:buFontTx/>
              <a:buChar char="-"/>
              <a:defRPr/>
            </a:pP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mực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coi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  <a:defRPr/>
            </a:pPr>
            <a:endParaRPr lang="en-US" sz="6000" dirty="0">
              <a:latin typeface="Times New Roman" pitchFamily="18" charset="0"/>
              <a:cs typeface="Times New Roman" pitchFamily="18" charset="0"/>
            </a:endParaRPr>
          </a:p>
          <a:p>
            <a:pPr marL="771525" indent="-771525" algn="just">
              <a:buFontTx/>
              <a:buChar char="-"/>
              <a:defRPr/>
            </a:pP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lối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5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65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F009A98-3E16-4ABC-944D-80C15D08EE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7414957" cy="5247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46FF03-E9D9-4DEC-88AD-3935E3EB20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6634" y="135064"/>
            <a:ext cx="8001000" cy="5655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87F1DD-72D4-46E1-8F80-95BA964B8C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748822"/>
            <a:ext cx="7679532" cy="530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DE9851-D46F-45DB-B86D-C9D060005E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5236723"/>
            <a:ext cx="7027068" cy="5403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50000"/>
          </a:blip>
          <a:srcRect l="35277" r="38005"/>
          <a:stretch>
            <a:fillRect/>
          </a:stretch>
        </p:blipFill>
        <p:spPr>
          <a:xfrm>
            <a:off x="-246607" y="-296328"/>
            <a:ext cx="4218457" cy="10756353"/>
          </a:xfrm>
          <a:prstGeom prst="rect">
            <a:avLst/>
          </a:prstGeom>
          <a:solidFill>
            <a:srgbClr val="D7C0AE"/>
          </a:solidFill>
        </p:spPr>
      </p:pic>
      <p:sp>
        <p:nvSpPr>
          <p:cNvPr id="3" name="AutoShape 3"/>
          <p:cNvSpPr/>
          <p:nvPr/>
        </p:nvSpPr>
        <p:spPr>
          <a:xfrm>
            <a:off x="739641" y="8548370"/>
            <a:ext cx="2492568" cy="1985237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4" name="AutoShape 4"/>
          <p:cNvSpPr/>
          <p:nvPr/>
        </p:nvSpPr>
        <p:spPr>
          <a:xfrm>
            <a:off x="1926383" y="5143500"/>
            <a:ext cx="119085" cy="8229600"/>
          </a:xfrm>
          <a:prstGeom prst="rect">
            <a:avLst/>
          </a:prstGeom>
          <a:solidFill>
            <a:srgbClr val="967E76"/>
          </a:solidFill>
        </p:spPr>
      </p:sp>
      <p:grpSp>
        <p:nvGrpSpPr>
          <p:cNvPr id="5" name="Group 5"/>
          <p:cNvGrpSpPr/>
          <p:nvPr/>
        </p:nvGrpSpPr>
        <p:grpSpPr>
          <a:xfrm rot="5400000">
            <a:off x="1329066" y="1202618"/>
            <a:ext cx="1194200" cy="1194200"/>
            <a:chOff x="0" y="0"/>
            <a:chExt cx="6350000" cy="6350000"/>
          </a:xfrm>
          <a:solidFill>
            <a:srgbClr val="967E76"/>
          </a:solidFill>
        </p:grpSpPr>
        <p:sp>
          <p:nvSpPr>
            <p:cNvPr id="6" name="Freeform 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5400000">
            <a:off x="1807778" y="1767347"/>
            <a:ext cx="835006" cy="835006"/>
            <a:chOff x="-2540" y="-2540"/>
            <a:chExt cx="6355080" cy="6355080"/>
          </a:xfrm>
          <a:solidFill>
            <a:srgbClr val="EBE0D7"/>
          </a:solidFill>
        </p:grpSpPr>
        <p:sp>
          <p:nvSpPr>
            <p:cNvPr id="8" name="Freeform 8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9" name="Group 9"/>
          <p:cNvGrpSpPr/>
          <p:nvPr/>
        </p:nvGrpSpPr>
        <p:grpSpPr>
          <a:xfrm>
            <a:off x="4620946" y="410534"/>
            <a:ext cx="12623835" cy="2365738"/>
            <a:chOff x="-59207" y="-824221"/>
            <a:chExt cx="16831780" cy="3154316"/>
          </a:xfrm>
        </p:grpSpPr>
        <p:sp>
          <p:nvSpPr>
            <p:cNvPr id="10" name="TextBox 10"/>
            <p:cNvSpPr txBox="1"/>
            <p:nvPr/>
          </p:nvSpPr>
          <p:spPr>
            <a:xfrm>
              <a:off x="-59207" y="-824221"/>
              <a:ext cx="16791932" cy="166712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10500"/>
                </a:lnSpc>
              </a:pPr>
              <a:r>
                <a:rPr lang="en-US" altLang="en-US" sz="8000" b="1" dirty="0" err="1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altLang="en-US" sz="80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8000" b="1" dirty="0" err="1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r>
                <a:rPr lang="en-US" altLang="en-US" sz="80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8000" b="1" dirty="0" err="1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tình</a:t>
              </a:r>
              <a:r>
                <a:rPr lang="en-US" altLang="en-US" sz="80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8000" b="1" dirty="0" err="1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huống</a:t>
              </a:r>
              <a:r>
                <a:rPr lang="en-US" altLang="en-US" sz="8000" b="1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r>
                <a:rPr lang="en-US" altLang="en-US" sz="8000" dirty="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11" name="AutoShape 11"/>
            <p:cNvSpPr/>
            <p:nvPr/>
          </p:nvSpPr>
          <p:spPr>
            <a:xfrm>
              <a:off x="0" y="2162878"/>
              <a:ext cx="16772573" cy="167217"/>
            </a:xfrm>
            <a:prstGeom prst="rect">
              <a:avLst/>
            </a:prstGeom>
            <a:solidFill>
              <a:srgbClr val="04383F"/>
            </a:solidFill>
          </p:spPr>
        </p:sp>
      </p:grpSp>
      <p:sp>
        <p:nvSpPr>
          <p:cNvPr id="19" name="TextBox 17">
            <a:extLst>
              <a:ext uri="{FF2B5EF4-FFF2-40B4-BE49-F238E27FC236}">
                <a16:creationId xmlns:a16="http://schemas.microsoft.com/office/drawing/2014/main" id="{12B89554-3687-43E6-AB4F-6AAA581C5F2F}"/>
              </a:ext>
            </a:extLst>
          </p:cNvPr>
          <p:cNvSpPr txBox="1"/>
          <p:nvPr/>
        </p:nvSpPr>
        <p:spPr>
          <a:xfrm>
            <a:off x="4576542" y="1930104"/>
            <a:ext cx="12682758" cy="5501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620"/>
              </a:lnSpc>
            </a:pPr>
            <a:r>
              <a:rPr lang="en-US" sz="2800" b="1" spc="495" dirty="0">
                <a:solidFill>
                  <a:srgbClr val="C00000"/>
                </a:solidFill>
                <a:latin typeface="Josefin Sans Regular"/>
              </a:rPr>
              <a:t>EM HÃY NÊU Ý KIẾN CỦA MÌNH QUA TÌNH HUỐNG SAU</a:t>
            </a:r>
          </a:p>
        </p:txBody>
      </p:sp>
      <p:sp>
        <p:nvSpPr>
          <p:cNvPr id="20" name="Rectangle 15">
            <a:extLst>
              <a:ext uri="{FF2B5EF4-FFF2-40B4-BE49-F238E27FC236}">
                <a16:creationId xmlns:a16="http://schemas.microsoft.com/office/drawing/2014/main" id="{02306D00-3776-4E9E-BCDF-D9B5E1DC09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9653" y="3899619"/>
            <a:ext cx="12075242" cy="4108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en-US" sz="8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spc="25" dirty="0">
                <a:latin typeface="Josefin Sans Regular"/>
              </a:rPr>
              <a:t>Anh A. </a:t>
            </a:r>
            <a:r>
              <a:rPr lang="en-US" altLang="en-US" sz="6000" b="1" spc="25" dirty="0" err="1">
                <a:latin typeface="Josefin Sans Regular"/>
              </a:rPr>
              <a:t>trong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xóm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là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thanh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niên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khỏe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mạnh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nhưng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anh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chỉ</a:t>
            </a:r>
            <a:r>
              <a:rPr lang="en-US" altLang="en-US" sz="6000" b="1" spc="25" dirty="0">
                <a:latin typeface="Josefin Sans Regular"/>
              </a:rPr>
              <a:t> lo </a:t>
            </a:r>
            <a:r>
              <a:rPr lang="en-US" altLang="en-US" sz="6000" b="1" spc="25" dirty="0" err="1">
                <a:latin typeface="Josefin Sans Regular"/>
              </a:rPr>
              <a:t>ăn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chơi</a:t>
            </a:r>
            <a:r>
              <a:rPr lang="en-US" altLang="en-US" sz="6000" b="1" spc="25" dirty="0">
                <a:latin typeface="Josefin Sans Regular"/>
              </a:rPr>
              <a:t>, </a:t>
            </a:r>
            <a:r>
              <a:rPr lang="en-US" altLang="en-US" sz="6000" b="1" spc="25" dirty="0" err="1">
                <a:latin typeface="Josefin Sans Regular"/>
              </a:rPr>
              <a:t>lười</a:t>
            </a:r>
            <a:r>
              <a:rPr lang="en-US" altLang="en-US" sz="6000" b="1" spc="25" dirty="0">
                <a:latin typeface="Josefin Sans Regular"/>
              </a:rPr>
              <a:t> lao </a:t>
            </a:r>
            <a:r>
              <a:rPr lang="en-US" altLang="en-US" sz="6000" b="1" spc="25" dirty="0" err="1">
                <a:latin typeface="Josefin Sans Regular"/>
              </a:rPr>
              <a:t>động</a:t>
            </a:r>
            <a:r>
              <a:rPr lang="en-US" altLang="en-US" sz="6000" b="1" spc="25" dirty="0">
                <a:latin typeface="Josefin Sans Regular"/>
              </a:rPr>
              <a:t>, </a:t>
            </a:r>
            <a:r>
              <a:rPr lang="en-US" altLang="en-US" sz="6000" b="1" spc="25" dirty="0" err="1">
                <a:latin typeface="Josefin Sans Regular"/>
              </a:rPr>
              <a:t>nên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anh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bị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mọi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người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trong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xóm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cười</a:t>
            </a:r>
            <a:r>
              <a:rPr lang="en-US" altLang="en-US" sz="6000" b="1" spc="25" dirty="0">
                <a:latin typeface="Josefin Sans Regular"/>
              </a:rPr>
              <a:t> </a:t>
            </a:r>
            <a:r>
              <a:rPr lang="en-US" altLang="en-US" sz="6000" b="1" spc="25" dirty="0" err="1">
                <a:latin typeface="Josefin Sans Regular"/>
              </a:rPr>
              <a:t>chê</a:t>
            </a:r>
            <a:r>
              <a:rPr lang="en-US" altLang="en-US" sz="6000" b="1" spc="25" dirty="0">
                <a:latin typeface="Josefin Sans Regular"/>
              </a:rPr>
              <a:t>.</a:t>
            </a:r>
            <a:endParaRPr lang="en-US" altLang="en-US" sz="4200" b="1" spc="25" dirty="0">
              <a:latin typeface="Josefin Sans Regular"/>
            </a:endParaRPr>
          </a:p>
        </p:txBody>
      </p:sp>
    </p:spTree>
    <p:custDataLst>
      <p:tags r:id="rId1"/>
    </p:custData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C0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6"/>
          <p:cNvSpPr/>
          <p:nvPr/>
        </p:nvSpPr>
        <p:spPr>
          <a:xfrm>
            <a:off x="-246607" y="-211377"/>
            <a:ext cx="1319275" cy="2790356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7" name="AutoShape 7"/>
          <p:cNvSpPr/>
          <p:nvPr/>
        </p:nvSpPr>
        <p:spPr>
          <a:xfrm>
            <a:off x="-3124200" y="1531937"/>
            <a:ext cx="10869754" cy="125413"/>
          </a:xfrm>
          <a:prstGeom prst="rect">
            <a:avLst/>
          </a:prstGeom>
          <a:solidFill>
            <a:srgbClr val="5F432C"/>
          </a:solidFill>
        </p:spPr>
      </p:sp>
      <p:sp>
        <p:nvSpPr>
          <p:cNvPr id="17" name="AutoShape 17"/>
          <p:cNvSpPr/>
          <p:nvPr/>
        </p:nvSpPr>
        <p:spPr>
          <a:xfrm>
            <a:off x="16782509" y="7968811"/>
            <a:ext cx="1072668" cy="2578979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18" name="AutoShape 18"/>
          <p:cNvSpPr/>
          <p:nvPr/>
        </p:nvSpPr>
        <p:spPr>
          <a:xfrm>
            <a:off x="17259300" y="3129569"/>
            <a:ext cx="119085" cy="8229600"/>
          </a:xfrm>
          <a:prstGeom prst="rect">
            <a:avLst/>
          </a:prstGeom>
          <a:solidFill>
            <a:srgbClr val="5F432C"/>
          </a:solidFill>
        </p:spPr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5577080-1B4F-4EB4-8C3A-8F67CE6EE4C1}"/>
              </a:ext>
            </a:extLst>
          </p:cNvPr>
          <p:cNvSpPr txBox="1">
            <a:spLocks/>
          </p:cNvSpPr>
          <p:nvPr/>
        </p:nvSpPr>
        <p:spPr>
          <a:xfrm>
            <a:off x="1461907" y="2508498"/>
            <a:ext cx="13144500" cy="69723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TÔN TRỌNG NGƯỜI KHÁC LÀ PHẢI:</a:t>
            </a: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đấu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lẽ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endParaRPr lang="en-US" altLang="en-US" sz="4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en-US" altLang="en-US" sz="4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endParaRPr lang="en-US" altLang="en-US" sz="4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trích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miệt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khuyết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endParaRPr lang="en-US" altLang="en-US" sz="4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e.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altLang="en-US" sz="4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endParaRPr lang="en-US" altLang="en-US" sz="4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itchFamily="34" charset="0"/>
              <a:buNone/>
            </a:pPr>
            <a:endParaRPr lang="en-US" alt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8D05A82-72CD-4CE8-B460-30F1D4E46531}"/>
              </a:ext>
            </a:extLst>
          </p:cNvPr>
          <p:cNvSpPr/>
          <p:nvPr/>
        </p:nvSpPr>
        <p:spPr>
          <a:xfrm>
            <a:off x="14606407" y="3526082"/>
            <a:ext cx="1300162" cy="11169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7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E9A7A7A-70CB-46CD-AF36-8D32A9AD2540}"/>
              </a:ext>
            </a:extLst>
          </p:cNvPr>
          <p:cNvSpPr/>
          <p:nvPr/>
        </p:nvSpPr>
        <p:spPr>
          <a:xfrm>
            <a:off x="14625638" y="4788535"/>
            <a:ext cx="1300162" cy="11169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7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51C43AB-F53B-4062-B7ED-0FF45AD43D48}"/>
              </a:ext>
            </a:extLst>
          </p:cNvPr>
          <p:cNvSpPr/>
          <p:nvPr/>
        </p:nvSpPr>
        <p:spPr>
          <a:xfrm>
            <a:off x="14589034" y="5995260"/>
            <a:ext cx="1300162" cy="11169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70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4DC899C-9486-4BDB-A4AD-18C28886DAB1}"/>
              </a:ext>
            </a:extLst>
          </p:cNvPr>
          <p:cNvSpPr/>
          <p:nvPr/>
        </p:nvSpPr>
        <p:spPr>
          <a:xfrm>
            <a:off x="14589034" y="7274029"/>
            <a:ext cx="1320478" cy="11169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7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EAE618C-3E6C-4DA2-B504-A20121CC439F}"/>
              </a:ext>
            </a:extLst>
          </p:cNvPr>
          <p:cNvSpPr/>
          <p:nvPr/>
        </p:nvSpPr>
        <p:spPr>
          <a:xfrm>
            <a:off x="14599192" y="8545340"/>
            <a:ext cx="1300162" cy="1116965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7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ED4E03-9228-4730-BCD6-06EA87A238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29237" y="3653677"/>
            <a:ext cx="423231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50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4AA56A-7EC5-4D44-9E4E-D5510A4666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78412" y="4821127"/>
            <a:ext cx="812601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50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8210B2-2A91-4918-9512-B1919FB266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29237" y="8672935"/>
            <a:ext cx="150285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50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FD3EF61-6B52-402F-9F58-3FF44D84EC9A}"/>
              </a:ext>
            </a:extLst>
          </p:cNvPr>
          <p:cNvSpPr txBox="1"/>
          <p:nvPr/>
        </p:nvSpPr>
        <p:spPr>
          <a:xfrm>
            <a:off x="8009838" y="1010820"/>
            <a:ext cx="10710152" cy="823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en-US" sz="3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CHO BIẾT ĐÂU LÀ Ý KIẾN ĐÚNG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C0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1AB11F8-EEF0-4C70-AB6B-AF4D010CF5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42900" y="2350293"/>
            <a:ext cx="17602200" cy="5586413"/>
          </a:xfrm>
        </p:spPr>
        <p:txBody>
          <a:bodyPr rtlCol="0">
            <a:noAutofit/>
          </a:bodyPr>
          <a:lstStyle/>
          <a:p>
            <a:pPr marL="274320" indent="-274320">
              <a:lnSpc>
                <a:spcPct val="170000"/>
              </a:lnSpc>
              <a:buClr>
                <a:srgbClr val="FFFF66"/>
              </a:buClr>
              <a:buFont typeface="Wingdings" pitchFamily="2" charset="2"/>
              <a:buChar char="Ø"/>
              <a:defRPr/>
            </a:pPr>
            <a:r>
              <a:rPr lang="en-US" sz="5000" b="1" u="sng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5000" b="1" u="sng" dirty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ng</a:t>
            </a:r>
            <a:r>
              <a:rPr lang="vi-VN" sz="5000" b="1" dirty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ời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4320" indent="-274320">
              <a:lnSpc>
                <a:spcPct val="170000"/>
              </a:lnSpc>
              <a:buClr>
                <a:srgbClr val="FFFF66"/>
              </a:buClr>
              <a:buFont typeface="Wingdings" pitchFamily="2" charset="2"/>
              <a:buChar char="Ø"/>
              <a:defRPr/>
            </a:pPr>
            <a:r>
              <a:rPr lang="en-US" sz="5000" b="1" u="sng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5000" b="1" u="sng" dirty="0">
                <a:latin typeface="Times New Roman" pitchFamily="18" charset="0"/>
                <a:cs typeface="Times New Roman" pitchFamily="18" charset="0"/>
              </a:rPr>
              <a:t> 2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thiếu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ng</a:t>
            </a:r>
            <a:r>
              <a:rPr lang="vi-VN" sz="5000" b="1" dirty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ời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74320" indent="-274320">
              <a:lnSpc>
                <a:spcPct val="170000"/>
              </a:lnSpc>
              <a:buClr>
                <a:srgbClr val="FFFF66"/>
              </a:buClr>
              <a:buFont typeface="Wingdings" pitchFamily="2" charset="2"/>
              <a:buChar char="Ø"/>
              <a:defRPr/>
            </a:pPr>
            <a:r>
              <a:rPr lang="en-US" sz="5000" b="1" u="sng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5000" b="1" u="sng" dirty="0">
                <a:latin typeface="Times New Roman" pitchFamily="18" charset="0"/>
                <a:cs typeface="Times New Roman" pitchFamily="18" charset="0"/>
              </a:rPr>
              <a:t> 3: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5000" b="1" dirty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ể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5000" b="1" dirty="0"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ức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 ng</a:t>
            </a:r>
            <a:r>
              <a:rPr lang="vi-VN" sz="5000" b="1" dirty="0"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5000" b="1" dirty="0" err="1">
                <a:latin typeface="Times New Roman" pitchFamily="18" charset="0"/>
                <a:cs typeface="Times New Roman" pitchFamily="18" charset="0"/>
              </a:rPr>
              <a:t>ời</a:t>
            </a:r>
            <a:r>
              <a:rPr lang="en-US" sz="50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C0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9"/>
          <p:cNvGrpSpPr/>
          <p:nvPr/>
        </p:nvGrpSpPr>
        <p:grpSpPr>
          <a:xfrm rot="-10800000">
            <a:off x="16533200" y="869315"/>
            <a:ext cx="978018" cy="978018"/>
            <a:chOff x="0" y="0"/>
            <a:chExt cx="6350000" cy="6350000"/>
          </a:xfrm>
          <a:solidFill>
            <a:srgbClr val="967E76"/>
          </a:solidFill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-10800000">
            <a:off x="16306918" y="1203412"/>
            <a:ext cx="683848" cy="683848"/>
            <a:chOff x="-2540" y="-2540"/>
            <a:chExt cx="6355080" cy="6355080"/>
          </a:xfrm>
        </p:grpSpPr>
        <p:sp>
          <p:nvSpPr>
            <p:cNvPr id="12" name="Freeform 12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sp>
        <p:nvSpPr>
          <p:cNvPr id="13" name="AutoShape 13"/>
          <p:cNvSpPr/>
          <p:nvPr/>
        </p:nvSpPr>
        <p:spPr>
          <a:xfrm>
            <a:off x="17041467" y="8548370"/>
            <a:ext cx="1475526" cy="1967622"/>
          </a:xfrm>
          <a:prstGeom prst="rect">
            <a:avLst/>
          </a:prstGeom>
          <a:solidFill>
            <a:srgbClr val="CBC7B7"/>
          </a:solidFill>
        </p:spPr>
      </p:sp>
      <p:sp>
        <p:nvSpPr>
          <p:cNvPr id="14" name="AutoShape 14"/>
          <p:cNvSpPr/>
          <p:nvPr/>
        </p:nvSpPr>
        <p:spPr>
          <a:xfrm>
            <a:off x="10980502" y="9132887"/>
            <a:ext cx="10869754" cy="125413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3A31392-E728-4BB6-9F2E-7948A685DEED}"/>
              </a:ext>
            </a:extLst>
          </p:cNvPr>
          <p:cNvSpPr/>
          <p:nvPr/>
        </p:nvSpPr>
        <p:spPr>
          <a:xfrm>
            <a:off x="-4995003" y="-88074"/>
            <a:ext cx="14011651" cy="12735380"/>
          </a:xfrm>
          <a:prstGeom prst="rect">
            <a:avLst/>
          </a:prstGeom>
          <a:solidFill>
            <a:srgbClr val="EBE0D7"/>
          </a:solidFill>
          <a:ln>
            <a:solidFill>
              <a:srgbClr val="EEE3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0" name="Group 15">
            <a:extLst>
              <a:ext uri="{FF2B5EF4-FFF2-40B4-BE49-F238E27FC236}">
                <a16:creationId xmlns:a16="http://schemas.microsoft.com/office/drawing/2014/main" id="{5DDAA1AA-9565-4721-83F3-9170AE66AFB4}"/>
              </a:ext>
            </a:extLst>
          </p:cNvPr>
          <p:cNvGrpSpPr/>
          <p:nvPr/>
        </p:nvGrpSpPr>
        <p:grpSpPr>
          <a:xfrm>
            <a:off x="1028700" y="8280282"/>
            <a:ext cx="978018" cy="978018"/>
            <a:chOff x="0" y="0"/>
            <a:chExt cx="6350000" cy="6350000"/>
          </a:xfrm>
        </p:grpSpPr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616C74B1-24EB-4C1B-B740-752935817AC4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22" name="Group 17">
            <a:extLst>
              <a:ext uri="{FF2B5EF4-FFF2-40B4-BE49-F238E27FC236}">
                <a16:creationId xmlns:a16="http://schemas.microsoft.com/office/drawing/2014/main" id="{8EAAB002-A850-4479-8BFC-42A23948B093}"/>
              </a:ext>
            </a:extLst>
          </p:cNvPr>
          <p:cNvGrpSpPr>
            <a:grpSpLocks noChangeAspect="1"/>
          </p:cNvGrpSpPr>
          <p:nvPr/>
        </p:nvGrpSpPr>
        <p:grpSpPr>
          <a:xfrm>
            <a:off x="1549153" y="8240355"/>
            <a:ext cx="683848" cy="683848"/>
            <a:chOff x="-2540" y="-2540"/>
            <a:chExt cx="6355080" cy="6355080"/>
          </a:xfrm>
        </p:grpSpPr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0FCDFE63-FEC9-4694-B105-94E0BC5F2A1F}"/>
                </a:ext>
              </a:extLst>
            </p:cNvPr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sp>
        <p:nvSpPr>
          <p:cNvPr id="25" name="AutoShape 7">
            <a:extLst>
              <a:ext uri="{FF2B5EF4-FFF2-40B4-BE49-F238E27FC236}">
                <a16:creationId xmlns:a16="http://schemas.microsoft.com/office/drawing/2014/main" id="{0156EEB5-6832-440A-8A69-AE63032E01E7}"/>
              </a:ext>
            </a:extLst>
          </p:cNvPr>
          <p:cNvSpPr/>
          <p:nvPr/>
        </p:nvSpPr>
        <p:spPr>
          <a:xfrm>
            <a:off x="-755378" y="-88074"/>
            <a:ext cx="1510755" cy="1914778"/>
          </a:xfrm>
          <a:prstGeom prst="rect">
            <a:avLst/>
          </a:prstGeom>
          <a:solidFill>
            <a:srgbClr val="CBC7B7"/>
          </a:solidFill>
        </p:spPr>
      </p:sp>
      <p:sp>
        <p:nvSpPr>
          <p:cNvPr id="28" name="AutoShape 8">
            <a:extLst>
              <a:ext uri="{FF2B5EF4-FFF2-40B4-BE49-F238E27FC236}">
                <a16:creationId xmlns:a16="http://schemas.microsoft.com/office/drawing/2014/main" id="{61E3096F-58E9-4499-8F13-8D83D1A606FB}"/>
              </a:ext>
            </a:extLst>
          </p:cNvPr>
          <p:cNvSpPr/>
          <p:nvPr/>
        </p:nvSpPr>
        <p:spPr>
          <a:xfrm>
            <a:off x="-6019800" y="983160"/>
            <a:ext cx="10869754" cy="125413"/>
          </a:xfrm>
          <a:prstGeom prst="rect">
            <a:avLst/>
          </a:prstGeom>
          <a:solidFill>
            <a:srgbClr val="F8F7F2"/>
          </a:solidFill>
        </p:spPr>
      </p:sp>
      <p:graphicFrame>
        <p:nvGraphicFramePr>
          <p:cNvPr id="24" name="Group 20">
            <a:extLst>
              <a:ext uri="{FF2B5EF4-FFF2-40B4-BE49-F238E27FC236}">
                <a16:creationId xmlns:a16="http://schemas.microsoft.com/office/drawing/2014/main" id="{AFC17A4A-6E7C-4E69-893A-8AC58471B01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644929"/>
              </p:ext>
            </p:extLst>
          </p:nvPr>
        </p:nvGraphicFramePr>
        <p:xfrm>
          <a:off x="832992" y="1971379"/>
          <a:ext cx="16730072" cy="7087591"/>
        </p:xfrm>
        <a:graphic>
          <a:graphicData uri="http://schemas.openxmlformats.org/drawingml/2006/table">
            <a:tbl>
              <a:tblPr/>
              <a:tblGrid>
                <a:gridCol w="82256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04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72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5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Tôn</a:t>
                      </a:r>
                      <a:r>
                        <a:rPr kumimoji="0" lang="en-US" sz="5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5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trọng</a:t>
                      </a:r>
                      <a:r>
                        <a:rPr kumimoji="0" lang="en-US" sz="5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5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r>
                        <a:rPr kumimoji="0" lang="en-US" sz="5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5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khác</a:t>
                      </a:r>
                      <a:endParaRPr kumimoji="0" lang="en-US" sz="5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7160" marR="137160" marT="68580" marB="68580" horzOverflow="overflow">
                    <a:lnL w="28575" cap="flat" cmpd="sng" algn="ctr">
                      <a:solidFill>
                        <a:srgbClr val="FF5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5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5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5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Thiếu</a:t>
                      </a:r>
                      <a:r>
                        <a:rPr kumimoji="0" lang="en-US" sz="4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tôn</a:t>
                      </a:r>
                      <a:r>
                        <a:rPr kumimoji="0" lang="en-US" sz="4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trọng</a:t>
                      </a:r>
                      <a:r>
                        <a:rPr kumimoji="0" lang="en-US" sz="4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r>
                        <a:rPr kumimoji="0" lang="en-US" sz="4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khác</a:t>
                      </a:r>
                      <a:endParaRPr kumimoji="0" lang="en-US" sz="4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7160" marR="137160" marT="68580" marB="68580" horzOverflow="overflow">
                    <a:lnL w="28575" cap="flat" cmpd="sng" algn="ctr">
                      <a:solidFill>
                        <a:srgbClr val="FF5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5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5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5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60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900FF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4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9900FF"/>
                        </a:buClr>
                        <a:buSzTx/>
                        <a:buFont typeface="Wingdings" pitchFamily="2" charset="2"/>
                        <a:buChar char="Ø"/>
                        <a:tabLst/>
                      </a:pPr>
                      <a:endParaRPr kumimoji="0" lang="en-US" sz="4800" b="0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NI-Times" pitchFamily="2" charset="0"/>
                      </a:endParaRPr>
                    </a:p>
                  </a:txBody>
                  <a:tcPr marL="137160" marR="137160" marT="68580" marB="68580" horzOverflow="overflow">
                    <a:lnL w="28575" cap="flat" cmpd="sng" algn="ctr">
                      <a:solidFill>
                        <a:srgbClr val="FF5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5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5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5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NI-Times" pitchFamily="2" charset="0"/>
                      </a:endParaRPr>
                    </a:p>
                  </a:txBody>
                  <a:tcPr marL="137160" marR="137160" marT="68580" marB="68580" horzOverflow="overflow">
                    <a:lnL w="28575" cap="flat" cmpd="sng" algn="ctr">
                      <a:solidFill>
                        <a:srgbClr val="FF5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5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5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5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 Box 15">
            <a:extLst>
              <a:ext uri="{FF2B5EF4-FFF2-40B4-BE49-F238E27FC236}">
                <a16:creationId xmlns:a16="http://schemas.microsoft.com/office/drawing/2014/main" id="{8922CC23-F2B4-413D-8622-E2FA8CB97E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1028701"/>
            <a:ext cx="6515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 sz="2400"/>
          </a:p>
        </p:txBody>
      </p:sp>
      <p:sp>
        <p:nvSpPr>
          <p:cNvPr id="27" name="Text Box 16">
            <a:extLst>
              <a:ext uri="{FF2B5EF4-FFF2-40B4-BE49-F238E27FC236}">
                <a16:creationId xmlns:a16="http://schemas.microsoft.com/office/drawing/2014/main" id="{42D237ED-2C86-478A-8055-CFB95C3EE1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643" y="3551826"/>
            <a:ext cx="8326765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>
                <a:schemeClr val="bg1"/>
              </a:buClr>
            </a:pP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Vâng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Clr>
                <a:schemeClr val="bg1"/>
              </a:buClr>
            </a:pP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phép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Clr>
                <a:schemeClr val="bg1"/>
              </a:buClr>
            </a:pP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Lắng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ngừ</a:t>
            </a:r>
            <a:r>
              <a:rPr lang="vi-VN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Clr>
                <a:schemeClr val="bg1"/>
              </a:buClr>
            </a:pP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r>
              <a:rPr lang="vi-VN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n.</a:t>
            </a:r>
          </a:p>
        </p:txBody>
      </p:sp>
      <p:sp>
        <p:nvSpPr>
          <p:cNvPr id="31" name="Text Box 17">
            <a:extLst>
              <a:ext uri="{FF2B5EF4-FFF2-40B4-BE49-F238E27FC236}">
                <a16:creationId xmlns:a16="http://schemas.microsoft.com/office/drawing/2014/main" id="{494CECE0-FDDC-41D3-A405-26DAE17086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1243" y="3803254"/>
            <a:ext cx="7835114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Cãi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chị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</a:t>
            </a:r>
            <a:r>
              <a:rPr lang="vi-VN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ùa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Khạc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nhổ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bừa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bãi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xấu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trêu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chọc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endParaRPr lang="en-US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Vu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khống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ng</a:t>
            </a:r>
            <a:r>
              <a:rPr lang="vi-VN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ời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WordArt 3">
            <a:extLst>
              <a:ext uri="{FF2B5EF4-FFF2-40B4-BE49-F238E27FC236}">
                <a16:creationId xmlns:a16="http://schemas.microsoft.com/office/drawing/2014/main" id="{B2AE6FBA-44CA-4794-9A49-EDB342F840E4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771833" y="270669"/>
            <a:ext cx="6814226" cy="1460203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dist"/>
            <a:r>
              <a:rPr lang="en-US" sz="5400" kern="10" dirty="0" err="1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Biểu</a:t>
            </a:r>
            <a:r>
              <a:rPr lang="en-US" sz="5400" kern="10" dirty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5400" kern="10" dirty="0" err="1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hiện</a:t>
            </a:r>
            <a:endParaRPr lang="en-US" sz="5400" kern="10" dirty="0">
              <a:ln w="19050">
                <a:solidFill>
                  <a:srgbClr val="0000FF"/>
                </a:solidFill>
                <a:round/>
                <a:headEnd/>
                <a:tailEnd/>
              </a:ln>
              <a:solidFill>
                <a:srgbClr val="00FFFF"/>
              </a:solidFill>
              <a:effectLst>
                <a:outerShdw dist="35921" dir="2700000" algn="ctr" rotWithShape="0">
                  <a:srgbClr val="990000"/>
                </a:outerShdw>
              </a:effectLst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045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EEE3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15" name="Group 27">
            <a:extLst>
              <a:ext uri="{FF2B5EF4-FFF2-40B4-BE49-F238E27FC236}">
                <a16:creationId xmlns:a16="http://schemas.microsoft.com/office/drawing/2014/main" id="{0F7AE085-3501-4FB8-9399-AC36B18090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3041059"/>
              </p:ext>
            </p:extLst>
          </p:nvPr>
        </p:nvGraphicFramePr>
        <p:xfrm>
          <a:off x="533400" y="495300"/>
          <a:ext cx="17221200" cy="9296400"/>
        </p:xfrm>
        <a:graphic>
          <a:graphicData uri="http://schemas.openxmlformats.org/drawingml/2006/table">
            <a:tbl>
              <a:tblPr/>
              <a:tblGrid>
                <a:gridCol w="54959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92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325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242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</a:t>
                      </a:r>
                      <a:r>
                        <a:rPr kumimoji="0" lang="en-US" sz="4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Hành</a:t>
                      </a:r>
                      <a:r>
                        <a:rPr kumimoji="0" lang="en-US" sz="4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vi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Đặc</a:t>
                      </a:r>
                      <a:r>
                        <a:rPr kumimoji="0" lang="en-US" sz="4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điểm</a:t>
                      </a:r>
                      <a:endParaRPr kumimoji="0" lang="en-US" sz="4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7160" marR="137160" marT="68574" marB="685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TÔN TRỌNG NGƯỜI KHÁC</a:t>
                      </a:r>
                    </a:p>
                  </a:txBody>
                  <a:tcPr marL="137160" marR="137160" marT="68574" marB="6857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 TÔN TRỌNG NGƯỜI KHÁC</a:t>
                      </a:r>
                    </a:p>
                  </a:txBody>
                  <a:tcPr marL="137160" marR="137160" marT="68574" marB="6857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0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GIA ĐÌNH</a:t>
                      </a:r>
                    </a:p>
                  </a:txBody>
                  <a:tcPr marL="137160" marR="137160" marT="68574" marB="6857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7160" marR="137160" marT="68574" marB="685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7160" marR="137160" marT="68574" marB="685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0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LỚP TRƯỜNG</a:t>
                      </a:r>
                    </a:p>
                  </a:txBody>
                  <a:tcPr marL="137160" marR="137160" marT="68574" marB="6857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7160" marR="137160" marT="68574" marB="685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7160" marR="137160" marT="68574" marB="685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0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CỘNG ĐỒNG</a:t>
                      </a:r>
                    </a:p>
                  </a:txBody>
                  <a:tcPr marL="137160" marR="137160" marT="68574" marB="6857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7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7160" marR="137160" marT="68574" marB="685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7160" marR="137160" marT="68574" marB="6857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EEE3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63" name="Group 51">
            <a:extLst>
              <a:ext uri="{FF2B5EF4-FFF2-40B4-BE49-F238E27FC236}">
                <a16:creationId xmlns:a16="http://schemas.microsoft.com/office/drawing/2014/main" id="{B396C693-FD42-4000-AD9F-04529A765C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1362191"/>
              </p:ext>
            </p:extLst>
          </p:nvPr>
        </p:nvGraphicFramePr>
        <p:xfrm>
          <a:off x="533400" y="305127"/>
          <a:ext cx="17221200" cy="9676745"/>
        </p:xfrm>
        <a:graphic>
          <a:graphicData uri="http://schemas.openxmlformats.org/drawingml/2006/table">
            <a:tbl>
              <a:tblPr/>
              <a:tblGrid>
                <a:gridCol w="3886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13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216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57139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</a:t>
                      </a:r>
                      <a:r>
                        <a:rPr kumimoji="0" lang="en-US" sz="33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Hành</a:t>
                      </a:r>
                      <a:r>
                        <a:rPr kumimoji="0" lang="en-US" sz="3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vi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3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3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Đặc</a:t>
                      </a:r>
                      <a:r>
                        <a:rPr kumimoji="0" lang="en-US" sz="3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33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điểm</a:t>
                      </a:r>
                      <a:endParaRPr kumimoji="0" lang="en-US" sz="33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7160" marR="137160" marT="68552" marB="685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TÔN TRỌNG NGƯỜI KHÁC</a:t>
                      </a:r>
                    </a:p>
                  </a:txBody>
                  <a:tcPr marL="137160" marR="137160" marT="68552" marB="685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 TÔN TRỌNG NGƯỜI KHÁC</a:t>
                      </a:r>
                    </a:p>
                  </a:txBody>
                  <a:tcPr marL="137160" marR="137160" marT="68552" marB="685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05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GIA ĐÌNH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33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37160" marR="137160" marT="68552" marB="685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Vâng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lời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bố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mẹ</a:t>
                      </a:r>
                      <a:endParaRPr kumimoji="0" lang="en-US" sz="4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Lắng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nghe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ý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kiến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mọi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….</a:t>
                      </a:r>
                    </a:p>
                  </a:txBody>
                  <a:tcPr marL="137160" marR="137160" marT="68552" marB="685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nghe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lời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cha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mẹ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ông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bà</a:t>
                      </a:r>
                      <a:endParaRPr kumimoji="0" lang="en-US" sz="4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Xấu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hổ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vì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bố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làm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xe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ôm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mẹ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buôn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sắt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vụ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….</a:t>
                      </a:r>
                    </a:p>
                  </a:txBody>
                  <a:tcPr marL="137160" marR="137160" marT="68552" marB="685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68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LỚP TRƯỜNG</a:t>
                      </a:r>
                    </a:p>
                  </a:txBody>
                  <a:tcPr marL="137160" marR="137160" marT="68552" marB="685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Giúp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đỡ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bạn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bè</a:t>
                      </a:r>
                      <a:endParaRPr kumimoji="0" lang="en-US" sz="4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Lắng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nghe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ý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kiến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bạn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bè</a:t>
                      </a:r>
                      <a:endParaRPr kumimoji="0" lang="en-US" sz="4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Nghe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lời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thầy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….</a:t>
                      </a:r>
                    </a:p>
                  </a:txBody>
                  <a:tcPr marL="137160" marR="137160" marT="68552" marB="685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Chê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bạn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nhà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nghèo</a:t>
                      </a:r>
                      <a:endParaRPr kumimoji="0" lang="en-US" sz="4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Gây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gổ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đánh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nhau</a:t>
                      </a:r>
                      <a:endParaRPr kumimoji="0" lang="en-US" sz="4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nghe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lời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thầy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giáo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……</a:t>
                      </a:r>
                    </a:p>
                  </a:txBody>
                  <a:tcPr marL="137160" marR="137160" marT="68552" marB="685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894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3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CỘNG ĐỒNG</a:t>
                      </a:r>
                    </a:p>
                  </a:txBody>
                  <a:tcPr marL="137160" marR="137160" marT="68552" marB="6855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Nhường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chỗ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cho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già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trẻ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nhỏ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khi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đi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xe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buýt</a:t>
                      </a:r>
                      <a:endParaRPr kumimoji="0" lang="en-US" sz="4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Đua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trẻ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nhỏ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già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qua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đường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</a:p>
                  </a:txBody>
                  <a:tcPr marL="137160" marR="137160" marT="68552" marB="685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Dẫm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lên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cỏ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đùa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nghịch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trong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Vứt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rác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bừa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bãi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Cười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nói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to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khi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ở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bệnh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viện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4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đám</a:t>
                      </a:r>
                      <a:r>
                        <a:rPr kumimoji="0" lang="en-US" sz="4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tang…</a:t>
                      </a:r>
                    </a:p>
                  </a:txBody>
                  <a:tcPr marL="137160" marR="137160" marT="68552" marB="6855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75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028700" y="894397"/>
            <a:ext cx="8434857" cy="1192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2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800" spc="65" dirty="0">
                <a:solidFill>
                  <a:srgbClr val="FDFDFD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SUY</a:t>
            </a:r>
            <a:r>
              <a:rPr lang="en-US" sz="6500" spc="65" dirty="0">
                <a:solidFill>
                  <a:srgbClr val="FDFDFD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</a:t>
            </a:r>
            <a:r>
              <a:rPr lang="en-US" sz="8800" spc="65" dirty="0">
                <a:solidFill>
                  <a:srgbClr val="FDFDFD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NGHĨ</a:t>
            </a:r>
            <a:endParaRPr kumimoji="0" lang="en-US" sz="6500" b="0" i="0" u="none" strike="noStrike" kern="1200" cap="none" spc="65" normalizeH="0" baseline="0" noProof="0" dirty="0">
              <a:ln>
                <a:noFill/>
              </a:ln>
              <a:solidFill>
                <a:srgbClr val="FDFDFD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17215332" y="-228992"/>
            <a:ext cx="1301660" cy="2807971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16" name="AutoShape 16"/>
          <p:cNvSpPr/>
          <p:nvPr/>
        </p:nvSpPr>
        <p:spPr>
          <a:xfrm>
            <a:off x="9956175" y="1456849"/>
            <a:ext cx="10869754" cy="125413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17" name="Rectangle 2" descr="Recycled paper">
            <a:extLst>
              <a:ext uri="{FF2B5EF4-FFF2-40B4-BE49-F238E27FC236}">
                <a16:creationId xmlns:a16="http://schemas.microsoft.com/office/drawing/2014/main" id="{39899D39-A515-4E64-AA7E-64E9F417B3E4}"/>
              </a:ext>
            </a:extLst>
          </p:cNvPr>
          <p:cNvSpPr txBox="1">
            <a:spLocks noChangeArrowheads="1"/>
          </p:cNvSpPr>
          <p:nvPr/>
        </p:nvSpPr>
        <p:spPr>
          <a:xfrm>
            <a:off x="1287293" y="2676568"/>
            <a:ext cx="15713413" cy="64008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90000"/>
              </a:lnSpc>
              <a:buClr>
                <a:srgbClr val="CC00FF"/>
              </a:buClr>
              <a:buFont typeface="Arial" pitchFamily="34" charset="0"/>
              <a:buNone/>
            </a:pP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*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Câu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hỏi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: </a:t>
            </a:r>
          </a:p>
          <a:p>
            <a:pPr marL="0" indent="0" algn="just">
              <a:lnSpc>
                <a:spcPct val="90000"/>
              </a:lnSpc>
              <a:buClr>
                <a:srgbClr val="CC00FF"/>
              </a:buClr>
              <a:buFont typeface="Arial" pitchFamily="34" charset="0"/>
              <a:buNone/>
            </a:pP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  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Tôn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trọng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người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khác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có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nghĩa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là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luôn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đồng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tình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,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ủng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hộ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và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lắng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nghe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những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gì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họ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nói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dù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sai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,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không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 </a:t>
            </a:r>
            <a:r>
              <a:rPr lang="en-US" altLang="en-US" sz="6000" b="1" spc="25" dirty="0" err="1">
                <a:solidFill>
                  <a:srgbClr val="EBE0D7"/>
                </a:solidFill>
                <a:latin typeface="Josefin Sans Regular"/>
              </a:rPr>
              <a:t>đúng</a:t>
            </a:r>
            <a:r>
              <a:rPr lang="en-US" altLang="en-US" sz="6000" b="1" spc="25" dirty="0">
                <a:solidFill>
                  <a:srgbClr val="EBE0D7"/>
                </a:solidFill>
                <a:latin typeface="Josefin Sans Regular"/>
              </a:rPr>
              <a:t>!</a:t>
            </a:r>
          </a:p>
          <a:p>
            <a:pPr marL="0" indent="0" algn="just">
              <a:lnSpc>
                <a:spcPct val="90000"/>
              </a:lnSpc>
              <a:buClr>
                <a:srgbClr val="CC00FF"/>
              </a:buClr>
              <a:buFont typeface="Arial" pitchFamily="34" charset="0"/>
              <a:buNone/>
            </a:pPr>
            <a:endParaRPr lang="en-US" altLang="en-US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90000"/>
              </a:lnSpc>
              <a:buClr>
                <a:srgbClr val="CC00FF"/>
              </a:buClr>
              <a:buFont typeface="Arial" pitchFamily="34" charset="0"/>
              <a:buNone/>
            </a:pPr>
            <a:r>
              <a:rPr lang="en-US" altLang="en-US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6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66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6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66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6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suy</a:t>
            </a:r>
            <a:r>
              <a:rPr lang="en-US" altLang="en-US" sz="66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6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altLang="en-US" sz="66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6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altLang="en-US" sz="66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6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altLang="en-US" sz="66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6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altLang="en-US" sz="66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90000"/>
              </a:lnSpc>
              <a:buClr>
                <a:srgbClr val="CC00FF"/>
              </a:buClr>
              <a:buFont typeface="Arial" pitchFamily="34" charset="0"/>
              <a:buNone/>
            </a:pPr>
            <a:r>
              <a:rPr lang="en-US" altLang="en-US" sz="66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US" sz="66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altLang="en-US" sz="66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altLang="en-US" sz="66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600" b="1" i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altLang="en-US" sz="6600" b="1" i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163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C0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9"/>
          <p:cNvSpPr/>
          <p:nvPr/>
        </p:nvSpPr>
        <p:spPr>
          <a:xfrm>
            <a:off x="17215332" y="-202843"/>
            <a:ext cx="1246533" cy="1941473"/>
          </a:xfrm>
          <a:prstGeom prst="rect">
            <a:avLst/>
          </a:prstGeom>
          <a:solidFill>
            <a:srgbClr val="B7C4CF"/>
          </a:solidFill>
        </p:spPr>
      </p:sp>
      <p:grpSp>
        <p:nvGrpSpPr>
          <p:cNvPr id="10" name="Group 10"/>
          <p:cNvGrpSpPr/>
          <p:nvPr/>
        </p:nvGrpSpPr>
        <p:grpSpPr>
          <a:xfrm rot="3994440">
            <a:off x="765337" y="616379"/>
            <a:ext cx="1075468" cy="1075468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 rot="3994440">
            <a:off x="1361012" y="1053035"/>
            <a:ext cx="677655" cy="677655"/>
            <a:chOff x="-2540" y="-2540"/>
            <a:chExt cx="6355080" cy="6355080"/>
          </a:xfrm>
        </p:grpSpPr>
        <p:sp>
          <p:nvSpPr>
            <p:cNvPr id="13" name="Freeform 13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grpSp>
        <p:nvGrpSpPr>
          <p:cNvPr id="14" name="Group 14"/>
          <p:cNvGrpSpPr/>
          <p:nvPr/>
        </p:nvGrpSpPr>
        <p:grpSpPr>
          <a:xfrm rot="-6805559">
            <a:off x="16593670" y="8720566"/>
            <a:ext cx="1075468" cy="1075468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 rot="-6805559">
            <a:off x="16395808" y="8681722"/>
            <a:ext cx="677655" cy="677655"/>
            <a:chOff x="-2540" y="-2540"/>
            <a:chExt cx="6355080" cy="6355080"/>
          </a:xfrm>
        </p:grpSpPr>
        <p:sp>
          <p:nvSpPr>
            <p:cNvPr id="17" name="Freeform 17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sp>
        <p:nvSpPr>
          <p:cNvPr id="18" name="AutoShape 18"/>
          <p:cNvSpPr/>
          <p:nvPr/>
        </p:nvSpPr>
        <p:spPr>
          <a:xfrm>
            <a:off x="-217833" y="8574944"/>
            <a:ext cx="1246533" cy="1941473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19" name="AutoShape 19"/>
          <p:cNvSpPr/>
          <p:nvPr/>
        </p:nvSpPr>
        <p:spPr>
          <a:xfrm>
            <a:off x="0" y="9429793"/>
            <a:ext cx="5508909" cy="115888"/>
          </a:xfrm>
          <a:prstGeom prst="rect">
            <a:avLst/>
          </a:prstGeom>
          <a:solidFill>
            <a:srgbClr val="967E76"/>
          </a:solidFill>
        </p:spPr>
      </p:sp>
      <p:sp>
        <p:nvSpPr>
          <p:cNvPr id="20" name="AutoShape 20"/>
          <p:cNvSpPr/>
          <p:nvPr/>
        </p:nvSpPr>
        <p:spPr>
          <a:xfrm>
            <a:off x="12779091" y="709950"/>
            <a:ext cx="5508909" cy="115888"/>
          </a:xfrm>
          <a:prstGeom prst="rect">
            <a:avLst/>
          </a:prstGeom>
          <a:solidFill>
            <a:srgbClr val="967E76"/>
          </a:solidFill>
        </p:spPr>
      </p:sp>
      <p:sp>
        <p:nvSpPr>
          <p:cNvPr id="21" name="WordArt 3">
            <a:extLst>
              <a:ext uri="{FF2B5EF4-FFF2-40B4-BE49-F238E27FC236}">
                <a16:creationId xmlns:a16="http://schemas.microsoft.com/office/drawing/2014/main" id="{29885E72-E4B4-4832-B663-A13387161A9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809786" y="525752"/>
            <a:ext cx="7543800" cy="197167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dist"/>
            <a:r>
              <a:rPr lang="en-US" sz="5400" kern="10" dirty="0" err="1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Tự</a:t>
            </a:r>
            <a:r>
              <a:rPr lang="en-US" sz="5400" kern="10" dirty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5400" kern="10" dirty="0" err="1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hoạt</a:t>
            </a:r>
            <a:r>
              <a:rPr lang="en-US" sz="5400" kern="10" dirty="0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5400" kern="10" dirty="0" err="1">
                <a:ln w="1905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cs typeface="Arial" panose="020B0604020202020204" pitchFamily="34" charset="0"/>
              </a:rPr>
              <a:t>động</a:t>
            </a:r>
            <a:endParaRPr lang="en-US" sz="5400" kern="10" dirty="0">
              <a:ln w="19050">
                <a:solidFill>
                  <a:srgbClr val="0000FF"/>
                </a:solidFill>
                <a:round/>
                <a:headEnd/>
                <a:tailEnd/>
              </a:ln>
              <a:solidFill>
                <a:srgbClr val="00FFFF"/>
              </a:solidFill>
              <a:effectLst>
                <a:outerShdw dist="35921" dir="2700000" algn="ctr" rotWithShape="0">
                  <a:srgbClr val="99000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2" name="Rectangle 2" descr="Recycled paper">
            <a:extLst>
              <a:ext uri="{FF2B5EF4-FFF2-40B4-BE49-F238E27FC236}">
                <a16:creationId xmlns:a16="http://schemas.microsoft.com/office/drawing/2014/main" id="{65139242-3159-472B-B285-E820A1D2C4F9}"/>
              </a:ext>
            </a:extLst>
          </p:cNvPr>
          <p:cNvSpPr txBox="1">
            <a:spLocks noChangeArrowheads="1"/>
          </p:cNvSpPr>
          <p:nvPr/>
        </p:nvSpPr>
        <p:spPr>
          <a:xfrm>
            <a:off x="1366635" y="2924852"/>
            <a:ext cx="15554730" cy="52226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Clr>
                <a:srgbClr val="CC00FF"/>
              </a:buClr>
              <a:buFont typeface="Arial" pitchFamily="34" charset="0"/>
              <a:buNone/>
            </a:pP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-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Câu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1: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Hãy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kể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về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một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lỗi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lầm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em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vi-VN" altLang="en-US" sz="5400" b="1" spc="443" dirty="0">
                <a:solidFill>
                  <a:srgbClr val="04383F"/>
                </a:solidFill>
                <a:latin typeface="Paytone One Italics"/>
              </a:rPr>
              <a:t>đ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ã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thiếu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tôn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trọng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người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khác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.</a:t>
            </a:r>
          </a:p>
          <a:p>
            <a:pPr marL="0" indent="0" algn="just">
              <a:lnSpc>
                <a:spcPct val="150000"/>
              </a:lnSpc>
              <a:buClr>
                <a:srgbClr val="CC00FF"/>
              </a:buClr>
              <a:buFont typeface="Arial" pitchFamily="34" charset="0"/>
              <a:buNone/>
            </a:pP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-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Câu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2: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Em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thấy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vi-VN" altLang="en-US" sz="5400" b="1" spc="443" dirty="0">
                <a:solidFill>
                  <a:srgbClr val="04383F"/>
                </a:solidFill>
                <a:latin typeface="Paytone One Italics"/>
              </a:rPr>
              <a:t>đ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iều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gì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là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tốt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nhất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khi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mọi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ngừ</a:t>
            </a:r>
            <a:r>
              <a:rPr lang="vi-VN" altLang="en-US" sz="5400" b="1" spc="443" dirty="0">
                <a:solidFill>
                  <a:srgbClr val="04383F"/>
                </a:solidFill>
                <a:latin typeface="Paytone One Italics"/>
              </a:rPr>
              <a:t>ơ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i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biết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tôn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trọng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04383F"/>
                </a:solidFill>
                <a:latin typeface="Paytone One Italics"/>
              </a:rPr>
              <a:t>nhau</a:t>
            </a:r>
            <a:r>
              <a:rPr lang="en-US" altLang="en-US" sz="5400" b="1" spc="443" dirty="0">
                <a:solidFill>
                  <a:srgbClr val="04383F"/>
                </a:solidFill>
                <a:latin typeface="Paytone One Italics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6071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513954" y="1148790"/>
            <a:ext cx="15059488" cy="26001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0500"/>
              </a:lnSpc>
            </a:pPr>
            <a:r>
              <a:rPr lang="en-US" sz="5400" b="1" spc="825" dirty="0">
                <a:solidFill>
                  <a:srgbClr val="0070C0"/>
                </a:solidFill>
                <a:latin typeface="Paytone One Italics"/>
              </a:rPr>
              <a:t>TÁN THÀNH hay KHÔNG TÁN THÀNH </a:t>
            </a:r>
            <a:r>
              <a:rPr lang="en-US" sz="5400" b="1" spc="825" dirty="0" err="1">
                <a:solidFill>
                  <a:srgbClr val="0070C0"/>
                </a:solidFill>
                <a:latin typeface="Paytone One Italics"/>
              </a:rPr>
              <a:t>những</a:t>
            </a:r>
            <a:r>
              <a:rPr lang="en-US" sz="5400" b="1" spc="825" dirty="0">
                <a:solidFill>
                  <a:srgbClr val="0070C0"/>
                </a:solidFill>
                <a:latin typeface="Paytone One Italics"/>
              </a:rPr>
              <a:t> </a:t>
            </a:r>
            <a:r>
              <a:rPr lang="en-US" sz="5400" b="1" spc="825" dirty="0" err="1">
                <a:solidFill>
                  <a:srgbClr val="0070C0"/>
                </a:solidFill>
                <a:latin typeface="Paytone One Italics"/>
              </a:rPr>
              <a:t>việc</a:t>
            </a:r>
            <a:r>
              <a:rPr lang="en-US" sz="5400" b="1" spc="825" dirty="0">
                <a:solidFill>
                  <a:srgbClr val="0070C0"/>
                </a:solidFill>
                <a:latin typeface="Paytone One Italics"/>
              </a:rPr>
              <a:t> </a:t>
            </a:r>
            <a:r>
              <a:rPr lang="en-US" sz="5400" b="1" spc="825" dirty="0" err="1">
                <a:solidFill>
                  <a:srgbClr val="0070C0"/>
                </a:solidFill>
                <a:latin typeface="Paytone One Italics"/>
              </a:rPr>
              <a:t>làm</a:t>
            </a:r>
            <a:r>
              <a:rPr lang="en-US" sz="5400" b="1" spc="825" dirty="0">
                <a:solidFill>
                  <a:srgbClr val="0070C0"/>
                </a:solidFill>
                <a:latin typeface="Paytone One Italics"/>
              </a:rPr>
              <a:t> </a:t>
            </a:r>
            <a:r>
              <a:rPr lang="en-US" sz="5400" b="1" spc="825" dirty="0" err="1">
                <a:solidFill>
                  <a:srgbClr val="0070C0"/>
                </a:solidFill>
                <a:latin typeface="Paytone One Italics"/>
              </a:rPr>
              <a:t>sau</a:t>
            </a:r>
            <a:r>
              <a:rPr lang="en-US" sz="5400" b="1" spc="825" dirty="0">
                <a:solidFill>
                  <a:srgbClr val="0070C0"/>
                </a:solidFill>
                <a:latin typeface="Paytone One Italics"/>
              </a:rPr>
              <a:t> </a:t>
            </a:r>
            <a:r>
              <a:rPr lang="en-US" sz="5400" b="1" spc="825" dirty="0" err="1">
                <a:solidFill>
                  <a:srgbClr val="0070C0"/>
                </a:solidFill>
                <a:latin typeface="Paytone One Italics"/>
              </a:rPr>
              <a:t>đây</a:t>
            </a:r>
            <a:r>
              <a:rPr lang="en-US" sz="5400" b="1" spc="825" dirty="0">
                <a:solidFill>
                  <a:srgbClr val="0070C0"/>
                </a:solidFill>
                <a:latin typeface="Paytone One Italics"/>
              </a:rPr>
              <a:t>:</a:t>
            </a:r>
          </a:p>
        </p:txBody>
      </p:sp>
      <p:sp>
        <p:nvSpPr>
          <p:cNvPr id="12" name="AutoShape 12"/>
          <p:cNvSpPr/>
          <p:nvPr/>
        </p:nvSpPr>
        <p:spPr>
          <a:xfrm>
            <a:off x="17215332" y="-211377"/>
            <a:ext cx="1301660" cy="1950007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13" name="AutoShape 13"/>
          <p:cNvSpPr/>
          <p:nvPr/>
        </p:nvSpPr>
        <p:spPr>
          <a:xfrm>
            <a:off x="2839405" y="869315"/>
            <a:ext cx="15766959" cy="125413"/>
          </a:xfrm>
          <a:prstGeom prst="rect">
            <a:avLst/>
          </a:prstGeom>
          <a:solidFill>
            <a:srgbClr val="967E76"/>
          </a:solidFill>
        </p:spPr>
      </p:sp>
      <p:sp>
        <p:nvSpPr>
          <p:cNvPr id="14" name="AutoShape 14"/>
          <p:cNvSpPr/>
          <p:nvPr/>
        </p:nvSpPr>
        <p:spPr>
          <a:xfrm>
            <a:off x="-211377" y="8548370"/>
            <a:ext cx="1284046" cy="1985237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15" name="AutoShape 15"/>
          <p:cNvSpPr/>
          <p:nvPr/>
        </p:nvSpPr>
        <p:spPr>
          <a:xfrm>
            <a:off x="476791" y="2441886"/>
            <a:ext cx="119085" cy="8229600"/>
          </a:xfrm>
          <a:prstGeom prst="rect">
            <a:avLst/>
          </a:prstGeom>
          <a:solidFill>
            <a:srgbClr val="967E76"/>
          </a:solidFill>
        </p:spPr>
      </p:sp>
      <p:grpSp>
        <p:nvGrpSpPr>
          <p:cNvPr id="16" name="Group 16"/>
          <p:cNvGrpSpPr/>
          <p:nvPr/>
        </p:nvGrpSpPr>
        <p:grpSpPr>
          <a:xfrm rot="3994440">
            <a:off x="765337" y="616379"/>
            <a:ext cx="1075468" cy="1075468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7C0AE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3994440">
            <a:off x="1361012" y="1053035"/>
            <a:ext cx="677655" cy="677655"/>
            <a:chOff x="-2540" y="-2540"/>
            <a:chExt cx="6355080" cy="6355080"/>
          </a:xfrm>
          <a:solidFill>
            <a:srgbClr val="B7C4CF"/>
          </a:solidFill>
        </p:grpSpPr>
        <p:sp>
          <p:nvSpPr>
            <p:cNvPr id="19" name="Freeform 19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grpFill/>
          </p:spPr>
        </p:sp>
      </p:grpSp>
      <p:sp>
        <p:nvSpPr>
          <p:cNvPr id="20" name="Rectangle 3">
            <a:extLst>
              <a:ext uri="{FF2B5EF4-FFF2-40B4-BE49-F238E27FC236}">
                <a16:creationId xmlns:a16="http://schemas.microsoft.com/office/drawing/2014/main" id="{F1ADA568-36AE-4F15-B8C6-D4CA51CD29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9312" y="4028799"/>
            <a:ext cx="15297255" cy="5018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en-US" sz="5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nâng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</a:p>
          <a:p>
            <a:pPr algn="just">
              <a:lnSpc>
                <a:spcPct val="150000"/>
              </a:lnSpc>
            </a:pPr>
            <a:r>
              <a:rPr lang="en-US" altLang="en-US" sz="5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b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-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Nhân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viên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khách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sạn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trả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lại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đồ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để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quên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cho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khách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. </a:t>
            </a:r>
            <a:endParaRPr lang="en-US" altLang="en-US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en-US" sz="5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c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-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Nhân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viên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kiểm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lâm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chống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lại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bọn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lâm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tặc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 . </a:t>
            </a:r>
            <a:endParaRPr lang="en-US" altLang="en-US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en-US" sz="5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d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-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Ông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giám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đốc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thường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hay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nhận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quà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en-US" altLang="en-US" sz="5500" dirty="0" err="1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biếu</a:t>
            </a:r>
            <a:r>
              <a:rPr lang="en-US" altLang="en-US" sz="5500" dirty="0">
                <a:latin typeface="Times New Roman" panose="02020603050405020304" pitchFamily="18" charset="0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5"/>
          <p:cNvSpPr/>
          <p:nvPr/>
        </p:nvSpPr>
        <p:spPr>
          <a:xfrm>
            <a:off x="15949587" y="8548370"/>
            <a:ext cx="2615871" cy="1950007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6" name="AutoShape 6"/>
          <p:cNvSpPr/>
          <p:nvPr/>
        </p:nvSpPr>
        <p:spPr>
          <a:xfrm>
            <a:off x="17199757" y="5143500"/>
            <a:ext cx="119085" cy="8229600"/>
          </a:xfrm>
          <a:prstGeom prst="rect">
            <a:avLst/>
          </a:prstGeom>
          <a:solidFill>
            <a:srgbClr val="5F432C"/>
          </a:solidFill>
        </p:spPr>
      </p:sp>
      <p:grpSp>
        <p:nvGrpSpPr>
          <p:cNvPr id="7" name="Group 7"/>
          <p:cNvGrpSpPr/>
          <p:nvPr/>
        </p:nvGrpSpPr>
        <p:grpSpPr>
          <a:xfrm rot="-10800000">
            <a:off x="16124643" y="1028700"/>
            <a:ext cx="1194200" cy="1194200"/>
            <a:chOff x="0" y="0"/>
            <a:chExt cx="6350000" cy="6350000"/>
          </a:xfrm>
        </p:grpSpPr>
        <p:sp>
          <p:nvSpPr>
            <p:cNvPr id="8" name="Freeform 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F432C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-10800000">
            <a:off x="15919108" y="1507411"/>
            <a:ext cx="835006" cy="835006"/>
            <a:chOff x="-2540" y="-2540"/>
            <a:chExt cx="6355080" cy="6355080"/>
          </a:xfrm>
          <a:solidFill>
            <a:srgbClr val="B7C4CF"/>
          </a:solidFill>
        </p:grpSpPr>
        <p:sp>
          <p:nvSpPr>
            <p:cNvPr id="10" name="Freeform 10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7" name="Group 17"/>
          <p:cNvGrpSpPr/>
          <p:nvPr/>
        </p:nvGrpSpPr>
        <p:grpSpPr>
          <a:xfrm>
            <a:off x="978307" y="925513"/>
            <a:ext cx="12744124" cy="1574073"/>
            <a:chOff x="0" y="231331"/>
            <a:chExt cx="16992166" cy="2098764"/>
          </a:xfrm>
        </p:grpSpPr>
        <p:sp>
          <p:nvSpPr>
            <p:cNvPr id="18" name="TextBox 18"/>
            <p:cNvSpPr txBox="1"/>
            <p:nvPr/>
          </p:nvSpPr>
          <p:spPr>
            <a:xfrm>
              <a:off x="219592" y="231331"/>
              <a:ext cx="16772574" cy="156316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0500"/>
                </a:lnSpc>
              </a:pPr>
              <a:r>
                <a:rPr lang="en-US" sz="4800" b="1" spc="825" dirty="0">
                  <a:solidFill>
                    <a:srgbClr val="FF0000"/>
                  </a:solidFill>
                  <a:latin typeface="Paytone One Italics"/>
                </a:rPr>
                <a:t>2.Ý </a:t>
              </a:r>
              <a:r>
                <a:rPr lang="en-US" sz="4800" b="1" spc="825" dirty="0" err="1">
                  <a:solidFill>
                    <a:srgbClr val="FF0000"/>
                  </a:solidFill>
                  <a:latin typeface="Paytone One Italics"/>
                </a:rPr>
                <a:t>nghĩa</a:t>
              </a:r>
              <a:r>
                <a:rPr lang="en-US" sz="4800" b="1" spc="825" dirty="0">
                  <a:solidFill>
                    <a:srgbClr val="FF0000"/>
                  </a:solidFill>
                  <a:latin typeface="Paytone One Italics"/>
                </a:rPr>
                <a:t> </a:t>
              </a:r>
              <a:r>
                <a:rPr lang="en-US" sz="4800" b="1" spc="825" dirty="0" err="1">
                  <a:solidFill>
                    <a:srgbClr val="FF0000"/>
                  </a:solidFill>
                  <a:latin typeface="Paytone One Italics"/>
                </a:rPr>
                <a:t>của</a:t>
              </a:r>
              <a:r>
                <a:rPr lang="en-US" sz="4800" b="1" spc="825" dirty="0">
                  <a:solidFill>
                    <a:srgbClr val="FF0000"/>
                  </a:solidFill>
                  <a:latin typeface="Paytone One Italics"/>
                </a:rPr>
                <a:t> </a:t>
              </a:r>
              <a:r>
                <a:rPr lang="en-US" sz="4800" b="1" spc="825" dirty="0" err="1">
                  <a:solidFill>
                    <a:srgbClr val="FF0000"/>
                  </a:solidFill>
                  <a:latin typeface="Paytone One Italics"/>
                </a:rPr>
                <a:t>tôn</a:t>
              </a:r>
              <a:r>
                <a:rPr lang="en-US" sz="4800" b="1" spc="825" dirty="0">
                  <a:solidFill>
                    <a:srgbClr val="FF0000"/>
                  </a:solidFill>
                  <a:latin typeface="Paytone One Italics"/>
                </a:rPr>
                <a:t> </a:t>
              </a:r>
              <a:r>
                <a:rPr lang="en-US" sz="4800" b="1" spc="825" dirty="0" err="1">
                  <a:solidFill>
                    <a:srgbClr val="FF0000"/>
                  </a:solidFill>
                  <a:latin typeface="Paytone One Italics"/>
                </a:rPr>
                <a:t>trọng</a:t>
              </a:r>
              <a:r>
                <a:rPr lang="en-US" sz="4800" b="1" spc="825" dirty="0">
                  <a:solidFill>
                    <a:srgbClr val="FF0000"/>
                  </a:solidFill>
                  <a:latin typeface="Paytone One Italics"/>
                </a:rPr>
                <a:t> </a:t>
              </a:r>
              <a:r>
                <a:rPr lang="en-US" sz="4800" b="1" spc="825" dirty="0" err="1">
                  <a:solidFill>
                    <a:srgbClr val="FF0000"/>
                  </a:solidFill>
                  <a:latin typeface="Paytone One Italics"/>
                </a:rPr>
                <a:t>người</a:t>
              </a:r>
              <a:r>
                <a:rPr lang="en-US" sz="4800" b="1" spc="825" dirty="0">
                  <a:solidFill>
                    <a:srgbClr val="FF0000"/>
                  </a:solidFill>
                  <a:latin typeface="Paytone One Italics"/>
                </a:rPr>
                <a:t> </a:t>
              </a:r>
              <a:r>
                <a:rPr lang="en-US" sz="4800" b="1" spc="825" dirty="0" err="1">
                  <a:solidFill>
                    <a:srgbClr val="FF0000"/>
                  </a:solidFill>
                  <a:latin typeface="Paytone One Italics"/>
                </a:rPr>
                <a:t>khác</a:t>
              </a:r>
              <a:endParaRPr lang="en-US" sz="4800" b="1" spc="825" dirty="0">
                <a:solidFill>
                  <a:srgbClr val="FF0000"/>
                </a:solidFill>
                <a:latin typeface="Paytone One Italics"/>
              </a:endParaRPr>
            </a:p>
          </p:txBody>
        </p:sp>
        <p:sp>
          <p:nvSpPr>
            <p:cNvPr id="19" name="AutoShape 19"/>
            <p:cNvSpPr/>
            <p:nvPr/>
          </p:nvSpPr>
          <p:spPr>
            <a:xfrm>
              <a:off x="0" y="2162878"/>
              <a:ext cx="16772573" cy="167217"/>
            </a:xfrm>
            <a:prstGeom prst="rect">
              <a:avLst/>
            </a:prstGeom>
            <a:solidFill>
              <a:srgbClr val="D7C0AE"/>
            </a:solidFill>
          </p:spPr>
        </p:sp>
      </p:grp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C990DB83-3354-45A1-9462-529ED619C52A}"/>
              </a:ext>
            </a:extLst>
          </p:cNvPr>
          <p:cNvSpPr txBox="1">
            <a:spLocks/>
          </p:cNvSpPr>
          <p:nvPr/>
        </p:nvSpPr>
        <p:spPr>
          <a:xfrm>
            <a:off x="721094" y="3162300"/>
            <a:ext cx="15230114" cy="6199187"/>
          </a:xfrm>
          <a:prstGeom prst="rect">
            <a:avLst/>
          </a:prstGeom>
        </p:spPr>
        <p:txBody>
          <a:bodyPr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Tx/>
              <a:buChar char="-"/>
              <a:defRPr/>
            </a:pP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FontTx/>
              <a:buChar char="-"/>
              <a:defRPr/>
            </a:pP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lành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sz="4600" dirty="0">
                <a:latin typeface="Times New Roman" pitchFamily="18" charset="0"/>
                <a:cs typeface="Times New Roman" pitchFamily="18" charset="0"/>
              </a:rPr>
            </a:b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lúc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mọi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6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4600" dirty="0">
                <a:latin typeface="Times New Roman" pitchFamily="18" charset="0"/>
                <a:cs typeface="Times New Roman" pitchFamily="18" charset="0"/>
              </a:rPr>
              <a:t> vi.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en-US" sz="4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4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Trách</a:t>
            </a:r>
            <a:r>
              <a:rPr lang="en-US" sz="4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4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4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	</a:t>
            </a:r>
            <a:endParaRPr lang="en-US" sz="4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Arial" pitchFamily="34" charset="0"/>
              <a:buNone/>
              <a:defRPr/>
            </a:pP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lúc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Font typeface="Arial" pitchFamily="34" charset="0"/>
              <a:buNone/>
              <a:defRPr/>
            </a:pP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4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18694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75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975583" y="307657"/>
            <a:ext cx="8283717" cy="11381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92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65" normalizeH="0" baseline="0" noProof="0" dirty="0">
                <a:ln>
                  <a:noFill/>
                </a:ln>
                <a:solidFill>
                  <a:srgbClr val="FDFDFD"/>
                </a:solidFill>
                <a:effectLst/>
                <a:uLnTx/>
                <a:uFillTx/>
                <a:latin typeface="Paytone One Italics"/>
                <a:ea typeface="+mn-ea"/>
                <a:cs typeface="+mn-cs"/>
              </a:rPr>
              <a:t>TỰ HOẠT ĐỘNG?</a:t>
            </a:r>
          </a:p>
        </p:txBody>
      </p:sp>
      <p:sp>
        <p:nvSpPr>
          <p:cNvPr id="3" name="AutoShape 3"/>
          <p:cNvSpPr/>
          <p:nvPr/>
        </p:nvSpPr>
        <p:spPr>
          <a:xfrm>
            <a:off x="685800" y="3052170"/>
            <a:ext cx="4495800" cy="6820593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7" name="AutoShape 7"/>
          <p:cNvSpPr/>
          <p:nvPr/>
        </p:nvSpPr>
        <p:spPr>
          <a:xfrm>
            <a:off x="-228992" y="-211377"/>
            <a:ext cx="1301660" cy="2790356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8" name="AutoShape 8"/>
          <p:cNvSpPr/>
          <p:nvPr/>
        </p:nvSpPr>
        <p:spPr>
          <a:xfrm>
            <a:off x="-2248154" y="1456849"/>
            <a:ext cx="10869754" cy="125413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9" name="AutoShape 9"/>
          <p:cNvSpPr/>
          <p:nvPr/>
        </p:nvSpPr>
        <p:spPr>
          <a:xfrm>
            <a:off x="6400800" y="3052170"/>
            <a:ext cx="6096000" cy="6820593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13" name="AutoShape 13"/>
          <p:cNvSpPr/>
          <p:nvPr/>
        </p:nvSpPr>
        <p:spPr>
          <a:xfrm>
            <a:off x="13182600" y="3052170"/>
            <a:ext cx="4495800" cy="6820593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21" name="AutoShape 21"/>
          <p:cNvSpPr/>
          <p:nvPr/>
        </p:nvSpPr>
        <p:spPr>
          <a:xfrm>
            <a:off x="685800" y="9567642"/>
            <a:ext cx="4495800" cy="305121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22" name="AutoShape 22"/>
          <p:cNvSpPr/>
          <p:nvPr/>
        </p:nvSpPr>
        <p:spPr>
          <a:xfrm>
            <a:off x="6400800" y="9566378"/>
            <a:ext cx="6096000" cy="306385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23" name="AutoShape 23"/>
          <p:cNvSpPr/>
          <p:nvPr/>
        </p:nvSpPr>
        <p:spPr>
          <a:xfrm>
            <a:off x="13182600" y="9567642"/>
            <a:ext cx="4495800" cy="305121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24" name="Rectangle 2">
            <a:extLst>
              <a:ext uri="{FF2B5EF4-FFF2-40B4-BE49-F238E27FC236}">
                <a16:creationId xmlns:a16="http://schemas.microsoft.com/office/drawing/2014/main" id="{D1C43E07-3768-4EF9-B3A0-FA582C74AB1E}"/>
              </a:ext>
            </a:extLst>
          </p:cNvPr>
          <p:cNvSpPr txBox="1">
            <a:spLocks noChangeArrowheads="1"/>
          </p:cNvSpPr>
          <p:nvPr/>
        </p:nvSpPr>
        <p:spPr>
          <a:xfrm>
            <a:off x="4877004" y="1803385"/>
            <a:ext cx="9601200" cy="5715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4800" b="1" i="1" u="sng" dirty="0" err="1">
                <a:solidFill>
                  <a:srgbClr val="E6E6E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altLang="en-US" sz="4800" b="1" i="1" u="sng" dirty="0">
                <a:solidFill>
                  <a:srgbClr val="E6E6E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i="1" u="sng" dirty="0" err="1">
                <a:solidFill>
                  <a:srgbClr val="E6E6E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altLang="en-US" sz="4800" b="1" i="1" u="sng" dirty="0">
                <a:solidFill>
                  <a:srgbClr val="E6E6E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i="1" u="sng" dirty="0" err="1">
                <a:solidFill>
                  <a:srgbClr val="E6E6E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4800" b="1" i="1" u="sng" dirty="0">
                <a:solidFill>
                  <a:srgbClr val="E6E6E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i="1" u="sng" dirty="0" err="1">
                <a:solidFill>
                  <a:srgbClr val="E6E6E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altLang="en-US" sz="4800" b="1" i="1" u="sng" dirty="0">
                <a:solidFill>
                  <a:srgbClr val="E6E6E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i="1" u="sng" dirty="0" err="1">
                <a:solidFill>
                  <a:srgbClr val="E6E6E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4800" b="1" i="1" u="sng" dirty="0">
                <a:solidFill>
                  <a:srgbClr val="E6E6E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i="1" u="sng" dirty="0" err="1">
                <a:solidFill>
                  <a:srgbClr val="E6E6E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4800" b="1" i="1" u="sng" dirty="0">
                <a:solidFill>
                  <a:srgbClr val="E6E6E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i="1" u="sng" dirty="0" err="1">
                <a:solidFill>
                  <a:srgbClr val="E6E6E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4800" b="1" i="1" u="sng" dirty="0">
                <a:solidFill>
                  <a:srgbClr val="E6E6E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b="1" i="1" u="sng" dirty="0" err="1">
                <a:solidFill>
                  <a:srgbClr val="E6E6E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altLang="en-US" sz="4800" b="1" i="1" u="sng" dirty="0">
                <a:solidFill>
                  <a:srgbClr val="E6E6E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en-US" sz="4800" b="1" i="1" dirty="0">
              <a:solidFill>
                <a:srgbClr val="E6E6E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4800" b="1" i="1" dirty="0">
              <a:solidFill>
                <a:srgbClr val="E6E6E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15">
            <a:extLst>
              <a:ext uri="{FF2B5EF4-FFF2-40B4-BE49-F238E27FC236}">
                <a16:creationId xmlns:a16="http://schemas.microsoft.com/office/drawing/2014/main" id="{AA5DF456-7495-452D-97A3-107B3CE92401}"/>
              </a:ext>
            </a:extLst>
          </p:cNvPr>
          <p:cNvSpPr txBox="1"/>
          <p:nvPr/>
        </p:nvSpPr>
        <p:spPr>
          <a:xfrm>
            <a:off x="13659662" y="3198172"/>
            <a:ext cx="3607744" cy="11592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6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495" normalizeH="0" baseline="0" noProof="0" dirty="0">
                <a:ln>
                  <a:noFill/>
                </a:ln>
                <a:solidFill>
                  <a:srgbClr val="04383F"/>
                </a:solidFill>
                <a:effectLst/>
                <a:uLnTx/>
                <a:uFillTx/>
                <a:latin typeface="Josefin Sans Regular"/>
                <a:ea typeface="+mn-ea"/>
                <a:cs typeface="+mn-cs"/>
              </a:rPr>
              <a:t>NÓI XẤU NGƯỜI KHÁC</a:t>
            </a:r>
          </a:p>
        </p:txBody>
      </p:sp>
      <p:sp>
        <p:nvSpPr>
          <p:cNvPr id="29" name="TextBox 15">
            <a:extLst>
              <a:ext uri="{FF2B5EF4-FFF2-40B4-BE49-F238E27FC236}">
                <a16:creationId xmlns:a16="http://schemas.microsoft.com/office/drawing/2014/main" id="{052874F2-46A2-42BA-BD6F-829DF9345626}"/>
              </a:ext>
            </a:extLst>
          </p:cNvPr>
          <p:cNvSpPr txBox="1"/>
          <p:nvPr/>
        </p:nvSpPr>
        <p:spPr>
          <a:xfrm>
            <a:off x="1269260" y="3238500"/>
            <a:ext cx="3607744" cy="5693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6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0" u="none" strike="noStrike" kern="1200" cap="none" spc="495" normalizeH="0" baseline="0" noProof="0" dirty="0">
                <a:ln>
                  <a:noFill/>
                </a:ln>
                <a:solidFill>
                  <a:srgbClr val="04383F"/>
                </a:solidFill>
                <a:effectLst/>
                <a:uLnTx/>
                <a:uFillTx/>
                <a:latin typeface="Josefin Sans Regular"/>
                <a:ea typeface="+mn-ea"/>
                <a:cs typeface="+mn-cs"/>
              </a:rPr>
              <a:t>BUỒN KHÓC</a:t>
            </a:r>
          </a:p>
        </p:txBody>
      </p:sp>
      <p:pic>
        <p:nvPicPr>
          <p:cNvPr id="43012" name="Picture 4" descr="Bộ sưu tập hình buồn khóc cực chất full 4K mới nhất gồm hơn 999 tấm hình.">
            <a:extLst>
              <a:ext uri="{FF2B5EF4-FFF2-40B4-BE49-F238E27FC236}">
                <a16:creationId xmlns:a16="http://schemas.microsoft.com/office/drawing/2014/main" id="{B098574A-4CD4-4F9F-B312-33D94E8BF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4000500"/>
            <a:ext cx="4203329" cy="5411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4" name="Picture 6" descr="Hơn 1.000 học sinh giỏi tiêu biểu Thủ đô được tuyên dương khen thưởng">
            <a:extLst>
              <a:ext uri="{FF2B5EF4-FFF2-40B4-BE49-F238E27FC236}">
                <a16:creationId xmlns:a16="http://schemas.microsoft.com/office/drawing/2014/main" id="{62100575-7849-472A-B259-6ACEEF86CF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8" r="16400"/>
          <a:stretch/>
        </p:blipFill>
        <p:spPr bwMode="auto">
          <a:xfrm>
            <a:off x="6703775" y="3314700"/>
            <a:ext cx="5488225" cy="5596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6" name="Picture 8" descr="11 Dấu Hiệu Cho Ai Đó Đang Nói Xấu Sau Lưng Bạn">
            <a:extLst>
              <a:ext uri="{FF2B5EF4-FFF2-40B4-BE49-F238E27FC236}">
                <a16:creationId xmlns:a16="http://schemas.microsoft.com/office/drawing/2014/main" id="{8E098061-FE67-4DA6-9A6E-5105614EAC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98" r="23426"/>
          <a:stretch/>
        </p:blipFill>
        <p:spPr bwMode="auto">
          <a:xfrm>
            <a:off x="13296387" y="4314516"/>
            <a:ext cx="4214211" cy="5118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15">
            <a:extLst>
              <a:ext uri="{FF2B5EF4-FFF2-40B4-BE49-F238E27FC236}">
                <a16:creationId xmlns:a16="http://schemas.microsoft.com/office/drawing/2014/main" id="{BDF36F49-0F43-4D74-9D37-53BCAA20A157}"/>
              </a:ext>
            </a:extLst>
          </p:cNvPr>
          <p:cNvSpPr txBox="1"/>
          <p:nvPr/>
        </p:nvSpPr>
        <p:spPr>
          <a:xfrm>
            <a:off x="6324600" y="8953500"/>
            <a:ext cx="6261976" cy="5693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6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300" b="1" spc="495" dirty="0">
                <a:solidFill>
                  <a:srgbClr val="04383F"/>
                </a:solidFill>
                <a:latin typeface="Josefin Sans Regular"/>
              </a:rPr>
              <a:t>ĐƯỢC KHEN THƯỞNG</a:t>
            </a:r>
            <a:endParaRPr kumimoji="0" lang="en-US" sz="3300" b="1" i="0" u="none" strike="noStrike" kern="1200" cap="none" spc="495" normalizeH="0" baseline="0" noProof="0" dirty="0">
              <a:ln>
                <a:noFill/>
              </a:ln>
              <a:solidFill>
                <a:srgbClr val="04383F"/>
              </a:solidFill>
              <a:effectLst/>
              <a:uLnTx/>
              <a:uFillTx/>
              <a:latin typeface="Josefin Sans Regular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5220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C0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981200" y="-176148"/>
            <a:ext cx="5048692" cy="4071620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3" name="AutoShape 3"/>
          <p:cNvSpPr/>
          <p:nvPr/>
        </p:nvSpPr>
        <p:spPr>
          <a:xfrm>
            <a:off x="1028700" y="2344329"/>
            <a:ext cx="119085" cy="8229600"/>
          </a:xfrm>
          <a:prstGeom prst="rect">
            <a:avLst/>
          </a:prstGeom>
          <a:solidFill>
            <a:srgbClr val="F8F7F2"/>
          </a:solidFill>
        </p:spPr>
      </p:sp>
      <p:sp>
        <p:nvSpPr>
          <p:cNvPr id="4" name="AutoShape 4"/>
          <p:cNvSpPr/>
          <p:nvPr/>
        </p:nvSpPr>
        <p:spPr>
          <a:xfrm>
            <a:off x="17003954" y="-29986"/>
            <a:ext cx="1284046" cy="2735086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5" name="AutoShape 5"/>
          <p:cNvSpPr/>
          <p:nvPr/>
        </p:nvSpPr>
        <p:spPr>
          <a:xfrm>
            <a:off x="7772400" y="1900379"/>
            <a:ext cx="10869754" cy="125413"/>
          </a:xfrm>
          <a:prstGeom prst="rect">
            <a:avLst/>
          </a:prstGeom>
          <a:solidFill>
            <a:srgbClr val="F8F7F2"/>
          </a:solidFill>
        </p:spPr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F636126-814C-48BC-BDA3-A7CDB34B34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1069" y="536223"/>
            <a:ext cx="139446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8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 </a:t>
            </a:r>
            <a:r>
              <a:rPr lang="en-US" altLang="en-US" sz="80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dao</a:t>
            </a:r>
            <a:r>
              <a:rPr lang="en-US" altLang="en-US" sz="8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80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lang="en-US" altLang="en-US" sz="8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80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altLang="en-US" sz="8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80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danh</a:t>
            </a:r>
            <a:r>
              <a:rPr lang="en-US" altLang="en-US" sz="80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8000" b="1" dirty="0" err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endParaRPr lang="en-US" altLang="en-US" sz="80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F601EDC9-40DF-4C2F-93F1-ECAADE6A4F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3800" y="2515530"/>
            <a:ext cx="14358915" cy="700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-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Lời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nói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chẳng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mất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tiền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mua</a:t>
            </a:r>
            <a:b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</a:b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Lựa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lời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mà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nói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cho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vừa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lòng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nhau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.</a:t>
            </a:r>
            <a:b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</a:b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-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Cười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người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chớ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vội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cười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lâu</a:t>
            </a:r>
            <a:b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</a:b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Cười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người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hôm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trước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hôm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sau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người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cười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.</a:t>
            </a:r>
            <a:b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</a:b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-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Kính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già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yêu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trẻ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.</a:t>
            </a:r>
            <a:b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</a:b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-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Áo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rách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cốt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cách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người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 </a:t>
            </a:r>
            <a:r>
              <a:rPr lang="en-US" altLang="en-US" sz="5400" b="1" spc="443" dirty="0" err="1">
                <a:solidFill>
                  <a:srgbClr val="660066"/>
                </a:solidFill>
                <a:latin typeface="Paytone One Italics"/>
              </a:rPr>
              <a:t>thương</a:t>
            </a:r>
            <a:r>
              <a:rPr lang="en-US" altLang="en-US" sz="5400" b="1" spc="443" dirty="0">
                <a:solidFill>
                  <a:srgbClr val="660066"/>
                </a:solidFill>
                <a:latin typeface="Paytone One Italics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438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01562662-1984-4669-89E9-0056222BDCA3}"/>
              </a:ext>
            </a:extLst>
          </p:cNvPr>
          <p:cNvSpPr/>
          <p:nvPr/>
        </p:nvSpPr>
        <p:spPr>
          <a:xfrm>
            <a:off x="2400300" y="1485899"/>
            <a:ext cx="817712" cy="634905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US" sz="2700" b="1" dirty="0">
                <a:solidFill>
                  <a:schemeClr val="tx1"/>
                </a:solidFill>
              </a:rPr>
              <a:t>a)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D25C7C9-294E-4051-AD41-1FB1B154ED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98" y="107293"/>
            <a:ext cx="2400300" cy="50783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en-US" sz="2700" b="1"/>
              <a:t>III. BÀI TẬP: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11A06D3-CEDD-4C32-808A-4CD7DA1307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8863" y="692945"/>
            <a:ext cx="13670757" cy="553998"/>
          </a:xfrm>
          <a:prstGeom prst="rect">
            <a:avLst/>
          </a:prstGeom>
          <a:solidFill>
            <a:srgbClr val="D7C0AE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en-US" sz="3000" b="1"/>
              <a:t>Bài 2: Em tán thành hay không tán thành với mỗi ý kiến dưới đây?Vì sao?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42A47F7-5D94-4677-9298-3EF239EF33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4700" y="1478758"/>
            <a:ext cx="12382500" cy="646331"/>
          </a:xfrm>
          <a:prstGeom prst="rect">
            <a:avLst/>
          </a:prstGeom>
          <a:solidFill>
            <a:srgbClr val="EBE0D7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en-US" sz="3600" b="1" dirty="0" err="1"/>
              <a:t>Tôn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trọng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người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khác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là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tự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hạ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thấp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mình</a:t>
            </a:r>
            <a:r>
              <a:rPr lang="en-US" altLang="en-US" sz="3600" b="1" dirty="0"/>
              <a:t>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3DC8183-D886-406D-91C8-2CCDD984B23D}"/>
              </a:ext>
            </a:extLst>
          </p:cNvPr>
          <p:cNvSpPr/>
          <p:nvPr/>
        </p:nvSpPr>
        <p:spPr>
          <a:xfrm>
            <a:off x="2400300" y="4355306"/>
            <a:ext cx="781208" cy="634905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US" sz="2700" b="1" dirty="0">
                <a:solidFill>
                  <a:schemeClr val="tx1"/>
                </a:solidFill>
              </a:rPr>
              <a:t>b)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376AD6-74ED-4A9C-A246-D67A4700E1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4700" y="4355307"/>
            <a:ext cx="12382500" cy="1200329"/>
          </a:xfrm>
          <a:prstGeom prst="rect">
            <a:avLst/>
          </a:prstGeom>
          <a:solidFill>
            <a:srgbClr val="EBE0D7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en-US" sz="3600" b="1"/>
              <a:t>Muốn người khác tôn trọng mình thì mình phải biết tôn trọng người khác.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6C8C207-B681-4A05-A949-C39F16F4A6DA}"/>
              </a:ext>
            </a:extLst>
          </p:cNvPr>
          <p:cNvSpPr/>
          <p:nvPr/>
        </p:nvSpPr>
        <p:spPr>
          <a:xfrm>
            <a:off x="2400300" y="7543799"/>
            <a:ext cx="817712" cy="634905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en-US" sz="2700" b="1" dirty="0">
                <a:solidFill>
                  <a:schemeClr val="tx1"/>
                </a:solidFill>
              </a:rPr>
              <a:t>c)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FA967E5-C8E5-4A40-A054-5014AA677E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4700" y="7422358"/>
            <a:ext cx="12382500" cy="646331"/>
          </a:xfrm>
          <a:prstGeom prst="rect">
            <a:avLst/>
          </a:prstGeom>
          <a:solidFill>
            <a:srgbClr val="EBE0D7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en-US" sz="3600" b="1"/>
              <a:t>Tôn trọng người khác là tự tôn trọng mình.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1E4A3FC-C7E2-4B08-AA01-B9B1EBF919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4700" y="2314574"/>
            <a:ext cx="12382500" cy="1754326"/>
          </a:xfrm>
          <a:prstGeom prst="rect">
            <a:avLst/>
          </a:prstGeom>
          <a:solidFill>
            <a:srgbClr val="B7C4CF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en-US" sz="3600" b="1" dirty="0"/>
              <a:t>Sai. </a:t>
            </a:r>
            <a:r>
              <a:rPr lang="en-US" altLang="en-US" sz="3600" b="1" dirty="0" err="1"/>
              <a:t>Vì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tôn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trọng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người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khác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là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không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tự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hạ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thấp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bản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thân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mình</a:t>
            </a:r>
            <a:r>
              <a:rPr lang="en-US" altLang="en-US" sz="3600" b="1" dirty="0"/>
              <a:t>. </a:t>
            </a:r>
            <a:r>
              <a:rPr lang="en-US" altLang="en-US" sz="3600" b="1" dirty="0" err="1"/>
              <a:t>Ngược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lại</a:t>
            </a:r>
            <a:r>
              <a:rPr lang="en-US" altLang="en-US" sz="3600" b="1" dirty="0"/>
              <a:t>, </a:t>
            </a:r>
            <a:r>
              <a:rPr lang="en-US" altLang="en-US" sz="3600" b="1" dirty="0" err="1"/>
              <a:t>tôn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trọng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người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khác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là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tôn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trọng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bản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thân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và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những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người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xung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quanh</a:t>
            </a:r>
            <a:r>
              <a:rPr lang="en-US" altLang="en-US" sz="3600" b="1" dirty="0"/>
              <a:t>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176BD34-46C5-4E98-8AC5-F7FF23F164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4700" y="5955507"/>
            <a:ext cx="12382500" cy="1200329"/>
          </a:xfrm>
          <a:prstGeom prst="rect">
            <a:avLst/>
          </a:prstGeom>
          <a:solidFill>
            <a:srgbClr val="B7C4CF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en-US" sz="3600" b="1"/>
              <a:t>Đúng. Vì muốn người khác tôn trọng mình thì mình phải tôn trọng người khác.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7B9FA91-9021-4139-9BE4-7447D7C93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4700" y="8458201"/>
            <a:ext cx="12382500" cy="1200329"/>
          </a:xfrm>
          <a:prstGeom prst="rect">
            <a:avLst/>
          </a:prstGeom>
          <a:solidFill>
            <a:srgbClr val="B7C4CF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en-US" sz="3600" b="1" dirty="0" err="1"/>
              <a:t>Đúng</a:t>
            </a:r>
            <a:r>
              <a:rPr lang="en-US" altLang="en-US" sz="3600" b="1" dirty="0"/>
              <a:t>. </a:t>
            </a:r>
            <a:r>
              <a:rPr lang="en-US" altLang="en-US" sz="3600" b="1" dirty="0" err="1"/>
              <a:t>Vì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đây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là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hành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động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thể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hiện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lối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sống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có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văn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hoá</a:t>
            </a:r>
            <a:r>
              <a:rPr lang="en-US" altLang="en-US" sz="3600" b="1" dirty="0"/>
              <a:t>, </a:t>
            </a:r>
            <a:r>
              <a:rPr lang="en-US" altLang="en-US" sz="3600" b="1" dirty="0" err="1"/>
              <a:t>có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đạo</a:t>
            </a:r>
            <a:r>
              <a:rPr lang="en-US" altLang="en-US" sz="3600" b="1" dirty="0"/>
              <a:t> </a:t>
            </a:r>
            <a:r>
              <a:rPr lang="en-US" altLang="en-US" sz="3600" b="1" dirty="0" err="1"/>
              <a:t>đức</a:t>
            </a:r>
            <a:r>
              <a:rPr lang="en-US" altLang="en-US" sz="3600" b="1" dirty="0"/>
              <a:t>.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1" grpId="1" animBg="1"/>
      <p:bldP spid="26" grpId="0" animBg="1"/>
      <p:bldP spid="31" grpId="0" animBg="1"/>
      <p:bldP spid="33" grpId="0" animBg="1"/>
      <p:bldP spid="34" grpId="0" animBg="1"/>
      <p:bldP spid="35" grpId="0" animBg="1"/>
      <p:bldP spid="36" grpId="0" animBg="1"/>
      <p:bldP spid="45" grpId="0" animBg="1"/>
      <p:bldP spid="47" grpId="0" animBg="1"/>
      <p:bldP spid="5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75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utoShape 28"/>
          <p:cNvSpPr/>
          <p:nvPr/>
        </p:nvSpPr>
        <p:spPr>
          <a:xfrm>
            <a:off x="-21041" y="-202002"/>
            <a:ext cx="10646469" cy="10726234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29" name="TextBox 29"/>
          <p:cNvSpPr txBox="1"/>
          <p:nvPr/>
        </p:nvSpPr>
        <p:spPr>
          <a:xfrm>
            <a:off x="1028700" y="1117623"/>
            <a:ext cx="7638789" cy="12807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200" b="1" spc="825" dirty="0">
                <a:solidFill>
                  <a:srgbClr val="04383F"/>
                </a:solidFill>
                <a:latin typeface="Paytone One Italics"/>
              </a:rPr>
              <a:t>DẶN DÒ</a:t>
            </a:r>
            <a:endParaRPr kumimoji="0" lang="en-US" sz="7200" b="1" i="0" u="none" strike="noStrike" kern="1200" cap="none" spc="825" normalizeH="0" baseline="0" noProof="0" dirty="0">
              <a:ln>
                <a:noFill/>
              </a:ln>
              <a:solidFill>
                <a:srgbClr val="04383F"/>
              </a:solidFill>
              <a:effectLst/>
              <a:uLnTx/>
              <a:uFillTx/>
              <a:latin typeface="Paytone One Italics"/>
              <a:ea typeface="+mn-ea"/>
              <a:cs typeface="+mn-cs"/>
            </a:endParaRPr>
          </a:p>
        </p:txBody>
      </p:sp>
      <p:sp>
        <p:nvSpPr>
          <p:cNvPr id="33" name="AutoShape 33"/>
          <p:cNvSpPr/>
          <p:nvPr/>
        </p:nvSpPr>
        <p:spPr>
          <a:xfrm>
            <a:off x="17041467" y="-202002"/>
            <a:ext cx="1475526" cy="1636365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34" name="AutoShape 34"/>
          <p:cNvSpPr/>
          <p:nvPr/>
        </p:nvSpPr>
        <p:spPr>
          <a:xfrm>
            <a:off x="11729603" y="695447"/>
            <a:ext cx="10869754" cy="125413"/>
          </a:xfrm>
          <a:prstGeom prst="rect">
            <a:avLst/>
          </a:prstGeom>
          <a:solidFill>
            <a:srgbClr val="EEE3CB"/>
          </a:solidFill>
        </p:spPr>
      </p:sp>
      <p:sp>
        <p:nvSpPr>
          <p:cNvPr id="35" name="Rectangle 3">
            <a:extLst>
              <a:ext uri="{FF2B5EF4-FFF2-40B4-BE49-F238E27FC236}">
                <a16:creationId xmlns:a16="http://schemas.microsoft.com/office/drawing/2014/main" id="{1EB85410-4F2E-41BD-9F75-2CC01850B5A6}"/>
              </a:ext>
            </a:extLst>
          </p:cNvPr>
          <p:cNvSpPr txBox="1">
            <a:spLocks noChangeArrowheads="1"/>
          </p:cNvSpPr>
          <p:nvPr/>
        </p:nvSpPr>
        <p:spPr>
          <a:xfrm>
            <a:off x="2461820" y="3072353"/>
            <a:ext cx="5386780" cy="40523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endParaRPr lang="en-US" alt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altLang="en-US" sz="6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Font typeface="Arial" pitchFamily="34" charset="0"/>
              <a:buNone/>
            </a:pPr>
            <a:r>
              <a:rPr lang="en-US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6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6" name="Freeform 4">
            <a:extLst>
              <a:ext uri="{FF2B5EF4-FFF2-40B4-BE49-F238E27FC236}">
                <a16:creationId xmlns:a16="http://schemas.microsoft.com/office/drawing/2014/main" id="{A1B79D42-771D-4863-9DD6-DEDADC21403F}"/>
              </a:ext>
            </a:extLst>
          </p:cNvPr>
          <p:cNvSpPr/>
          <p:nvPr/>
        </p:nvSpPr>
        <p:spPr>
          <a:xfrm>
            <a:off x="14478000" y="6198579"/>
            <a:ext cx="3147822" cy="3059721"/>
          </a:xfrm>
          <a:custGeom>
            <a:avLst/>
            <a:gdLst/>
            <a:ahLst/>
            <a:cxnLst/>
            <a:rect l="l" t="t" r="r" b="b"/>
            <a:pathLst>
              <a:path w="6321665" h="635000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D7C0AE"/>
          </a:solidFill>
        </p:spPr>
        <p:txBody>
          <a:bodyPr/>
          <a:lstStyle/>
          <a:p>
            <a:endParaRPr lang="en-US" dirty="0"/>
          </a:p>
        </p:txBody>
      </p:sp>
      <p:grpSp>
        <p:nvGrpSpPr>
          <p:cNvPr id="37" name="Group 9">
            <a:extLst>
              <a:ext uri="{FF2B5EF4-FFF2-40B4-BE49-F238E27FC236}">
                <a16:creationId xmlns:a16="http://schemas.microsoft.com/office/drawing/2014/main" id="{FBA9262A-A3CE-4664-A8D1-ADC0CDE62921}"/>
              </a:ext>
            </a:extLst>
          </p:cNvPr>
          <p:cNvGrpSpPr>
            <a:grpSpLocks noChangeAspect="1"/>
          </p:cNvGrpSpPr>
          <p:nvPr/>
        </p:nvGrpSpPr>
        <p:grpSpPr>
          <a:xfrm rot="-10800000">
            <a:off x="13639800" y="6198579"/>
            <a:ext cx="2188289" cy="2188289"/>
            <a:chOff x="-2540" y="-2540"/>
            <a:chExt cx="6355080" cy="6355080"/>
          </a:xfrm>
          <a:solidFill>
            <a:srgbClr val="B7C4CF"/>
          </a:solidFill>
        </p:grpSpPr>
        <p:sp>
          <p:nvSpPr>
            <p:cNvPr id="38" name="Freeform 10">
              <a:extLst>
                <a:ext uri="{FF2B5EF4-FFF2-40B4-BE49-F238E27FC236}">
                  <a16:creationId xmlns:a16="http://schemas.microsoft.com/office/drawing/2014/main" id="{7B953A19-3FA3-4F87-86FF-6991A29909A6}"/>
                </a:ext>
              </a:extLst>
            </p:cNvPr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grpFill/>
          </p:spPr>
        </p:sp>
      </p:grpSp>
      <p:sp>
        <p:nvSpPr>
          <p:cNvPr id="39" name="AutoShape 34">
            <a:extLst>
              <a:ext uri="{FF2B5EF4-FFF2-40B4-BE49-F238E27FC236}">
                <a16:creationId xmlns:a16="http://schemas.microsoft.com/office/drawing/2014/main" id="{C2B32104-6EC8-4D3E-B2A8-704816A56217}"/>
              </a:ext>
            </a:extLst>
          </p:cNvPr>
          <p:cNvSpPr/>
          <p:nvPr/>
        </p:nvSpPr>
        <p:spPr>
          <a:xfrm>
            <a:off x="-1524000" y="8953500"/>
            <a:ext cx="13008670" cy="215877"/>
          </a:xfrm>
          <a:prstGeom prst="rect">
            <a:avLst/>
          </a:prstGeom>
          <a:solidFill>
            <a:srgbClr val="EEE3CB"/>
          </a:solidFill>
        </p:spPr>
      </p:sp>
      <p:sp>
        <p:nvSpPr>
          <p:cNvPr id="40" name="Freeform 4">
            <a:extLst>
              <a:ext uri="{FF2B5EF4-FFF2-40B4-BE49-F238E27FC236}">
                <a16:creationId xmlns:a16="http://schemas.microsoft.com/office/drawing/2014/main" id="{E1FA5586-5EFE-4DC1-ACD7-D89FEA8CC9F6}"/>
              </a:ext>
            </a:extLst>
          </p:cNvPr>
          <p:cNvSpPr/>
          <p:nvPr/>
        </p:nvSpPr>
        <p:spPr>
          <a:xfrm>
            <a:off x="11684175" y="2398358"/>
            <a:ext cx="1424114" cy="1248129"/>
          </a:xfrm>
          <a:custGeom>
            <a:avLst/>
            <a:gdLst/>
            <a:ahLst/>
            <a:cxnLst/>
            <a:rect l="l" t="t" r="r" b="b"/>
            <a:pathLst>
              <a:path w="6321665" h="635000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D7C0AE"/>
          </a:solidFill>
        </p:spPr>
        <p:txBody>
          <a:bodyPr/>
          <a:lstStyle/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309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C0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3"/>
          <p:cNvGrpSpPr/>
          <p:nvPr/>
        </p:nvGrpSpPr>
        <p:grpSpPr>
          <a:xfrm rot="3994440">
            <a:off x="9460729" y="1099404"/>
            <a:ext cx="714890" cy="714890"/>
            <a:chOff x="0" y="0"/>
            <a:chExt cx="6350000" cy="6350000"/>
          </a:xfrm>
          <a:solidFill>
            <a:srgbClr val="B7C4CF"/>
          </a:solidFill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grpFill/>
          </p:spPr>
        </p:sp>
      </p:grpSp>
      <p:sp>
        <p:nvSpPr>
          <p:cNvPr id="18" name="TextBox 18"/>
          <p:cNvSpPr txBox="1"/>
          <p:nvPr/>
        </p:nvSpPr>
        <p:spPr>
          <a:xfrm>
            <a:off x="10658376" y="1151176"/>
            <a:ext cx="6715223" cy="6253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180"/>
              </a:lnSpc>
            </a:pPr>
            <a:r>
              <a:rPr lang="en-US" sz="3700" spc="443" dirty="0">
                <a:solidFill>
                  <a:srgbClr val="04383F"/>
                </a:solidFill>
                <a:latin typeface="Paytone One Italics"/>
              </a:rPr>
              <a:t>ĐỌC MẪU TRUYỆN SAU:</a:t>
            </a:r>
          </a:p>
        </p:txBody>
      </p:sp>
      <p:grpSp>
        <p:nvGrpSpPr>
          <p:cNvPr id="29" name="Group 29"/>
          <p:cNvGrpSpPr>
            <a:grpSpLocks noChangeAspect="1"/>
          </p:cNvGrpSpPr>
          <p:nvPr/>
        </p:nvGrpSpPr>
        <p:grpSpPr>
          <a:xfrm rot="3994440">
            <a:off x="9852935" y="1357034"/>
            <a:ext cx="450454" cy="450454"/>
            <a:chOff x="-2540" y="-2540"/>
            <a:chExt cx="6355080" cy="6355080"/>
          </a:xfrm>
        </p:grpSpPr>
        <p:sp>
          <p:nvSpPr>
            <p:cNvPr id="30" name="Freeform 30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04383F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-211377" y="-211377"/>
            <a:ext cx="1284046" cy="2790356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32" name="AutoShape 32"/>
          <p:cNvSpPr/>
          <p:nvPr/>
        </p:nvSpPr>
        <p:spPr>
          <a:xfrm>
            <a:off x="-2248154" y="1456849"/>
            <a:ext cx="10869754" cy="125413"/>
          </a:xfrm>
          <a:prstGeom prst="rect">
            <a:avLst/>
          </a:prstGeom>
          <a:solidFill>
            <a:srgbClr val="EEE3CB"/>
          </a:solidFill>
        </p:spPr>
      </p:sp>
      <p:sp>
        <p:nvSpPr>
          <p:cNvPr id="37" name="Subtitle 2">
            <a:extLst>
              <a:ext uri="{FF2B5EF4-FFF2-40B4-BE49-F238E27FC236}">
                <a16:creationId xmlns:a16="http://schemas.microsoft.com/office/drawing/2014/main" id="{6586733A-41AD-423D-8857-54FF24CDE3DA}"/>
              </a:ext>
            </a:extLst>
          </p:cNvPr>
          <p:cNvSpPr txBox="1">
            <a:spLocks/>
          </p:cNvSpPr>
          <p:nvPr/>
        </p:nvSpPr>
        <p:spPr>
          <a:xfrm>
            <a:off x="704869" y="2578979"/>
            <a:ext cx="16878261" cy="687207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Sau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Willty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ty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lớn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đang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ty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ven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ven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lão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gắt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gỏng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Cút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.”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mỉa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quay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Willty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gần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túi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lấy</a:t>
            </a:r>
            <a:r>
              <a:rPr lang="en-US" alt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endParaRPr lang="en-US" alt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C0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100005" y="7303117"/>
            <a:ext cx="3611177" cy="4089235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3" name="AutoShape 3"/>
          <p:cNvSpPr/>
          <p:nvPr/>
        </p:nvSpPr>
        <p:spPr>
          <a:xfrm>
            <a:off x="17168348" y="7620"/>
            <a:ext cx="88749" cy="8865135"/>
          </a:xfrm>
          <a:prstGeom prst="rect">
            <a:avLst/>
          </a:prstGeom>
          <a:solidFill>
            <a:srgbClr val="EEE3CB"/>
          </a:solidFill>
        </p:spPr>
      </p:sp>
      <p:sp>
        <p:nvSpPr>
          <p:cNvPr id="9" name="TextBox 9"/>
          <p:cNvSpPr txBox="1"/>
          <p:nvPr/>
        </p:nvSpPr>
        <p:spPr>
          <a:xfrm>
            <a:off x="682369" y="8523605"/>
            <a:ext cx="8463835" cy="5866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500"/>
              </a:lnSpc>
            </a:pPr>
            <a:r>
              <a:rPr lang="en-US" sz="4000" b="1" i="1" spc="30" dirty="0">
                <a:solidFill>
                  <a:srgbClr val="7030A0"/>
                </a:solidFill>
                <a:latin typeface="Josefin Sans Regular"/>
              </a:rPr>
              <a:t>Theo </a:t>
            </a:r>
            <a:r>
              <a:rPr lang="en-US" sz="4000" b="1" i="1" spc="30" dirty="0" err="1">
                <a:solidFill>
                  <a:srgbClr val="7030A0"/>
                </a:solidFill>
                <a:latin typeface="Josefin Sans Regular"/>
              </a:rPr>
              <a:t>em</a:t>
            </a:r>
            <a:r>
              <a:rPr lang="en-US" sz="4000" b="1" i="1" spc="30" dirty="0">
                <a:solidFill>
                  <a:srgbClr val="7030A0"/>
                </a:solidFill>
                <a:latin typeface="Josefin Sans Regular"/>
              </a:rPr>
              <a:t>, </a:t>
            </a:r>
            <a:r>
              <a:rPr lang="en-US" sz="4000" b="1" i="1" spc="30" dirty="0" err="1">
                <a:solidFill>
                  <a:srgbClr val="7030A0"/>
                </a:solidFill>
                <a:latin typeface="Josefin Sans Regular"/>
              </a:rPr>
              <a:t>việc</a:t>
            </a:r>
            <a:r>
              <a:rPr lang="en-US" sz="4000" b="1" i="1" spc="30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sz="4000" b="1" i="1" spc="30" dirty="0" err="1">
                <a:solidFill>
                  <a:srgbClr val="7030A0"/>
                </a:solidFill>
                <a:latin typeface="Josefin Sans Regular"/>
              </a:rPr>
              <a:t>làm</a:t>
            </a:r>
            <a:r>
              <a:rPr lang="en-US" sz="4000" b="1" i="1" spc="30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sz="4000" b="1" i="1" spc="30" dirty="0" err="1">
                <a:solidFill>
                  <a:srgbClr val="7030A0"/>
                </a:solidFill>
                <a:latin typeface="Josefin Sans Regular"/>
              </a:rPr>
              <a:t>của</a:t>
            </a:r>
            <a:r>
              <a:rPr lang="en-US" sz="4000" b="1" i="1" spc="30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sz="4000" b="1" i="1" spc="30" dirty="0" err="1">
                <a:solidFill>
                  <a:srgbClr val="7030A0"/>
                </a:solidFill>
                <a:latin typeface="Josefin Sans Regular"/>
              </a:rPr>
              <a:t>Willty</a:t>
            </a:r>
            <a:r>
              <a:rPr lang="en-US" sz="4000" b="1" i="1" spc="30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sz="4000" b="1" i="1" spc="30" dirty="0" err="1">
                <a:solidFill>
                  <a:srgbClr val="7030A0"/>
                </a:solidFill>
                <a:latin typeface="Josefin Sans Regular"/>
              </a:rPr>
              <a:t>là</a:t>
            </a:r>
            <a:r>
              <a:rPr lang="en-US" sz="4000" b="1" i="1" spc="30" dirty="0">
                <a:solidFill>
                  <a:srgbClr val="7030A0"/>
                </a:solidFill>
                <a:latin typeface="Josefin Sans Regular"/>
              </a:rPr>
              <a:t> </a:t>
            </a:r>
            <a:r>
              <a:rPr lang="en-US" sz="4000" b="1" i="1" spc="30" dirty="0" err="1">
                <a:solidFill>
                  <a:srgbClr val="7030A0"/>
                </a:solidFill>
                <a:latin typeface="Josefin Sans Regular"/>
              </a:rPr>
              <a:t>gì</a:t>
            </a:r>
            <a:r>
              <a:rPr lang="en-US" sz="4000" b="1" i="1" spc="30" dirty="0">
                <a:solidFill>
                  <a:srgbClr val="7030A0"/>
                </a:solidFill>
                <a:latin typeface="Josefin Sans Regular"/>
              </a:rPr>
              <a:t>?!</a:t>
            </a:r>
          </a:p>
        </p:txBody>
      </p:sp>
      <p:sp>
        <p:nvSpPr>
          <p:cNvPr id="10" name="AutoShape 10"/>
          <p:cNvSpPr/>
          <p:nvPr/>
        </p:nvSpPr>
        <p:spPr>
          <a:xfrm>
            <a:off x="-520591" y="8074799"/>
            <a:ext cx="10869754" cy="125413"/>
          </a:xfrm>
          <a:prstGeom prst="rect">
            <a:avLst/>
          </a:prstGeom>
          <a:solidFill>
            <a:srgbClr val="EEE3CB"/>
          </a:solidFill>
        </p:spPr>
      </p:sp>
      <p:grpSp>
        <p:nvGrpSpPr>
          <p:cNvPr id="11" name="Group 11"/>
          <p:cNvGrpSpPr/>
          <p:nvPr/>
        </p:nvGrpSpPr>
        <p:grpSpPr>
          <a:xfrm rot="1895262">
            <a:off x="11048894" y="7892681"/>
            <a:ext cx="1224976" cy="1224976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 rot="1895262">
            <a:off x="10856914" y="8277500"/>
            <a:ext cx="745355" cy="745355"/>
            <a:chOff x="-2540" y="-2540"/>
            <a:chExt cx="6355080" cy="6355080"/>
          </a:xfrm>
          <a:solidFill>
            <a:srgbClr val="967E76"/>
          </a:solidFill>
        </p:grpSpPr>
        <p:sp>
          <p:nvSpPr>
            <p:cNvPr id="14" name="Freeform 14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grpFill/>
          </p:spPr>
        </p:sp>
      </p:grpSp>
      <p:sp>
        <p:nvSpPr>
          <p:cNvPr id="15" name="Subtitle 2">
            <a:extLst>
              <a:ext uri="{FF2B5EF4-FFF2-40B4-BE49-F238E27FC236}">
                <a16:creationId xmlns:a16="http://schemas.microsoft.com/office/drawing/2014/main" id="{965BABDB-3017-45EF-AD8B-55E8BC8AA0D8}"/>
              </a:ext>
            </a:extLst>
          </p:cNvPr>
          <p:cNvSpPr txBox="1">
            <a:spLocks/>
          </p:cNvSpPr>
          <p:nvPr/>
        </p:nvSpPr>
        <p:spPr>
          <a:xfrm>
            <a:off x="403511" y="378066"/>
            <a:ext cx="16427887" cy="747638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chợt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quên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mắc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cỡ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xuống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nắm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nhăn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nheo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algn="just">
              <a:buNone/>
            </a:pP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Thưa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xin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lỗi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Cháu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quên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</a:p>
          <a:p>
            <a:pPr marL="0" indent="0" algn="just">
              <a:buNone/>
            </a:pP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“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quý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bạc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tôn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altLang="en-US" sz="5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ông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mỉm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cười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ứa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mắt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tuyển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ty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giám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đốc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ty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đáng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kính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615BBA90-02E8-4088-A2A7-8018B4D9D8B9}"/>
              </a:ext>
            </a:extLst>
          </p:cNvPr>
          <p:cNvSpPr txBox="1"/>
          <p:nvPr/>
        </p:nvSpPr>
        <p:spPr>
          <a:xfrm>
            <a:off x="4648200" y="9319224"/>
            <a:ext cx="8463835" cy="6668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180"/>
              </a:lnSpc>
            </a:pPr>
            <a:r>
              <a:rPr lang="en-US" sz="4400" b="1" spc="443" dirty="0">
                <a:solidFill>
                  <a:srgbClr val="FF0000"/>
                </a:solidFill>
                <a:latin typeface="Paytone One Italics"/>
              </a:rPr>
              <a:t>TÔN TRỌNG NGƯỜI KHÁC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6511E97-9BBA-479C-98C1-AA874ECFC8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86011" y="3559883"/>
            <a:ext cx="3810000" cy="3810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7C0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10338109" y="2923190"/>
            <a:ext cx="7170927" cy="19466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spc="30" dirty="0">
                <a:solidFill>
                  <a:srgbClr val="660066"/>
                </a:solidFill>
                <a:latin typeface="Josefin Sans Regular"/>
              </a:rPr>
              <a:t>-&gt; </a:t>
            </a:r>
            <a:r>
              <a:rPr lang="en-US" sz="4400" b="1" spc="30" dirty="0" err="1">
                <a:solidFill>
                  <a:srgbClr val="660066"/>
                </a:solidFill>
                <a:latin typeface="Josefin Sans Regular"/>
              </a:rPr>
              <a:t>Hành</a:t>
            </a:r>
            <a:r>
              <a:rPr lang="en-US" sz="4400" b="1" spc="30" dirty="0">
                <a:solidFill>
                  <a:srgbClr val="660066"/>
                </a:solidFill>
                <a:latin typeface="Josefin Sans Regular"/>
              </a:rPr>
              <a:t> </a:t>
            </a:r>
            <a:r>
              <a:rPr lang="en-US" sz="4400" b="1" spc="30" dirty="0" err="1">
                <a:solidFill>
                  <a:srgbClr val="660066"/>
                </a:solidFill>
                <a:latin typeface="Josefin Sans Regular"/>
              </a:rPr>
              <a:t>động</a:t>
            </a:r>
            <a:r>
              <a:rPr lang="en-US" sz="4400" b="1" spc="30" dirty="0">
                <a:solidFill>
                  <a:srgbClr val="660066"/>
                </a:solidFill>
                <a:latin typeface="Josefin Sans Regular"/>
              </a:rPr>
              <a:t> </a:t>
            </a:r>
            <a:r>
              <a:rPr lang="en-US" sz="4400" b="1" spc="30" dirty="0" err="1">
                <a:solidFill>
                  <a:srgbClr val="660066"/>
                </a:solidFill>
                <a:latin typeface="Josefin Sans Regular"/>
              </a:rPr>
              <a:t>của</a:t>
            </a:r>
            <a:r>
              <a:rPr lang="en-US" sz="4400" b="1" spc="30" dirty="0">
                <a:solidFill>
                  <a:srgbClr val="660066"/>
                </a:solidFill>
                <a:latin typeface="Josefin Sans Regular"/>
              </a:rPr>
              <a:t> </a:t>
            </a:r>
            <a:r>
              <a:rPr lang="en-US" sz="4400" b="1" spc="30" dirty="0" err="1">
                <a:solidFill>
                  <a:srgbClr val="660066"/>
                </a:solidFill>
                <a:latin typeface="Josefin Sans Regular"/>
              </a:rPr>
              <a:t>các</a:t>
            </a:r>
            <a:r>
              <a:rPr lang="en-US" sz="4400" b="1" spc="30" dirty="0">
                <a:solidFill>
                  <a:srgbClr val="660066"/>
                </a:solidFill>
                <a:latin typeface="Josefin Sans Regular"/>
              </a:rPr>
              <a:t> </a:t>
            </a:r>
            <a:r>
              <a:rPr lang="en-US" sz="4400" b="1" spc="30" dirty="0" err="1">
                <a:solidFill>
                  <a:srgbClr val="660066"/>
                </a:solidFill>
                <a:latin typeface="Josefin Sans Regular"/>
              </a:rPr>
              <a:t>bạn</a:t>
            </a:r>
            <a:r>
              <a:rPr lang="en-US" sz="4400" b="1" spc="30" dirty="0">
                <a:solidFill>
                  <a:srgbClr val="660066"/>
                </a:solidFill>
                <a:latin typeface="Josefin Sans Regular"/>
              </a:rPr>
              <a:t> </a:t>
            </a:r>
            <a:r>
              <a:rPr lang="en-US" sz="4400" b="1" spc="30" dirty="0" err="1">
                <a:solidFill>
                  <a:srgbClr val="660066"/>
                </a:solidFill>
                <a:latin typeface="Josefin Sans Regular"/>
              </a:rPr>
              <a:t>đã</a:t>
            </a:r>
            <a:r>
              <a:rPr lang="en-US" sz="4400" b="1" spc="30" dirty="0">
                <a:solidFill>
                  <a:srgbClr val="660066"/>
                </a:solidFill>
                <a:latin typeface="Josefin Sans Regular"/>
              </a:rPr>
              <a:t> </a:t>
            </a:r>
            <a:r>
              <a:rPr lang="en-US" sz="4400" b="1" spc="30" dirty="0" err="1">
                <a:solidFill>
                  <a:srgbClr val="660066"/>
                </a:solidFill>
                <a:latin typeface="Josefin Sans Regular"/>
              </a:rPr>
              <a:t>nói</a:t>
            </a:r>
            <a:r>
              <a:rPr lang="en-US" sz="4400" b="1" spc="30" dirty="0">
                <a:solidFill>
                  <a:srgbClr val="660066"/>
                </a:solidFill>
                <a:latin typeface="Josefin Sans Regular"/>
              </a:rPr>
              <a:t> </a:t>
            </a:r>
            <a:r>
              <a:rPr lang="en-US" sz="4400" b="1" spc="30" dirty="0" err="1">
                <a:solidFill>
                  <a:srgbClr val="660066"/>
                </a:solidFill>
                <a:latin typeface="Josefin Sans Regular"/>
              </a:rPr>
              <a:t>lên</a:t>
            </a:r>
            <a:r>
              <a:rPr lang="en-US" sz="4400" b="1" spc="30" dirty="0">
                <a:solidFill>
                  <a:srgbClr val="660066"/>
                </a:solidFill>
                <a:latin typeface="Josefin Sans Regular"/>
              </a:rPr>
              <a:t> </a:t>
            </a:r>
            <a:r>
              <a:rPr lang="en-US" sz="4400" b="1" spc="30" dirty="0" err="1">
                <a:solidFill>
                  <a:srgbClr val="660066"/>
                </a:solidFill>
                <a:latin typeface="Josefin Sans Regular"/>
              </a:rPr>
              <a:t>điều</a:t>
            </a:r>
            <a:r>
              <a:rPr lang="en-US" sz="4400" b="1" spc="30" dirty="0">
                <a:solidFill>
                  <a:srgbClr val="660066"/>
                </a:solidFill>
                <a:latin typeface="Josefin Sans Regular"/>
              </a:rPr>
              <a:t> </a:t>
            </a:r>
            <a:r>
              <a:rPr lang="en-US" sz="4400" b="1" spc="30" dirty="0" err="1">
                <a:solidFill>
                  <a:srgbClr val="660066"/>
                </a:solidFill>
                <a:latin typeface="Josefin Sans Regular"/>
              </a:rPr>
              <a:t>gì</a:t>
            </a:r>
            <a:r>
              <a:rPr lang="en-US" sz="4400" b="1" spc="30" dirty="0">
                <a:solidFill>
                  <a:srgbClr val="660066"/>
                </a:solidFill>
                <a:latin typeface="Josefin Sans Regular"/>
              </a:rPr>
              <a:t>?!.</a:t>
            </a:r>
          </a:p>
        </p:txBody>
      </p:sp>
      <p:grpSp>
        <p:nvGrpSpPr>
          <p:cNvPr id="9" name="Group 9"/>
          <p:cNvGrpSpPr/>
          <p:nvPr/>
        </p:nvGrpSpPr>
        <p:grpSpPr>
          <a:xfrm rot="-10800000">
            <a:off x="16533200" y="869315"/>
            <a:ext cx="978018" cy="978018"/>
            <a:chOff x="0" y="0"/>
            <a:chExt cx="6350000" cy="6350000"/>
          </a:xfrm>
          <a:solidFill>
            <a:srgbClr val="967E76"/>
          </a:solidFill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-10800000">
            <a:off x="16306918" y="1203412"/>
            <a:ext cx="683848" cy="683848"/>
            <a:chOff x="-2540" y="-2540"/>
            <a:chExt cx="6355080" cy="6355080"/>
          </a:xfrm>
        </p:grpSpPr>
        <p:sp>
          <p:nvSpPr>
            <p:cNvPr id="12" name="Freeform 12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sp>
        <p:nvSpPr>
          <p:cNvPr id="13" name="AutoShape 13"/>
          <p:cNvSpPr/>
          <p:nvPr/>
        </p:nvSpPr>
        <p:spPr>
          <a:xfrm>
            <a:off x="17041467" y="8548370"/>
            <a:ext cx="1475526" cy="1967622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14" name="AutoShape 14"/>
          <p:cNvSpPr/>
          <p:nvPr/>
        </p:nvSpPr>
        <p:spPr>
          <a:xfrm>
            <a:off x="10980502" y="9132887"/>
            <a:ext cx="10869754" cy="125413"/>
          </a:xfrm>
          <a:prstGeom prst="rect">
            <a:avLst/>
          </a:prstGeom>
          <a:solidFill>
            <a:srgbClr val="FDFDFD"/>
          </a:solidFill>
        </p:spPr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3A31392-E728-4BB6-9F2E-7948A685DEED}"/>
              </a:ext>
            </a:extLst>
          </p:cNvPr>
          <p:cNvSpPr/>
          <p:nvPr/>
        </p:nvSpPr>
        <p:spPr>
          <a:xfrm>
            <a:off x="-4867651" y="0"/>
            <a:ext cx="14011651" cy="12735380"/>
          </a:xfrm>
          <a:prstGeom prst="rect">
            <a:avLst/>
          </a:prstGeom>
          <a:solidFill>
            <a:srgbClr val="EBE0D7"/>
          </a:solidFill>
          <a:ln>
            <a:solidFill>
              <a:srgbClr val="EEE3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0" name="Group 15">
            <a:extLst>
              <a:ext uri="{FF2B5EF4-FFF2-40B4-BE49-F238E27FC236}">
                <a16:creationId xmlns:a16="http://schemas.microsoft.com/office/drawing/2014/main" id="{5DDAA1AA-9565-4721-83F3-9170AE66AFB4}"/>
              </a:ext>
            </a:extLst>
          </p:cNvPr>
          <p:cNvGrpSpPr/>
          <p:nvPr/>
        </p:nvGrpSpPr>
        <p:grpSpPr>
          <a:xfrm>
            <a:off x="-2342603" y="8769291"/>
            <a:ext cx="978018" cy="978018"/>
            <a:chOff x="0" y="0"/>
            <a:chExt cx="6350000" cy="6350000"/>
          </a:xfrm>
        </p:grpSpPr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616C74B1-24EB-4C1B-B740-752935817AC4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FDFDFD"/>
            </a:solidFill>
          </p:spPr>
        </p:sp>
      </p:grpSp>
      <p:grpSp>
        <p:nvGrpSpPr>
          <p:cNvPr id="22" name="Group 17">
            <a:extLst>
              <a:ext uri="{FF2B5EF4-FFF2-40B4-BE49-F238E27FC236}">
                <a16:creationId xmlns:a16="http://schemas.microsoft.com/office/drawing/2014/main" id="{8EAAB002-A850-4479-8BFC-42A23948B093}"/>
              </a:ext>
            </a:extLst>
          </p:cNvPr>
          <p:cNvGrpSpPr>
            <a:grpSpLocks noChangeAspect="1"/>
          </p:cNvGrpSpPr>
          <p:nvPr/>
        </p:nvGrpSpPr>
        <p:grpSpPr>
          <a:xfrm>
            <a:off x="1549153" y="8240355"/>
            <a:ext cx="683848" cy="683848"/>
            <a:chOff x="-2540" y="-2540"/>
            <a:chExt cx="6355080" cy="6355080"/>
          </a:xfrm>
        </p:grpSpPr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0FCDFE63-FEC9-4694-B105-94E0BC5F2A1F}"/>
                </a:ext>
              </a:extLst>
            </p:cNvPr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318F9A"/>
            </a:solidFill>
          </p:spPr>
        </p:sp>
      </p:grpSp>
      <p:sp>
        <p:nvSpPr>
          <p:cNvPr id="25" name="AutoShape 7">
            <a:extLst>
              <a:ext uri="{FF2B5EF4-FFF2-40B4-BE49-F238E27FC236}">
                <a16:creationId xmlns:a16="http://schemas.microsoft.com/office/drawing/2014/main" id="{0156EEB5-6832-440A-8A69-AE63032E01E7}"/>
              </a:ext>
            </a:extLst>
          </p:cNvPr>
          <p:cNvSpPr/>
          <p:nvPr/>
        </p:nvSpPr>
        <p:spPr>
          <a:xfrm>
            <a:off x="-790157" y="-613721"/>
            <a:ext cx="1510755" cy="1914778"/>
          </a:xfrm>
          <a:prstGeom prst="rect">
            <a:avLst/>
          </a:prstGeom>
          <a:solidFill>
            <a:srgbClr val="B7C4CF"/>
          </a:solidFill>
        </p:spPr>
      </p:sp>
      <p:sp>
        <p:nvSpPr>
          <p:cNvPr id="28" name="AutoShape 8">
            <a:extLst>
              <a:ext uri="{FF2B5EF4-FFF2-40B4-BE49-F238E27FC236}">
                <a16:creationId xmlns:a16="http://schemas.microsoft.com/office/drawing/2014/main" id="{61E3096F-58E9-4499-8F13-8D83D1A606FB}"/>
              </a:ext>
            </a:extLst>
          </p:cNvPr>
          <p:cNvSpPr/>
          <p:nvPr/>
        </p:nvSpPr>
        <p:spPr>
          <a:xfrm>
            <a:off x="-3025378" y="675040"/>
            <a:ext cx="10869754" cy="125413"/>
          </a:xfrm>
          <a:prstGeom prst="rect">
            <a:avLst/>
          </a:prstGeom>
          <a:solidFill>
            <a:srgbClr val="F8F7F2"/>
          </a:solidFill>
        </p:spPr>
      </p:sp>
      <p:sp>
        <p:nvSpPr>
          <p:cNvPr id="29" name="Rectangle 4">
            <a:extLst>
              <a:ext uri="{FF2B5EF4-FFF2-40B4-BE49-F238E27FC236}">
                <a16:creationId xmlns:a16="http://schemas.microsoft.com/office/drawing/2014/main" id="{3A96F69E-DB24-4BB9-9160-082794157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449973"/>
            <a:ext cx="8570264" cy="470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en-US" altLang="en-US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Khi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đến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bệnh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viện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thăm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cô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giáo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ốm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mặc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dù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nhìn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thấy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khẩu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hiệu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altLang="en-US" sz="4800" dirty="0">
                <a:solidFill>
                  <a:srgbClr val="C00000"/>
                </a:solidFill>
                <a:latin typeface="UTM Cafeta" panose="02040603050506020204" pitchFamily="18" charset="0"/>
                <a:cs typeface="Times New Roman" panose="02020603050405020304" pitchFamily="18" charset="0"/>
              </a:rPr>
              <a:t>“</a:t>
            </a:r>
            <a:r>
              <a:rPr lang="en-US" altLang="en-US" sz="4800" dirty="0" err="1">
                <a:solidFill>
                  <a:srgbClr val="C00000"/>
                </a:solidFill>
                <a:latin typeface="UTM Cafeta" panose="02040603050506020204" pitchFamily="18" charset="0"/>
                <a:cs typeface="Times New Roman" panose="02020603050405020304" pitchFamily="18" charset="0"/>
              </a:rPr>
              <a:t>Không</a:t>
            </a:r>
            <a:r>
              <a:rPr lang="en-US" altLang="en-US" sz="4800" dirty="0">
                <a:solidFill>
                  <a:srgbClr val="C00000"/>
                </a:solidFill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solidFill>
                  <a:srgbClr val="C00000"/>
                </a:solidFill>
                <a:latin typeface="UTM Cafeta" panose="020406030505060202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4800" dirty="0">
                <a:solidFill>
                  <a:srgbClr val="C00000"/>
                </a:solidFill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solidFill>
                  <a:srgbClr val="C00000"/>
                </a:solidFill>
                <a:latin typeface="UTM Cafeta" panose="020406030505060202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4800" dirty="0">
                <a:solidFill>
                  <a:srgbClr val="C00000"/>
                </a:solidFill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solidFill>
                  <a:srgbClr val="C00000"/>
                </a:solidFill>
                <a:latin typeface="UTM Cafeta" panose="02040603050506020204" pitchFamily="18" charset="0"/>
                <a:cs typeface="Times New Roman" panose="02020603050405020304" pitchFamily="18" charset="0"/>
              </a:rPr>
              <a:t>ồn</a:t>
            </a:r>
            <a:r>
              <a:rPr lang="en-US" altLang="en-US" sz="4800" dirty="0">
                <a:solidFill>
                  <a:srgbClr val="C00000"/>
                </a:solidFill>
                <a:latin typeface="UTM Cafeta" panose="02040603050506020204" pitchFamily="18" charset="0"/>
                <a:cs typeface="Times New Roman" panose="02020603050405020304" pitchFamily="18" charset="0"/>
              </a:rPr>
              <a:t>”</a:t>
            </a:r>
          </a:p>
          <a:p>
            <a:pPr algn="just"/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nhưng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bạn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vẫn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cười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nói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đùa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800" dirty="0" err="1">
                <a:latin typeface="UTM Cafeta" panose="02040603050506020204" pitchFamily="18" charset="0"/>
                <a:cs typeface="Times New Roman" panose="02020603050405020304" pitchFamily="18" charset="0"/>
              </a:rPr>
              <a:t>giỡn</a:t>
            </a:r>
            <a:r>
              <a:rPr lang="en-US" altLang="en-US" sz="4800" dirty="0">
                <a:latin typeface="UTM Cafeta" panose="02040603050506020204" pitchFamily="18" charset="0"/>
                <a:cs typeface="Times New Roman" panose="02020603050405020304" pitchFamily="18" charset="0"/>
              </a:rPr>
              <a:t>…</a:t>
            </a:r>
          </a:p>
          <a:p>
            <a:pPr algn="just"/>
            <a:br>
              <a:rPr lang="en-US" altLang="en-US" sz="5000" dirty="0">
                <a:latin typeface="UTM Cafeta" panose="02040603050506020204" pitchFamily="18" charset="0"/>
                <a:cs typeface="Times New Roman" panose="02020603050405020304" pitchFamily="18" charset="0"/>
              </a:rPr>
            </a:br>
            <a:endParaRPr lang="en-US" altLang="en-US" sz="5000" dirty="0">
              <a:latin typeface="UTM Cafeta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4">
            <a:extLst>
              <a:ext uri="{FF2B5EF4-FFF2-40B4-BE49-F238E27FC236}">
                <a16:creationId xmlns:a16="http://schemas.microsoft.com/office/drawing/2014/main" id="{711E443A-53FC-4F56-A008-A44235F851D0}"/>
              </a:ext>
            </a:extLst>
          </p:cNvPr>
          <p:cNvSpPr txBox="1"/>
          <p:nvPr/>
        </p:nvSpPr>
        <p:spPr>
          <a:xfrm>
            <a:off x="9184338" y="6038919"/>
            <a:ext cx="9044545" cy="130240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80"/>
              </a:lnSpc>
            </a:pPr>
            <a:r>
              <a:rPr lang="en-US" sz="3900" b="1" spc="443" dirty="0">
                <a:solidFill>
                  <a:srgbClr val="04383F"/>
                </a:solidFill>
                <a:latin typeface="Paytone One Italics"/>
              </a:rPr>
              <a:t>KHÔNG TÔN TRỌNG NGƯỜI KHÁC</a:t>
            </a:r>
          </a:p>
          <a:p>
            <a:pPr algn="ctr">
              <a:lnSpc>
                <a:spcPts val="5180"/>
              </a:lnSpc>
            </a:pPr>
            <a:r>
              <a:rPr lang="en-US" sz="3900" b="1" spc="443" dirty="0">
                <a:solidFill>
                  <a:srgbClr val="04383F"/>
                </a:solidFill>
                <a:latin typeface="Paytone One Italics"/>
              </a:rPr>
              <a:t>(</a:t>
            </a:r>
            <a:r>
              <a:rPr lang="en-US" sz="3900" b="1" spc="443" dirty="0" err="1">
                <a:solidFill>
                  <a:srgbClr val="04383F"/>
                </a:solidFill>
                <a:latin typeface="Paytone One Italics"/>
              </a:rPr>
              <a:t>mọi</a:t>
            </a:r>
            <a:r>
              <a:rPr lang="en-US" sz="39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sz="3900" b="1" spc="443" dirty="0" err="1">
                <a:solidFill>
                  <a:srgbClr val="04383F"/>
                </a:solidFill>
                <a:latin typeface="Paytone One Italics"/>
              </a:rPr>
              <a:t>người</a:t>
            </a:r>
            <a:r>
              <a:rPr lang="en-US" sz="39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sz="3900" b="1" spc="443" dirty="0" err="1">
                <a:solidFill>
                  <a:srgbClr val="04383F"/>
                </a:solidFill>
                <a:latin typeface="Paytone One Italics"/>
              </a:rPr>
              <a:t>xung</a:t>
            </a:r>
            <a:r>
              <a:rPr lang="en-US" sz="3900" b="1" spc="443" dirty="0">
                <a:solidFill>
                  <a:srgbClr val="04383F"/>
                </a:solidFill>
                <a:latin typeface="Paytone One Italics"/>
              </a:rPr>
              <a:t> </a:t>
            </a:r>
            <a:r>
              <a:rPr lang="en-US" sz="3900" b="1" spc="443" dirty="0" err="1">
                <a:solidFill>
                  <a:srgbClr val="04383F"/>
                </a:solidFill>
                <a:latin typeface="Paytone One Italics"/>
              </a:rPr>
              <a:t>quanh</a:t>
            </a:r>
            <a:r>
              <a:rPr lang="en-US" sz="3900" b="1" spc="443" dirty="0">
                <a:solidFill>
                  <a:srgbClr val="04383F"/>
                </a:solidFill>
                <a:latin typeface="Paytone One Italics"/>
              </a:rPr>
              <a:t>)</a:t>
            </a:r>
          </a:p>
        </p:txBody>
      </p:sp>
      <p:pic>
        <p:nvPicPr>
          <p:cNvPr id="1026" name="Picture 2" descr="Câu hỏi Khám phá trang 61 SGK Đạo đức lớp 2 - Cánh Diều | SGK Đạo đức lớp 2  - Cánh Diều">
            <a:extLst>
              <a:ext uri="{FF2B5EF4-FFF2-40B4-BE49-F238E27FC236}">
                <a16:creationId xmlns:a16="http://schemas.microsoft.com/office/drawing/2014/main" id="{6166BEDA-EC81-4070-9A07-09B529225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153" y="4923222"/>
            <a:ext cx="5722474" cy="462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75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3435451"/>
            <a:ext cx="18506873" cy="2564802"/>
            <a:chOff x="-3004899" y="-137160"/>
            <a:chExt cx="24675830" cy="3419736"/>
          </a:xfrm>
        </p:grpSpPr>
        <p:sp>
          <p:nvSpPr>
            <p:cNvPr id="3" name="TextBox 3"/>
            <p:cNvSpPr txBox="1"/>
            <p:nvPr/>
          </p:nvSpPr>
          <p:spPr>
            <a:xfrm>
              <a:off x="0" y="-137160"/>
              <a:ext cx="18274762" cy="16645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295"/>
                </a:lnSpc>
              </a:pPr>
              <a:r>
                <a:rPr lang="en-US" sz="13800" spc="65" dirty="0">
                  <a:solidFill>
                    <a:srgbClr val="F0EFEC"/>
                  </a:solidFill>
                  <a:latin typeface="Barlow Condensed ExtraBold" panose="00000906000000000000" pitchFamily="2" charset="0"/>
                </a:rPr>
                <a:t>BÀI 3: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-3004899" y="2485948"/>
              <a:ext cx="24675830" cy="79662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4620"/>
                </a:lnSpc>
              </a:pPr>
              <a:r>
                <a:rPr lang="en-US" sz="6000" spc="495" dirty="0">
                  <a:solidFill>
                    <a:srgbClr val="EEE3CB"/>
                  </a:solidFill>
                  <a:latin typeface="UTM NguyenHa 01" panose="02040603050506020204" pitchFamily="18" charset="0"/>
                </a:rPr>
                <a:t>TÔN TRỌNG NGƯỜI KHÁC</a:t>
              </a:r>
            </a:p>
          </p:txBody>
        </p:sp>
      </p:grpSp>
      <p:sp>
        <p:nvSpPr>
          <p:cNvPr id="5" name="AutoShape 5"/>
          <p:cNvSpPr/>
          <p:nvPr/>
        </p:nvSpPr>
        <p:spPr>
          <a:xfrm>
            <a:off x="17121639" y="-174768"/>
            <a:ext cx="1352222" cy="1879548"/>
          </a:xfrm>
          <a:prstGeom prst="rect">
            <a:avLst/>
          </a:prstGeom>
          <a:solidFill>
            <a:srgbClr val="B7C4CF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0800000">
            <a:off x="16561537" y="3502343"/>
            <a:ext cx="1120203" cy="77294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8417722" y="604079"/>
            <a:ext cx="10869754" cy="125413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8" name="AutoShape 8"/>
          <p:cNvSpPr/>
          <p:nvPr/>
        </p:nvSpPr>
        <p:spPr>
          <a:xfrm>
            <a:off x="-211377" y="8548370"/>
            <a:ext cx="1457911" cy="1950007"/>
          </a:xfrm>
          <a:prstGeom prst="rect">
            <a:avLst/>
          </a:prstGeom>
          <a:solidFill>
            <a:srgbClr val="B7C4CF"/>
          </a:solidFill>
        </p:spPr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759207" y="6291294"/>
            <a:ext cx="1120203" cy="77294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-954368" y="9582038"/>
            <a:ext cx="10869754" cy="125413"/>
          </a:xfrm>
          <a:prstGeom prst="rect">
            <a:avLst/>
          </a:prstGeom>
          <a:solidFill>
            <a:srgbClr val="D7C0AE"/>
          </a:solidFill>
        </p:spPr>
      </p:sp>
      <p:grpSp>
        <p:nvGrpSpPr>
          <p:cNvPr id="11" name="Group 11"/>
          <p:cNvGrpSpPr/>
          <p:nvPr/>
        </p:nvGrpSpPr>
        <p:grpSpPr>
          <a:xfrm rot="-6582049">
            <a:off x="16874388" y="8718296"/>
            <a:ext cx="1075468" cy="1075468"/>
            <a:chOff x="0" y="0"/>
            <a:chExt cx="6350000" cy="6350000"/>
          </a:xfrm>
          <a:solidFill>
            <a:srgbClr val="EEE3CB"/>
          </a:solidFill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 rot="-6582049">
            <a:off x="16692811" y="8654176"/>
            <a:ext cx="677655" cy="677655"/>
            <a:chOff x="-2540" y="-2540"/>
            <a:chExt cx="6355080" cy="6355080"/>
          </a:xfrm>
          <a:solidFill>
            <a:srgbClr val="EEE3CB"/>
          </a:solidFill>
        </p:grpSpPr>
        <p:sp>
          <p:nvSpPr>
            <p:cNvPr id="14" name="Freeform 14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5" name="Group 15"/>
          <p:cNvGrpSpPr/>
          <p:nvPr/>
        </p:nvGrpSpPr>
        <p:grpSpPr>
          <a:xfrm rot="3994440">
            <a:off x="635435" y="957320"/>
            <a:ext cx="1075468" cy="1075468"/>
            <a:chOff x="0" y="0"/>
            <a:chExt cx="6350000" cy="6350000"/>
          </a:xfrm>
          <a:solidFill>
            <a:srgbClr val="EBE0D7"/>
          </a:solidFill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 rot="3994440">
            <a:off x="1231110" y="1393976"/>
            <a:ext cx="677655" cy="677655"/>
            <a:chOff x="-2540" y="-2540"/>
            <a:chExt cx="6355080" cy="6355080"/>
          </a:xfrm>
          <a:solidFill>
            <a:srgbClr val="967E76"/>
          </a:solidFill>
        </p:grpSpPr>
        <p:sp>
          <p:nvSpPr>
            <p:cNvPr id="18" name="Freeform 18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grpFill/>
          </p:spPr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675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644394" y="4637556"/>
            <a:ext cx="9533470" cy="4569674"/>
            <a:chOff x="-1426179" y="-1369332"/>
            <a:chExt cx="12711293" cy="6092897"/>
          </a:xfrm>
        </p:grpSpPr>
        <p:sp>
          <p:nvSpPr>
            <p:cNvPr id="3" name="TextBox 3"/>
            <p:cNvSpPr txBox="1"/>
            <p:nvPr/>
          </p:nvSpPr>
          <p:spPr>
            <a:xfrm>
              <a:off x="-1426179" y="-1369332"/>
              <a:ext cx="12711293" cy="85493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ts val="4970"/>
                </a:lnSpc>
              </a:pPr>
              <a:r>
                <a:rPr lang="en-US" sz="4400" spc="426" dirty="0">
                  <a:solidFill>
                    <a:srgbClr val="FDFDFD"/>
                  </a:solidFill>
                  <a:latin typeface="Paytone One Italics"/>
                </a:rPr>
                <a:t>TÌM HIỂU TÌNH HUỐNG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-1426179" y="-98267"/>
              <a:ext cx="12711293" cy="482183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514350" indent="-514350" algn="r">
                <a:lnSpc>
                  <a:spcPct val="150000"/>
                </a:lnSpc>
                <a:buAutoNum type="arabicPeriod"/>
              </a:pPr>
              <a:r>
                <a:rPr lang="en-US" sz="4000" spc="30" dirty="0" err="1">
                  <a:solidFill>
                    <a:srgbClr val="FDFDFD"/>
                  </a:solidFill>
                  <a:latin typeface="Josefin Sans Regular"/>
                </a:rPr>
                <a:t>Tình</a:t>
              </a:r>
              <a:r>
                <a:rPr lang="en-US" sz="4000" spc="30" dirty="0">
                  <a:solidFill>
                    <a:srgbClr val="FDFDFD"/>
                  </a:solidFill>
                  <a:latin typeface="Josefin Sans Regular"/>
                </a:rPr>
                <a:t> </a:t>
              </a:r>
              <a:r>
                <a:rPr lang="en-US" sz="4000" spc="30" dirty="0" err="1">
                  <a:solidFill>
                    <a:srgbClr val="FDFDFD"/>
                  </a:solidFill>
                  <a:latin typeface="Josefin Sans Regular"/>
                </a:rPr>
                <a:t>huống</a:t>
              </a:r>
              <a:r>
                <a:rPr lang="en-US" sz="4000" spc="30" dirty="0">
                  <a:solidFill>
                    <a:srgbClr val="FDFDFD"/>
                  </a:solidFill>
                  <a:latin typeface="Josefin Sans Regular"/>
                </a:rPr>
                <a:t> 1</a:t>
              </a:r>
            </a:p>
            <a:p>
              <a:pPr marL="514350" indent="-514350" algn="r">
                <a:lnSpc>
                  <a:spcPct val="150000"/>
                </a:lnSpc>
                <a:buAutoNum type="arabicPeriod"/>
              </a:pPr>
              <a:r>
                <a:rPr lang="en-US" sz="4000" spc="30" dirty="0" err="1">
                  <a:solidFill>
                    <a:srgbClr val="FDFDFD"/>
                  </a:solidFill>
                  <a:latin typeface="Josefin Sans Regular"/>
                </a:rPr>
                <a:t>Tình</a:t>
              </a:r>
              <a:r>
                <a:rPr lang="en-US" sz="4000" spc="30" dirty="0">
                  <a:solidFill>
                    <a:srgbClr val="FDFDFD"/>
                  </a:solidFill>
                  <a:latin typeface="Josefin Sans Regular"/>
                </a:rPr>
                <a:t> </a:t>
              </a:r>
              <a:r>
                <a:rPr lang="en-US" sz="4000" spc="30" dirty="0" err="1">
                  <a:solidFill>
                    <a:srgbClr val="FDFDFD"/>
                  </a:solidFill>
                  <a:latin typeface="Josefin Sans Regular"/>
                </a:rPr>
                <a:t>huống</a:t>
              </a:r>
              <a:r>
                <a:rPr lang="en-US" sz="4000" spc="30" dirty="0">
                  <a:solidFill>
                    <a:srgbClr val="FDFDFD"/>
                  </a:solidFill>
                  <a:latin typeface="Josefin Sans Regular"/>
                </a:rPr>
                <a:t> 2</a:t>
              </a:r>
            </a:p>
            <a:p>
              <a:pPr marL="514350" indent="-514350" algn="r">
                <a:lnSpc>
                  <a:spcPct val="150000"/>
                </a:lnSpc>
                <a:buAutoNum type="arabicPeriod"/>
              </a:pPr>
              <a:r>
                <a:rPr lang="en-US" sz="4000" spc="30" dirty="0" err="1">
                  <a:solidFill>
                    <a:srgbClr val="FDFDFD"/>
                  </a:solidFill>
                  <a:latin typeface="Josefin Sans Regular"/>
                </a:rPr>
                <a:t>Tình</a:t>
              </a:r>
              <a:r>
                <a:rPr lang="en-US" sz="4000" spc="30" dirty="0">
                  <a:solidFill>
                    <a:srgbClr val="FDFDFD"/>
                  </a:solidFill>
                  <a:latin typeface="Josefin Sans Regular"/>
                </a:rPr>
                <a:t> </a:t>
              </a:r>
              <a:r>
                <a:rPr lang="en-US" sz="4000" spc="30" dirty="0" err="1">
                  <a:solidFill>
                    <a:srgbClr val="FDFDFD"/>
                  </a:solidFill>
                  <a:latin typeface="Josefin Sans Regular"/>
                </a:rPr>
                <a:t>huống</a:t>
              </a:r>
              <a:r>
                <a:rPr lang="en-US" sz="4000" spc="30" dirty="0">
                  <a:solidFill>
                    <a:srgbClr val="FDFDFD"/>
                  </a:solidFill>
                  <a:latin typeface="Josefin Sans Regular"/>
                </a:rPr>
                <a:t> 3</a:t>
              </a:r>
            </a:p>
            <a:p>
              <a:pPr algn="r">
                <a:lnSpc>
                  <a:spcPct val="150000"/>
                </a:lnSpc>
              </a:pPr>
              <a:r>
                <a:rPr lang="en-US" sz="4000" spc="30" dirty="0">
                  <a:solidFill>
                    <a:srgbClr val="FDFDFD"/>
                  </a:solidFill>
                  <a:latin typeface="Josefin Sans Regular"/>
                </a:rPr>
                <a:t>(</a:t>
              </a:r>
              <a:r>
                <a:rPr lang="en-US" sz="4000" spc="30" dirty="0" err="1">
                  <a:solidFill>
                    <a:srgbClr val="FDFDFD"/>
                  </a:solidFill>
                  <a:latin typeface="Josefin Sans Regular"/>
                </a:rPr>
                <a:t>Đọc</a:t>
              </a:r>
              <a:r>
                <a:rPr lang="en-US" sz="4000" spc="30" dirty="0">
                  <a:solidFill>
                    <a:srgbClr val="FDFDFD"/>
                  </a:solidFill>
                  <a:latin typeface="Josefin Sans Regular"/>
                </a:rPr>
                <a:t> SGK </a:t>
              </a:r>
              <a:r>
                <a:rPr lang="en-US" sz="4000" spc="30" dirty="0" err="1">
                  <a:solidFill>
                    <a:srgbClr val="FDFDFD"/>
                  </a:solidFill>
                  <a:latin typeface="Josefin Sans Regular"/>
                </a:rPr>
                <a:t>trong</a:t>
              </a:r>
              <a:r>
                <a:rPr lang="en-US" sz="4000" spc="30" dirty="0">
                  <a:solidFill>
                    <a:srgbClr val="FDFDFD"/>
                  </a:solidFill>
                  <a:latin typeface="Josefin Sans Regular"/>
                </a:rPr>
                <a:t> 3 </a:t>
              </a:r>
              <a:r>
                <a:rPr lang="en-US" sz="4000" spc="30" dirty="0" err="1">
                  <a:solidFill>
                    <a:srgbClr val="FDFDFD"/>
                  </a:solidFill>
                  <a:latin typeface="Josefin Sans Regular"/>
                </a:rPr>
                <a:t>phút</a:t>
              </a:r>
              <a:r>
                <a:rPr lang="en-US" sz="4000" spc="30" dirty="0">
                  <a:solidFill>
                    <a:srgbClr val="FDFDFD"/>
                  </a:solidFill>
                  <a:latin typeface="Josefin Sans Regular"/>
                </a:rPr>
                <a:t>).</a:t>
              </a:r>
            </a:p>
          </p:txBody>
        </p:sp>
      </p:grpSp>
      <p:sp>
        <p:nvSpPr>
          <p:cNvPr id="5" name="AutoShape 5"/>
          <p:cNvSpPr/>
          <p:nvPr/>
        </p:nvSpPr>
        <p:spPr>
          <a:xfrm>
            <a:off x="14430812" y="-228992"/>
            <a:ext cx="4086181" cy="3387522"/>
          </a:xfrm>
          <a:prstGeom prst="rect">
            <a:avLst/>
          </a:prstGeom>
          <a:solidFill>
            <a:srgbClr val="B7C4CF"/>
          </a:solidFill>
        </p:spPr>
      </p:sp>
      <p:grpSp>
        <p:nvGrpSpPr>
          <p:cNvPr id="6" name="Group 6"/>
          <p:cNvGrpSpPr/>
          <p:nvPr/>
        </p:nvGrpSpPr>
        <p:grpSpPr>
          <a:xfrm>
            <a:off x="1072668" y="7371057"/>
            <a:ext cx="1887243" cy="1887243"/>
            <a:chOff x="0" y="0"/>
            <a:chExt cx="6350000" cy="6350000"/>
          </a:xfrm>
          <a:solidFill>
            <a:srgbClr val="B7C4CF"/>
          </a:solidFill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grpFill/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965132" y="7182178"/>
            <a:ext cx="1319595" cy="1319595"/>
            <a:chOff x="-2540" y="-2540"/>
            <a:chExt cx="6355080" cy="6355080"/>
          </a:xfrm>
          <a:solidFill>
            <a:srgbClr val="EEE3CB"/>
          </a:solidFill>
        </p:grpSpPr>
        <p:sp>
          <p:nvSpPr>
            <p:cNvPr id="9" name="Freeform 9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grpFill/>
          </p:spPr>
        </p:sp>
      </p:grpSp>
      <p:sp>
        <p:nvSpPr>
          <p:cNvPr id="10" name="AutoShape 10"/>
          <p:cNvSpPr/>
          <p:nvPr/>
        </p:nvSpPr>
        <p:spPr>
          <a:xfrm>
            <a:off x="17140215" y="-2738378"/>
            <a:ext cx="119085" cy="8229600"/>
          </a:xfrm>
          <a:prstGeom prst="rect">
            <a:avLst/>
          </a:prstGeom>
          <a:solidFill>
            <a:srgbClr val="EEE3CB"/>
          </a:solidFill>
        </p:spPr>
      </p:sp>
      <p:grpSp>
        <p:nvGrpSpPr>
          <p:cNvPr id="11" name="Group 11"/>
          <p:cNvGrpSpPr/>
          <p:nvPr/>
        </p:nvGrpSpPr>
        <p:grpSpPr>
          <a:xfrm>
            <a:off x="-2184967" y="1464769"/>
            <a:ext cx="12292234" cy="2257372"/>
            <a:chOff x="0" y="1098322"/>
            <a:chExt cx="16389647" cy="3009829"/>
          </a:xfrm>
        </p:grpSpPr>
        <p:sp>
          <p:nvSpPr>
            <p:cNvPr id="12" name="TextBox 12"/>
            <p:cNvSpPr txBox="1"/>
            <p:nvPr/>
          </p:nvSpPr>
          <p:spPr>
            <a:xfrm>
              <a:off x="4640490" y="1098322"/>
              <a:ext cx="11749157" cy="215178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3439"/>
                </a:lnSpc>
              </a:pPr>
              <a:r>
                <a:rPr lang="en-US" sz="8600" spc="1056" dirty="0">
                  <a:solidFill>
                    <a:srgbClr val="FDFDFD"/>
                  </a:solidFill>
                  <a:latin typeface="Paytone One Italics"/>
                </a:rPr>
                <a:t>ĐẶT VẤN ĐỀ</a:t>
              </a:r>
            </a:p>
          </p:txBody>
        </p:sp>
        <p:sp>
          <p:nvSpPr>
            <p:cNvPr id="13" name="AutoShape 13"/>
            <p:cNvSpPr/>
            <p:nvPr/>
          </p:nvSpPr>
          <p:spPr>
            <a:xfrm>
              <a:off x="0" y="3940934"/>
              <a:ext cx="14493006" cy="167217"/>
            </a:xfrm>
            <a:prstGeom prst="rect">
              <a:avLst/>
            </a:prstGeom>
            <a:solidFill>
              <a:srgbClr val="EEE3CB"/>
            </a:solidFill>
          </p:spPr>
        </p:sp>
      </p:grpSp>
      <p:sp>
        <p:nvSpPr>
          <p:cNvPr id="14" name="AutoShape 14"/>
          <p:cNvSpPr/>
          <p:nvPr/>
        </p:nvSpPr>
        <p:spPr>
          <a:xfrm>
            <a:off x="-211377" y="-176148"/>
            <a:ext cx="1023248" cy="1190339"/>
          </a:xfrm>
          <a:prstGeom prst="rect">
            <a:avLst/>
          </a:prstGeom>
          <a:solidFill>
            <a:srgbClr val="FDFDFD"/>
          </a:solidFill>
        </p:spPr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209800" y="795571"/>
            <a:ext cx="12420601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7200" spc="-150" dirty="0">
                <a:solidFill>
                  <a:srgbClr val="04383F"/>
                </a:solidFill>
                <a:latin typeface="Paytone One Italics"/>
              </a:rPr>
              <a:t>CÂU HỎI TÌNH HUỐNG</a:t>
            </a:r>
          </a:p>
        </p:txBody>
      </p:sp>
      <p:sp>
        <p:nvSpPr>
          <p:cNvPr id="5" name="AutoShape 5"/>
          <p:cNvSpPr/>
          <p:nvPr/>
        </p:nvSpPr>
        <p:spPr>
          <a:xfrm>
            <a:off x="-523339" y="6415752"/>
            <a:ext cx="3611177" cy="4054005"/>
          </a:xfrm>
          <a:prstGeom prst="rect">
            <a:avLst/>
          </a:prstGeom>
          <a:solidFill>
            <a:srgbClr val="D7C0AE"/>
          </a:solidFill>
        </p:spPr>
      </p:sp>
      <p:sp>
        <p:nvSpPr>
          <p:cNvPr id="6" name="AutoShape 6"/>
          <p:cNvSpPr/>
          <p:nvPr/>
        </p:nvSpPr>
        <p:spPr>
          <a:xfrm>
            <a:off x="1622742" y="0"/>
            <a:ext cx="119085" cy="8229600"/>
          </a:xfrm>
          <a:prstGeom prst="rect">
            <a:avLst/>
          </a:prstGeom>
          <a:solidFill>
            <a:srgbClr val="5F432C"/>
          </a:solidFill>
        </p:spPr>
      </p:sp>
      <p:grpSp>
        <p:nvGrpSpPr>
          <p:cNvPr id="8" name="Group 8"/>
          <p:cNvGrpSpPr/>
          <p:nvPr/>
        </p:nvGrpSpPr>
        <p:grpSpPr>
          <a:xfrm rot="-8904737">
            <a:off x="17318060" y="6121478"/>
            <a:ext cx="1783652" cy="1783652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D7C0AE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 rot="363049">
            <a:off x="17101371" y="5850648"/>
            <a:ext cx="1130209" cy="1130209"/>
            <a:chOff x="-2540" y="-2540"/>
            <a:chExt cx="6355080" cy="6355080"/>
          </a:xfrm>
          <a:solidFill>
            <a:srgbClr val="B7C4CF"/>
          </a:solidFill>
        </p:grpSpPr>
        <p:sp>
          <p:nvSpPr>
            <p:cNvPr id="11" name="Freeform 11"/>
            <p:cNvSpPr/>
            <p:nvPr/>
          </p:nvSpPr>
          <p:spPr>
            <a:xfrm>
              <a:off x="-2540" y="-254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grpFill/>
          </p:spPr>
        </p:sp>
      </p:grp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745028D-5D34-452B-993F-BB7EA30846CB}"/>
              </a:ext>
            </a:extLst>
          </p:cNvPr>
          <p:cNvSpPr txBox="1">
            <a:spLocks/>
          </p:cNvSpPr>
          <p:nvPr/>
        </p:nvSpPr>
        <p:spPr>
          <a:xfrm>
            <a:off x="3146347" y="1903567"/>
            <a:ext cx="13859403" cy="7418504"/>
          </a:xfrm>
          <a:prstGeom prst="rect">
            <a:avLst/>
          </a:prstGeom>
        </p:spPr>
        <p:txBody>
          <a:bodyPr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charset="0"/>
              <a:buNone/>
              <a:defRPr/>
            </a:pPr>
            <a:endParaRPr lang="en-US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Arial" charset="0"/>
              <a:buNone/>
              <a:defRPr/>
            </a:pPr>
            <a:r>
              <a:rPr lang="en-US" sz="3600" b="1" spc="33" dirty="0" err="1">
                <a:solidFill>
                  <a:srgbClr val="FF0000"/>
                </a:solidFill>
                <a:latin typeface="Josefin Sans Regular"/>
              </a:rPr>
              <a:t>Câu</a:t>
            </a:r>
            <a:r>
              <a:rPr lang="en-US" sz="3600" b="1" spc="33" dirty="0">
                <a:solidFill>
                  <a:srgbClr val="FF0000"/>
                </a:solidFill>
                <a:latin typeface="Josefin Sans Regular"/>
              </a:rPr>
              <a:t> 1: 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Em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có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nhận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xét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gì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về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cách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cư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xử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,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thái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độ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làm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việc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của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Mai?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Hành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vi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của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Mai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sẽ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được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mọi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người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đôí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xử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như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thế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nào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?</a:t>
            </a:r>
          </a:p>
          <a:p>
            <a:pPr marL="0" indent="0" algn="just">
              <a:buFont typeface="Arial" charset="0"/>
              <a:buNone/>
              <a:defRPr/>
            </a:pPr>
            <a:endParaRPr lang="en-US" sz="3600" spc="33" dirty="0">
              <a:solidFill>
                <a:srgbClr val="04383F"/>
              </a:solidFill>
              <a:latin typeface="Josefin Sans Regular"/>
            </a:endParaRPr>
          </a:p>
          <a:p>
            <a:pPr marL="0" indent="0" algn="just">
              <a:buFont typeface="Arial" charset="0"/>
              <a:buNone/>
              <a:defRPr/>
            </a:pPr>
            <a:r>
              <a:rPr lang="en-US" sz="3600" b="1" spc="33" dirty="0" err="1">
                <a:solidFill>
                  <a:srgbClr val="FF0000"/>
                </a:solidFill>
                <a:latin typeface="Josefin Sans Regular"/>
              </a:rPr>
              <a:t>Câu</a:t>
            </a:r>
            <a:r>
              <a:rPr lang="en-US" sz="3600" b="1" spc="33" dirty="0">
                <a:solidFill>
                  <a:srgbClr val="FF0000"/>
                </a:solidFill>
                <a:latin typeface="Josefin Sans Regular"/>
              </a:rPr>
              <a:t> 2: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Nhận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xét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cách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cư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xử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của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một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số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bạn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đối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với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Hải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và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suy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nghĩ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của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Hải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như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thế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nào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?</a:t>
            </a:r>
          </a:p>
          <a:p>
            <a:pPr marL="182880" indent="-182880" algn="just">
              <a:buFont typeface="Arial" charset="0"/>
              <a:buNone/>
              <a:defRPr/>
            </a:pP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 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Thái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độ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của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Hải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thể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hiện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đức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tính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gì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?</a:t>
            </a:r>
          </a:p>
          <a:p>
            <a:pPr marL="0" indent="0" algn="just">
              <a:buFont typeface="Arial" charset="0"/>
              <a:buNone/>
              <a:defRPr/>
            </a:pPr>
            <a:endParaRPr lang="en-US" sz="3600" spc="33" dirty="0">
              <a:solidFill>
                <a:srgbClr val="04383F"/>
              </a:solidFill>
              <a:latin typeface="Josefin Sans Regular"/>
            </a:endParaRPr>
          </a:p>
          <a:p>
            <a:pPr marL="0" indent="0" algn="just">
              <a:buFont typeface="Arial" charset="0"/>
              <a:buNone/>
              <a:defRPr/>
            </a:pPr>
            <a:r>
              <a:rPr lang="en-US" sz="3600" b="1" spc="33" dirty="0" err="1">
                <a:solidFill>
                  <a:srgbClr val="FF0000"/>
                </a:solidFill>
                <a:latin typeface="Josefin Sans Regular"/>
              </a:rPr>
              <a:t>Câu</a:t>
            </a:r>
            <a:r>
              <a:rPr lang="en-US" sz="3600" b="1" spc="33" dirty="0">
                <a:solidFill>
                  <a:srgbClr val="FF0000"/>
                </a:solidFill>
                <a:latin typeface="Josefin Sans Regular"/>
              </a:rPr>
              <a:t> 3: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Em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có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nhận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xét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gì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về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việc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làm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của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Quân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và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Hùng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?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Việc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làm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đó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thể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hiện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đức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tính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gì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?</a:t>
            </a:r>
          </a:p>
          <a:p>
            <a:pPr marL="182880" indent="-182880" algn="just">
              <a:buFont typeface="Arial" charset="0"/>
              <a:buNone/>
              <a:defRPr/>
            </a:pPr>
            <a:endParaRPr lang="en-US" sz="3600" spc="33" dirty="0">
              <a:solidFill>
                <a:srgbClr val="04383F"/>
              </a:solidFill>
              <a:latin typeface="Josefin Sans Regular"/>
            </a:endParaRPr>
          </a:p>
          <a:p>
            <a:pPr marL="182880" indent="-182880" algn="just">
              <a:buFont typeface="Arial" charset="0"/>
              <a:buNone/>
              <a:defRPr/>
            </a:pPr>
            <a:r>
              <a:rPr lang="en-US" sz="3600" b="1" spc="33" dirty="0" err="1">
                <a:solidFill>
                  <a:srgbClr val="FF0000"/>
                </a:solidFill>
                <a:latin typeface="Josefin Sans Regular"/>
              </a:rPr>
              <a:t>Câu</a:t>
            </a:r>
            <a:r>
              <a:rPr lang="en-US" sz="3600" b="1" spc="33" dirty="0">
                <a:solidFill>
                  <a:srgbClr val="FF0000"/>
                </a:solidFill>
                <a:latin typeface="Josefin Sans Regular"/>
              </a:rPr>
              <a:t> 4: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Trong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những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hành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vi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đó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,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hành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vi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nào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đáng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để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chúng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ta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học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tập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và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hành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vi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nào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cần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phê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phán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?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Vì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 </a:t>
            </a:r>
            <a:r>
              <a:rPr lang="en-US" sz="3600" spc="33" dirty="0" err="1">
                <a:solidFill>
                  <a:srgbClr val="04383F"/>
                </a:solidFill>
                <a:latin typeface="Josefin Sans Regular"/>
              </a:rPr>
              <a:t>sao</a:t>
            </a:r>
            <a:r>
              <a:rPr lang="en-US" sz="3600" spc="33" dirty="0">
                <a:solidFill>
                  <a:srgbClr val="04383F"/>
                </a:solidFill>
                <a:latin typeface="Josefin Sans Regular"/>
              </a:rPr>
              <a:t>?</a:t>
            </a:r>
          </a:p>
          <a:p>
            <a:pPr marL="182880" indent="-182880" algn="just"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182880" indent="-182880" algn="just"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LMS_API_VERSION" val="SCORM 2004 (4th edition)"/>
  <p:tag name="ISPRING_ULTRA_SCORM_COURSE_ID" val="ADCAEF4B-9B28-44AE-888F-4A034BF66553"/>
  <p:tag name="ISPRING_CMI5_LAUNCH_METHOD" val="any window"/>
  <p:tag name="ISPRING_SCORM_ENDPOINT" val="&lt;endpoint&gt;&lt;enable&gt;0&lt;/enable&gt;&lt;lrs&gt;https://&lt;/lrs&gt;&lt;auth&gt;0&lt;/auth&gt;&lt;login&gt;&lt;/login&gt;&lt;password&gt;&lt;/password&gt;&lt;key&gt;&lt;/key&gt;&lt;name&gt;&lt;/name&gt;&lt;email&gt;&lt;/email&gt;&lt;/endpoint&gt;&#10;"/>
  <p:tag name="ISPRING_SCORM_RATE_SLIDES" val="1"/>
  <p:tag name="ISPRINGCLOUDFOLDERID" val="1"/>
  <p:tag name="ISPRINGONLINEFOLDERID" val="1"/>
  <p:tag name="ISPRING_OUTPUT_FOLDER" val="[[&quot;P\uFFFD\uFFFD&lt;{B9DA41BB-8B21-4F38-8D2B-3B68D9AB4085}&quot;,&quot;C:\\Users\\ThinkPad E14\\Downloads\\bai giang dien tu\\lop 8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free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SCORM_RATE_QUIZZES" val="0"/>
  <p:tag name="ISPRING_SCORM_PASSING_SCORE" val="100.000000"/>
  <p:tag name="ISPRING_PRESENTATION_TITLE" val="Bai 3. Ton trong nguoi khac_ GDCD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4B3CC8A-A9A0-4BDD-9748-6ABDE32A23A7}:26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28E375E-DDE2-4B9F-8BCA-910961FDC070}:26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EF6C796-5397-47AD-BA78-89F8211FDF13}:33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6F116D6-BC5E-42FC-8B0E-B480FF7E3CED}:33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432945D-30E7-4BC7-8BA7-F9F9E681AE2F}:33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D741B4A1-9FCF-4AA9-A68F-4C191691BF57}:26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C871F09-D00E-4DC6-B2C3-7B8B54554873}:26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65B69FD-5F1A-46E8-AACD-43F78B9F961E}:33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5DC2A05E-5C4A-46D4-A0EA-2837DFA20E76}:26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8C17558D-217E-4F96-B245-FEFE83A4C0BE}:34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ACC9721-D51C-4C19-9953-AB5B174ADEF1}:25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F691BA4-1D21-4BA6-88BA-D15BCFB011A6}:27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2FFC5DD-DB1F-4ABA-ACAC-D7745C2EA513}:28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8B4FDE2-83FF-441D-BC4D-A8D70636A3CD}:33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CA429000-4EE6-4AA3-8B15-CC46ECDC9CBC}:27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989D3FF5-C361-4AE2-9F4F-8B41D1B73A84}:27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627D5324-27DB-4E39-B45C-6C0D05B561E0}:31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28AEC2E3-122C-400B-9804-61B60B354B0E}:34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543A5E6-5263-417D-AEE3-8DBD5DC5E0BE}:32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F53C324-BFDD-4272-9D1B-29C4962AED1E}:33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7B586C8-AC38-461D-B7BB-048781D316DC}:27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C19B448-319D-46E3-8369-C6252BF40716}:25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FFC750D3-3252-4AD9-8138-0930B9B6E25A}:27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1E829F4C-B5CF-4625-8DA0-F9AB1110EA11}:27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7C106D8D-D2AC-4B19-ACF4-A286F3CDD6D7}:34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D3A7627-6C19-462C-9632-49481278CE7C}:27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A501CFB-19C3-4CF5-B8AD-BBAD57FA9467}:32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6E5581B-B1D7-448A-ACDF-A2C948786E24}:26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B211A18D-A19D-4869-B196-DF769E29FC2F}:26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AECDD43F-E32E-45D2-8440-BA7A91042FF7}:26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EE3477E-5EEA-4447-84B2-95481B12EB97}:26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355E8EA5-2AFA-49E5-9DD5-13CE783B660B}:26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E223468A-3D06-465B-B4C0-3A755B18C781}:25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07DA08D5-8359-4971-82A7-738FB6B8A725}:259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2129</Words>
  <Application>Microsoft Office PowerPoint</Application>
  <PresentationFormat>Custom</PresentationFormat>
  <Paragraphs>194</Paragraphs>
  <Slides>34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9" baseType="lpstr">
      <vt:lpstr>Paytone One Italics</vt:lpstr>
      <vt:lpstr>Josefin Sans Regular Bold</vt:lpstr>
      <vt:lpstr>Arial</vt:lpstr>
      <vt:lpstr>Times New Roman</vt:lpstr>
      <vt:lpstr>Barlow Condensed ExtraBold</vt:lpstr>
      <vt:lpstr>Open Sans ExtraBold</vt:lpstr>
      <vt:lpstr>Josefin Sans Regular</vt:lpstr>
      <vt:lpstr>Calibri</vt:lpstr>
      <vt:lpstr>UTM Alter Gothic</vt:lpstr>
      <vt:lpstr>Wingdings</vt:lpstr>
      <vt:lpstr>VNI-Times</vt:lpstr>
      <vt:lpstr>UTM NguyenHa 01</vt:lpstr>
      <vt:lpstr>UTM Cafeta</vt:lpstr>
      <vt:lpstr>Montserrat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 3. Ton trong nguoi khac_ GDCD8</dc:title>
  <cp:lastModifiedBy>ThinkPad E14</cp:lastModifiedBy>
  <cp:revision>17</cp:revision>
  <dcterms:created xsi:type="dcterms:W3CDTF">2006-08-16T00:00:00Z</dcterms:created>
  <dcterms:modified xsi:type="dcterms:W3CDTF">2023-05-24T16:36:12Z</dcterms:modified>
  <dc:identifier>DAFjy_EMWyM</dc:identifier>
</cp:coreProperties>
</file>