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96" r:id="rId3"/>
    <p:sldId id="389" r:id="rId4"/>
    <p:sldId id="343" r:id="rId5"/>
    <p:sldId id="267" r:id="rId6"/>
    <p:sldId id="391" r:id="rId7"/>
    <p:sldId id="392" r:id="rId8"/>
    <p:sldId id="394" r:id="rId9"/>
    <p:sldId id="390" r:id="rId10"/>
    <p:sldId id="397" r:id="rId11"/>
    <p:sldId id="398" r:id="rId12"/>
    <p:sldId id="395" r:id="rId13"/>
    <p:sldId id="399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7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3FC57-EC8D-4AB3-81E0-2422FF662BDF}" type="datetimeFigureOut">
              <a:rPr lang="vi-VN" smtClean="0"/>
              <a:t>28/02/2023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7FAE8-9A3C-4447-A077-98085A28EB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244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lnSpc>
                <a:spcPct val="113000"/>
              </a:lnSpc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69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14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0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1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951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2/28/2023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5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3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049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48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2/28/2023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4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DA0203-BFB4-49DB-A205-51AD7549D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BFCB1E-89C9-4789-A2D9-52D6C8653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Video 3" descr="Ảnh có chứa xe tải, ô tô&#10;&#10;Mô tả được tạo tự động">
            <a:extLst>
              <a:ext uri="{FF2B5EF4-FFF2-40B4-BE49-F238E27FC236}">
                <a16:creationId xmlns:a16="http://schemas.microsoft.com/office/drawing/2014/main" id="{31FCBD6C-6AFF-42B0-A4CC-2202340DB7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304" r="-1" b="-1"/>
          <a:stretch/>
        </p:blipFill>
        <p:spPr>
          <a:xfrm>
            <a:off x="20" y="10"/>
            <a:ext cx="12191980" cy="685661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6F61E84-9DCA-4F22-94BC-C901DB4999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5DB8DA4F-2DEE-4D18-BB8E-F63C8E272A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GIÁO DỤC ĐỊA PHƯƠNG</a:t>
            </a:r>
            <a:br>
              <a:rPr lang="en-US" sz="5400" dirty="0">
                <a:solidFill>
                  <a:srgbClr val="FFFFFF"/>
                </a:solidFill>
              </a:rPr>
            </a:br>
            <a:r>
              <a:rPr lang="en-US" sz="5400" dirty="0">
                <a:solidFill>
                  <a:srgbClr val="FFFFFF"/>
                </a:solidFill>
              </a:rPr>
              <a:t>ÔN TẬP KIỂM TRA GIỮA KÌ II</a:t>
            </a:r>
          </a:p>
        </p:txBody>
      </p:sp>
    </p:spTree>
    <p:extLst>
      <p:ext uri="{BB962C8B-B14F-4D97-AF65-F5344CB8AC3E}">
        <p14:creationId xmlns:p14="http://schemas.microsoft.com/office/powerpoint/2010/main" val="360125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pic>
        <p:nvPicPr>
          <p:cNvPr id="31749" name="Picture 4" descr="Kết quả hình ảnh cho hình nền powerpoint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84" y="31398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167413"/>
              </p:ext>
            </p:extLst>
          </p:nvPr>
        </p:nvGraphicFramePr>
        <p:xfrm>
          <a:off x="1038226" y="742214"/>
          <a:ext cx="3292474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75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447114"/>
              </p:ext>
            </p:extLst>
          </p:nvPr>
        </p:nvGraphicFramePr>
        <p:xfrm>
          <a:off x="4399349" y="738822"/>
          <a:ext cx="2011166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Ú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2">
            <a:extLst>
              <a:ext uri="{FF2B5EF4-FFF2-40B4-BE49-F238E27FC236}">
                <a16:creationId xmlns:a16="http://schemas.microsoft.com/office/drawing/2014/main" id="{23581D98-0BF2-592C-9441-4ED6D8229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076676"/>
              </p:ext>
            </p:extLst>
          </p:nvPr>
        </p:nvGraphicFramePr>
        <p:xfrm>
          <a:off x="1038226" y="1698106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671F4B55-BF3B-6022-C503-D82152847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593690"/>
              </p:ext>
            </p:extLst>
          </p:nvPr>
        </p:nvGraphicFramePr>
        <p:xfrm>
          <a:off x="3156826" y="1698106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 12">
            <a:extLst>
              <a:ext uri="{FF2B5EF4-FFF2-40B4-BE49-F238E27FC236}">
                <a16:creationId xmlns:a16="http://schemas.microsoft.com/office/drawing/2014/main" id="{53812E40-1016-A389-B804-88255A579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31936"/>
              </p:ext>
            </p:extLst>
          </p:nvPr>
        </p:nvGraphicFramePr>
        <p:xfrm>
          <a:off x="1038226" y="2603918"/>
          <a:ext cx="2654965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12">
            <a:extLst>
              <a:ext uri="{FF2B5EF4-FFF2-40B4-BE49-F238E27FC236}">
                <a16:creationId xmlns:a16="http://schemas.microsoft.com/office/drawing/2014/main" id="{CF77B023-58C8-2BDD-EE3D-E06DEADFC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823088"/>
              </p:ext>
            </p:extLst>
          </p:nvPr>
        </p:nvGraphicFramePr>
        <p:xfrm>
          <a:off x="3830306" y="2603918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68AD9F07-010B-4283-3B84-C48ECF067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172608"/>
              </p:ext>
            </p:extLst>
          </p:nvPr>
        </p:nvGraphicFramePr>
        <p:xfrm>
          <a:off x="1038226" y="3479448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12">
            <a:extLst>
              <a:ext uri="{FF2B5EF4-FFF2-40B4-BE49-F238E27FC236}">
                <a16:creationId xmlns:a16="http://schemas.microsoft.com/office/drawing/2014/main" id="{66425851-33BE-3C7D-F495-B74EA02D4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150234"/>
              </p:ext>
            </p:extLst>
          </p:nvPr>
        </p:nvGraphicFramePr>
        <p:xfrm>
          <a:off x="3151112" y="3490441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Ã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568E933A-7E10-1B5C-9C1C-F1C601932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874893"/>
              </p:ext>
            </p:extLst>
          </p:nvPr>
        </p:nvGraphicFramePr>
        <p:xfrm>
          <a:off x="1023358" y="4374565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Ù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Ngoặc móc Phải 12">
            <a:extLst>
              <a:ext uri="{FF2B5EF4-FFF2-40B4-BE49-F238E27FC236}">
                <a16:creationId xmlns:a16="http://schemas.microsoft.com/office/drawing/2014/main" id="{8C26D62C-B1D4-A78C-6846-C7A07D08FA17}"/>
              </a:ext>
            </a:extLst>
          </p:cNvPr>
          <p:cNvSpPr/>
          <p:nvPr/>
        </p:nvSpPr>
        <p:spPr>
          <a:xfrm>
            <a:off x="6643612" y="836341"/>
            <a:ext cx="673480" cy="4195763"/>
          </a:xfrm>
          <a:prstGeom prst="rightBrace">
            <a:avLst/>
          </a:prstGeom>
          <a:ln w="38100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2EF8EFF1-2F52-6DAA-F6A5-EE583E1034F4}"/>
              </a:ext>
            </a:extLst>
          </p:cNvPr>
          <p:cNvSpPr txBox="1"/>
          <p:nvPr/>
        </p:nvSpPr>
        <p:spPr>
          <a:xfrm>
            <a:off x="7689691" y="672064"/>
            <a:ext cx="19046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C000"/>
                </a:solidFill>
              </a:rPr>
              <a:t>Đặc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  <a:r>
              <a:rPr lang="en-US" sz="4800" dirty="0" err="1">
                <a:solidFill>
                  <a:srgbClr val="FFC000"/>
                </a:solidFill>
              </a:rPr>
              <a:t>trưng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  <a:r>
              <a:rPr lang="en-US" sz="4800" dirty="0" err="1">
                <a:solidFill>
                  <a:srgbClr val="FFC000"/>
                </a:solidFill>
              </a:rPr>
              <a:t>sản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  <a:r>
              <a:rPr lang="en-US" sz="4800" dirty="0" err="1">
                <a:solidFill>
                  <a:srgbClr val="FFC000"/>
                </a:solidFill>
              </a:rPr>
              <a:t>vật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</a:p>
          <a:p>
            <a:r>
              <a:rPr lang="en-US" sz="4800" dirty="0" err="1">
                <a:solidFill>
                  <a:srgbClr val="FFC000"/>
                </a:solidFill>
              </a:rPr>
              <a:t>Hà</a:t>
            </a:r>
            <a:r>
              <a:rPr lang="en-US" sz="4800" dirty="0">
                <a:solidFill>
                  <a:srgbClr val="FFC000"/>
                </a:solidFill>
              </a:rPr>
              <a:t> </a:t>
            </a:r>
          </a:p>
          <a:p>
            <a:r>
              <a:rPr lang="en-US" sz="4800" dirty="0" err="1">
                <a:solidFill>
                  <a:srgbClr val="FFC000"/>
                </a:solidFill>
              </a:rPr>
              <a:t>Nội</a:t>
            </a:r>
            <a:endParaRPr lang="vi-VN" sz="4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955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9CD3284-D75F-B11C-DB3A-F5ADB5029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II. LÀNG NGHỀ HÀ NỘI</a:t>
            </a:r>
            <a:endParaRPr lang="vi-V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89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ồn quê trong gốm Bát Tràng | VTV.VN">
            <a:extLst>
              <a:ext uri="{FF2B5EF4-FFF2-40B4-BE49-F238E27FC236}">
                <a16:creationId xmlns:a16="http://schemas.microsoft.com/office/drawing/2014/main" id="{3504EC72-A6B2-8B0D-6DED-FA5083575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8" y="189820"/>
            <a:ext cx="3248365" cy="18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àng lục Vạn Phúc">
            <a:extLst>
              <a:ext uri="{FF2B5EF4-FFF2-40B4-BE49-F238E27FC236}">
                <a16:creationId xmlns:a16="http://schemas.microsoft.com/office/drawing/2014/main" id="{2EA6EE40-16BF-3AD0-23E4-C6CCE2985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461" y="189820"/>
            <a:ext cx="3271983" cy="184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làng nghề mây tre đan Phú Vinh Archives - Đèn Mây Tre">
            <a:extLst>
              <a:ext uri="{FF2B5EF4-FFF2-40B4-BE49-F238E27FC236}">
                <a16:creationId xmlns:a16="http://schemas.microsoft.com/office/drawing/2014/main" id="{0FD78E57-CD28-4A6E-45EA-D924DB150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916" y="189820"/>
            <a:ext cx="3271983" cy="18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270DED9-8AB3-89D0-B67E-B5E194FA1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01" y="2385538"/>
            <a:ext cx="3248366" cy="18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Nghề đúc đồng Ngũ Xã ngày nay - Báo Kinh tế đô thị">
            <a:extLst>
              <a:ext uri="{FF2B5EF4-FFF2-40B4-BE49-F238E27FC236}">
                <a16:creationId xmlns:a16="http://schemas.microsoft.com/office/drawing/2014/main" id="{8DCC6B06-44A7-CFF0-264A-579B8FBF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462" y="2385539"/>
            <a:ext cx="3310548" cy="18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Bán Buôn Bán Lẻ Nón Lá Làng Chuông Mới 100%, giá: 18.000đ, gọi: 0359 138  781, Huyện Thanh Oai - Hà Nội, id-78901400">
            <a:extLst>
              <a:ext uri="{FF2B5EF4-FFF2-40B4-BE49-F238E27FC236}">
                <a16:creationId xmlns:a16="http://schemas.microsoft.com/office/drawing/2014/main" id="{0C54C75B-18E6-9ED8-7450-025D9B157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17" y="4656806"/>
            <a:ext cx="3248365" cy="186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àng quạt chàng sơn">
            <a:extLst>
              <a:ext uri="{FF2B5EF4-FFF2-40B4-BE49-F238E27FC236}">
                <a16:creationId xmlns:a16="http://schemas.microsoft.com/office/drawing/2014/main" id="{FAB0CACE-4439-500C-8EA5-B59AB4AC7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25" y="4607687"/>
            <a:ext cx="3199219" cy="19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ao-thuc">
            <a:extLst>
              <a:ext uri="{FF2B5EF4-FFF2-40B4-BE49-F238E27FC236}">
                <a16:creationId xmlns:a16="http://schemas.microsoft.com/office/drawing/2014/main" id="{CF1902D5-15C9-B7FC-ADB1-2357795BF6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41" y="4607687"/>
            <a:ext cx="3248364" cy="1909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3" descr="ren-quat-dong">
            <a:extLst>
              <a:ext uri="{FF2B5EF4-FFF2-40B4-BE49-F238E27FC236}">
                <a16:creationId xmlns:a16="http://schemas.microsoft.com/office/drawing/2014/main" id="{D5665663-CFEC-8270-A91E-FD2A7B68B2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41" y="2393610"/>
            <a:ext cx="3248366" cy="184218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F059C66F-1CBE-9183-7002-B5E46E482C93}"/>
              </a:ext>
            </a:extLst>
          </p:cNvPr>
          <p:cNvSpPr txBox="1"/>
          <p:nvPr/>
        </p:nvSpPr>
        <p:spPr>
          <a:xfrm>
            <a:off x="479502" y="1987396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Gốm</a:t>
            </a:r>
            <a:r>
              <a:rPr lang="en-US" dirty="0"/>
              <a:t> </a:t>
            </a:r>
            <a:r>
              <a:rPr lang="en-US" dirty="0" err="1"/>
              <a:t>Bát</a:t>
            </a:r>
            <a:r>
              <a:rPr lang="en-US" dirty="0"/>
              <a:t> </a:t>
            </a:r>
            <a:r>
              <a:rPr lang="en-US" dirty="0" err="1"/>
              <a:t>Tràng</a:t>
            </a:r>
            <a:endParaRPr lang="vi-VN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2218EF08-D6BA-F6E4-45D2-FBCDFAC1AD3E}"/>
              </a:ext>
            </a:extLst>
          </p:cNvPr>
          <p:cNvSpPr txBox="1"/>
          <p:nvPr/>
        </p:nvSpPr>
        <p:spPr>
          <a:xfrm>
            <a:off x="3880267" y="1987396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Lụa</a:t>
            </a:r>
            <a:r>
              <a:rPr lang="en-US" dirty="0"/>
              <a:t> </a:t>
            </a:r>
            <a:r>
              <a:rPr lang="en-US" dirty="0" err="1"/>
              <a:t>Vạn</a:t>
            </a:r>
            <a:r>
              <a:rPr lang="en-US" dirty="0"/>
              <a:t> </a:t>
            </a:r>
            <a:r>
              <a:rPr lang="en-US" dirty="0" err="1"/>
              <a:t>Phúc</a:t>
            </a:r>
            <a:r>
              <a:rPr lang="en-US" dirty="0"/>
              <a:t>- </a:t>
            </a:r>
            <a:r>
              <a:rPr lang="en-US" dirty="0" err="1"/>
              <a:t>Hà</a:t>
            </a:r>
            <a:r>
              <a:rPr lang="en-US" dirty="0"/>
              <a:t> </a:t>
            </a:r>
            <a:r>
              <a:rPr lang="en-US" dirty="0" err="1"/>
              <a:t>Đông</a:t>
            </a:r>
            <a:endParaRPr lang="vi-VN" dirty="0"/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4EA35044-19C8-53EF-BBD2-D2C5E2DF4CCA}"/>
              </a:ext>
            </a:extLst>
          </p:cNvPr>
          <p:cNvSpPr txBox="1"/>
          <p:nvPr/>
        </p:nvSpPr>
        <p:spPr>
          <a:xfrm>
            <a:off x="7761308" y="1957335"/>
            <a:ext cx="384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Mây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đan</a:t>
            </a:r>
            <a:r>
              <a:rPr lang="en-US" dirty="0"/>
              <a:t>- </a:t>
            </a:r>
            <a:r>
              <a:rPr lang="en-US" dirty="0" err="1"/>
              <a:t>Phú</a:t>
            </a:r>
            <a:r>
              <a:rPr lang="en-US" dirty="0"/>
              <a:t> Vinh- </a:t>
            </a:r>
            <a:r>
              <a:rPr lang="en-US" dirty="0" err="1"/>
              <a:t>Chương</a:t>
            </a:r>
            <a:r>
              <a:rPr lang="en-US" dirty="0"/>
              <a:t> </a:t>
            </a:r>
            <a:r>
              <a:rPr lang="en-US" dirty="0" err="1"/>
              <a:t>Mĩ</a:t>
            </a:r>
            <a:endParaRPr lang="vi-VN" dirty="0"/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B4815B17-42BF-CE6B-BAE4-2772B5195FDC}"/>
              </a:ext>
            </a:extLst>
          </p:cNvPr>
          <p:cNvSpPr txBox="1"/>
          <p:nvPr/>
        </p:nvSpPr>
        <p:spPr>
          <a:xfrm>
            <a:off x="-44558" y="4227718"/>
            <a:ext cx="4473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Chuồn</a:t>
            </a:r>
            <a:r>
              <a:rPr lang="en-US" dirty="0"/>
              <a:t> </a:t>
            </a:r>
            <a:r>
              <a:rPr lang="en-US" dirty="0" err="1"/>
              <a:t>chuồn</a:t>
            </a:r>
            <a:r>
              <a:rPr lang="en-US" dirty="0"/>
              <a:t> </a:t>
            </a:r>
            <a:r>
              <a:rPr lang="en-US" dirty="0" err="1"/>
              <a:t>tre</a:t>
            </a:r>
            <a:r>
              <a:rPr lang="en-US" dirty="0"/>
              <a:t> </a:t>
            </a:r>
            <a:r>
              <a:rPr lang="en-US" dirty="0" err="1"/>
              <a:t>Thạch</a:t>
            </a:r>
            <a:r>
              <a:rPr lang="en-US" dirty="0"/>
              <a:t> </a:t>
            </a:r>
            <a:r>
              <a:rPr lang="en-US" dirty="0" err="1"/>
              <a:t>Xá</a:t>
            </a:r>
            <a:r>
              <a:rPr lang="en-US" dirty="0"/>
              <a:t>- </a:t>
            </a:r>
            <a:r>
              <a:rPr lang="en-US" dirty="0" err="1"/>
              <a:t>Thạch</a:t>
            </a:r>
            <a:r>
              <a:rPr lang="en-US" dirty="0"/>
              <a:t> </a:t>
            </a:r>
            <a:r>
              <a:rPr lang="en-US" dirty="0" err="1"/>
              <a:t>Thất</a:t>
            </a:r>
            <a:endParaRPr lang="vi-VN" dirty="0"/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276F35FC-F944-2FBD-CB61-03596E119C53}"/>
              </a:ext>
            </a:extLst>
          </p:cNvPr>
          <p:cNvSpPr txBox="1"/>
          <p:nvPr/>
        </p:nvSpPr>
        <p:spPr>
          <a:xfrm>
            <a:off x="3998189" y="4227718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Đúc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- </a:t>
            </a:r>
            <a:r>
              <a:rPr lang="en-US" dirty="0" err="1"/>
              <a:t>NGũ</a:t>
            </a:r>
            <a:r>
              <a:rPr lang="en-US" dirty="0"/>
              <a:t> </a:t>
            </a:r>
            <a:r>
              <a:rPr lang="en-US" dirty="0" err="1"/>
              <a:t>Xá</a:t>
            </a:r>
            <a:endParaRPr lang="vi-VN" dirty="0"/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9762A9E1-397E-F483-00B8-DF4C5C6A5D12}"/>
              </a:ext>
            </a:extLst>
          </p:cNvPr>
          <p:cNvSpPr txBox="1"/>
          <p:nvPr/>
        </p:nvSpPr>
        <p:spPr>
          <a:xfrm>
            <a:off x="7494623" y="4227718"/>
            <a:ext cx="401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Tranh</a:t>
            </a:r>
            <a:r>
              <a:rPr lang="en-US" dirty="0"/>
              <a:t> </a:t>
            </a:r>
            <a:r>
              <a:rPr lang="en-US" dirty="0" err="1"/>
              <a:t>thêu</a:t>
            </a:r>
            <a:r>
              <a:rPr lang="en-US" dirty="0"/>
              <a:t>- </a:t>
            </a:r>
            <a:r>
              <a:rPr lang="en-US" dirty="0" err="1"/>
              <a:t>Quất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-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Tín</a:t>
            </a:r>
            <a:endParaRPr lang="vi-VN" dirty="0"/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677B425E-8046-47F1-E5D0-D5806B484AD3}"/>
              </a:ext>
            </a:extLst>
          </p:cNvPr>
          <p:cNvSpPr txBox="1"/>
          <p:nvPr/>
        </p:nvSpPr>
        <p:spPr>
          <a:xfrm>
            <a:off x="416866" y="6483514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Nón</a:t>
            </a:r>
            <a:r>
              <a:rPr lang="en-US" dirty="0"/>
              <a:t> </a:t>
            </a:r>
            <a:r>
              <a:rPr lang="en-US" dirty="0" err="1"/>
              <a:t>Làng</a:t>
            </a:r>
            <a:r>
              <a:rPr lang="en-US" dirty="0"/>
              <a:t> </a:t>
            </a:r>
            <a:r>
              <a:rPr lang="en-US" dirty="0" err="1"/>
              <a:t>Chuông</a:t>
            </a:r>
            <a:r>
              <a:rPr lang="en-US" dirty="0"/>
              <a:t>- </a:t>
            </a:r>
            <a:r>
              <a:rPr lang="en-US" dirty="0" err="1"/>
              <a:t>Chương</a:t>
            </a:r>
            <a:r>
              <a:rPr lang="en-US" dirty="0"/>
              <a:t> </a:t>
            </a:r>
            <a:r>
              <a:rPr lang="en-US" dirty="0" err="1"/>
              <a:t>Mĩ</a:t>
            </a:r>
            <a:endParaRPr lang="vi-VN" dirty="0"/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6ED4B189-249A-1A5D-8CDF-37F483402B25}"/>
              </a:ext>
            </a:extLst>
          </p:cNvPr>
          <p:cNvSpPr txBox="1"/>
          <p:nvPr/>
        </p:nvSpPr>
        <p:spPr>
          <a:xfrm>
            <a:off x="4196225" y="6517078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Quạt</a:t>
            </a:r>
            <a:r>
              <a:rPr lang="en-US" dirty="0"/>
              <a:t> </a:t>
            </a:r>
            <a:r>
              <a:rPr lang="en-US" dirty="0" err="1"/>
              <a:t>Chàng</a:t>
            </a:r>
            <a:r>
              <a:rPr lang="en-US" dirty="0"/>
              <a:t> </a:t>
            </a:r>
            <a:r>
              <a:rPr lang="en-US" dirty="0" err="1"/>
              <a:t>Sơn</a:t>
            </a:r>
            <a:r>
              <a:rPr lang="en-US" dirty="0"/>
              <a:t>- </a:t>
            </a:r>
            <a:r>
              <a:rPr lang="en-US" dirty="0" err="1"/>
              <a:t>Thạch</a:t>
            </a:r>
            <a:r>
              <a:rPr lang="en-US" dirty="0"/>
              <a:t> </a:t>
            </a:r>
            <a:r>
              <a:rPr lang="en-US" dirty="0" err="1"/>
              <a:t>Thất</a:t>
            </a:r>
            <a:endParaRPr lang="vi-VN" dirty="0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B99A6B92-B09A-728B-6E23-921376B26075}"/>
              </a:ext>
            </a:extLst>
          </p:cNvPr>
          <p:cNvSpPr txBox="1"/>
          <p:nvPr/>
        </p:nvSpPr>
        <p:spPr>
          <a:xfrm>
            <a:off x="7912948" y="6517078"/>
            <a:ext cx="335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Rói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Thục</a:t>
            </a:r>
            <a:r>
              <a:rPr lang="en-US" dirty="0"/>
              <a:t>- </a:t>
            </a:r>
            <a:r>
              <a:rPr lang="en-US" dirty="0" err="1"/>
              <a:t>Đông</a:t>
            </a:r>
            <a:r>
              <a:rPr lang="en-US" dirty="0"/>
              <a:t> Anh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045975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5CFE32C-8795-B7CF-EC43-35581CE5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5DF971B-679B-962A-3E0A-E3A775089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loud 4">
            <a:extLst>
              <a:ext uri="{FF2B5EF4-FFF2-40B4-BE49-F238E27FC236}">
                <a16:creationId xmlns:a16="http://schemas.microsoft.com/office/drawing/2014/main" id="{17CA2530-C9DA-0FCC-96EF-C9C0E8636124}"/>
              </a:ext>
            </a:extLst>
          </p:cNvPr>
          <p:cNvSpPr/>
          <p:nvPr/>
        </p:nvSpPr>
        <p:spPr>
          <a:xfrm>
            <a:off x="164300" y="712787"/>
            <a:ext cx="6703276" cy="4914063"/>
          </a:xfrm>
          <a:prstGeom prst="cloud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tabLst>
                <a:tab pos="76200" algn="l"/>
              </a:tabLst>
            </a:pPr>
            <a:r>
              <a:rPr lang="pt-BR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 những thuận lợi và khó khăn của làng nghề truyền thống ở Hà Nội?</a:t>
            </a:r>
            <a:endParaRPr lang="en-US" sz="3600" b="1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929B390A-FF47-0FF6-0541-035CD709155B}"/>
              </a:ext>
            </a:extLst>
          </p:cNvPr>
          <p:cNvSpPr/>
          <p:nvPr/>
        </p:nvSpPr>
        <p:spPr>
          <a:xfrm>
            <a:off x="5759050" y="970914"/>
            <a:ext cx="6703276" cy="4914063"/>
          </a:xfrm>
          <a:prstGeom prst="cloud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tabLst>
                <a:tab pos="76200" algn="l"/>
              </a:tabLst>
            </a:pPr>
            <a:r>
              <a:rPr lang="pt-BR" sz="36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 phát triển cho làng nghề truyền thống ở Hà Nội?</a:t>
            </a:r>
            <a:endParaRPr lang="en-US" sz="3600" b="1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57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76" y="644432"/>
            <a:ext cx="11300604" cy="61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7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C0D6851-E0AA-316B-3242-965854F94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I. SẢN VẬT HÀ NỘI</a:t>
            </a:r>
            <a:endParaRPr lang="vi-VN" dirty="0">
              <a:solidFill>
                <a:schemeClr val="tx1"/>
              </a:solidFill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123D3EA-7F54-A011-2CCC-C3D96078A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03514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Bảng 33">
            <a:extLst>
              <a:ext uri="{FF2B5EF4-FFF2-40B4-BE49-F238E27FC236}">
                <a16:creationId xmlns:a16="http://schemas.microsoft.com/office/drawing/2014/main" id="{3541E369-5A3E-BDED-CD86-9BC8F230966F}"/>
              </a:ext>
            </a:extLst>
          </p:cNvPr>
          <p:cNvGraphicFramePr>
            <a:graphicFrameLocks noGrp="1"/>
          </p:cNvGraphicFramePr>
          <p:nvPr/>
        </p:nvGraphicFramePr>
        <p:xfrm>
          <a:off x="3679906" y="520700"/>
          <a:ext cx="7995420" cy="6041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28">
                  <a:extLst>
                    <a:ext uri="{9D8B030D-6E8A-4147-A177-3AD203B41FA5}">
                      <a16:colId xmlns:a16="http://schemas.microsoft.com/office/drawing/2014/main" val="2882447073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035135800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202539240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000866219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869162342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35757291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272181377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85555674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15059167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51796620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60569545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95441011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51731614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37811340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146674872"/>
                    </a:ext>
                  </a:extLst>
                </a:gridCol>
              </a:tblGrid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13403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Z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56829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247674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0602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80360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35172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96459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165828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8105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96874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Ư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957114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7473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97365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4767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82211"/>
                  </a:ext>
                </a:extLst>
              </a:tr>
            </a:tbl>
          </a:graphicData>
        </a:graphic>
      </p:graphicFrame>
      <p:graphicFrame>
        <p:nvGraphicFramePr>
          <p:cNvPr id="35" name="Bảng 35">
            <a:extLst>
              <a:ext uri="{FF2B5EF4-FFF2-40B4-BE49-F238E27FC236}">
                <a16:creationId xmlns:a16="http://schemas.microsoft.com/office/drawing/2014/main" id="{932C8FAA-A8BC-AFC6-17AA-6794C8E66A3F}"/>
              </a:ext>
            </a:extLst>
          </p:cNvPr>
          <p:cNvGraphicFramePr>
            <a:graphicFrameLocks noGrp="1"/>
          </p:cNvGraphicFramePr>
          <p:nvPr/>
        </p:nvGraphicFramePr>
        <p:xfrm>
          <a:off x="3679907" y="132392"/>
          <a:ext cx="799542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28">
                  <a:extLst>
                    <a:ext uri="{9D8B030D-6E8A-4147-A177-3AD203B41FA5}">
                      <a16:colId xmlns:a16="http://schemas.microsoft.com/office/drawing/2014/main" val="240887910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5979809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52342104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36122756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6186219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24463057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08541438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399519419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2744606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22150952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965885952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16593400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221216163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851058177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349862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183860"/>
                  </a:ext>
                </a:extLst>
              </a:tr>
            </a:tbl>
          </a:graphicData>
        </a:graphic>
      </p:graphicFrame>
      <p:graphicFrame>
        <p:nvGraphicFramePr>
          <p:cNvPr id="36" name="Bảng 36">
            <a:extLst>
              <a:ext uri="{FF2B5EF4-FFF2-40B4-BE49-F238E27FC236}">
                <a16:creationId xmlns:a16="http://schemas.microsoft.com/office/drawing/2014/main" id="{53F783CB-7E29-FF3F-707D-395826197C3E}"/>
              </a:ext>
            </a:extLst>
          </p:cNvPr>
          <p:cNvGraphicFramePr>
            <a:graphicFrameLocks noGrp="1"/>
          </p:cNvGraphicFramePr>
          <p:nvPr/>
        </p:nvGraphicFramePr>
        <p:xfrm>
          <a:off x="3269789" y="520700"/>
          <a:ext cx="410117" cy="6041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17">
                  <a:extLst>
                    <a:ext uri="{9D8B030D-6E8A-4147-A177-3AD203B41FA5}">
                      <a16:colId xmlns:a16="http://schemas.microsoft.com/office/drawing/2014/main" val="2848859862"/>
                    </a:ext>
                  </a:extLst>
                </a:gridCol>
              </a:tblGrid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460669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02477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63681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854425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37054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5981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78672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379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20231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691859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31384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45508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14147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14048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276356"/>
                  </a:ext>
                </a:extLst>
              </a:tr>
            </a:tbl>
          </a:graphicData>
        </a:graphic>
      </p:graphicFrame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A493794-5E5E-8D47-77C5-8508DC4BD57B}"/>
              </a:ext>
            </a:extLst>
          </p:cNvPr>
          <p:cNvSpPr txBox="1"/>
          <p:nvPr/>
        </p:nvSpPr>
        <p:spPr>
          <a:xfrm>
            <a:off x="516674" y="1326995"/>
            <a:ext cx="17693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F3980DA-2E90-2C7D-BD8E-70950C3F4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23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150754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Bảng 33">
            <a:extLst>
              <a:ext uri="{FF2B5EF4-FFF2-40B4-BE49-F238E27FC236}">
                <a16:creationId xmlns:a16="http://schemas.microsoft.com/office/drawing/2014/main" id="{3541E369-5A3E-BDED-CD86-9BC8F2309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178315"/>
              </p:ext>
            </p:extLst>
          </p:nvPr>
        </p:nvGraphicFramePr>
        <p:xfrm>
          <a:off x="3679906" y="520700"/>
          <a:ext cx="7995420" cy="6041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28">
                  <a:extLst>
                    <a:ext uri="{9D8B030D-6E8A-4147-A177-3AD203B41FA5}">
                      <a16:colId xmlns:a16="http://schemas.microsoft.com/office/drawing/2014/main" val="2882447073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035135800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202539240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000866219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869162342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35757291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272181377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85555674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15059167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51796620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60569545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95441011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51731614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37811340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146674872"/>
                    </a:ext>
                  </a:extLst>
                </a:gridCol>
              </a:tblGrid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13403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Z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56829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247674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0602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80360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35172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96459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165828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68105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M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K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96874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V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J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Q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Ư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957114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P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7473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R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97365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E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S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F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4767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Y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L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U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H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O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N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I</a:t>
                      </a:r>
                      <a:endParaRPr lang="vi-VN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82211"/>
                  </a:ext>
                </a:extLst>
              </a:tr>
            </a:tbl>
          </a:graphicData>
        </a:graphic>
      </p:graphicFrame>
      <p:graphicFrame>
        <p:nvGraphicFramePr>
          <p:cNvPr id="35" name="Bảng 35">
            <a:extLst>
              <a:ext uri="{FF2B5EF4-FFF2-40B4-BE49-F238E27FC236}">
                <a16:creationId xmlns:a16="http://schemas.microsoft.com/office/drawing/2014/main" id="{932C8FAA-A8BC-AFC6-17AA-6794C8E66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539648"/>
              </p:ext>
            </p:extLst>
          </p:nvPr>
        </p:nvGraphicFramePr>
        <p:xfrm>
          <a:off x="3679907" y="132392"/>
          <a:ext cx="799542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28">
                  <a:extLst>
                    <a:ext uri="{9D8B030D-6E8A-4147-A177-3AD203B41FA5}">
                      <a16:colId xmlns:a16="http://schemas.microsoft.com/office/drawing/2014/main" val="240887910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59798094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52342104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36122756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6186219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24463057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085414381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399519419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27446068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221509525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1965885952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165934006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4221216163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3851058177"/>
                    </a:ext>
                  </a:extLst>
                </a:gridCol>
                <a:gridCol w="533028">
                  <a:extLst>
                    <a:ext uri="{9D8B030D-6E8A-4147-A177-3AD203B41FA5}">
                      <a16:colId xmlns:a16="http://schemas.microsoft.com/office/drawing/2014/main" val="23498622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vi-VN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183860"/>
                  </a:ext>
                </a:extLst>
              </a:tr>
            </a:tbl>
          </a:graphicData>
        </a:graphic>
      </p:graphicFrame>
      <p:graphicFrame>
        <p:nvGraphicFramePr>
          <p:cNvPr id="36" name="Bảng 36">
            <a:extLst>
              <a:ext uri="{FF2B5EF4-FFF2-40B4-BE49-F238E27FC236}">
                <a16:creationId xmlns:a16="http://schemas.microsoft.com/office/drawing/2014/main" id="{53F783CB-7E29-FF3F-707D-39582619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171394"/>
              </p:ext>
            </p:extLst>
          </p:nvPr>
        </p:nvGraphicFramePr>
        <p:xfrm>
          <a:off x="3269789" y="520700"/>
          <a:ext cx="410117" cy="6041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17">
                  <a:extLst>
                    <a:ext uri="{9D8B030D-6E8A-4147-A177-3AD203B41FA5}">
                      <a16:colId xmlns:a16="http://schemas.microsoft.com/office/drawing/2014/main" val="2848859862"/>
                    </a:ext>
                  </a:extLst>
                </a:gridCol>
              </a:tblGrid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460669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024771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63681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854425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37054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55981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786720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6379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202316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691859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231384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45508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141472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140487"/>
                  </a:ext>
                </a:extLst>
              </a:tr>
              <a:tr h="40278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vi-VN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276356"/>
                  </a:ext>
                </a:extLst>
              </a:tr>
            </a:tbl>
          </a:graphicData>
        </a:graphic>
      </p:graphicFrame>
      <p:cxnSp>
        <p:nvCxnSpPr>
          <p:cNvPr id="38" name="Đường nối Thẳng 37">
            <a:extLst>
              <a:ext uri="{FF2B5EF4-FFF2-40B4-BE49-F238E27FC236}">
                <a16:creationId xmlns:a16="http://schemas.microsoft.com/office/drawing/2014/main" id="{B1B911FC-3093-FA27-E111-675540358926}"/>
              </a:ext>
            </a:extLst>
          </p:cNvPr>
          <p:cNvCxnSpPr/>
          <p:nvPr/>
        </p:nvCxnSpPr>
        <p:spPr>
          <a:xfrm>
            <a:off x="3679906" y="847493"/>
            <a:ext cx="41259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Đường nối Thẳng 38">
            <a:extLst>
              <a:ext uri="{FF2B5EF4-FFF2-40B4-BE49-F238E27FC236}">
                <a16:creationId xmlns:a16="http://schemas.microsoft.com/office/drawing/2014/main" id="{B39D8E46-E12E-5E6A-BC43-57C10EFEB9F9}"/>
              </a:ext>
            </a:extLst>
          </p:cNvPr>
          <p:cNvCxnSpPr>
            <a:cxnSpLocks/>
          </p:cNvCxnSpPr>
          <p:nvPr/>
        </p:nvCxnSpPr>
        <p:spPr>
          <a:xfrm>
            <a:off x="3776550" y="1646665"/>
            <a:ext cx="51221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Đường nối Thẳng 40">
            <a:extLst>
              <a:ext uri="{FF2B5EF4-FFF2-40B4-BE49-F238E27FC236}">
                <a16:creationId xmlns:a16="http://schemas.microsoft.com/office/drawing/2014/main" id="{CFE776BC-F812-85E2-C775-5584D4D94AFE}"/>
              </a:ext>
            </a:extLst>
          </p:cNvPr>
          <p:cNvCxnSpPr>
            <a:cxnSpLocks/>
          </p:cNvCxnSpPr>
          <p:nvPr/>
        </p:nvCxnSpPr>
        <p:spPr>
          <a:xfrm>
            <a:off x="9106828" y="520700"/>
            <a:ext cx="0" cy="29083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Đường nối Thẳng 43">
            <a:extLst>
              <a:ext uri="{FF2B5EF4-FFF2-40B4-BE49-F238E27FC236}">
                <a16:creationId xmlns:a16="http://schemas.microsoft.com/office/drawing/2014/main" id="{BAB2FDB7-7857-CB25-947B-AB04CF6014E4}"/>
              </a:ext>
            </a:extLst>
          </p:cNvPr>
          <p:cNvCxnSpPr>
            <a:cxnSpLocks/>
          </p:cNvCxnSpPr>
          <p:nvPr/>
        </p:nvCxnSpPr>
        <p:spPr>
          <a:xfrm>
            <a:off x="5910146" y="2869583"/>
            <a:ext cx="402187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Đường nối Thẳng 45">
            <a:extLst>
              <a:ext uri="{FF2B5EF4-FFF2-40B4-BE49-F238E27FC236}">
                <a16:creationId xmlns:a16="http://schemas.microsoft.com/office/drawing/2014/main" id="{CB2B2272-1885-2E5B-4841-E1C5C46410FA}"/>
              </a:ext>
            </a:extLst>
          </p:cNvPr>
          <p:cNvCxnSpPr>
            <a:cxnSpLocks/>
          </p:cNvCxnSpPr>
          <p:nvPr/>
        </p:nvCxnSpPr>
        <p:spPr>
          <a:xfrm>
            <a:off x="3828585" y="3211554"/>
            <a:ext cx="3341648" cy="24421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Đường nối Thẳng 47">
            <a:extLst>
              <a:ext uri="{FF2B5EF4-FFF2-40B4-BE49-F238E27FC236}">
                <a16:creationId xmlns:a16="http://schemas.microsoft.com/office/drawing/2014/main" id="{44C164D9-8B6D-1BD7-6694-3FF062E9BC49}"/>
              </a:ext>
            </a:extLst>
          </p:cNvPr>
          <p:cNvCxnSpPr>
            <a:cxnSpLocks/>
          </p:cNvCxnSpPr>
          <p:nvPr/>
        </p:nvCxnSpPr>
        <p:spPr>
          <a:xfrm>
            <a:off x="4876800" y="2442120"/>
            <a:ext cx="558304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Đường nối Thẳng 49">
            <a:extLst>
              <a:ext uri="{FF2B5EF4-FFF2-40B4-BE49-F238E27FC236}">
                <a16:creationId xmlns:a16="http://schemas.microsoft.com/office/drawing/2014/main" id="{46FB3C46-7CFB-F09E-7623-190C5A684989}"/>
              </a:ext>
            </a:extLst>
          </p:cNvPr>
          <p:cNvCxnSpPr>
            <a:cxnSpLocks/>
          </p:cNvCxnSpPr>
          <p:nvPr/>
        </p:nvCxnSpPr>
        <p:spPr>
          <a:xfrm>
            <a:off x="6530897" y="6490011"/>
            <a:ext cx="45311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Đường nối Thẳng 51">
            <a:extLst>
              <a:ext uri="{FF2B5EF4-FFF2-40B4-BE49-F238E27FC236}">
                <a16:creationId xmlns:a16="http://schemas.microsoft.com/office/drawing/2014/main" id="{7DAB7619-A568-86E0-92FC-122F3AF89E1C}"/>
              </a:ext>
            </a:extLst>
          </p:cNvPr>
          <p:cNvCxnSpPr>
            <a:cxnSpLocks/>
          </p:cNvCxnSpPr>
          <p:nvPr/>
        </p:nvCxnSpPr>
        <p:spPr>
          <a:xfrm>
            <a:off x="10731189" y="520700"/>
            <a:ext cx="0" cy="51329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Đường nối Thẳng 54">
            <a:extLst>
              <a:ext uri="{FF2B5EF4-FFF2-40B4-BE49-F238E27FC236}">
                <a16:creationId xmlns:a16="http://schemas.microsoft.com/office/drawing/2014/main" id="{54CC2193-E355-57FC-8310-1DC56378030E}"/>
              </a:ext>
            </a:extLst>
          </p:cNvPr>
          <p:cNvCxnSpPr>
            <a:cxnSpLocks/>
          </p:cNvCxnSpPr>
          <p:nvPr/>
        </p:nvCxnSpPr>
        <p:spPr>
          <a:xfrm>
            <a:off x="11210691" y="3037159"/>
            <a:ext cx="0" cy="10553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Đường nối Thẳng 56">
            <a:extLst>
              <a:ext uri="{FF2B5EF4-FFF2-40B4-BE49-F238E27FC236}">
                <a16:creationId xmlns:a16="http://schemas.microsoft.com/office/drawing/2014/main" id="{B73611B9-C769-E77A-1FA1-51B32A3927AD}"/>
              </a:ext>
            </a:extLst>
          </p:cNvPr>
          <p:cNvCxnSpPr>
            <a:cxnSpLocks/>
          </p:cNvCxnSpPr>
          <p:nvPr/>
        </p:nvCxnSpPr>
        <p:spPr>
          <a:xfrm>
            <a:off x="11210691" y="5062965"/>
            <a:ext cx="0" cy="10553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Đường nối Thẳng 57">
            <a:extLst>
              <a:ext uri="{FF2B5EF4-FFF2-40B4-BE49-F238E27FC236}">
                <a16:creationId xmlns:a16="http://schemas.microsoft.com/office/drawing/2014/main" id="{59F8CE51-3B0E-9DB2-CC33-6743A1943B2A}"/>
              </a:ext>
            </a:extLst>
          </p:cNvPr>
          <p:cNvCxnSpPr>
            <a:cxnSpLocks/>
          </p:cNvCxnSpPr>
          <p:nvPr/>
        </p:nvCxnSpPr>
        <p:spPr>
          <a:xfrm>
            <a:off x="5371168" y="4070196"/>
            <a:ext cx="402187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Đường nối Thẳng 58">
            <a:extLst>
              <a:ext uri="{FF2B5EF4-FFF2-40B4-BE49-F238E27FC236}">
                <a16:creationId xmlns:a16="http://schemas.microsoft.com/office/drawing/2014/main" id="{9A0523E9-8737-6095-2351-AC6EA88152DF}"/>
              </a:ext>
            </a:extLst>
          </p:cNvPr>
          <p:cNvCxnSpPr>
            <a:cxnSpLocks/>
          </p:cNvCxnSpPr>
          <p:nvPr/>
        </p:nvCxnSpPr>
        <p:spPr>
          <a:xfrm>
            <a:off x="3828585" y="6084851"/>
            <a:ext cx="556445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Đường nối Thẳng 60">
            <a:extLst>
              <a:ext uri="{FF2B5EF4-FFF2-40B4-BE49-F238E27FC236}">
                <a16:creationId xmlns:a16="http://schemas.microsoft.com/office/drawing/2014/main" id="{4701F36A-AD2D-FA42-C3B8-281A99EEFB9F}"/>
              </a:ext>
            </a:extLst>
          </p:cNvPr>
          <p:cNvCxnSpPr>
            <a:cxnSpLocks/>
          </p:cNvCxnSpPr>
          <p:nvPr/>
        </p:nvCxnSpPr>
        <p:spPr>
          <a:xfrm>
            <a:off x="3742781" y="1959461"/>
            <a:ext cx="5074114" cy="37573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55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1748" name="Date Placeholder 3"/>
          <p:cNvSpPr>
            <a:spLocks noGrp="1" noChangeArrowheads="1"/>
          </p:cNvSpPr>
          <p:nvPr>
            <p:ph type="dt" sz="quarter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/>
              <a:t>LÊ HỮU PHONG  PTDTNT-MANGYANG</a:t>
            </a:r>
          </a:p>
        </p:txBody>
      </p:sp>
      <p:pic>
        <p:nvPicPr>
          <p:cNvPr id="31749" name="Picture 4" descr="Kết quả hình ảnh cho hình nền powerpoint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2" descr="Nhật Bản: Giao thông gián đoạn nhiều nơi do bão và gió lớn | Đời sống |  Vietnam+ (VietnamPlu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880" y="1583034"/>
            <a:ext cx="4336058" cy="325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12"/>
          <p:cNvGraphicFramePr>
            <a:graphicFrameLocks noGrp="1"/>
          </p:cNvGraphicFramePr>
          <p:nvPr/>
        </p:nvGraphicFramePr>
        <p:xfrm>
          <a:off x="2684463" y="5270500"/>
          <a:ext cx="3292474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75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10167"/>
              </p:ext>
            </p:extLst>
          </p:nvPr>
        </p:nvGraphicFramePr>
        <p:xfrm>
          <a:off x="6213476" y="5270500"/>
          <a:ext cx="2011167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83364"/>
              </p:ext>
            </p:extLst>
          </p:nvPr>
        </p:nvGraphicFramePr>
        <p:xfrm>
          <a:off x="2682875" y="5270500"/>
          <a:ext cx="3292474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75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269329"/>
              </p:ext>
            </p:extLst>
          </p:nvPr>
        </p:nvGraphicFramePr>
        <p:xfrm>
          <a:off x="6213477" y="5277199"/>
          <a:ext cx="2011166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Ú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804" name="Title 1"/>
          <p:cNvSpPr txBox="1">
            <a:spLocks noChangeArrowheads="1"/>
          </p:cNvSpPr>
          <p:nvPr/>
        </p:nvSpPr>
        <p:spPr bwMode="auto">
          <a:xfrm>
            <a:off x="550115" y="2447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31805" name="Rectangle 4"/>
          <p:cNvSpPr>
            <a:spLocks noChangeArrowheads="1"/>
          </p:cNvSpPr>
          <p:nvPr/>
        </p:nvSpPr>
        <p:spPr bwMode="auto">
          <a:xfrm>
            <a:off x="427131" y="712787"/>
            <a:ext cx="3903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ĐUỔI HÌNH BẮT CHỮ</a:t>
            </a:r>
          </a:p>
        </p:txBody>
      </p:sp>
      <p:pic>
        <p:nvPicPr>
          <p:cNvPr id="1026" name="Picture 2" descr="Truyện Cổ Tích - PHÚ ÔNG THAM LAM ▻ Khoảnh Khắc Kỳ Diệu - Phim Hoạt Hình  Việt Nam 2019 - Bilibili">
            <a:extLst>
              <a:ext uri="{FF2B5EF4-FFF2-40B4-BE49-F238E27FC236}">
                <a16:creationId xmlns:a16="http://schemas.microsoft.com/office/drawing/2014/main" id="{5D13D059-B44C-9514-1CBC-AD8C3D81A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598" y="1583034"/>
            <a:ext cx="4341541" cy="339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94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1748" name="Date Placeholder 3"/>
          <p:cNvSpPr>
            <a:spLocks noGrp="1" noChangeArrowheads="1"/>
          </p:cNvSpPr>
          <p:nvPr>
            <p:ph type="dt" sz="quarter" idx="4294967295"/>
          </p:nvPr>
        </p:nvSpPr>
        <p:spPr>
          <a:xfrm>
            <a:off x="1931020" y="6345989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/>
              <a:t>LÊ HỮU PHONG  PTDTNT-MANGYANG</a:t>
            </a:r>
          </a:p>
        </p:txBody>
      </p:sp>
      <p:pic>
        <p:nvPicPr>
          <p:cNvPr id="31749" name="Picture 4" descr="Kết quả hình ảnh cho hình nền powerpoint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232276"/>
              </p:ext>
            </p:extLst>
          </p:nvPr>
        </p:nvGraphicFramePr>
        <p:xfrm>
          <a:off x="3777283" y="5291889"/>
          <a:ext cx="1977733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112153"/>
              </p:ext>
            </p:extLst>
          </p:nvPr>
        </p:nvGraphicFramePr>
        <p:xfrm>
          <a:off x="6213476" y="5270500"/>
          <a:ext cx="1346961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86267"/>
              </p:ext>
            </p:extLst>
          </p:nvPr>
        </p:nvGraphicFramePr>
        <p:xfrm>
          <a:off x="3781994" y="5291889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756726"/>
              </p:ext>
            </p:extLst>
          </p:nvPr>
        </p:nvGraphicFramePr>
        <p:xfrm>
          <a:off x="6215065" y="5270500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Ì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804" name="Title 1"/>
          <p:cNvSpPr txBox="1">
            <a:spLocks noChangeArrowheads="1"/>
          </p:cNvSpPr>
          <p:nvPr/>
        </p:nvSpPr>
        <p:spPr bwMode="auto">
          <a:xfrm>
            <a:off x="550115" y="2447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31805" name="Rectangle 4"/>
          <p:cNvSpPr>
            <a:spLocks noChangeArrowheads="1"/>
          </p:cNvSpPr>
          <p:nvPr/>
        </p:nvSpPr>
        <p:spPr bwMode="auto">
          <a:xfrm>
            <a:off x="427131" y="712787"/>
            <a:ext cx="3903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8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ĐUỔI HÌNH BẮT CHỮ</a:t>
            </a:r>
          </a:p>
        </p:txBody>
      </p:sp>
      <p:pic>
        <p:nvPicPr>
          <p:cNvPr id="2050" name="Picture 2" descr="6 cây cầu đẹp nhất thế giới, Việt Nam có 2 cầu lọt danh sách">
            <a:extLst>
              <a:ext uri="{FF2B5EF4-FFF2-40B4-BE49-F238E27FC236}">
                <a16:creationId xmlns:a16="http://schemas.microsoft.com/office/drawing/2014/main" id="{C1A629DB-EBE1-C508-7F70-6FAFDE53C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83034"/>
            <a:ext cx="48768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Đặc sản Quảng Ninh được ví như cua hoàng đế nhưng có giá chỉ bằng 1/10">
            <a:extLst>
              <a:ext uri="{FF2B5EF4-FFF2-40B4-BE49-F238E27FC236}">
                <a16:creationId xmlns:a16="http://schemas.microsoft.com/office/drawing/2014/main" id="{9C8EBAA9-DDC6-15B0-FE08-D3B6A4F05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9" y="1583033"/>
            <a:ext cx="4966605" cy="278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77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1748" name="Date Placeholder 3"/>
          <p:cNvSpPr>
            <a:spLocks noGrp="1" noChangeArrowheads="1"/>
          </p:cNvSpPr>
          <p:nvPr>
            <p:ph type="dt" sz="quarter" idx="4294967295"/>
          </p:nvPr>
        </p:nvSpPr>
        <p:spPr>
          <a:xfrm>
            <a:off x="1710122" y="6355682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/>
              <a:t>LÊ HỮU PHONG  PTDTNT-MANGYANG</a:t>
            </a:r>
          </a:p>
        </p:txBody>
      </p:sp>
      <p:pic>
        <p:nvPicPr>
          <p:cNvPr id="31749" name="Picture 4" descr="Kết quả hình ảnh cho hình nền powerpoint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19753"/>
              </p:ext>
            </p:extLst>
          </p:nvPr>
        </p:nvGraphicFramePr>
        <p:xfrm>
          <a:off x="3556385" y="5301582"/>
          <a:ext cx="2654965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51514"/>
              </p:ext>
            </p:extLst>
          </p:nvPr>
        </p:nvGraphicFramePr>
        <p:xfrm>
          <a:off x="6648374" y="5301582"/>
          <a:ext cx="1346961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408772"/>
              </p:ext>
            </p:extLst>
          </p:nvPr>
        </p:nvGraphicFramePr>
        <p:xfrm>
          <a:off x="3554797" y="5301582"/>
          <a:ext cx="2654965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889307"/>
              </p:ext>
            </p:extLst>
          </p:nvPr>
        </p:nvGraphicFramePr>
        <p:xfrm>
          <a:off x="6648375" y="5308281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804" name="Title 1"/>
          <p:cNvSpPr txBox="1">
            <a:spLocks noChangeArrowheads="1"/>
          </p:cNvSpPr>
          <p:nvPr/>
        </p:nvSpPr>
        <p:spPr bwMode="auto">
          <a:xfrm>
            <a:off x="550115" y="2447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31805" name="Rectangle 4"/>
          <p:cNvSpPr>
            <a:spLocks noChangeArrowheads="1"/>
          </p:cNvSpPr>
          <p:nvPr/>
        </p:nvSpPr>
        <p:spPr bwMode="auto">
          <a:xfrm>
            <a:off x="427131" y="712787"/>
            <a:ext cx="3903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8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ĐUỔI HÌNH BẮT CHỮ</a:t>
            </a:r>
          </a:p>
        </p:txBody>
      </p:sp>
      <p:pic>
        <p:nvPicPr>
          <p:cNvPr id="4098" name="Picture 2" descr="Con người ở dơ hơn cả… tinh tinh - Báo Người lao động">
            <a:extLst>
              <a:ext uri="{FF2B5EF4-FFF2-40B4-BE49-F238E27FC236}">
                <a16:creationId xmlns:a16="http://schemas.microsoft.com/office/drawing/2014/main" id="{8CE47931-A05B-0434-120C-A85FFB321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197" y="1691323"/>
            <a:ext cx="5056995" cy="316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ế bào là gì? Cấu tạo và chức năng của tế bảo Sinh học lớp 6">
            <a:extLst>
              <a:ext uri="{FF2B5EF4-FFF2-40B4-BE49-F238E27FC236}">
                <a16:creationId xmlns:a16="http://schemas.microsoft.com/office/drawing/2014/main" id="{F6E2243D-D4C4-AEE2-50DE-27B192C39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658" y="1691322"/>
            <a:ext cx="4951142" cy="316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00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31748" name="Date Placeholder 3"/>
          <p:cNvSpPr>
            <a:spLocks noGrp="1" noChangeArrowheads="1"/>
          </p:cNvSpPr>
          <p:nvPr>
            <p:ph type="dt" sz="quarter" idx="4294967295"/>
          </p:nvPr>
        </p:nvSpPr>
        <p:spPr>
          <a:xfrm>
            <a:off x="1931020" y="6345989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/>
              <a:t>LÊ HỮU PHONG  PTDTNT-MANGYANG</a:t>
            </a:r>
          </a:p>
        </p:txBody>
      </p:sp>
      <p:pic>
        <p:nvPicPr>
          <p:cNvPr id="31749" name="Picture 4" descr="Kết quả hình ảnh cho hình nền powerpoint đơn giả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12"/>
          <p:cNvGraphicFramePr>
            <a:graphicFrameLocks noGrp="1"/>
          </p:cNvGraphicFramePr>
          <p:nvPr/>
        </p:nvGraphicFramePr>
        <p:xfrm>
          <a:off x="3777283" y="5291889"/>
          <a:ext cx="1977733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12"/>
          <p:cNvGraphicFramePr>
            <a:graphicFrameLocks noGrp="1"/>
          </p:cNvGraphicFramePr>
          <p:nvPr/>
        </p:nvGraphicFramePr>
        <p:xfrm>
          <a:off x="6213476" y="5270500"/>
          <a:ext cx="1346961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4347230"/>
              </p:ext>
            </p:extLst>
          </p:nvPr>
        </p:nvGraphicFramePr>
        <p:xfrm>
          <a:off x="3781994" y="5291889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699785"/>
              </p:ext>
            </p:extLst>
          </p:nvPr>
        </p:nvGraphicFramePr>
        <p:xfrm>
          <a:off x="6215065" y="5270500"/>
          <a:ext cx="1346960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Ã</a:t>
                      </a:r>
                    </a:p>
                  </a:txBody>
                  <a:tcPr marL="91432" marR="91432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1804" name="Title 1"/>
          <p:cNvSpPr txBox="1">
            <a:spLocks noChangeArrowheads="1"/>
          </p:cNvSpPr>
          <p:nvPr/>
        </p:nvSpPr>
        <p:spPr bwMode="auto">
          <a:xfrm>
            <a:off x="550115" y="2447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31805" name="Rectangle 4"/>
          <p:cNvSpPr>
            <a:spLocks noChangeArrowheads="1"/>
          </p:cNvSpPr>
          <p:nvPr/>
        </p:nvSpPr>
        <p:spPr bwMode="auto">
          <a:xfrm>
            <a:off x="427131" y="712787"/>
            <a:ext cx="3903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ĐUỔI HÌNH BẮT CHỮ</a:t>
            </a:r>
          </a:p>
        </p:txBody>
      </p:sp>
      <p:pic>
        <p:nvPicPr>
          <p:cNvPr id="5122" name="Picture 2" descr="Bác Hồ với Báo Nhân Dân">
            <a:extLst>
              <a:ext uri="{FF2B5EF4-FFF2-40B4-BE49-F238E27FC236}">
                <a16:creationId xmlns:a16="http://schemas.microsoft.com/office/drawing/2014/main" id="{FC70A4DB-1C53-6208-4F14-3BB9D8757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553" y="1466027"/>
            <a:ext cx="4871412" cy="300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ã tràng 'xe cát' như thế nào?">
            <a:extLst>
              <a:ext uri="{FF2B5EF4-FFF2-40B4-BE49-F238E27FC236}">
                <a16:creationId xmlns:a16="http://schemas.microsoft.com/office/drawing/2014/main" id="{F456CE9F-5A5A-E296-154D-D8AB1B0D5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028" y="1466026"/>
            <a:ext cx="4859052" cy="300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44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ết quả hình ảnh cho hình nền powerpoint đơn giản">
            <a:extLst>
              <a:ext uri="{FF2B5EF4-FFF2-40B4-BE49-F238E27FC236}">
                <a16:creationId xmlns:a16="http://schemas.microsoft.com/office/drawing/2014/main" id="{B4FA973A-8280-A7B1-742C-3D9FE180D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9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oa đào làm thuốc và kinh nghiệm chữa bệnh từ dân gian">
            <a:extLst>
              <a:ext uri="{FF2B5EF4-FFF2-40B4-BE49-F238E27FC236}">
                <a16:creationId xmlns:a16="http://schemas.microsoft.com/office/drawing/2014/main" id="{EFEDC4BC-D2D0-270E-C4E9-010159B0D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61" y="2077961"/>
            <a:ext cx="2630410" cy="219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oa phượng nở tháng mấy? Ý nghĩa hình ảnh hoa phượng đỏ">
            <a:extLst>
              <a:ext uri="{FF2B5EF4-FFF2-40B4-BE49-F238E27FC236}">
                <a16:creationId xmlns:a16="http://schemas.microsoft.com/office/drawing/2014/main" id="{68567F1D-ABF6-73A1-ECC8-5F6511CB1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1" t="16809"/>
          <a:stretch/>
        </p:blipFill>
        <p:spPr bwMode="auto">
          <a:xfrm>
            <a:off x="3422147" y="2077961"/>
            <a:ext cx="2520176" cy="219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oa sữa: Tác dụng tuyệt vời như thuốc quý">
            <a:extLst>
              <a:ext uri="{FF2B5EF4-FFF2-40B4-BE49-F238E27FC236}">
                <a16:creationId xmlns:a16="http://schemas.microsoft.com/office/drawing/2014/main" id="{9FA5E4D0-F080-0BB1-CD3F-78A002937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098608"/>
            <a:ext cx="2691161" cy="217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úc họa mi hút khách, người trồng hoa kiếm bộn tiền">
            <a:extLst>
              <a:ext uri="{FF2B5EF4-FFF2-40B4-BE49-F238E27FC236}">
                <a16:creationId xmlns:a16="http://schemas.microsoft.com/office/drawing/2014/main" id="{E725899D-F4D7-43C2-4855-13878E43D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36" y="2088284"/>
            <a:ext cx="2666886" cy="217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CBA6646-DFD5-EE19-BD53-6CA5E4005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15" y="244792"/>
            <a:ext cx="3657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A7BA25D-DD0D-5150-36BA-801642910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31" y="712787"/>
            <a:ext cx="3903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ĐUỔI HÌNH BẮT CHỮ</a:t>
            </a:r>
          </a:p>
        </p:txBody>
      </p:sp>
      <p:graphicFrame>
        <p:nvGraphicFramePr>
          <p:cNvPr id="8" name="Table 12">
            <a:extLst>
              <a:ext uri="{FF2B5EF4-FFF2-40B4-BE49-F238E27FC236}">
                <a16:creationId xmlns:a16="http://schemas.microsoft.com/office/drawing/2014/main" id="{8CF68294-0D86-F52A-0F9C-2AE10DFC4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245489"/>
              </p:ext>
            </p:extLst>
          </p:nvPr>
        </p:nvGraphicFramePr>
        <p:xfrm>
          <a:off x="5449966" y="5293790"/>
          <a:ext cx="1977733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12">
            <a:extLst>
              <a:ext uri="{FF2B5EF4-FFF2-40B4-BE49-F238E27FC236}">
                <a16:creationId xmlns:a16="http://schemas.microsoft.com/office/drawing/2014/main" id="{60C2BE57-74C6-7F6C-7341-CF6333C46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200"/>
              </p:ext>
            </p:extLst>
          </p:nvPr>
        </p:nvGraphicFramePr>
        <p:xfrm>
          <a:off x="5449966" y="5293790"/>
          <a:ext cx="1973022" cy="57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8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5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438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Ù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1451" marR="91451" marT="45745" marB="45745"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29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ockprintVTI">
  <a:themeElements>
    <a:clrScheme name="AnalogousFromRegularSeed_2SEEDS">
      <a:dk1>
        <a:srgbClr val="000000"/>
      </a:dk1>
      <a:lt1>
        <a:srgbClr val="FFFFFF"/>
      </a:lt1>
      <a:dk2>
        <a:srgbClr val="242941"/>
      </a:dk2>
      <a:lt2>
        <a:srgbClr val="E2E8E7"/>
      </a:lt2>
      <a:accent1>
        <a:srgbClr val="CB2146"/>
      </a:accent1>
      <a:accent2>
        <a:srgbClr val="DD339E"/>
      </a:accent2>
      <a:accent3>
        <a:srgbClr val="DD5633"/>
      </a:accent3>
      <a:accent4>
        <a:srgbClr val="1EB693"/>
      </a:accent4>
      <a:accent5>
        <a:srgbClr val="30B2D0"/>
      </a:accent5>
      <a:accent6>
        <a:srgbClr val="2165CB"/>
      </a:accent6>
      <a:hlink>
        <a:srgbClr val="31937E"/>
      </a:hlink>
      <a:folHlink>
        <a:srgbClr val="7F7F7F"/>
      </a:folHlink>
    </a:clrScheme>
    <a:fontScheme name="Custom 56">
      <a:majorFont>
        <a:latin typeface="Constantia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731</Words>
  <Application>Microsoft Office PowerPoint</Application>
  <PresentationFormat>Màn hình rộng</PresentationFormat>
  <Paragraphs>597</Paragraphs>
  <Slides>14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14</vt:i4>
      </vt:variant>
    </vt:vector>
  </HeadingPairs>
  <TitlesOfParts>
    <vt:vector size="20" baseType="lpstr">
      <vt:lpstr>AvenirNext LT Pro Medium</vt:lpstr>
      <vt:lpstr>Arial</vt:lpstr>
      <vt:lpstr>Constantia</vt:lpstr>
      <vt:lpstr>Source Sans Pro</vt:lpstr>
      <vt:lpstr>Times New Roman</vt:lpstr>
      <vt:lpstr>BlockprintVTI</vt:lpstr>
      <vt:lpstr>GIÁO DỤC ĐỊA PHƯƠNG ÔN TẬP KIỂM TRA GIỮA KÌ II</vt:lpstr>
      <vt:lpstr>I. SẢN VẬT HÀ NỘI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II. LÀNG NGHỀ HÀ NỘI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GIÁO DỤC ĐỊA PHƯƠNG ÔN TẬP KIỂM TRA GIỮA KÌ I</dc:title>
  <dc:creator>lý phan</dc:creator>
  <cp:lastModifiedBy>lý phan</cp:lastModifiedBy>
  <cp:revision>15</cp:revision>
  <dcterms:created xsi:type="dcterms:W3CDTF">2021-10-15T16:37:51Z</dcterms:created>
  <dcterms:modified xsi:type="dcterms:W3CDTF">2023-02-28T16:20:45Z</dcterms:modified>
</cp:coreProperties>
</file>