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4" r:id="rId3"/>
    <p:sldId id="295" r:id="rId4"/>
    <p:sldId id="258" r:id="rId5"/>
    <p:sldId id="259" r:id="rId6"/>
    <p:sldId id="277" r:id="rId7"/>
    <p:sldId id="261" r:id="rId8"/>
    <p:sldId id="262" r:id="rId9"/>
    <p:sldId id="263" r:id="rId10"/>
    <p:sldId id="264" r:id="rId11"/>
    <p:sldId id="272" r:id="rId12"/>
    <p:sldId id="273" r:id="rId13"/>
    <p:sldId id="265" r:id="rId14"/>
    <p:sldId id="266" r:id="rId15"/>
    <p:sldId id="274" r:id="rId16"/>
    <p:sldId id="267" r:id="rId17"/>
    <p:sldId id="268" r:id="rId18"/>
    <p:sldId id="269" r:id="rId19"/>
    <p:sldId id="270" r:id="rId20"/>
    <p:sldId id="27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rcRect b="3795"/>
          <a:stretch>
            <a:fillRect/>
          </a:stretch>
        </p:blipFill>
        <p:spPr>
          <a:xfrm>
            <a:off x="0" y="260350"/>
            <a:ext cx="9144000" cy="659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620713"/>
            <a:ext cx="8207375" cy="1082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1843088"/>
            <a:ext cx="8212138" cy="98107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24276E41-A59C-41D6-A78C-C6C7DDA35C09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EF0EDEA0-BE7E-42BE-BC7F-180CF7E9AEB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4276E41-A59C-41D6-A78C-C6C7DDA3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F0EDEA0-BE7E-42BE-BC7F-180CF7E9AEB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4276E41-A59C-41D6-A78C-C6C7DDA3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F0EDEA0-BE7E-42BE-BC7F-180CF7E9AEB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4276E41-A59C-41D6-A78C-C6C7DDA3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F0EDEA0-BE7E-42BE-BC7F-180CF7E9AEB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4276E41-A59C-41D6-A78C-C6C7DDA3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F0EDEA0-BE7E-42BE-BC7F-180CF7E9AEB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4276E41-A59C-41D6-A78C-C6C7DDA3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F0EDEA0-BE7E-42BE-BC7F-180CF7E9AEB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4276E41-A59C-41D6-A78C-C6C7DDA3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F0EDEA0-BE7E-42BE-BC7F-180CF7E9AEB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4276E41-A59C-41D6-A78C-C6C7DDA3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F0EDEA0-BE7E-42BE-BC7F-180CF7E9AEB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4276E41-A59C-41D6-A78C-C6C7DDA3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F0EDEA0-BE7E-42BE-BC7F-180CF7E9AEB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4276E41-A59C-41D6-A78C-C6C7DDA3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F0EDEA0-BE7E-42BE-BC7F-180CF7E9AEB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4276E41-A59C-41D6-A78C-C6C7DDA3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F0EDEA0-BE7E-42BE-BC7F-180CF7E9AEB1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24276E41-A59C-41D6-A78C-C6C7DDA35C09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EF0EDEA0-BE7E-42BE-BC7F-180CF7E9AE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26519" y="1325880"/>
            <a:ext cx="6323021" cy="5755812"/>
          </a:xfrm>
          <a:prstGeom prst="rect">
            <a:avLst/>
          </a:prstGeom>
          <a:noFill/>
        </p:spPr>
        <p:txBody>
          <a:bodyPr spcFirstLastPara="1">
            <a:prstTxWarp prst="textArchUp">
              <a:avLst>
                <a:gd name="adj" fmla="val 11191768"/>
              </a:avLst>
            </a:prstTxWarp>
            <a:spAutoFit/>
          </a:bodyPr>
          <a:lstStyle/>
          <a:p>
            <a:pPr eaLnBrk="0" hangingPunct="0">
              <a:defRPr/>
            </a:pPr>
            <a:r>
              <a:rPr lang="en-US" sz="495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cs typeface="+mn-cs"/>
              </a:rPr>
              <a:t>WELCOME </a:t>
            </a:r>
            <a:r>
              <a:rPr lang="en-US" sz="4950" b="1" dirty="0">
                <a:ln w="38100">
                  <a:solidFill>
                    <a:srgbClr val="00B050"/>
                  </a:solidFill>
                </a:ln>
                <a:solidFill>
                  <a:srgbClr val="FFFF00"/>
                </a:solidFill>
                <a:cs typeface="+mn-cs"/>
                <a:sym typeface="Wingdings" panose="05000000000000000000"/>
              </a:rPr>
              <a:t></a:t>
            </a:r>
            <a:r>
              <a:rPr lang="en-US" sz="495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cs typeface="+mn-cs"/>
              </a:rPr>
              <a:t> TO </a:t>
            </a:r>
            <a:r>
              <a:rPr lang="en-US" sz="4950" b="1" dirty="0">
                <a:ln w="38100">
                  <a:solidFill>
                    <a:srgbClr val="00B050"/>
                  </a:solidFill>
                </a:ln>
                <a:solidFill>
                  <a:srgbClr val="FFFF00"/>
                </a:solidFill>
                <a:cs typeface="+mn-cs"/>
                <a:sym typeface="Wingdings" panose="05000000000000000000"/>
              </a:rPr>
              <a:t></a:t>
            </a:r>
            <a:r>
              <a:rPr lang="en-US" sz="495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cs typeface="+mn-cs"/>
              </a:rPr>
              <a:t> OUR </a:t>
            </a:r>
            <a:r>
              <a:rPr lang="en-US" sz="4950" b="1" dirty="0">
                <a:ln w="38100">
                  <a:solidFill>
                    <a:srgbClr val="00B050"/>
                  </a:solidFill>
                </a:ln>
                <a:solidFill>
                  <a:srgbClr val="FFFF00"/>
                </a:solidFill>
                <a:cs typeface="+mn-cs"/>
                <a:sym typeface="Wingdings" panose="05000000000000000000"/>
              </a:rPr>
              <a:t></a:t>
            </a:r>
            <a:r>
              <a:rPr lang="en-US" sz="495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cs typeface="+mn-cs"/>
              </a:rPr>
              <a:t> CLASS</a:t>
            </a:r>
            <a:endParaRPr lang="en-US" sz="4950" b="1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74520" y="3013230"/>
            <a:ext cx="5724000" cy="783590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defPPr>
              <a:defRPr lang="en-US"/>
            </a:defPPr>
            <a:lvl1pPr eaLnBrk="1" hangingPunct="1">
              <a:defRPr sz="6000" b="1">
                <a:ln w="19050">
                  <a:solidFill>
                    <a:srgbClr val="FA0000"/>
                  </a:solidFill>
                </a:ln>
                <a:solidFill>
                  <a:srgbClr val="002060"/>
                </a:solidFill>
                <a:latin typeface=".VnTifani HeavyH" panose="020B7200000000000000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>
              <a:defRPr/>
            </a:pPr>
            <a:r>
              <a:rPr lang="en-US" sz="4500" spc="610" dirty="0">
                <a:ln w="28575">
                  <a:solidFill>
                    <a:schemeClr val="bg1"/>
                  </a:solidFill>
                </a:ln>
                <a:solidFill>
                  <a:srgbClr val="0000FF"/>
                </a:solidFill>
                <a:cs typeface="+mn-cs"/>
              </a:rPr>
              <a:t>ENGLISH</a:t>
            </a:r>
            <a:r>
              <a:rPr lang="en-US" sz="4500" spc="610" dirty="0">
                <a:ln w="28575">
                  <a:solidFill>
                    <a:schemeClr val="bg1"/>
                  </a:solidFill>
                </a:ln>
                <a:solidFill>
                  <a:srgbClr val="0000FF"/>
                </a:solidFill>
                <a:latin typeface="Arial Black" panose="020B0A04020102020204" charset="0"/>
                <a:cs typeface="Arial Black" panose="020B0A04020102020204" charset="0"/>
              </a:rPr>
              <a:t> 9</a:t>
            </a:r>
            <a:endParaRPr lang="en-US" sz="4500" spc="610" dirty="0">
              <a:ln w="28575">
                <a:solidFill>
                  <a:schemeClr val="bg1"/>
                </a:solidFill>
              </a:ln>
              <a:solidFill>
                <a:srgbClr val="0000FF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3" name="TextBox 1"/>
          <p:cNvSpPr txBox="1"/>
          <p:nvPr/>
        </p:nvSpPr>
        <p:spPr>
          <a:xfrm>
            <a:off x="1709738" y="3946680"/>
            <a:ext cx="5724000" cy="598805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defPPr>
              <a:defRPr lang="en-US"/>
            </a:defPPr>
            <a:lvl1pPr eaLnBrk="1" hangingPunct="1">
              <a:defRPr sz="6000" b="1">
                <a:ln w="19050">
                  <a:solidFill>
                    <a:srgbClr val="FA0000"/>
                  </a:solidFill>
                </a:ln>
                <a:solidFill>
                  <a:srgbClr val="002060"/>
                </a:solidFill>
                <a:latin typeface=".VnTifani HeavyH" panose="020B7200000000000000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>
              <a:defRPr/>
            </a:pPr>
            <a:r>
              <a:rPr lang="en-US" sz="3300" spc="61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THCS ĐÔNG QUANG</a:t>
            </a:r>
            <a:endParaRPr lang="en-US" sz="3300" spc="610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"/>
          <p:cNvSpPr txBox="1"/>
          <p:nvPr/>
        </p:nvSpPr>
        <p:spPr>
          <a:xfrm>
            <a:off x="1675448" y="5055390"/>
            <a:ext cx="5724000" cy="598805"/>
          </a:xfrm>
          <a:prstGeom prst="rect">
            <a:avLst/>
          </a:prstGeom>
          <a:noFill/>
          <a:ln>
            <a:noFill/>
          </a:ln>
        </p:spPr>
        <p:txBody>
          <a:bodyPr lIns="0" rIns="0">
            <a:spAutoFit/>
          </a:bodyPr>
          <a:lstStyle>
            <a:defPPr>
              <a:defRPr lang="en-US"/>
            </a:defPPr>
            <a:lvl1pPr eaLnBrk="1" hangingPunct="1">
              <a:defRPr sz="6000" b="1">
                <a:ln w="19050">
                  <a:solidFill>
                    <a:srgbClr val="FA0000"/>
                  </a:solidFill>
                </a:ln>
                <a:solidFill>
                  <a:srgbClr val="002060"/>
                </a:solidFill>
                <a:latin typeface=".VnTifani HeavyH" panose="020B7200000000000000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>
              <a:defRPr/>
            </a:pPr>
            <a:r>
              <a:rPr lang="en-US" sz="3300" spc="61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Nguyen Thi Bich Lien</a:t>
            </a:r>
            <a:endParaRPr lang="en-US" sz="3300" spc="61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0"/>
            <a:ext cx="9144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1" dirty="0" err="1"/>
              <a:t>Bài</a:t>
            </a:r>
            <a:r>
              <a:rPr lang="en-US" b="1" dirty="0"/>
              <a:t> 2: </a:t>
            </a:r>
            <a:r>
              <a:rPr lang="en-US" b="1" dirty="0" err="1"/>
              <a:t>Hoàn</a:t>
            </a:r>
            <a:r>
              <a:rPr lang="en-US" b="1" dirty="0"/>
              <a:t> </a:t>
            </a:r>
            <a:r>
              <a:rPr lang="en-US" b="1" dirty="0" err="1"/>
              <a:t>thành</a:t>
            </a:r>
            <a:r>
              <a:rPr lang="en-US" b="1" dirty="0"/>
              <a:t> </a:t>
            </a:r>
            <a:r>
              <a:rPr lang="en-US" b="1" dirty="0" err="1"/>
              <a:t>những</a:t>
            </a:r>
            <a:r>
              <a:rPr lang="en-US" b="1" dirty="0"/>
              <a:t> </a:t>
            </a:r>
            <a:r>
              <a:rPr lang="en-US" b="1" dirty="0" err="1"/>
              <a:t>câu</a:t>
            </a:r>
            <a:r>
              <a:rPr lang="en-US" b="1" dirty="0"/>
              <a:t> </a:t>
            </a:r>
            <a:r>
              <a:rPr lang="en-US" b="1" dirty="0" err="1"/>
              <a:t>sau</a:t>
            </a:r>
            <a:r>
              <a:rPr lang="en-US" b="1" dirty="0"/>
              <a:t> </a:t>
            </a:r>
            <a:r>
              <a:rPr lang="en-US" b="1" dirty="0" err="1"/>
              <a:t>đây</a:t>
            </a:r>
            <a:r>
              <a:rPr lang="en-US" b="1" dirty="0"/>
              <a:t> </a:t>
            </a:r>
            <a:r>
              <a:rPr lang="en-US" b="1" dirty="0" err="1"/>
              <a:t>bằng</a:t>
            </a:r>
            <a:r>
              <a:rPr lang="en-US" b="1" dirty="0"/>
              <a:t> </a:t>
            </a:r>
            <a:r>
              <a:rPr lang="en-US" b="1" dirty="0" err="1"/>
              <a:t>những</a:t>
            </a:r>
            <a:r>
              <a:rPr lang="en-US" b="1" dirty="0"/>
              <a:t> </a:t>
            </a:r>
            <a:r>
              <a:rPr lang="en-US" b="1" dirty="0" err="1"/>
              <a:t>liên</a:t>
            </a:r>
            <a:r>
              <a:rPr lang="en-US" b="1" dirty="0"/>
              <a:t> </a:t>
            </a:r>
            <a:r>
              <a:rPr lang="en-US" b="1" dirty="0" err="1"/>
              <a:t>từ</a:t>
            </a:r>
            <a:r>
              <a:rPr lang="en-US" b="1" dirty="0"/>
              <a:t> </a:t>
            </a:r>
            <a:r>
              <a:rPr lang="en-US" b="1" dirty="0" err="1"/>
              <a:t>cho</a:t>
            </a:r>
            <a:r>
              <a:rPr lang="en-US" b="1" dirty="0"/>
              <a:t> </a:t>
            </a:r>
            <a:r>
              <a:rPr lang="en-US" b="1" dirty="0" err="1"/>
              <a:t>sẵn</a:t>
            </a:r>
            <a:r>
              <a:rPr lang="en-US" b="1" dirty="0"/>
              <a:t>.</a:t>
            </a:r>
            <a:endParaRPr lang="en-US" dirty="0"/>
          </a:p>
          <a:p>
            <a:pPr fontAlgn="base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1.___________ Jim came home, he realized that someone had broken into his house.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You’d better bring your raincoat ___________ rain pours down.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They have been colleagues ___________ they graduated.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___________ Jim puts more effort in his studying, he won’t catch up with his classmates.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My mother always reminds me to wash my hands _______ I have meals.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We will go picnicking ___________ the weather is fine.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James behaved ___________ nothing had happened.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I can’t make it on Saturday ___________ I will be fully occupied.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When I got home; my father was mowing the lawn ___________ my mother was watering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theflower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beds.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___________ I don’t get on well with Mary, I really admire her intelligence and beauty.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381000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dirty="0" smtClean="0"/>
              <a:t>When</a:t>
            </a:r>
            <a:endParaRPr lang="vi-VN" dirty="0"/>
          </a:p>
        </p:txBody>
      </p:sp>
      <p:sp>
        <p:nvSpPr>
          <p:cNvPr id="5" name="TextBox 4"/>
          <p:cNvSpPr txBox="1"/>
          <p:nvPr/>
        </p:nvSpPr>
        <p:spPr>
          <a:xfrm>
            <a:off x="4572001" y="114300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b="1" dirty="0"/>
              <a:t>in case</a:t>
            </a:r>
            <a:endParaRPr lang="vi-VN" dirty="0"/>
          </a:p>
        </p:txBody>
      </p:sp>
      <p:sp>
        <p:nvSpPr>
          <p:cNvPr id="6" name="TextBox 5"/>
          <p:cNvSpPr txBox="1"/>
          <p:nvPr/>
        </p:nvSpPr>
        <p:spPr>
          <a:xfrm>
            <a:off x="4165479" y="1486809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b="1" dirty="0"/>
              <a:t>since</a:t>
            </a:r>
            <a:endParaRPr lang="vi-VN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1856141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b="1" dirty="0"/>
              <a:t>Unless</a:t>
            </a:r>
            <a:endParaRPr lang="vi-VN" dirty="0"/>
          </a:p>
        </p:txBody>
      </p:sp>
      <p:sp>
        <p:nvSpPr>
          <p:cNvPr id="8" name="TextBox 7"/>
          <p:cNvSpPr txBox="1"/>
          <p:nvPr/>
        </p:nvSpPr>
        <p:spPr>
          <a:xfrm>
            <a:off x="6629400" y="2514600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b="1" dirty="0"/>
              <a:t>before</a:t>
            </a:r>
            <a:endParaRPr lang="vi-VN" dirty="0"/>
          </a:p>
        </p:txBody>
      </p:sp>
      <p:sp>
        <p:nvSpPr>
          <p:cNvPr id="9" name="TextBox 8"/>
          <p:cNvSpPr txBox="1"/>
          <p:nvPr/>
        </p:nvSpPr>
        <p:spPr>
          <a:xfrm>
            <a:off x="3359363" y="3276600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b="1" dirty="0"/>
              <a:t>as long as</a:t>
            </a:r>
            <a:endParaRPr lang="vi-VN" dirty="0"/>
          </a:p>
        </p:txBody>
      </p:sp>
      <p:sp>
        <p:nvSpPr>
          <p:cNvPr id="10" name="TextBox 9"/>
          <p:cNvSpPr txBox="1"/>
          <p:nvPr/>
        </p:nvSpPr>
        <p:spPr>
          <a:xfrm>
            <a:off x="2560175" y="3669268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b="1" dirty="0"/>
              <a:t>as though</a:t>
            </a:r>
            <a:endParaRPr lang="vi-VN" dirty="0"/>
          </a:p>
        </p:txBody>
      </p:sp>
      <p:sp>
        <p:nvSpPr>
          <p:cNvPr id="11" name="TextBox 10"/>
          <p:cNvSpPr txBox="1"/>
          <p:nvPr/>
        </p:nvSpPr>
        <p:spPr>
          <a:xfrm>
            <a:off x="4165478" y="4038600"/>
            <a:ext cx="1090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r>
              <a:rPr lang="vi-VN" b="1" dirty="0" smtClean="0"/>
              <a:t>ecause</a:t>
            </a:r>
            <a:endParaRPr lang="vi-VN" dirty="0"/>
          </a:p>
        </p:txBody>
      </p:sp>
      <p:sp>
        <p:nvSpPr>
          <p:cNvPr id="12" name="TextBox 11"/>
          <p:cNvSpPr txBox="1"/>
          <p:nvPr/>
        </p:nvSpPr>
        <p:spPr>
          <a:xfrm>
            <a:off x="6971387" y="4407932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9297" y="51054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lthough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0" y="721039"/>
          <a:ext cx="8915400" cy="6034027"/>
        </p:xfrm>
        <a:graphic>
          <a:graphicData uri="http://schemas.openxmlformats.org/drawingml/2006/table">
            <a:tbl>
              <a:tblPr/>
              <a:tblGrid>
                <a:gridCol w="5031913"/>
                <a:gridCol w="3883487"/>
              </a:tblGrid>
              <a:tr h="379973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dirty="0">
                          <a:effectLst/>
                          <a:latin typeface="inherit"/>
                        </a:rPr>
                        <a:t>A</a:t>
                      </a:r>
                      <a:endParaRPr lang="en-US" sz="1400" b="0" dirty="0">
                        <a:effectLst/>
                        <a:latin typeface="inherit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>
                          <a:effectLst/>
                          <a:latin typeface="inherit"/>
                        </a:rPr>
                        <a:t>B</a:t>
                      </a:r>
                      <a:endParaRPr lang="en-US" sz="1400" b="0">
                        <a:effectLst/>
                        <a:latin typeface="inherit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64951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Jane didn’t realize her mistake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</a:t>
                      </a: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</a:t>
                      </a:r>
                      <a:r>
                        <a:rPr lang="en-US" sz="20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when snow started to fall.</a:t>
                      </a:r>
                      <a:endParaRPr lang="en-US" sz="20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64951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were playing in the backyard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</a:t>
                      </a: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</a:t>
                      </a:r>
                      <a:r>
                        <a:rPr lang="en-US" sz="20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though it is distant from our house.</a:t>
                      </a:r>
                      <a:endParaRPr lang="en-US" sz="20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64951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you show your attempt in your work,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</a:t>
                      </a: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</a:t>
                      </a:r>
                      <a:r>
                        <a:rPr lang="en-US" sz="20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before they moved here.</a:t>
                      </a:r>
                      <a:endParaRPr lang="en-US" sz="20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64951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This couple had been in New York City for 2 years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</a:t>
                      </a: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</a:t>
                      </a:r>
                      <a:r>
                        <a:rPr lang="en-US" sz="20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still travel by public transportations.</a:t>
                      </a:r>
                      <a:endParaRPr lang="en-US" sz="20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4993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My mother often shops at the local supermarket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</a:t>
                      </a: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</a:t>
                      </a:r>
                      <a:r>
                        <a:rPr lang="en-US" sz="20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 that l will have a decent job in the future.</a:t>
                      </a:r>
                      <a:endParaRPr lang="en-US" sz="20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64951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has been ages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f.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 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you may get promotion soon.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64951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7.   </a:t>
                      </a:r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try 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study hard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g.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until her mother pointed it out for her.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64951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Even if I own a car,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h.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 </a:t>
                      </a:r>
                      <a:r>
                        <a:rPr lang="en-US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since we last encountered.</a:t>
                      </a:r>
                      <a:endParaRPr lang="en-US" sz="20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841" marR="71841" marT="35920" marB="3592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04800" y="105489"/>
            <a:ext cx="8642302" cy="61555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3: 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mệnh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mệnh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581400" y="1524000"/>
            <a:ext cx="1676400" cy="4191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962400" y="1524000"/>
            <a:ext cx="1295400" cy="609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419600" y="2819400"/>
            <a:ext cx="838200" cy="2209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581400" y="2819400"/>
            <a:ext cx="1676400" cy="457200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886200" y="1981200"/>
            <a:ext cx="1371600" cy="2133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133600" y="5105400"/>
            <a:ext cx="3124200" cy="129540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2286000" y="4191000"/>
            <a:ext cx="2971800" cy="1562100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2514600" y="3276600"/>
            <a:ext cx="2743200" cy="3124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83" y="0"/>
            <a:ext cx="9123218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1" dirty="0" err="1"/>
              <a:t>Bài</a:t>
            </a:r>
            <a:r>
              <a:rPr lang="en-US" b="1" dirty="0"/>
              <a:t> 4: </a:t>
            </a:r>
            <a:r>
              <a:rPr lang="en-US" b="1" dirty="0" err="1"/>
              <a:t>Nối</a:t>
            </a:r>
            <a:r>
              <a:rPr lang="en-US" b="1" dirty="0"/>
              <a:t> </a:t>
            </a:r>
            <a:r>
              <a:rPr lang="en-US" b="1" dirty="0" err="1"/>
              <a:t>hai</a:t>
            </a:r>
            <a:r>
              <a:rPr lang="en-US" b="1" dirty="0"/>
              <a:t> </a:t>
            </a:r>
            <a:r>
              <a:rPr lang="en-US" b="1" dirty="0" err="1"/>
              <a:t>câu</a:t>
            </a:r>
            <a:r>
              <a:rPr lang="en-US" b="1" dirty="0"/>
              <a:t> </a:t>
            </a:r>
            <a:r>
              <a:rPr lang="en-US" b="1" dirty="0" err="1"/>
              <a:t>đơn</a:t>
            </a:r>
            <a:r>
              <a:rPr lang="en-US" b="1" dirty="0"/>
              <a:t> </a:t>
            </a:r>
            <a:r>
              <a:rPr lang="en-US" b="1" dirty="0" err="1"/>
              <a:t>đã</a:t>
            </a:r>
            <a:r>
              <a:rPr lang="en-US" b="1" dirty="0"/>
              <a:t> </a:t>
            </a:r>
            <a:r>
              <a:rPr lang="en-US" b="1" dirty="0" err="1"/>
              <a:t>cho</a:t>
            </a:r>
            <a:r>
              <a:rPr lang="en-US" b="1" dirty="0"/>
              <a:t> </a:t>
            </a:r>
            <a:r>
              <a:rPr lang="en-US" b="1" dirty="0" err="1"/>
              <a:t>thành</a:t>
            </a:r>
            <a:r>
              <a:rPr lang="en-US" b="1" dirty="0"/>
              <a:t> </a:t>
            </a:r>
            <a:r>
              <a:rPr lang="en-US" b="1" dirty="0" err="1"/>
              <a:t>một</a:t>
            </a:r>
            <a:r>
              <a:rPr lang="en-US" b="1" dirty="0"/>
              <a:t> </a:t>
            </a:r>
            <a:r>
              <a:rPr lang="en-US" b="1" dirty="0" err="1"/>
              <a:t>câu</a:t>
            </a:r>
            <a:r>
              <a:rPr lang="en-US" b="1" dirty="0"/>
              <a:t> </a:t>
            </a:r>
            <a:r>
              <a:rPr lang="en-US" b="1" dirty="0" err="1"/>
              <a:t>ghép</a:t>
            </a:r>
            <a:r>
              <a:rPr lang="en-US" b="1" dirty="0"/>
              <a:t>, </a:t>
            </a:r>
            <a:r>
              <a:rPr lang="en-US" b="1" dirty="0" err="1"/>
              <a:t>sử</a:t>
            </a:r>
            <a:r>
              <a:rPr lang="en-US" b="1" dirty="0"/>
              <a:t> </a:t>
            </a:r>
            <a:r>
              <a:rPr lang="en-US" b="1" dirty="0" err="1"/>
              <a:t>dụng</a:t>
            </a:r>
            <a:r>
              <a:rPr lang="en-US" b="1" dirty="0"/>
              <a:t> </a:t>
            </a:r>
            <a:r>
              <a:rPr lang="en-US" b="1" dirty="0" err="1"/>
              <a:t>liên</a:t>
            </a:r>
            <a:r>
              <a:rPr lang="en-US" b="1" dirty="0"/>
              <a:t> </a:t>
            </a:r>
            <a:r>
              <a:rPr lang="en-US" b="1" dirty="0" err="1"/>
              <a:t>từ</a:t>
            </a:r>
            <a:r>
              <a:rPr lang="en-US" b="1" dirty="0"/>
              <a:t> </a:t>
            </a:r>
            <a:r>
              <a:rPr lang="en-US" b="1" dirty="0" err="1"/>
              <a:t>thích</a:t>
            </a:r>
            <a:r>
              <a:rPr lang="en-US" b="1" dirty="0"/>
              <a:t> </a:t>
            </a:r>
            <a:r>
              <a:rPr lang="en-US" b="1" dirty="0" err="1"/>
              <a:t>hợp</a:t>
            </a:r>
            <a:r>
              <a:rPr lang="en-US" b="1" dirty="0"/>
              <a:t>.</a:t>
            </a:r>
            <a:endParaRPr lang="en-US" dirty="0"/>
          </a:p>
          <a:p>
            <a:pPr fontAlgn="base"/>
            <a:r>
              <a:rPr lang="en-US" dirty="0"/>
              <a:t>1.Jim was absent from class yesterday. He was suffering from a bad cold.</a:t>
            </a:r>
            <a:endParaRPr lang="en-US" dirty="0"/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________________________________________________________________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They decided to move their house. They don’t have to travel a long distance to work.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________________________________________________________________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Mary hurt her fingers yesterday. She was preparing dinner.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________________________________________________________________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At 4pm yesterday, my mother was cleaning the house. I was looking after my younger brother.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________________________________________________________________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They decided to go on an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excursion. They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want to get away from work stress.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________________________________________________________________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My father taught me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howto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use the computer. Before that, I didn’t know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howto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use it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________________________________________________________________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I arrive at the station. I will call you right after that.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________________________________________________________________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My brother is very out-going. I am quite reserved.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________________________________________________________________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Mr. Peter was walking home. He was robbed of his wallet.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________________________________________________________________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I don’t have a pet. My mother doesn’t allow me to have one.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33400"/>
            <a:ext cx="9108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vi-V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Jim 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absent from class yesterday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because/ since/ as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he was suffering from a bad cold</a:t>
            </a:r>
            <a:r>
              <a:rPr lang="vi-V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38" y="1154668"/>
            <a:ext cx="9330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decided to move their house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that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they don’t have to travel a long distance to work.</a:t>
            </a:r>
            <a:endParaRPr lang="vi-V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447" y="1752600"/>
            <a:ext cx="6804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Mary hurt her fingers yesterday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she was preparing dinner.</a:t>
            </a:r>
            <a:endParaRPr lang="vi-V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8800" y="2438400"/>
            <a:ext cx="5836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pm yesterday, my mother was cleaning the house</a:t>
            </a:r>
            <a:r>
              <a:rPr lang="vi-VN" b="1" dirty="0">
                <a:solidFill>
                  <a:srgbClr val="FF0000"/>
                </a:solidFill>
              </a:rPr>
              <a:t> </a:t>
            </a:r>
            <a:endParaRPr lang="vi-VN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4691" y="3288268"/>
            <a:ext cx="8710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decided to go on an excursion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they want to get away from work stress.</a:t>
            </a:r>
            <a:endParaRPr lang="vi-V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3974068"/>
            <a:ext cx="8366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didn’t know how to use the computer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my father taught me how to use it.</a:t>
            </a:r>
            <a:endParaRPr lang="vi-V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055" y="4495800"/>
            <a:ext cx="5070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call you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soon as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 arrive at the station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710" y="5105400"/>
            <a:ext cx="6233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 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brother is very out-going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whereas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 am quite reserved.</a:t>
            </a:r>
            <a:endParaRPr lang="vi-V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156" y="5715000"/>
            <a:ext cx="6605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Mr. Peter was walking home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 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was robbed of his wallet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054" y="6324600"/>
            <a:ext cx="714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vi-V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don’t have a pet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my mother doesn’t allow me to have one.</a:t>
            </a:r>
            <a:endParaRPr lang="vi-V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8501" y="2743200"/>
            <a:ext cx="4799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dirty="0"/>
              <a:t> </a:t>
            </a:r>
            <a:r>
              <a:rPr lang="vi-VN" b="1" dirty="0" smtClean="0"/>
              <a:t>while</a:t>
            </a:r>
            <a:r>
              <a:rPr lang="vi-VN" dirty="0"/>
              <a:t> 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was looking after my younger brother.</a:t>
            </a:r>
            <a:endParaRPr lang="vi-V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5:  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vàochỗ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1.__________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it’s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pouring with rain, we are going for a walk in the park.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__________she hands in the assignment before Tuesday, she will get very bad mark.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He decided to trust Jim this time__________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he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not an honest man.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Jennifer decided to break up with Peter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    he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didn’t spend much time with her.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Danny bought a new car__________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his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 car was still in good condition.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I will be in great trouble__________ my mother knows my final test scores.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Janice will have finished the report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time you receive the letter.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The concert will be canceled__________ no more tickets are sold.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Children are not allowed to enter this place__________ they are accompanied by adults.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You should bring think coats__________ the temperature falls at night.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  my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sister doesn’t like eating salad, she eats it regularly to keep fit.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I won’t come to Jim’s party__________ he invites me.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__________ you tell me the truth, I can’t help you.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_________ the fire fighters arrived, the fire had already been put out by the local residents.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You can leave early__________ you want to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3810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lthough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hough/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718066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Unless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62400" y="141298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lthough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hough</a:t>
            </a:r>
            <a:endParaRPr lang="vi-VN" dirty="0"/>
          </a:p>
        </p:txBody>
      </p:sp>
      <p:sp>
        <p:nvSpPr>
          <p:cNvPr id="6" name="TextBox 5"/>
          <p:cNvSpPr txBox="1"/>
          <p:nvPr/>
        </p:nvSpPr>
        <p:spPr>
          <a:xfrm>
            <a:off x="4946438" y="1688068"/>
            <a:ext cx="2063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because/ as/ since</a:t>
            </a: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vi-VN" dirty="0"/>
          </a:p>
        </p:txBody>
      </p:sp>
      <p:sp>
        <p:nvSpPr>
          <p:cNvPr id="7" name="TextBox 6"/>
          <p:cNvSpPr txBox="1"/>
          <p:nvPr/>
        </p:nvSpPr>
        <p:spPr>
          <a:xfrm>
            <a:off x="3048000" y="2362200"/>
            <a:ext cx="182223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lthough/ </a:t>
            </a: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hough</a:t>
            </a:r>
            <a:endParaRPr lang="vi-VN" sz="1700" dirty="0"/>
          </a:p>
        </p:txBody>
      </p:sp>
      <p:sp>
        <p:nvSpPr>
          <p:cNvPr id="8" name="TextBox 7"/>
          <p:cNvSpPr txBox="1"/>
          <p:nvPr/>
        </p:nvSpPr>
        <p:spPr>
          <a:xfrm>
            <a:off x="3200400" y="2731532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9600" y="3046988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b="1" dirty="0"/>
              <a:t>by</a:t>
            </a:r>
            <a:endParaRPr lang="vi-VN" dirty="0"/>
          </a:p>
        </p:txBody>
      </p:sp>
      <p:sp>
        <p:nvSpPr>
          <p:cNvPr id="10" name="TextBox 9"/>
          <p:cNvSpPr txBox="1"/>
          <p:nvPr/>
        </p:nvSpPr>
        <p:spPr>
          <a:xfrm>
            <a:off x="3758956" y="341632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b="1" dirty="0"/>
              <a:t>if</a:t>
            </a:r>
            <a:endParaRPr lang="vi-VN" dirty="0"/>
          </a:p>
        </p:txBody>
      </p:sp>
      <p:sp>
        <p:nvSpPr>
          <p:cNvPr id="11" name="TextBox 10"/>
          <p:cNvSpPr txBox="1"/>
          <p:nvPr/>
        </p:nvSpPr>
        <p:spPr>
          <a:xfrm>
            <a:off x="5352958" y="3745468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b="1" dirty="0"/>
              <a:t>unless</a:t>
            </a:r>
            <a:endParaRPr lang="vi-VN" dirty="0"/>
          </a:p>
        </p:txBody>
      </p:sp>
      <p:sp>
        <p:nvSpPr>
          <p:cNvPr id="12" name="TextBox 11"/>
          <p:cNvSpPr txBox="1"/>
          <p:nvPr/>
        </p:nvSpPr>
        <p:spPr>
          <a:xfrm>
            <a:off x="3844635" y="4431268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b="1" dirty="0"/>
              <a:t>Incase</a:t>
            </a:r>
            <a:endParaRPr lang="vi-VN" dirty="0"/>
          </a:p>
        </p:txBody>
      </p:sp>
      <p:sp>
        <p:nvSpPr>
          <p:cNvPr id="13" name="TextBox 12"/>
          <p:cNvSpPr txBox="1"/>
          <p:nvPr/>
        </p:nvSpPr>
        <p:spPr>
          <a:xfrm>
            <a:off x="381000" y="4736068"/>
            <a:ext cx="1295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r>
              <a:rPr lang="vi-VN" b="1" dirty="0" smtClean="0"/>
              <a:t>lthough/</a:t>
            </a:r>
            <a:endParaRPr lang="vi-VN" dirty="0"/>
          </a:p>
        </p:txBody>
      </p:sp>
      <p:sp>
        <p:nvSpPr>
          <p:cNvPr id="14" name="TextBox 13"/>
          <p:cNvSpPr txBox="1"/>
          <p:nvPr/>
        </p:nvSpPr>
        <p:spPr>
          <a:xfrm>
            <a:off x="3837708" y="5079877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b="1" dirty="0"/>
              <a:t>even if</a:t>
            </a:r>
            <a:endParaRPr lang="vi-VN" dirty="0"/>
          </a:p>
        </p:txBody>
      </p:sp>
      <p:sp>
        <p:nvSpPr>
          <p:cNvPr id="15" name="TextBox 14"/>
          <p:cNvSpPr txBox="1"/>
          <p:nvPr/>
        </p:nvSpPr>
        <p:spPr>
          <a:xfrm>
            <a:off x="612152" y="5410200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b="1" dirty="0" smtClean="0"/>
              <a:t>U</a:t>
            </a:r>
            <a:r>
              <a:rPr lang="vi-VN" b="1" dirty="0" smtClean="0"/>
              <a:t>nless</a:t>
            </a:r>
            <a:endParaRPr lang="vi-VN" dirty="0"/>
          </a:p>
        </p:txBody>
      </p:sp>
      <p:sp>
        <p:nvSpPr>
          <p:cNvPr id="16" name="TextBox 15"/>
          <p:cNvSpPr txBox="1"/>
          <p:nvPr/>
        </p:nvSpPr>
        <p:spPr>
          <a:xfrm>
            <a:off x="665382" y="5726668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dirty="0" smtClean="0"/>
              <a:t>When</a:t>
            </a:r>
            <a:endParaRPr lang="vi-VN" dirty="0"/>
          </a:p>
        </p:txBody>
      </p:sp>
      <p:sp>
        <p:nvSpPr>
          <p:cNvPr id="17" name="TextBox 16"/>
          <p:cNvSpPr txBox="1"/>
          <p:nvPr/>
        </p:nvSpPr>
        <p:spPr>
          <a:xfrm>
            <a:off x="2793878" y="641246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b="1" dirty="0"/>
              <a:t>if</a:t>
            </a:r>
            <a:endParaRPr lang="vi-V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9641" y="152400"/>
            <a:ext cx="18357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6489" y="685800"/>
            <a:ext cx="4722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Viết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mỗi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mệnh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đề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phụ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thuộc</a:t>
            </a:r>
            <a:r>
              <a:rPr lang="en-US" sz="2400" b="1" dirty="0" smtClean="0"/>
              <a:t> 2 </a:t>
            </a:r>
            <a:r>
              <a:rPr lang="en-US" sz="2400" b="1" dirty="0" err="1" smtClean="0"/>
              <a:t>câu</a:t>
            </a:r>
            <a:r>
              <a:rPr lang="en-US" sz="2400" b="1" dirty="0" smtClean="0"/>
              <a:t>: 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87863" y="1256207"/>
            <a:ext cx="5304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Although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was tired, I went to school.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76200"/>
            <a:ext cx="906780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1" dirty="0" err="1"/>
              <a:t>Bài</a:t>
            </a:r>
            <a:r>
              <a:rPr lang="en-US" b="1" dirty="0"/>
              <a:t> 1:           </a:t>
            </a:r>
            <a:endParaRPr lang="en-US" dirty="0"/>
          </a:p>
          <a:p>
            <a:pPr fontAlgn="base"/>
            <a:r>
              <a:rPr lang="en-US" b="1" dirty="0"/>
              <a:t>1.C. before</a:t>
            </a:r>
            <a:endParaRPr lang="en-US" dirty="0"/>
          </a:p>
          <a:p>
            <a:pPr fontAlgn="base"/>
            <a:r>
              <a:rPr lang="vi-VN" i="1" dirty="0"/>
              <a:t>Mẹ tôi đã từng kể chuyện cho tôi trước khi tôi đi ngủ.</a:t>
            </a:r>
            <a:endParaRPr lang="vi-VN" dirty="0"/>
          </a:p>
          <a:p>
            <a:pPr fontAlgn="base"/>
            <a:r>
              <a:rPr lang="vi-VN" b="1" dirty="0"/>
              <a:t>2. A. in case</a:t>
            </a:r>
            <a:endParaRPr lang="vi-VN" dirty="0"/>
          </a:p>
          <a:p>
            <a:pPr fontAlgn="base"/>
            <a:r>
              <a:rPr lang="vi-VN" i="1" dirty="0"/>
              <a:t>      Bạn nên mang chìa khóa đi trong trường hợp tôi ra ngoài.</a:t>
            </a:r>
            <a:endParaRPr lang="vi-VN" dirty="0"/>
          </a:p>
          <a:p>
            <a:pPr fontAlgn="base"/>
            <a:r>
              <a:rPr lang="vi-VN" b="1" dirty="0"/>
              <a:t>3. B. although</a:t>
            </a:r>
            <a:endParaRPr lang="vi-VN" dirty="0"/>
          </a:p>
          <a:p>
            <a:pPr fontAlgn="base"/>
            <a:r>
              <a:rPr lang="vi-VN" i="1" dirty="0"/>
              <a:t>      Anh trai tôi thích ăn gà rán, mặc dù nó rất có hại cho sức khỏe.</a:t>
            </a:r>
            <a:endParaRPr lang="vi-VN" dirty="0"/>
          </a:p>
          <a:p>
            <a:pPr fontAlgn="base"/>
            <a:r>
              <a:rPr lang="vi-VN" b="1" dirty="0"/>
              <a:t>4. C. while</a:t>
            </a:r>
            <a:endParaRPr lang="vi-VN" dirty="0"/>
          </a:p>
          <a:p>
            <a:pPr fontAlgn="base"/>
            <a:r>
              <a:rPr lang="vi-VN" i="1" dirty="0"/>
              <a:t>      Hôm qua, Jim đang chơi pi-a-nô trong khi chị cậu ấy chơi sáo.</a:t>
            </a:r>
            <a:endParaRPr lang="vi-VN" dirty="0"/>
          </a:p>
          <a:p>
            <a:pPr fontAlgn="base"/>
            <a:r>
              <a:rPr lang="vi-VN" b="1" dirty="0"/>
              <a:t>5. A.as</a:t>
            </a:r>
            <a:endParaRPr lang="vi-VN" dirty="0"/>
          </a:p>
          <a:p>
            <a:pPr fontAlgn="base"/>
            <a:r>
              <a:rPr lang="vi-VN" i="1" dirty="0"/>
              <a:t>      Bạn không nên dành quá nhiều thời gian vào máy tính vì nó có hại cho mắt của bạn.</a:t>
            </a:r>
            <a:endParaRPr lang="vi-VN" dirty="0"/>
          </a:p>
          <a:p>
            <a:pPr fontAlgn="base"/>
            <a:r>
              <a:rPr lang="vi-VN" b="1" dirty="0"/>
              <a:t>6. B. as soon as</a:t>
            </a:r>
            <a:endParaRPr lang="vi-VN" dirty="0"/>
          </a:p>
          <a:p>
            <a:pPr fontAlgn="base"/>
            <a:r>
              <a:rPr lang="vi-VN" i="1" dirty="0"/>
              <a:t>      Tôi sẽ gọi điện cho bạn ngay sau khi tôi đến đó.</a:t>
            </a:r>
            <a:endParaRPr lang="vi-VN" dirty="0"/>
          </a:p>
          <a:p>
            <a:pPr fontAlgn="base"/>
            <a:r>
              <a:rPr lang="vi-VN" b="1" dirty="0"/>
              <a:t>7. A. until</a:t>
            </a:r>
            <a:endParaRPr lang="vi-VN" dirty="0"/>
          </a:p>
          <a:p>
            <a:pPr fontAlgn="base"/>
            <a:r>
              <a:rPr lang="vi-VN" dirty="0"/>
              <a:t>      Nhà khoa học thường làm việc trong phòng thí nghiệm cho đến khi mặt trời lặn.</a:t>
            </a:r>
            <a:endParaRPr lang="vi-VN" dirty="0"/>
          </a:p>
          <a:p>
            <a:pPr fontAlgn="base"/>
            <a:r>
              <a:rPr lang="vi-VN" b="1" dirty="0"/>
              <a:t>8. C. Unless</a:t>
            </a:r>
            <a:endParaRPr lang="vi-VN" dirty="0"/>
          </a:p>
          <a:p>
            <a:pPr fontAlgn="base"/>
            <a:r>
              <a:rPr lang="vi-VN" dirty="0"/>
              <a:t>      Trừ khi bạn hứa không nói dối nữa, tôi sẽ không tha thứ cho bạn.</a:t>
            </a:r>
            <a:endParaRPr lang="vi-VN" dirty="0"/>
          </a:p>
          <a:p>
            <a:pPr fontAlgn="base"/>
            <a:r>
              <a:rPr lang="vi-VN" b="1" dirty="0"/>
              <a:t>9. C. Even though</a:t>
            </a:r>
            <a:endParaRPr lang="vi-VN" dirty="0"/>
          </a:p>
          <a:p>
            <a:pPr fontAlgn="base"/>
            <a:r>
              <a:rPr lang="vi-VN" dirty="0"/>
              <a:t>      </a:t>
            </a:r>
            <a:r>
              <a:rPr lang="vi-VN" i="1" dirty="0"/>
              <a:t>Mặc dù chân cô ấy bị đau, cô ấy vẫn cố gắng kết thúc đường đua.</a:t>
            </a:r>
            <a:endParaRPr lang="vi-VN" dirty="0"/>
          </a:p>
          <a:p>
            <a:pPr fontAlgn="base"/>
            <a:r>
              <a:rPr lang="vi-VN" b="1" dirty="0"/>
              <a:t>10. A. as if</a:t>
            </a:r>
            <a:endParaRPr lang="vi-VN" dirty="0"/>
          </a:p>
          <a:p>
            <a:pPr fontAlgn="base"/>
            <a:r>
              <a:rPr lang="vi-VN" i="1" dirty="0"/>
              <a:t>      Cô ấy nói như thể là cô ấy chứng kiến vụ tai nạn vậy. Nhưng thực tế cô ấy chẳng biết gì cả.</a:t>
            </a:r>
            <a:endParaRPr lang="vi-VN" dirty="0"/>
          </a:p>
          <a:p>
            <a:pPr fontAlgn="base"/>
            <a:r>
              <a:rPr lang="vi-VN" b="1" dirty="0"/>
              <a:t>11. C. since</a:t>
            </a:r>
            <a:endParaRPr lang="vi-VN" dirty="0"/>
          </a:p>
          <a:p>
            <a:pPr fontAlgn="base"/>
            <a:r>
              <a:rPr lang="vi-VN" i="1" dirty="0"/>
              <a:t>      Tôi không hoàn thành bài tập về nhà vì tôi bị ốm nặng hôm qua.</a:t>
            </a:r>
            <a:endParaRPr lang="vi-VN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55" y="-76200"/>
            <a:ext cx="9130145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vi-VN" b="1" dirty="0"/>
              <a:t>12. A. so that</a:t>
            </a:r>
            <a:endParaRPr lang="vi-VN" dirty="0"/>
          </a:p>
          <a:p>
            <a:pPr fontAlgn="base"/>
            <a:r>
              <a:rPr lang="vi-VN" i="1" dirty="0"/>
              <a:t>      James quyết định tiết kiệm tiền từ bây giờ để mà anh ấy có đủ tiền để đi du lịch mùa hè này.</a:t>
            </a:r>
            <a:endParaRPr lang="vi-VN" dirty="0"/>
          </a:p>
          <a:p>
            <a:pPr fontAlgn="base"/>
            <a:r>
              <a:rPr lang="vi-VN" b="1" dirty="0"/>
              <a:t>13. B. though</a:t>
            </a:r>
            <a:endParaRPr lang="vi-VN" dirty="0"/>
          </a:p>
          <a:p>
            <a:pPr fontAlgn="base"/>
            <a:r>
              <a:rPr lang="vi-VN" i="1" dirty="0"/>
              <a:t>      Mặc dù chúng tôi mới chỉ là bạn được có một năm, chúng tôi rất hiểu nhau.</a:t>
            </a:r>
            <a:endParaRPr lang="vi-VN" dirty="0"/>
          </a:p>
          <a:p>
            <a:pPr fontAlgn="base"/>
            <a:r>
              <a:rPr lang="vi-VN" b="1" dirty="0"/>
              <a:t>14. . whereas</a:t>
            </a:r>
            <a:endParaRPr lang="vi-VN" dirty="0"/>
          </a:p>
          <a:p>
            <a:pPr fontAlgn="base"/>
            <a:r>
              <a:rPr lang="vi-VN" i="1" dirty="0"/>
              <a:t>      Ông Smith không thích chó, nhưng vợ của ông ấy lại yêu chúng.</a:t>
            </a:r>
            <a:endParaRPr lang="vi-VN" dirty="0"/>
          </a:p>
          <a:p>
            <a:pPr fontAlgn="base"/>
            <a:r>
              <a:rPr lang="vi-VN" b="1" dirty="0"/>
              <a:t>15. A. when</a:t>
            </a:r>
            <a:endParaRPr lang="vi-VN" dirty="0"/>
          </a:p>
          <a:p>
            <a:pPr fontAlgn="base"/>
            <a:r>
              <a:rPr lang="vi-VN" i="1" dirty="0"/>
              <a:t>      Tôi đang đạp xe về nhà thì tôi nhìn thấy Jim đứng gần đài phun nước</a:t>
            </a:r>
            <a:r>
              <a:rPr lang="vi-VN" i="1" dirty="0" smtClean="0"/>
              <a:t>.</a:t>
            </a:r>
            <a:endParaRPr lang="en-US" b="1" dirty="0" smtClean="0"/>
          </a:p>
          <a:p>
            <a:pPr fontAlgn="base"/>
            <a:r>
              <a:rPr lang="vi-VN" b="1" dirty="0" smtClean="0"/>
              <a:t>Bài </a:t>
            </a:r>
            <a:r>
              <a:rPr lang="vi-VN" b="1" dirty="0"/>
              <a:t>2:     </a:t>
            </a:r>
            <a:endParaRPr lang="vi-VN" dirty="0"/>
          </a:p>
          <a:p>
            <a:pPr fontAlgn="base"/>
            <a:r>
              <a:rPr lang="vi-VN" b="1" dirty="0"/>
              <a:t>1.When</a:t>
            </a:r>
            <a:endParaRPr lang="vi-VN" dirty="0"/>
          </a:p>
          <a:p>
            <a:pPr fontAlgn="base"/>
            <a:r>
              <a:rPr lang="vi-VN" dirty="0"/>
              <a:t>      Khi Jim về nhà, cậu nhận ra ai đó đã đột nhập vào nhà cậu ấy.</a:t>
            </a:r>
            <a:endParaRPr lang="vi-VN" dirty="0"/>
          </a:p>
          <a:p>
            <a:pPr fontAlgn="base"/>
            <a:r>
              <a:rPr lang="vi-VN" b="1" dirty="0"/>
              <a:t>2. in case</a:t>
            </a:r>
            <a:endParaRPr lang="vi-VN" dirty="0"/>
          </a:p>
          <a:p>
            <a:pPr fontAlgn="base"/>
            <a:r>
              <a:rPr lang="vi-VN" dirty="0"/>
              <a:t>      Bạn nên mang áo mưa trong trường hợp trời mưa.</a:t>
            </a:r>
            <a:endParaRPr lang="vi-VN" dirty="0"/>
          </a:p>
          <a:p>
            <a:pPr fontAlgn="base"/>
            <a:r>
              <a:rPr lang="vi-VN" b="1" dirty="0"/>
              <a:t>3. since</a:t>
            </a:r>
            <a:endParaRPr lang="vi-VN" dirty="0"/>
          </a:p>
          <a:p>
            <a:pPr fontAlgn="base"/>
            <a:r>
              <a:rPr lang="vi-VN" dirty="0"/>
              <a:t>      Họ đã là đồng nghiệp từ khi họ tốt nghiệp.</a:t>
            </a:r>
            <a:endParaRPr lang="vi-VN" dirty="0"/>
          </a:p>
          <a:p>
            <a:pPr fontAlgn="base"/>
            <a:r>
              <a:rPr lang="vi-VN" b="1" dirty="0"/>
              <a:t>4. Unless</a:t>
            </a:r>
            <a:endParaRPr lang="vi-VN" dirty="0"/>
          </a:p>
          <a:p>
            <a:pPr fontAlgn="base"/>
            <a:r>
              <a:rPr lang="vi-VN" dirty="0"/>
              <a:t>      Trừ khi Jim cố gắng hơn trong việc học, cậu ấy sẽ không theo kịp bạn cùng lớp.</a:t>
            </a:r>
            <a:endParaRPr lang="vi-VN" dirty="0"/>
          </a:p>
          <a:p>
            <a:pPr fontAlgn="base"/>
            <a:r>
              <a:rPr lang="vi-VN" b="1" dirty="0"/>
              <a:t>5. before</a:t>
            </a:r>
            <a:endParaRPr lang="vi-VN" dirty="0"/>
          </a:p>
          <a:p>
            <a:pPr fontAlgn="base"/>
            <a:r>
              <a:rPr lang="vi-VN" dirty="0"/>
              <a:t>      Mẹ tôi luôn luôn nhắc nhở tôi rửa tay trước khi tôi dùng bữa.</a:t>
            </a:r>
            <a:endParaRPr lang="vi-VN" dirty="0"/>
          </a:p>
          <a:p>
            <a:pPr fontAlgn="base"/>
            <a:r>
              <a:rPr lang="vi-VN" b="1" dirty="0"/>
              <a:t>6. as long as</a:t>
            </a:r>
            <a:endParaRPr lang="vi-VN" dirty="0"/>
          </a:p>
          <a:p>
            <a:pPr fontAlgn="base"/>
            <a:r>
              <a:rPr lang="vi-VN" dirty="0"/>
              <a:t>      Chúng tôi sẽ đi dã ngoại miễn là thời tiết tốt.</a:t>
            </a:r>
            <a:endParaRPr lang="vi-VN" dirty="0"/>
          </a:p>
          <a:p>
            <a:pPr fontAlgn="base"/>
            <a:r>
              <a:rPr lang="vi-VN" b="1" dirty="0"/>
              <a:t>7. as though</a:t>
            </a:r>
            <a:endParaRPr lang="vi-VN" dirty="0"/>
          </a:p>
          <a:p>
            <a:pPr fontAlgn="base"/>
            <a:r>
              <a:rPr lang="vi-VN" dirty="0"/>
              <a:t>      James cư xử như thể là chưa có chuyện gì xảy ra.</a:t>
            </a:r>
            <a:endParaRPr lang="vi-VN" dirty="0"/>
          </a:p>
          <a:p>
            <a:pPr fontAlgn="base"/>
            <a:r>
              <a:rPr lang="vi-VN" b="1" dirty="0"/>
              <a:t>8. </a:t>
            </a:r>
            <a:r>
              <a:rPr lang="vi-VN" b="1" dirty="0" smtClean="0"/>
              <a:t>Because</a:t>
            </a:r>
            <a:r>
              <a:rPr lang="en-US" dirty="0" smtClean="0"/>
              <a:t>              </a:t>
            </a:r>
            <a:r>
              <a:rPr lang="vi-VN" dirty="0" smtClean="0"/>
              <a:t>Tôi </a:t>
            </a:r>
            <a:r>
              <a:rPr lang="vi-VN" dirty="0"/>
              <a:t>không thể đi vào chủ nhật vì tôi rất bận</a:t>
            </a:r>
            <a:r>
              <a:rPr lang="vi-VN" dirty="0" smtClean="0"/>
              <a:t>.</a:t>
            </a:r>
            <a:endParaRPr lang="vi-V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while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Khi tôi về nhà, bố tôi đang cắt cỏ trong khi mẹ tôi đang tưới khóm hoa.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although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Mặc dù tôi không hợp với Mary, nhưng tôi thực sự hâm mộ sự thông minh và xinh đẹp của cô ấy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3:     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g          2 – a          3 – f          4 – c          5 – b         6 – h         7 – e          8 – d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1.Jane không nhận ra lỗi sai của cô ấy (g) cho đến khi mẹ chỉ ra cho cô ấy.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Họ đang chơi trong sân thì (a) tuyết bắt đầu rơi.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Nếu bạn cho thấy nỗ lực của bạn trong công việc, (f) bạn có thể sẽ được thăng tiến sớm.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Cặp đôi này đã ở thành phố New York hai năm (c) trước khi họ chuyển đến đây.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Mẹ tôi thường mua sắm ở siêu thị địa phương (b) mặc dù nó xa với nhà tôi.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Đã rất lâu rồi (h) kể từ khi chúng tôi gặp nhau lần cuối.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Tôi cố gắng học chăm chỉ (e) để mà tôi sẽ có một công việc tốt trong tương lai.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Kể cả khi tôi có một chiếc xe ô tô, (d) tôi sẽ vẫn di chuyển bằng phương tiện công cộng.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4:     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1.Jim was absent from class yesterday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because/ since/ as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he was suffering from a bad cold.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Jim nghỉ học hôm qua vì anh ấy bị cảm nặng.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They decided to move their house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that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they don’t have to travel a long distance to work.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Họ quyết định chuyển nhà để mà họ không phải đi xa để đi làm.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Mary hurt her fingers yesterday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she was preparing dinner.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/>
              <a:t>      Mary làm đau ngón tay của cô ấy khi côấy đang chuẩn bị bữa tối.</a:t>
            </a:r>
            <a:endParaRPr lang="vi-VN" dirty="0"/>
          </a:p>
          <a:p>
            <a:pPr fontAlgn="base"/>
            <a:r>
              <a:rPr lang="vi-VN" dirty="0"/>
              <a:t>4. At 4 pm yesterday, my mother was cleaning the house </a:t>
            </a:r>
            <a:r>
              <a:rPr lang="vi-VN" b="1" dirty="0"/>
              <a:t>while</a:t>
            </a:r>
            <a:r>
              <a:rPr lang="vi-VN" dirty="0"/>
              <a:t> I was looking after my younger brother.</a:t>
            </a:r>
            <a:endParaRPr lang="vi-VN" dirty="0"/>
          </a:p>
          <a:p>
            <a:pPr fontAlgn="base"/>
            <a:r>
              <a:rPr lang="vi-VN" i="1" dirty="0"/>
              <a:t>      Vào lúc 4 giờ chiều qua, mẹ tôi đang dọn nhà trong khi tôi đang chăm sóc em trai</a:t>
            </a:r>
            <a:r>
              <a:rPr lang="vi-VN" i="1" dirty="0" smtClean="0"/>
              <a:t>.</a:t>
            </a:r>
            <a:endParaRPr lang="vi-V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764" y="0"/>
            <a:ext cx="8435323" cy="70173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i="1" dirty="0"/>
              <a:t> 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They decided to go on an excursion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they want to get away from work stress.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Họ quyết định đi một chuyến đi dài ngày vì họ muốn trốn thoát khỏi áp lực công việc.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I didn’t know how to use the computer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my father taught me how to use it.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Tôi không biết cách sử dụng máy tính trước khi bố tôi dạy tôi dùng.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I will call you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soon as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 arrive at the station.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Tôi sẽ gọi cho bạn ngay sau khi tôi đến ga.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My brother is very out-going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whereas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 am quite reserved.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Anh trai tôi rất cởi mở trong khi tôi khá dè dặt.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Mr. Peter was walking home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he was robbed of his wallet.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ÔngPeter đang đi bộ về nhà thì ông ấy bị cướp mất ví.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I don’t have a pet 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my mother doesn’t allow me to have one.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Tôikhông có thú cưng vì mẹ tôi không cho phép tôi nuôi.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5:     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1.although/ though/ even though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Mặc dù trời đang mưa, chúng tôi sẽ đi bộ trong công viên.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Unless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Trừ khi cô ấy nộp bài tập trước thứba, cô ấy sẽ nhận điểm kém.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although/ though/ even though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Anh ấy quyết định tin Jim mặc dù cậu ta không phải một người trung thực.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because/ as/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since</a:t>
            </a: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 </a:t>
            </a:r>
            <a:endParaRPr lang="en-US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Jenifer</a:t>
            </a: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quyết định chia tay với Peter vì cậu ta không dành nhiều thời gian cho cô ấy.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although/ though/even though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Danny mua một cái xe mới trong khi xe cũ của cậu ta vẫn tốt.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if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 Tôi sẽ gặp vấn đề lớn nếu mẹ tôi biết điểm thi của tôi</a:t>
            </a:r>
            <a:r>
              <a:rPr lang="vi-VN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33400"/>
            <a:ext cx="8666155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vi-VN" b="1" dirty="0"/>
              <a:t>7. by</a:t>
            </a:r>
            <a:endParaRPr lang="vi-VN" dirty="0"/>
          </a:p>
          <a:p>
            <a:pPr fontAlgn="base"/>
            <a:r>
              <a:rPr lang="vi-VN" i="1" dirty="0"/>
              <a:t>      Janice dễ hoàn thành bài báo cáo vào thời điểm bạn nhận được thư.</a:t>
            </a:r>
            <a:endParaRPr lang="vi-VN" dirty="0"/>
          </a:p>
          <a:p>
            <a:pPr fontAlgn="base"/>
            <a:r>
              <a:rPr lang="vi-VN" b="1" dirty="0"/>
              <a:t>8. if</a:t>
            </a:r>
            <a:endParaRPr lang="vi-VN" dirty="0"/>
          </a:p>
          <a:p>
            <a:pPr fontAlgn="base"/>
            <a:r>
              <a:rPr lang="vi-VN" i="1" dirty="0"/>
              <a:t>      Buổi hòa nhạc sẽ bị hủy nếu không có thêm vé nào được bán.</a:t>
            </a:r>
            <a:endParaRPr lang="vi-VN" dirty="0"/>
          </a:p>
          <a:p>
            <a:pPr fontAlgn="base"/>
            <a:r>
              <a:rPr lang="vi-VN" b="1" dirty="0"/>
              <a:t>9. unless</a:t>
            </a:r>
            <a:endParaRPr lang="vi-VN" dirty="0"/>
          </a:p>
          <a:p>
            <a:pPr fontAlgn="base"/>
            <a:r>
              <a:rPr lang="vi-VN" i="1" dirty="0"/>
              <a:t>      Trẻ em không được phép vào khu vực này trừ khi chúng đi kèm người lớn.</a:t>
            </a:r>
            <a:endParaRPr lang="vi-VN" dirty="0"/>
          </a:p>
          <a:p>
            <a:pPr fontAlgn="base"/>
            <a:r>
              <a:rPr lang="vi-VN" b="1" dirty="0"/>
              <a:t>10. Incase</a:t>
            </a:r>
            <a:endParaRPr lang="vi-VN" dirty="0"/>
          </a:p>
          <a:p>
            <a:pPr fontAlgn="base"/>
            <a:r>
              <a:rPr lang="vi-VN" i="1" dirty="0"/>
              <a:t>      Bạn nên mang áo khoác dày trong trường hợp nhiệt độ giảm vào ban đêm.</a:t>
            </a:r>
            <a:endParaRPr lang="vi-VN" dirty="0"/>
          </a:p>
          <a:p>
            <a:pPr fontAlgn="base"/>
            <a:r>
              <a:rPr lang="vi-VN" b="1" dirty="0"/>
              <a:t>11. although/ though/ even though</a:t>
            </a:r>
            <a:endParaRPr lang="vi-VN" dirty="0"/>
          </a:p>
          <a:p>
            <a:pPr fontAlgn="base"/>
            <a:r>
              <a:rPr lang="vi-VN" i="1" dirty="0"/>
              <a:t>      Mặc dù chị tôi không thích ăn rau trộn, chị ấy ăn chúng hàng ngày để giữ dáng.</a:t>
            </a:r>
            <a:endParaRPr lang="vi-VN" dirty="0"/>
          </a:p>
          <a:p>
            <a:pPr fontAlgn="base"/>
            <a:r>
              <a:rPr lang="vi-VN" b="1" dirty="0"/>
              <a:t>12. even if</a:t>
            </a:r>
            <a:endParaRPr lang="vi-VN" dirty="0"/>
          </a:p>
          <a:p>
            <a:pPr fontAlgn="base"/>
            <a:r>
              <a:rPr lang="vi-VN" i="1" dirty="0"/>
              <a:t>      Tôi sẽ không đến bữa tiệc của Jim kể cả khi cậu ta mời tôi.</a:t>
            </a:r>
            <a:endParaRPr lang="vi-VN" dirty="0"/>
          </a:p>
          <a:p>
            <a:pPr fontAlgn="base"/>
            <a:r>
              <a:rPr lang="vi-VN" b="1" dirty="0"/>
              <a:t>13. Unless</a:t>
            </a:r>
            <a:endParaRPr lang="vi-VN" dirty="0"/>
          </a:p>
          <a:p>
            <a:pPr fontAlgn="base"/>
            <a:r>
              <a:rPr lang="vi-VN" i="1" dirty="0"/>
              <a:t>      Trừ khi bạn nói với tôi sự thật tôi không thể giúp bạn.</a:t>
            </a:r>
            <a:endParaRPr lang="vi-VN" dirty="0"/>
          </a:p>
          <a:p>
            <a:pPr fontAlgn="base"/>
            <a:r>
              <a:rPr lang="vi-VN" b="1" dirty="0"/>
              <a:t>14. When</a:t>
            </a:r>
            <a:endParaRPr lang="vi-VN" dirty="0"/>
          </a:p>
          <a:p>
            <a:pPr fontAlgn="base"/>
            <a:r>
              <a:rPr lang="vi-VN" i="1" dirty="0"/>
              <a:t>      Khi những người linh cứu hỏa đến, ngọn lửa đã được dập tắt.</a:t>
            </a:r>
            <a:endParaRPr lang="vi-VN" dirty="0"/>
          </a:p>
          <a:p>
            <a:pPr fontAlgn="base"/>
            <a:r>
              <a:rPr lang="vi-VN" b="1" dirty="0"/>
              <a:t>15. if</a:t>
            </a:r>
            <a:endParaRPr lang="vi-VN" dirty="0"/>
          </a:p>
          <a:p>
            <a:pPr fontAlgn="base"/>
            <a:r>
              <a:rPr lang="vi-VN" i="1" dirty="0"/>
              <a:t>      Bạn có thể về sớm nếu bạn muốn.</a:t>
            </a:r>
            <a:endParaRPr lang="vi-VN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/>
          <p:nvPr/>
        </p:nvSpPr>
        <p:spPr>
          <a:xfrm>
            <a:off x="124691" y="1600200"/>
            <a:ext cx="8839200" cy="1470025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/>
            <a:r>
              <a:rPr lang="en-US" sz="5400" b="1" dirty="0"/>
              <a:t>UNIT </a:t>
            </a:r>
            <a:r>
              <a:rPr lang="en-US" sz="5400" b="1" dirty="0" smtClean="0"/>
              <a:t>1:  LOCAL ENVIRONMENT</a:t>
            </a:r>
            <a:endParaRPr lang="en-US" sz="5400" b="1" dirty="0"/>
          </a:p>
          <a:p>
            <a:pPr>
              <a:lnSpc>
                <a:spcPct val="120000"/>
              </a:lnSpc>
            </a:pPr>
            <a:r>
              <a:rPr lang="en-US" dirty="0" err="1" smtClean="0"/>
              <a:t>Môi</a:t>
            </a:r>
            <a:r>
              <a:rPr lang="en-US" dirty="0" smtClean="0"/>
              <a:t> </a:t>
            </a:r>
            <a:r>
              <a:rPr lang="en-US" dirty="0" err="1" smtClean="0"/>
              <a:t>trường</a:t>
            </a:r>
            <a:r>
              <a:rPr lang="en-US" dirty="0" smtClean="0"/>
              <a:t> </a:t>
            </a:r>
            <a:r>
              <a:rPr lang="en-US" dirty="0" err="1" smtClean="0"/>
              <a:t>địa</a:t>
            </a:r>
            <a:r>
              <a:rPr lang="en-US" dirty="0" smtClean="0"/>
              <a:t> </a:t>
            </a:r>
            <a:r>
              <a:rPr lang="en-US" dirty="0" err="1" smtClean="0"/>
              <a:t>phương</a:t>
            </a:r>
            <a:endParaRPr lang="vi-VN" dirty="0"/>
          </a:p>
        </p:txBody>
      </p:sp>
      <p:sp>
        <p:nvSpPr>
          <p:cNvPr id="5" name="TextBox 4"/>
          <p:cNvSpPr txBox="1"/>
          <p:nvPr/>
        </p:nvSpPr>
        <p:spPr>
          <a:xfrm>
            <a:off x="1936115" y="152400"/>
            <a:ext cx="68268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Sunday, September </a:t>
            </a:r>
            <a:r>
              <a:rPr lang="en-US" sz="3600" b="1" dirty="0" smtClean="0"/>
              <a:t>12</a:t>
            </a:r>
            <a:r>
              <a:rPr lang="en-US" sz="3600" b="1" baseline="30000" dirty="0" smtClean="0"/>
              <a:t>th</a:t>
            </a:r>
            <a:r>
              <a:rPr lang="en-US" sz="3600" b="1" dirty="0" smtClean="0"/>
              <a:t> </a:t>
            </a:r>
            <a:r>
              <a:rPr lang="en-US" sz="3600" b="1" dirty="0" smtClean="0"/>
              <a:t>2021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32450"/>
            <a:ext cx="2853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VOCABULARY</a:t>
            </a:r>
            <a:r>
              <a:rPr lang="en-US" b="1" dirty="0"/>
              <a:t>  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452735"/>
            <a:ext cx="3323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rtisan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/ɑtɪ:’zæn/ (n.):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42312" y="452735"/>
            <a:ext cx="2943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thợ làm nghề thủ công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914400"/>
            <a:ext cx="4126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handicraft /’hændikrɑ:ft/ (n.):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28220" y="909935"/>
            <a:ext cx="2499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 phẩm thủ công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7146" y="1403774"/>
            <a:ext cx="3663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workshop /’wɜ:kʃɒp/ (n.):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9600" y="1443335"/>
            <a:ext cx="2597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xưởng, công xưởng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1981200"/>
            <a:ext cx="3532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attraction /ə’trækʃn/ (n.):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72854" y="1976735"/>
            <a:ext cx="1840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 hấp dẫn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5650" y="2510135"/>
            <a:ext cx="3308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preserve /prɪ’zɜ:v/ (v.):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72854" y="2510135"/>
            <a:ext cx="2127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 tồn, gìn giữ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" y="3048000"/>
            <a:ext cx="4138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authenticity /ɔ: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en’tɪsəti/ (n.):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19600" y="3043535"/>
            <a:ext cx="3055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ính xác thực, chân thật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7164" y="3657600"/>
            <a:ext cx="2399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cast /kɑ:st/ (v.):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49054" y="3653135"/>
            <a:ext cx="1834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đúc (đồng…)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200" y="4119265"/>
            <a:ext cx="2589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craft /krɑ:ft/ (n.):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92276" y="4105410"/>
            <a:ext cx="1927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nghề thủ công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7094" y="4643735"/>
            <a:ext cx="3990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craftsman /’krɑ:ftsmən/ (n.):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07451" y="4643735"/>
            <a:ext cx="4865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thợ làm đồ thủ công</a:t>
            </a:r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3452" y="5181600"/>
            <a:ext cx="4596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team-building /’ti:m bɪldɪŋ/ (n.):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38059" y="5181600"/>
            <a:ext cx="2507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xây dựng đội ngũ,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tinh thần đồng đội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152400"/>
            <a:ext cx="2254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 GRAMMAR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1132" y="609600"/>
            <a:ext cx="6766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TẬP CÂU PHỨC (COMPLEX SENTENCES</a:t>
            </a:r>
            <a:r>
              <a:rPr lang="fr-FR" b="1" dirty="0"/>
              <a:t>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628" y="1066800"/>
            <a:ext cx="906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phức là câu bao gồm 1 mệnh đề độc lập (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independent clause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hoăc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mệnh đề phụ thuộc (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dependent clause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liên kết với nhau. Hai mệnh đề thường được nối với nhau bởi dấu phẩy hoặc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từ phụ thuộc (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subordinating conjuntions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590800"/>
            <a:ext cx="906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Ex: </a:t>
            </a:r>
            <a:r>
              <a:rPr lang="en-US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always takes time to play with his </a:t>
            </a:r>
            <a:r>
              <a:rPr lang="en-US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daughte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 though </a:t>
            </a:r>
            <a:r>
              <a:rPr lang="en-US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extremely busy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MĐĐL(MĐC)                                          CONJ            MĐPT(MĐP)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429000"/>
            <a:ext cx="9067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Note: 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Mệnh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đề đi liền với liên từ trong câu phức chính là mệnh đề phụ thuộc (dependent clause).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mệnh đề phụ thuộc (dependent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clause)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nằm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phía trước mệnh đề độc lập (independent clause) thì giữa 2 mệnh đề phải có dấu phẩy, còn lại thì không .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55" y="5410200"/>
            <a:ext cx="906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Ex: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 though </a:t>
            </a:r>
            <a:r>
              <a:rPr lang="en-US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is extremely busy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always takes time to play with his </a:t>
            </a:r>
            <a:r>
              <a:rPr lang="en-US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daughte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          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CONJ                       MĐPT(MĐP)                            MĐĐL(MĐC)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 flipH="1">
            <a:off x="173038" y="163513"/>
            <a:ext cx="4398962" cy="369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en-US" sz="2400" b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liên từ phụ thuộc phố biến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3038" y="685800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After: 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(Sau khi) &gt;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05000" y="685800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i="1">
                <a:latin typeface="Times New Roman" panose="02020603050405020304" pitchFamily="18" charset="0"/>
                <a:cs typeface="Times New Roman" panose="02020603050405020304" pitchFamily="18" charset="0"/>
              </a:rPr>
              <a:t>(Trước khi)</a:t>
            </a:r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154113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Once : 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(Một khi)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1600200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- Because/since/as : (Bởi vì)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84150" y="2057400"/>
            <a:ext cx="7207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Although/ Even if/ even though/ Though 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(Mặc dù)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84150" y="2590800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Whereas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i="1">
                <a:latin typeface="Times New Roman" panose="02020603050405020304" pitchFamily="18" charset="0"/>
                <a:cs typeface="Times New Roman" panose="02020603050405020304" pitchFamily="18" charset="0"/>
              </a:rPr>
              <a:t>(Trong khi đó)</a:t>
            </a:r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73038" y="2976563"/>
            <a:ext cx="85899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as if: 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as though 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(Như thể là)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28600" y="3440113"/>
            <a:ext cx="5638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If  = In case 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(Nếu)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79388" y="3795713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as long as = as much as 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(Miễn là)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39713" y="4343400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as soon as : 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(Ngay khi)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82575" y="4800600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When = s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ince/as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(Khi)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87338" y="5334000"/>
            <a:ext cx="4818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In order that = so that: </a:t>
            </a: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(đẻ/ cốt để mà)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06388" y="5867400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Until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vi-VN" i="1">
                <a:latin typeface="Times New Roman" panose="02020603050405020304" pitchFamily="18" charset="0"/>
                <a:cs typeface="Times New Roman" panose="02020603050405020304" pitchFamily="18" charset="0"/>
              </a:rPr>
              <a:t>(Cho đến khi)</a:t>
            </a:r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0"/>
            <a:ext cx="4966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loại mệnh đề phụ thuộc hay gặp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436142"/>
            <a:ext cx="906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Trong câu phức, có nhiều loại mệnh đề phụ thuộc khác nhau, dưới đây là một vài loại thường </a:t>
            </a:r>
            <a:r>
              <a:rPr lang="vi-VN" dirty="0" smtClean="0"/>
              <a:t>gặp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" y="990600"/>
            <a:ext cx="87831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Mệnh </a:t>
            </a:r>
            <a:r>
              <a:rPr lang="vi-VN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 phụ thuộc chỉ sự nhượng </a:t>
            </a:r>
            <a:r>
              <a:rPr lang="vi-VN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(dependent clause of concession):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049" y="1321713"/>
            <a:ext cx="91083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although, though, even though,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 if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048" y="1731818"/>
            <a:ext cx="49728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iễn 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tả kết quả bất ngờ, ngoài mong đợi.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049" y="2133600"/>
            <a:ext cx="78277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Ex1: </a:t>
            </a:r>
            <a:r>
              <a:rPr lang="en-US" sz="22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Though 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getting late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think we have to finish our lesson.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854" y="2540913"/>
            <a:ext cx="75032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Ex2: </a:t>
            </a:r>
            <a:r>
              <a:rPr lang="en-US" sz="22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Although 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rained</a:t>
            </a:r>
            <a:r>
              <a:rPr lang="en-US" sz="2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went out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his friends yesterday.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7065" y="2998113"/>
            <a:ext cx="61995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Ex3: I’ll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 there </a:t>
            </a:r>
            <a:r>
              <a:rPr lang="en-US" sz="22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 if 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have to walk all the day.</a:t>
            </a:r>
            <a:endParaRPr lang="en-US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" y="3429000"/>
            <a:ext cx="8877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400" b="1" dirty="0" smtClean="0">
                <a:solidFill>
                  <a:srgbClr val="FF0000"/>
                </a:solidFill>
              </a:rPr>
              <a:t>2. </a:t>
            </a:r>
            <a:r>
              <a:rPr lang="en-US" sz="2400" b="1" dirty="0" err="1" smtClean="0">
                <a:solidFill>
                  <a:srgbClr val="FF0000"/>
                </a:solidFill>
              </a:rPr>
              <a:t>Mệnh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đề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phụ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thuộc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chỉ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lý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do </a:t>
            </a:r>
            <a:r>
              <a:rPr lang="en-US" sz="2400" dirty="0" smtClean="0"/>
              <a:t>(dependent clause of reason):</a:t>
            </a:r>
            <a:endParaRPr lang="en-US" sz="24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76200" y="3881735"/>
            <a:ext cx="7407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/>
              <a:t>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hường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bắt đầu với các liên từ như: because, since, as…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6976" y="4293513"/>
            <a:ext cx="44096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“Why” 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6218" y="4724400"/>
            <a:ext cx="6159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Ex:  </a:t>
            </a:r>
            <a:r>
              <a:rPr lang="en-US" sz="2400" dirty="0"/>
              <a:t>I needn’t tell you </a:t>
            </a:r>
            <a:r>
              <a:rPr lang="en-US" sz="2400" b="1" u="sng" dirty="0">
                <a:solidFill>
                  <a:srgbClr val="92D050"/>
                </a:solidFill>
              </a:rPr>
              <a:t>as </a:t>
            </a:r>
            <a:r>
              <a:rPr lang="en-US" sz="2400" u="sng" dirty="0"/>
              <a:t>he has told you already</a:t>
            </a:r>
            <a:r>
              <a:rPr lang="en-US" sz="2400" dirty="0"/>
              <a:t>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920" y="5266730"/>
            <a:ext cx="6412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Ex:  </a:t>
            </a:r>
            <a:r>
              <a:rPr lang="en-US" sz="2400" dirty="0"/>
              <a:t>I did it </a:t>
            </a:r>
            <a:r>
              <a:rPr lang="en-US" sz="2400" b="1" u="sng" dirty="0">
                <a:solidFill>
                  <a:srgbClr val="92D050"/>
                </a:solidFill>
              </a:rPr>
              <a:t>because</a:t>
            </a:r>
            <a:r>
              <a:rPr lang="en-US" sz="2400" u="sng" dirty="0"/>
              <a:t> there was no one else to do it</a:t>
            </a:r>
            <a:r>
              <a:rPr lang="en-US" sz="2400" dirty="0"/>
              <a:t>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8160" y="5728395"/>
            <a:ext cx="814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Ex:  </a:t>
            </a:r>
            <a:r>
              <a:rPr lang="en-US" sz="2400" b="1" u="sng" dirty="0">
                <a:solidFill>
                  <a:srgbClr val="92D050"/>
                </a:solidFill>
              </a:rPr>
              <a:t>Since</a:t>
            </a:r>
            <a:r>
              <a:rPr lang="en-US" sz="2400" u="sng" dirty="0"/>
              <a:t> you insist</a:t>
            </a:r>
            <a:r>
              <a:rPr lang="en-US" sz="2400" dirty="0"/>
              <a:t>, I shall go with you</a:t>
            </a:r>
            <a:r>
              <a:rPr lang="en-US" sz="2400" dirty="0" smtClean="0"/>
              <a:t>. (</a:t>
            </a:r>
            <a:r>
              <a:rPr lang="en-US" sz="2400" dirty="0" err="1" smtClean="0"/>
              <a:t>khăng</a:t>
            </a:r>
            <a:r>
              <a:rPr lang="en-US" sz="2400" dirty="0" smtClean="0"/>
              <a:t> </a:t>
            </a:r>
            <a:r>
              <a:rPr lang="en-US" sz="2400" dirty="0" err="1" smtClean="0"/>
              <a:t>khăng</a:t>
            </a:r>
            <a:r>
              <a:rPr lang="en-US" sz="2400" dirty="0" smtClean="0"/>
              <a:t>, </a:t>
            </a:r>
            <a:r>
              <a:rPr lang="en-US" sz="2400" dirty="0" err="1" smtClean="0"/>
              <a:t>năn</a:t>
            </a:r>
            <a:r>
              <a:rPr lang="en-US" sz="2400" dirty="0" smtClean="0"/>
              <a:t> </a:t>
            </a:r>
            <a:r>
              <a:rPr lang="en-US" sz="2400" dirty="0" err="1" smtClean="0"/>
              <a:t>nỉ</a:t>
            </a:r>
            <a:r>
              <a:rPr lang="en-US" sz="2400" dirty="0" smtClean="0"/>
              <a:t>)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76200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Mệnh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(dependent clause of time):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055" y="584960"/>
            <a:ext cx="89223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when, while,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before,after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soon as,…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2340" y="1066800"/>
            <a:ext cx="77941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N</a:t>
            </a:r>
            <a:r>
              <a:rPr lang="vi-V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ói 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về thời gian hành động trong mệnh đề độc lập diễn ra khi nào.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5000" y="1447800"/>
            <a:ext cx="8796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Ex: </a:t>
            </a:r>
            <a:r>
              <a:rPr lang="en-US" sz="22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 went out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 came in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055" y="1935501"/>
            <a:ext cx="91212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Ex: </a:t>
            </a:r>
            <a:r>
              <a:rPr lang="en-US" sz="22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2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soon as 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are ready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 shall go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Ngaykhi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007" y="2438400"/>
            <a:ext cx="9108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hurried to see him </a:t>
            </a:r>
            <a:r>
              <a:rPr lang="en-US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had heard the news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vội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tin.)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880350"/>
            <a:ext cx="9525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hope to pay him a visit </a:t>
            </a:r>
            <a:r>
              <a:rPr lang="en-US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went away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vọng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054" y="3500364"/>
            <a:ext cx="9053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400" b="1" dirty="0" smtClean="0">
                <a:solidFill>
                  <a:srgbClr val="FF0000"/>
                </a:solidFill>
              </a:rPr>
              <a:t>4. </a:t>
            </a:r>
            <a:r>
              <a:rPr lang="en-US" sz="2400" b="1" dirty="0" err="1" smtClean="0">
                <a:solidFill>
                  <a:srgbClr val="FF0000"/>
                </a:solidFill>
              </a:rPr>
              <a:t>Mệnh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đề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phụ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thuộc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chỉ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mục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đích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(dependent clause of purpose):</a:t>
            </a:r>
            <a:endParaRPr lang="en-US" sz="24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205588" y="3962400"/>
            <a:ext cx="70164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bắt đầu với các liên từ như</a:t>
            </a:r>
            <a:r>
              <a:rPr lang="vi-V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that, </a:t>
            </a:r>
            <a:r>
              <a:rPr lang="vi-V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007" y="4813756"/>
            <a:ext cx="89063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Ex: He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speaking very quietly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that</a:t>
            </a:r>
            <a:r>
              <a:rPr lang="en-US" sz="2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was difficult to hear what he said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2515" y="4419600"/>
            <a:ext cx="5900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/>
              <a:t>-</a:t>
            </a:r>
            <a:r>
              <a:rPr lang="en-US" dirty="0" smtClean="0"/>
              <a:t> N</a:t>
            </a:r>
            <a:r>
              <a:rPr lang="vi-VN" dirty="0" smtClean="0"/>
              <a:t>ói </a:t>
            </a:r>
            <a:r>
              <a:rPr lang="vi-VN" dirty="0"/>
              <a:t>về mục đích của hành động trong mệnh đề độc lập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0"/>
            <a:ext cx="3391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dirty="0">
                <a:solidFill>
                  <a:srgbClr val="FF0000"/>
                </a:solidFill>
              </a:rPr>
              <a:t>BÀI TẬP VẬN DỤNG CƠ BẢN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04800"/>
            <a:ext cx="929639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 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1.My mother used to tell me stories __________ I went to bed.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Since                     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until                                 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before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You’d better take the keys __________ I’m out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in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case                 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since                                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after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My brother likes eating fried chicken __________ it is very bad for his health.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because                            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although            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when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Yesterday, Jim was playing the piano __________ his sister was playing the flute.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                        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although                          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while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You shouldn’t spend too much time on computer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harmful to your eyes.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                        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when                                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although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I will phone you __________ I get there.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While                  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as soon as                        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until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The scientist usually works in his lab __________ the sun sets.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Until                    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as soon as                        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although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8.__________ you promise not to tell lies again, l won’t forgive you.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                       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B.Even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                               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C.Unless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9.__________ her legs were hurt, she made attempt to finish the running track.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Even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               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As if                                 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Even though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She talked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 witnessed the accident. But in fact she knew nothing.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as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                   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even though                     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even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5181600" y="91440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0" y="160020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971800" y="220980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181600" y="281940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0" y="343022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057400" y="403860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464820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043055" y="525780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043055" y="586740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647700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82" y="-76200"/>
            <a:ext cx="912321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I didn’t finish my homework __________ I was seriously ill yesterday.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when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though                              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since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James decides to save money from now_____ he has enough money to travel this summer.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so that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B.though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when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__________ we have been friends for only one year, we deeply understand each other.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If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B.Though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Once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Mr. Smith doesn’t like dogs, __________ his wife loves them.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when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so that                               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whereas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I was cycling home yesterday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saw Jim standing near the fountain.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when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while                                 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since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0782" y="91440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3855" y="182880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8491" y="365760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8491" y="518160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2346" y="579120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range Waves">
  <a:themeElements>
    <a:clrScheme name="Orang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C73109"/>
      </a:accent1>
      <a:accent2>
        <a:srgbClr val="FF5050"/>
      </a:accent2>
      <a:accent3>
        <a:srgbClr val="FFFFFF"/>
      </a:accent3>
      <a:accent4>
        <a:srgbClr val="000000"/>
      </a:accent4>
      <a:accent5>
        <a:srgbClr val="E0ADAA"/>
      </a:accent5>
      <a:accent6>
        <a:srgbClr val="E74848"/>
      </a:accent6>
      <a:hlink>
        <a:srgbClr val="4D4D4D"/>
      </a:hlink>
      <a:folHlink>
        <a:srgbClr val="777777"/>
      </a:folHlink>
    </a:clrScheme>
    <a:fontScheme name="Orang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Orang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73109"/>
        </a:accent1>
        <a:accent2>
          <a:srgbClr val="FF5050"/>
        </a:accent2>
        <a:accent3>
          <a:srgbClr val="FFFFFF"/>
        </a:accent3>
        <a:accent4>
          <a:srgbClr val="000000"/>
        </a:accent4>
        <a:accent5>
          <a:srgbClr val="E0ADAA"/>
        </a:accent5>
        <a:accent6>
          <a:srgbClr val="E74848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16508</Words>
  <Application>WPS Presentation</Application>
  <PresentationFormat>On-screen Show (4:3)</PresentationFormat>
  <Paragraphs>483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2" baseType="lpstr">
      <vt:lpstr>Arial</vt:lpstr>
      <vt:lpstr>SimSun</vt:lpstr>
      <vt:lpstr>Wingdings</vt:lpstr>
      <vt:lpstr>Times New Roman</vt:lpstr>
      <vt:lpstr>inherit</vt:lpstr>
      <vt:lpstr>Segoe Print</vt:lpstr>
      <vt:lpstr>Calibri</vt:lpstr>
      <vt:lpstr>Microsoft YaHei</vt:lpstr>
      <vt:lpstr>Arial Unicode MS</vt:lpstr>
      <vt:lpstr>Wingdings</vt:lpstr>
      <vt:lpstr>.VnTifani HeavyH</vt:lpstr>
      <vt:lpstr>Arial Black</vt:lpstr>
      <vt:lpstr>Orange Waves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BICH LIEN</cp:lastModifiedBy>
  <cp:revision>31</cp:revision>
  <dcterms:created xsi:type="dcterms:W3CDTF">2021-07-09T09:44:00Z</dcterms:created>
  <dcterms:modified xsi:type="dcterms:W3CDTF">2023-03-28T13:35:57Z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E4EECA3626B84C728E02CC2E8F06398A</vt:lpwstr>
  </property>
  <property fmtid="{D5CDD505-2E9C-101B-9397-08002B2CF9AE}" pid="3" name="KSOProductBuildVer">
    <vt:lpwstr>1033-11.2.0.11513</vt:lpwstr>
  </property>
</Properties>
</file>