
<file path=[Content_Types].xml><?xml version="1.0" encoding="utf-8"?>
<Types xmlns="http://schemas.openxmlformats.org/package/2006/content-types">
  <Default Extension="png" ContentType="image/png"/>
  <Default Extension="mp3" ContentType="audio/mpe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2"/>
  </p:notesMasterIdLst>
  <p:sldIdLst>
    <p:sldId id="257" r:id="rId2"/>
    <p:sldId id="260" r:id="rId3"/>
    <p:sldId id="304" r:id="rId4"/>
    <p:sldId id="305" r:id="rId5"/>
    <p:sldId id="286" r:id="rId6"/>
    <p:sldId id="301" r:id="rId7"/>
    <p:sldId id="302" r:id="rId8"/>
    <p:sldId id="303" r:id="rId9"/>
    <p:sldId id="287" r:id="rId10"/>
    <p:sldId id="294" r:id="rId11"/>
    <p:sldId id="295" r:id="rId12"/>
    <p:sldId id="299" r:id="rId13"/>
    <p:sldId id="296" r:id="rId14"/>
    <p:sldId id="297" r:id="rId15"/>
    <p:sldId id="298" r:id="rId16"/>
    <p:sldId id="300" r:id="rId17"/>
    <p:sldId id="306" r:id="rId18"/>
    <p:sldId id="265" r:id="rId19"/>
    <p:sldId id="307" r:id="rId20"/>
    <p:sldId id="261" r:id="rId2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666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howGuides="1">
      <p:cViewPr varScale="1">
        <p:scale>
          <a:sx n="70" d="100"/>
          <a:sy n="70" d="100"/>
        </p:scale>
        <p:origin x="714" y="4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F3D8706-BF8F-40AE-926F-24937DD0D861}" type="datetimeFigureOut">
              <a:rPr lang="en-US" smtClean="0"/>
              <a:t>12/12/2022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8202B76-00F6-4399-8545-44539BF652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80970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11409B-B7EE-430B-A68A-1115D1D69429}" type="datetimeFigureOut">
              <a:rPr lang="en-US" smtClean="0"/>
              <a:t>12/12/2022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986263-D400-4233-A99F-5AAE5D17B9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94144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11409B-B7EE-430B-A68A-1115D1D69429}" type="datetimeFigureOut">
              <a:rPr lang="en-US" smtClean="0"/>
              <a:t>12/12/2022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986263-D400-4233-A99F-5AAE5D17B9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3675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11409B-B7EE-430B-A68A-1115D1D69429}" type="datetimeFigureOut">
              <a:rPr lang="en-US" smtClean="0"/>
              <a:t>12/12/2022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986263-D400-4233-A99F-5AAE5D17B9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3000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11409B-B7EE-430B-A68A-1115D1D69429}" type="datetimeFigureOut">
              <a:rPr lang="en-US" smtClean="0"/>
              <a:t>12/12/2022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986263-D400-4233-A99F-5AAE5D17B9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45905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11409B-B7EE-430B-A68A-1115D1D69429}" type="datetimeFigureOut">
              <a:rPr lang="en-US" smtClean="0"/>
              <a:t>12/12/2022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986263-D400-4233-A99F-5AAE5D17B9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76537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11409B-B7EE-430B-A68A-1115D1D69429}" type="datetimeFigureOut">
              <a:rPr lang="en-US" smtClean="0"/>
              <a:t>12/12/2022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986263-D400-4233-A99F-5AAE5D17B9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76371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11409B-B7EE-430B-A68A-1115D1D69429}" type="datetimeFigureOut">
              <a:rPr lang="en-US" smtClean="0"/>
              <a:t>12/12/2022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986263-D400-4233-A99F-5AAE5D17B9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627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11409B-B7EE-430B-A68A-1115D1D69429}" type="datetimeFigureOut">
              <a:rPr lang="en-US" smtClean="0"/>
              <a:t>12/12/2022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986263-D400-4233-A99F-5AAE5D17B9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95702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11409B-B7EE-430B-A68A-1115D1D69429}" type="datetimeFigureOut">
              <a:rPr lang="en-US" smtClean="0"/>
              <a:t>12/12/2022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986263-D400-4233-A99F-5AAE5D17B9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16229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11409B-B7EE-430B-A68A-1115D1D69429}" type="datetimeFigureOut">
              <a:rPr lang="en-US" smtClean="0"/>
              <a:t>12/12/2022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986263-D400-4233-A99F-5AAE5D17B9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28159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11409B-B7EE-430B-A68A-1115D1D69429}" type="datetimeFigureOut">
              <a:rPr lang="en-US" smtClean="0"/>
              <a:t>12/12/2022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986263-D400-4233-A99F-5AAE5D17B9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86192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211409B-B7EE-430B-A68A-1115D1D69429}" type="datetimeFigureOut">
              <a:rPr lang="en-US" smtClean="0"/>
              <a:t>12/12/2022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0986263-D400-4233-A99F-5AAE5D17B9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48473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26.png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image" Target="../media/image20.png"/><Relationship Id="rId5" Type="http://schemas.openxmlformats.org/officeDocument/2006/relationships/image" Target="../media/image27.png"/><Relationship Id="rId4" Type="http://schemas.openxmlformats.org/officeDocument/2006/relationships/image" Target="../media/image17.png"/></Relationships>
</file>

<file path=ppt/slides/_rels/slide11.xml.rels><?xml version="1.0" encoding="UTF-8" standalone="yes"?>
<Relationships xmlns="http://schemas.openxmlformats.org/package/2006/relationships"><Relationship Id="rId8" Type="http://schemas.microsoft.com/office/2007/relationships/hdphoto" Target="../media/hdphoto3.wdp"/><Relationship Id="rId3" Type="http://schemas.openxmlformats.org/officeDocument/2006/relationships/image" Target="../media/image27.png"/><Relationship Id="rId7" Type="http://schemas.openxmlformats.org/officeDocument/2006/relationships/image" Target="../media/image31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Relationship Id="rId6" Type="http://schemas.microsoft.com/office/2007/relationships/hdphoto" Target="../media/hdphoto2.wdp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Relationship Id="rId6" Type="http://schemas.microsoft.com/office/2007/relationships/hdphoto" Target="../media/hdphoto4.wdp"/><Relationship Id="rId5" Type="http://schemas.openxmlformats.org/officeDocument/2006/relationships/image" Target="../media/image32.png"/><Relationship Id="rId4" Type="http://schemas.openxmlformats.org/officeDocument/2006/relationships/image" Target="../media/image27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20.png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6" Type="http://schemas.openxmlformats.org/officeDocument/2006/relationships/image" Target="../media/image33.png"/><Relationship Id="rId5" Type="http://schemas.openxmlformats.org/officeDocument/2006/relationships/image" Target="../media/image27.png"/><Relationship Id="rId4" Type="http://schemas.openxmlformats.org/officeDocument/2006/relationships/image" Target="../media/image17.png"/><Relationship Id="rId9" Type="http://schemas.microsoft.com/office/2007/relationships/hdphoto" Target="../media/hdphoto5.wdp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Relationship Id="rId6" Type="http://schemas.microsoft.com/office/2007/relationships/hdphoto" Target="../media/hdphoto6.wdp"/><Relationship Id="rId5" Type="http://schemas.openxmlformats.org/officeDocument/2006/relationships/image" Target="../media/image36.png"/><Relationship Id="rId4" Type="http://schemas.openxmlformats.org/officeDocument/2006/relationships/image" Target="../media/image35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Relationship Id="rId5" Type="http://schemas.microsoft.com/office/2007/relationships/hdphoto" Target="../media/hdphoto7.wdp"/><Relationship Id="rId4" Type="http://schemas.openxmlformats.org/officeDocument/2006/relationships/image" Target="../media/image37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7.xml"/><Relationship Id="rId6" Type="http://schemas.microsoft.com/office/2007/relationships/hdphoto" Target="../media/hdphoto8.wdp"/><Relationship Id="rId5" Type="http://schemas.openxmlformats.org/officeDocument/2006/relationships/image" Target="../media/image40.png"/><Relationship Id="rId4" Type="http://schemas.openxmlformats.org/officeDocument/2006/relationships/image" Target="../media/image29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6" Type="http://schemas.microsoft.com/office/2007/relationships/hdphoto" Target="../media/hdphoto1.wdp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19.jpe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18.jpeg"/><Relationship Id="rId5" Type="http://schemas.openxmlformats.org/officeDocument/2006/relationships/image" Target="../media/image16.png"/><Relationship Id="rId4" Type="http://schemas.openxmlformats.org/officeDocument/2006/relationships/image" Target="../media/image17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jpe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21.jpeg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20.png"/><Relationship Id="rId5" Type="http://schemas.openxmlformats.org/officeDocument/2006/relationships/image" Target="../media/image16.png"/><Relationship Id="rId4" Type="http://schemas.openxmlformats.org/officeDocument/2006/relationships/image" Target="../media/image17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jpe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23.jpeg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image" Target="../media/image20.png"/><Relationship Id="rId5" Type="http://schemas.openxmlformats.org/officeDocument/2006/relationships/image" Target="../media/image16.png"/><Relationship Id="rId4" Type="http://schemas.openxmlformats.org/officeDocument/2006/relationships/image" Target="../media/image1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6.png"/><Relationship Id="rId4" Type="http://schemas.openxmlformats.org/officeDocument/2006/relationships/image" Target="../media/image2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"/>
            <a:ext cx="12192000" cy="6858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9368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push dir="u"/>
      </p:transition>
    </mc:Choice>
    <mc:Fallback xmlns="">
      <p:transition>
        <p:push dir="u"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5695648" y="2025908"/>
            <a:ext cx="6408542" cy="483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200" b="1">
                <a:solidFill>
                  <a:srgbClr val="C00000"/>
                </a:solidFill>
              </a:rPr>
              <a:t>Shop Assistant (SA) : Can I help you?</a:t>
            </a:r>
          </a:p>
          <a:p>
            <a:r>
              <a:rPr lang="vi-VN" sz="2200" b="1" smtClean="0"/>
              <a:t>Nam </a:t>
            </a:r>
            <a:r>
              <a:rPr lang="vi-VN" sz="2200" b="1"/>
              <a:t>: Yes, I'm looking for a pair of trainers.</a:t>
            </a:r>
          </a:p>
          <a:p>
            <a:r>
              <a:rPr lang="vi-VN" sz="2200" b="1" smtClean="0">
                <a:solidFill>
                  <a:srgbClr val="C00000"/>
                </a:solidFill>
              </a:rPr>
              <a:t>SA </a:t>
            </a:r>
            <a:r>
              <a:rPr lang="vi-VN" sz="2200" b="1">
                <a:solidFill>
                  <a:srgbClr val="C00000"/>
                </a:solidFill>
              </a:rPr>
              <a:t>: These ones are on sale. </a:t>
            </a:r>
          </a:p>
          <a:p>
            <a:r>
              <a:rPr lang="vi-VN" sz="2200" b="1" smtClean="0"/>
              <a:t>Nam </a:t>
            </a:r>
            <a:r>
              <a:rPr lang="vi-VN" sz="2200" b="1"/>
              <a:t>: How much are they? </a:t>
            </a:r>
          </a:p>
          <a:p>
            <a:r>
              <a:rPr lang="vi-VN" sz="2200" b="1" smtClean="0">
                <a:solidFill>
                  <a:srgbClr val="C00000"/>
                </a:solidFill>
              </a:rPr>
              <a:t>SA </a:t>
            </a:r>
            <a:r>
              <a:rPr lang="vi-VN" sz="2200" b="1">
                <a:solidFill>
                  <a:srgbClr val="C00000"/>
                </a:solidFill>
              </a:rPr>
              <a:t>: Four hundred thousand dong. </a:t>
            </a:r>
          </a:p>
          <a:p>
            <a:r>
              <a:rPr lang="vi-VN" sz="2200" b="1" smtClean="0"/>
              <a:t>Mai </a:t>
            </a:r>
            <a:r>
              <a:rPr lang="vi-VN" sz="2200" b="1"/>
              <a:t>: That's a good price, Nam. You should get them. </a:t>
            </a:r>
          </a:p>
          <a:p>
            <a:r>
              <a:rPr lang="vi-VN" sz="2200" b="1" smtClean="0"/>
              <a:t>Nam </a:t>
            </a:r>
            <a:r>
              <a:rPr lang="vi-VN" sz="2200" b="1"/>
              <a:t>: Can I try them on, please? </a:t>
            </a:r>
          </a:p>
          <a:p>
            <a:r>
              <a:rPr lang="vi-VN" sz="2200" b="1" smtClean="0">
                <a:solidFill>
                  <a:srgbClr val="C00000"/>
                </a:solidFill>
              </a:rPr>
              <a:t>SA </a:t>
            </a:r>
            <a:r>
              <a:rPr lang="vi-VN" sz="2200" b="1">
                <a:solidFill>
                  <a:srgbClr val="C00000"/>
                </a:solidFill>
              </a:rPr>
              <a:t>: Of course. What size are you? </a:t>
            </a:r>
          </a:p>
          <a:p>
            <a:r>
              <a:rPr lang="vi-VN" sz="2200" b="1" smtClean="0"/>
              <a:t>Nam </a:t>
            </a:r>
            <a:r>
              <a:rPr lang="vi-VN" sz="2200" b="1"/>
              <a:t>: Thirty-seven. </a:t>
            </a:r>
          </a:p>
          <a:p>
            <a:r>
              <a:rPr lang="vi-VN" sz="2200" b="1" smtClean="0"/>
              <a:t>Two </a:t>
            </a:r>
            <a:r>
              <a:rPr lang="vi-VN" sz="2200" b="1"/>
              <a:t>minutes later </a:t>
            </a:r>
          </a:p>
          <a:p>
            <a:r>
              <a:rPr lang="vi-VN" sz="2200" b="1" smtClean="0"/>
              <a:t>Nam </a:t>
            </a:r>
            <a:r>
              <a:rPr lang="vi-VN" sz="2200" b="1"/>
              <a:t>: Oh! They're too small ... Excuse me! Have you got them in a bigger size?</a:t>
            </a:r>
          </a:p>
          <a:p>
            <a:r>
              <a:rPr lang="vi-VN" sz="2200" b="1" smtClean="0">
                <a:solidFill>
                  <a:srgbClr val="C00000"/>
                </a:solidFill>
              </a:rPr>
              <a:t>SA </a:t>
            </a:r>
            <a:r>
              <a:rPr lang="vi-VN" sz="2200" b="1">
                <a:solidFill>
                  <a:srgbClr val="C00000"/>
                </a:solidFill>
              </a:rPr>
              <a:t>: I think so... Just a second ... Here you are</a:t>
            </a:r>
            <a:r>
              <a:rPr lang="vi-VN" sz="2200" b="1" smtClean="0">
                <a:solidFill>
                  <a:srgbClr val="C00000"/>
                </a:solidFill>
              </a:rPr>
              <a:t>.</a:t>
            </a:r>
            <a:endParaRPr lang="en-US" sz="2200" b="1">
              <a:solidFill>
                <a:srgbClr val="C00000"/>
              </a:solidFill>
            </a:endParaRPr>
          </a:p>
        </p:txBody>
      </p:sp>
      <p:sp>
        <p:nvSpPr>
          <p:cNvPr id="4" name="Rounded Rectangle 3"/>
          <p:cNvSpPr/>
          <p:nvPr/>
        </p:nvSpPr>
        <p:spPr>
          <a:xfrm>
            <a:off x="289317" y="148980"/>
            <a:ext cx="11769028" cy="880171"/>
          </a:xfrm>
          <a:prstGeom prst="roundRect">
            <a:avLst/>
          </a:prstGeom>
          <a:solidFill>
            <a:schemeClr val="bg1"/>
          </a:solidFill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b="1" smtClean="0">
                <a:solidFill>
                  <a:schemeClr val="tx2">
                    <a:lumMod val="75000"/>
                  </a:schemeClr>
                </a:solidFill>
              </a:rPr>
              <a:t>Exercise 1 (SB p.76) – Listening 7.07</a:t>
            </a:r>
          </a:p>
          <a:p>
            <a:r>
              <a:rPr lang="en-US" sz="2800" smtClean="0">
                <a:solidFill>
                  <a:schemeClr val="tx2">
                    <a:lumMod val="75000"/>
                  </a:schemeClr>
                </a:solidFill>
              </a:rPr>
              <a:t>Is </a:t>
            </a:r>
            <a:r>
              <a:rPr lang="en-US" sz="2800">
                <a:solidFill>
                  <a:schemeClr val="tx2">
                    <a:lumMod val="75000"/>
                  </a:schemeClr>
                </a:solidFill>
              </a:rPr>
              <a:t>Nam going to buy the red trainers? Listen and check. </a:t>
            </a:r>
            <a:endParaRPr lang="en-US" sz="2800" smtClean="0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13" name="Picture 2" descr="https://lh5.googleusercontent.com/eLOazw_2_qp8R8vwqGhw1p2FWxr_wTvqnDXfps3nzTeFx00e5HTzdXvSPCEVnQ7clXfCv8qad5bXlxSzIDgRVpY-UU0s1zlrfsplTriP9Ajhz3rreXABoAPTVghAzZsvFAMn4NCFYi5jBZvk59Al6mGtOWm5DdX0i-UgEaUvBaF4llWxOSR6irlPZ3h5bmB7-fGmbQ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54121" y="159084"/>
            <a:ext cx="1104224" cy="4765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14" descr="Icon&#10;&#10;Description automatically generated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56273" y="5963392"/>
            <a:ext cx="602072" cy="4227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7.07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450270" y="337552"/>
            <a:ext cx="503025" cy="50302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52958" y="2152776"/>
            <a:ext cx="5542690" cy="4443618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27200" y="1083328"/>
            <a:ext cx="4351141" cy="1018265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5695649" y="1112031"/>
            <a:ext cx="2167214" cy="861774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500" b="1" smtClean="0"/>
              <a:t>Just a second! </a:t>
            </a:r>
          </a:p>
          <a:p>
            <a:pPr algn="ctr"/>
            <a:r>
              <a:rPr lang="en-US" sz="2500" b="1" smtClean="0"/>
              <a:t>I’m fed up!</a:t>
            </a:r>
            <a:endParaRPr lang="en-US" sz="2500" b="1"/>
          </a:p>
        </p:txBody>
      </p:sp>
      <p:sp>
        <p:nvSpPr>
          <p:cNvPr id="14" name="TextBox 13"/>
          <p:cNvSpPr txBox="1"/>
          <p:nvPr/>
        </p:nvSpPr>
        <p:spPr>
          <a:xfrm>
            <a:off x="8077815" y="1112031"/>
            <a:ext cx="3775156" cy="861774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500" b="1" smtClean="0"/>
              <a:t>Đợi một lát! Đợi một chút!</a:t>
            </a:r>
          </a:p>
          <a:p>
            <a:pPr algn="ctr"/>
            <a:endParaRPr lang="en-US" sz="2500" b="1"/>
          </a:p>
        </p:txBody>
      </p:sp>
      <p:sp>
        <p:nvSpPr>
          <p:cNvPr id="16" name="TextBox 15"/>
          <p:cNvSpPr txBox="1"/>
          <p:nvPr/>
        </p:nvSpPr>
        <p:spPr>
          <a:xfrm>
            <a:off x="8077815" y="1112031"/>
            <a:ext cx="3775156" cy="861774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500" b="1" smtClean="0"/>
              <a:t>Đợi một lát! Đợi một chút!</a:t>
            </a:r>
          </a:p>
          <a:p>
            <a:pPr algn="ctr"/>
            <a:r>
              <a:rPr lang="en-US" sz="2500" b="1" smtClean="0"/>
              <a:t>Tôi chán quá rồi!</a:t>
            </a:r>
            <a:endParaRPr lang="en-US" sz="2500" b="1"/>
          </a:p>
        </p:txBody>
      </p:sp>
    </p:spTree>
    <p:extLst>
      <p:ext uri="{BB962C8B-B14F-4D97-AF65-F5344CB8AC3E}">
        <p14:creationId xmlns:p14="http://schemas.microsoft.com/office/powerpoint/2010/main" val="382865638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p14:dur="300">
        <p15:prstTrans prst="drape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3185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2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100000">
                <p:cTn id="2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10" grpId="0" animBg="1"/>
      <p:bldP spid="14" grpId="0" animBg="1"/>
      <p:bldP spid="16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dotGrid">
          <a:fgClr>
            <a:schemeClr val="accent1">
              <a:lumMod val="40000"/>
              <a:lumOff val="60000"/>
            </a:schemeClr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289317" y="148980"/>
            <a:ext cx="11769028" cy="880171"/>
          </a:xfrm>
          <a:prstGeom prst="roundRect">
            <a:avLst/>
          </a:prstGeom>
          <a:solidFill>
            <a:schemeClr val="bg1"/>
          </a:solidFill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b="1" smtClean="0">
                <a:solidFill>
                  <a:schemeClr val="tx2">
                    <a:lumMod val="75000"/>
                  </a:schemeClr>
                </a:solidFill>
              </a:rPr>
              <a:t>Exercise 2 (SB p.76) </a:t>
            </a:r>
          </a:p>
          <a:p>
            <a:r>
              <a:rPr lang="en-US" sz="2800">
                <a:solidFill>
                  <a:schemeClr val="tx2">
                    <a:lumMod val="75000"/>
                  </a:schemeClr>
                </a:solidFill>
              </a:rPr>
              <a:t>In pairs, underline eight phrases that are in the dialogue.</a:t>
            </a:r>
            <a:endParaRPr lang="en-US" sz="2800" smtClean="0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13" name="Picture 2" descr="https://lh5.googleusercontent.com/eLOazw_2_qp8R8vwqGhw1p2FWxr_wTvqnDXfps3nzTeFx00e5HTzdXvSPCEVnQ7clXfCv8qad5bXlxSzIDgRVpY-UU0s1zlrfsplTriP9Ajhz3rreXABoAPTVghAzZsvFAMn4NCFYi5jBZvk59Al6mGtOWm5DdX0i-UgEaUvBaF4llWxOSR6irlPZ3h5bmB7-fGmbQ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54121" y="159084"/>
            <a:ext cx="1104224" cy="4765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14" descr="Icon&#10;&#10;Description automatically generated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16014" y="6335020"/>
            <a:ext cx="602072" cy="4227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74109" y="1129883"/>
            <a:ext cx="8512394" cy="5544984"/>
          </a:xfrm>
          <a:prstGeom prst="rect">
            <a:avLst/>
          </a:prstGeom>
        </p:spPr>
      </p:pic>
      <p:pic>
        <p:nvPicPr>
          <p:cNvPr id="5122" name="Picture 2" descr="Illustration of a young guy with purchases. Vector. Positive flat  illustration in cartoon style. Discounts and sales. Shopaholic shopping. A  young man Stock Vector Image &amp; Art - Alamy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8489" b="86187" l="11791" r="89649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2202" t="7763" r="10590" b="13734"/>
          <a:stretch/>
        </p:blipFill>
        <p:spPr bwMode="auto">
          <a:xfrm>
            <a:off x="-88017" y="2545001"/>
            <a:ext cx="2821438" cy="35891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Happy girl with shopping. Woman holding shopping bags. Female shopaholic  concept art. Cartoon vector character design. Flat illustration Stock  Vector Image &amp; Art - Alamy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3525" b="81511" l="22308" r="78231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5462" t="13689" r="24889" b="19467"/>
          <a:stretch/>
        </p:blipFill>
        <p:spPr bwMode="auto">
          <a:xfrm>
            <a:off x="9777456" y="2879005"/>
            <a:ext cx="2547606" cy="36673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1112673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p14:dur="300">
        <p15:prstTrans prst="curtains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dotGrid">
          <a:fgClr>
            <a:schemeClr val="accent1">
              <a:lumMod val="40000"/>
              <a:lumOff val="60000"/>
            </a:schemeClr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>
          <a:xfrm>
            <a:off x="6096000" y="5408163"/>
            <a:ext cx="5018605" cy="352068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6787098" y="5085433"/>
            <a:ext cx="2400911" cy="366738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7476565" y="4039007"/>
            <a:ext cx="2650293" cy="342289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6173831" y="3708623"/>
            <a:ext cx="3737874" cy="330384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6214986" y="2293335"/>
            <a:ext cx="2865446" cy="342289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5975384" y="1936376"/>
            <a:ext cx="3285972" cy="356959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6860445" y="1589198"/>
            <a:ext cx="2053733" cy="347178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8332287" y="1238352"/>
            <a:ext cx="2259106" cy="350846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1"/>
          <p:cNvSpPr txBox="1"/>
          <p:nvPr/>
        </p:nvSpPr>
        <p:spPr>
          <a:xfrm>
            <a:off x="5227240" y="1184855"/>
            <a:ext cx="6890846" cy="50475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300" b="1" dirty="0">
                <a:solidFill>
                  <a:srgbClr val="C00000"/>
                </a:solidFill>
              </a:rPr>
              <a:t>Shop Assistant (SA) : </a:t>
            </a:r>
            <a:r>
              <a:rPr lang="vi-VN" sz="2300" b="1" u="sng" dirty="0">
                <a:solidFill>
                  <a:srgbClr val="C00000"/>
                </a:solidFill>
              </a:rPr>
              <a:t>Can I help you?</a:t>
            </a:r>
          </a:p>
          <a:p>
            <a:r>
              <a:rPr lang="vi-VN" sz="2300" b="1" dirty="0" smtClean="0"/>
              <a:t>Nam </a:t>
            </a:r>
            <a:r>
              <a:rPr lang="vi-VN" sz="2300" b="1" dirty="0"/>
              <a:t>: Yes, </a:t>
            </a:r>
            <a:r>
              <a:rPr lang="vi-VN" sz="2300" b="1" u="sng" dirty="0"/>
              <a:t>I'm looking for </a:t>
            </a:r>
            <a:r>
              <a:rPr lang="vi-VN" sz="2300" b="1" dirty="0"/>
              <a:t>a pair of trainers.</a:t>
            </a:r>
          </a:p>
          <a:p>
            <a:r>
              <a:rPr lang="vi-VN" sz="2300" b="1" dirty="0" smtClean="0">
                <a:solidFill>
                  <a:srgbClr val="C00000"/>
                </a:solidFill>
              </a:rPr>
              <a:t>SA </a:t>
            </a:r>
            <a:r>
              <a:rPr lang="vi-VN" sz="2300" b="1" dirty="0">
                <a:solidFill>
                  <a:srgbClr val="C00000"/>
                </a:solidFill>
              </a:rPr>
              <a:t>: </a:t>
            </a:r>
            <a:r>
              <a:rPr lang="vi-VN" sz="2300" b="1" u="sng" dirty="0">
                <a:solidFill>
                  <a:srgbClr val="C00000"/>
                </a:solidFill>
              </a:rPr>
              <a:t>These ones are on sale. </a:t>
            </a:r>
          </a:p>
          <a:p>
            <a:r>
              <a:rPr lang="vi-VN" sz="2300" b="1" dirty="0" smtClean="0"/>
              <a:t>Nam </a:t>
            </a:r>
            <a:r>
              <a:rPr lang="vi-VN" sz="2300" b="1" dirty="0"/>
              <a:t>: </a:t>
            </a:r>
            <a:r>
              <a:rPr lang="vi-VN" sz="2300" b="1" u="sng" dirty="0"/>
              <a:t>How much are they?</a:t>
            </a:r>
            <a:r>
              <a:rPr lang="vi-VN" sz="2300" b="1" dirty="0"/>
              <a:t> </a:t>
            </a:r>
          </a:p>
          <a:p>
            <a:r>
              <a:rPr lang="vi-VN" sz="2300" b="1" dirty="0" smtClean="0">
                <a:solidFill>
                  <a:srgbClr val="C00000"/>
                </a:solidFill>
              </a:rPr>
              <a:t>SA </a:t>
            </a:r>
            <a:r>
              <a:rPr lang="vi-VN" sz="2300" b="1" dirty="0">
                <a:solidFill>
                  <a:srgbClr val="C00000"/>
                </a:solidFill>
              </a:rPr>
              <a:t>: Four hundred thousand dong. </a:t>
            </a:r>
          </a:p>
          <a:p>
            <a:r>
              <a:rPr lang="vi-VN" sz="2300" b="1" dirty="0" smtClean="0"/>
              <a:t>Mai </a:t>
            </a:r>
            <a:r>
              <a:rPr lang="vi-VN" sz="2300" b="1" dirty="0"/>
              <a:t>: That's a good price, Nam. You should get them. </a:t>
            </a:r>
          </a:p>
          <a:p>
            <a:r>
              <a:rPr lang="vi-VN" sz="2300" b="1" dirty="0" smtClean="0"/>
              <a:t>Nam </a:t>
            </a:r>
            <a:r>
              <a:rPr lang="vi-VN" sz="2300" b="1" dirty="0"/>
              <a:t>: </a:t>
            </a:r>
            <a:r>
              <a:rPr lang="vi-VN" sz="2300" b="1" u="sng" dirty="0"/>
              <a:t>Can I try them on, please? </a:t>
            </a:r>
          </a:p>
          <a:p>
            <a:r>
              <a:rPr lang="vi-VN" sz="2300" b="1" dirty="0" smtClean="0">
                <a:solidFill>
                  <a:srgbClr val="C00000"/>
                </a:solidFill>
              </a:rPr>
              <a:t>SA </a:t>
            </a:r>
            <a:r>
              <a:rPr lang="vi-VN" sz="2300" b="1" dirty="0">
                <a:solidFill>
                  <a:srgbClr val="C00000"/>
                </a:solidFill>
              </a:rPr>
              <a:t>: Of course. </a:t>
            </a:r>
            <a:r>
              <a:rPr lang="vi-VN" sz="2300" b="1" u="sng" dirty="0">
                <a:solidFill>
                  <a:srgbClr val="C00000"/>
                </a:solidFill>
              </a:rPr>
              <a:t>What size are you?</a:t>
            </a:r>
            <a:r>
              <a:rPr lang="vi-VN" sz="2300" b="1" dirty="0">
                <a:solidFill>
                  <a:srgbClr val="C00000"/>
                </a:solidFill>
              </a:rPr>
              <a:t> </a:t>
            </a:r>
          </a:p>
          <a:p>
            <a:r>
              <a:rPr lang="vi-VN" sz="2300" b="1" dirty="0" smtClean="0"/>
              <a:t>Nam </a:t>
            </a:r>
            <a:r>
              <a:rPr lang="vi-VN" sz="2300" b="1" dirty="0"/>
              <a:t>: Thirty-seven. </a:t>
            </a:r>
          </a:p>
          <a:p>
            <a:r>
              <a:rPr lang="vi-VN" sz="2300" b="1" dirty="0" smtClean="0"/>
              <a:t>Two </a:t>
            </a:r>
            <a:r>
              <a:rPr lang="vi-VN" sz="2300" b="1" dirty="0"/>
              <a:t>minutes later </a:t>
            </a:r>
          </a:p>
          <a:p>
            <a:r>
              <a:rPr lang="vi-VN" sz="2300" b="1" dirty="0" smtClean="0"/>
              <a:t>Nam </a:t>
            </a:r>
            <a:r>
              <a:rPr lang="vi-VN" sz="2300" b="1" dirty="0"/>
              <a:t>: Oh! </a:t>
            </a:r>
            <a:r>
              <a:rPr lang="vi-VN" sz="2300" b="1" u="sng" dirty="0"/>
              <a:t>They're too small </a:t>
            </a:r>
            <a:r>
              <a:rPr lang="vi-VN" sz="2300" b="1" dirty="0"/>
              <a:t>... Excuse me! </a:t>
            </a:r>
            <a:endParaRPr lang="en-US" sz="2300" b="1" dirty="0" smtClean="0"/>
          </a:p>
          <a:p>
            <a:r>
              <a:rPr lang="en-US" sz="2300" b="1" dirty="0"/>
              <a:t> </a:t>
            </a:r>
            <a:r>
              <a:rPr lang="en-US" sz="2300" b="1" dirty="0" smtClean="0"/>
              <a:t>           </a:t>
            </a:r>
            <a:r>
              <a:rPr lang="vi-VN" sz="2300" b="1" u="sng" dirty="0" smtClean="0"/>
              <a:t>Have </a:t>
            </a:r>
            <a:r>
              <a:rPr lang="vi-VN" sz="2300" b="1" u="sng" dirty="0"/>
              <a:t>you got them in a bigger size?</a:t>
            </a:r>
          </a:p>
          <a:p>
            <a:r>
              <a:rPr lang="vi-VN" sz="2300" b="1" dirty="0" smtClean="0">
                <a:solidFill>
                  <a:srgbClr val="C00000"/>
                </a:solidFill>
              </a:rPr>
              <a:t>SA </a:t>
            </a:r>
            <a:r>
              <a:rPr lang="vi-VN" sz="2300" b="1" dirty="0">
                <a:solidFill>
                  <a:srgbClr val="C00000"/>
                </a:solidFill>
              </a:rPr>
              <a:t>: I think so... Just a second ... Here you are</a:t>
            </a:r>
            <a:r>
              <a:rPr lang="vi-VN" sz="2300" b="1" dirty="0" smtClean="0">
                <a:solidFill>
                  <a:srgbClr val="C00000"/>
                </a:solidFill>
              </a:rPr>
              <a:t>.</a:t>
            </a:r>
            <a:endParaRPr lang="en-US" sz="2300" b="1" dirty="0">
              <a:solidFill>
                <a:srgbClr val="C00000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2623" y="1238352"/>
            <a:ext cx="5060167" cy="3022268"/>
          </a:xfrm>
          <a:prstGeom prst="rect">
            <a:avLst/>
          </a:prstGeom>
        </p:spPr>
      </p:pic>
      <p:sp>
        <p:nvSpPr>
          <p:cNvPr id="4" name="Rounded Rectangle 3"/>
          <p:cNvSpPr/>
          <p:nvPr/>
        </p:nvSpPr>
        <p:spPr>
          <a:xfrm>
            <a:off x="289317" y="148980"/>
            <a:ext cx="11769028" cy="880171"/>
          </a:xfrm>
          <a:prstGeom prst="roundRect">
            <a:avLst/>
          </a:prstGeom>
          <a:solidFill>
            <a:schemeClr val="bg1"/>
          </a:solidFill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b="1" smtClean="0">
                <a:solidFill>
                  <a:schemeClr val="tx2">
                    <a:lumMod val="75000"/>
                  </a:schemeClr>
                </a:solidFill>
              </a:rPr>
              <a:t>Exercise 2 (SB p.76) </a:t>
            </a:r>
          </a:p>
          <a:p>
            <a:r>
              <a:rPr lang="en-US" sz="2800">
                <a:solidFill>
                  <a:schemeClr val="tx2">
                    <a:lumMod val="75000"/>
                  </a:schemeClr>
                </a:solidFill>
              </a:rPr>
              <a:t>In pairs, underline eight phrases that are in the dialogue.</a:t>
            </a:r>
            <a:endParaRPr lang="en-US" sz="2800" smtClean="0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5" name="Picture 2" descr="https://lh5.googleusercontent.com/eLOazw_2_qp8R8vwqGhw1p2FWxr_wTvqnDXfps3nzTeFx00e5HTzdXvSPCEVnQ7clXfCv8qad5bXlxSzIDgRVpY-UU0s1zlrfsplTriP9Ajhz3rreXABoAPTVghAzZsvFAMn4NCFYi5jBZvk59Al6mGtOWm5DdX0i-UgEaUvBaF4llWxOSR6irlPZ3h5bmB7-fGmbQ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54121" y="159084"/>
            <a:ext cx="1104224" cy="4765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 descr="Icon&#10;&#10;Description automatically generated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16014" y="6335020"/>
            <a:ext cx="602072" cy="4227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8" name="Picture 2" descr="Shopping Vector Art &amp; Graphics | freevector.com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3382" b="100000" l="0" r="100000">
                        <a14:foregroundMark x1="12092" y1="33092" x2="40850" y2="84300"/>
                        <a14:foregroundMark x1="71895" y1="55797" x2="89052" y2="53382"/>
                        <a14:foregroundMark x1="89379" y1="71498" x2="69444" y2="83092"/>
                        <a14:foregroundMark x1="21405" y1="74155" x2="37908" y2="8285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55" t="-11656" r="-755" b="11656"/>
          <a:stretch/>
        </p:blipFill>
        <p:spPr bwMode="auto">
          <a:xfrm>
            <a:off x="-602060" y="2838217"/>
            <a:ext cx="5829300" cy="3943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653435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circle/>
      </p:transition>
    </mc:Choice>
    <mc:Fallback xmlns="">
      <p:transition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2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3" grpId="0" animBg="1"/>
      <p:bldP spid="12" grpId="0" animBg="1"/>
      <p:bldP spid="11" grpId="0" animBg="1"/>
      <p:bldP spid="10" grpId="0" animBg="1"/>
      <p:bldP spid="9" grpId="0" animBg="1"/>
      <p:bldP spid="8" grpId="0" animBg="1"/>
      <p:bldP spid="7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dotGrid">
          <a:fgClr>
            <a:schemeClr val="accent1">
              <a:lumMod val="40000"/>
              <a:lumOff val="60000"/>
            </a:schemeClr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289317" y="148980"/>
            <a:ext cx="11769028" cy="880171"/>
          </a:xfrm>
          <a:prstGeom prst="roundRect">
            <a:avLst/>
          </a:prstGeom>
          <a:solidFill>
            <a:schemeClr val="bg1"/>
          </a:solidFill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b="1" smtClean="0">
                <a:solidFill>
                  <a:schemeClr val="tx2">
                    <a:lumMod val="75000"/>
                  </a:schemeClr>
                </a:solidFill>
              </a:rPr>
              <a:t>Exercise 3 (SB p.76) – Listening 7.08 </a:t>
            </a:r>
          </a:p>
          <a:p>
            <a:r>
              <a:rPr lang="en-US" sz="2600" smtClean="0">
                <a:solidFill>
                  <a:schemeClr val="tx2">
                    <a:lumMod val="75000"/>
                  </a:schemeClr>
                </a:solidFill>
              </a:rPr>
              <a:t>Complete </a:t>
            </a:r>
            <a:r>
              <a:rPr lang="en-US" sz="2600">
                <a:solidFill>
                  <a:schemeClr val="tx2">
                    <a:lumMod val="75000"/>
                  </a:schemeClr>
                </a:solidFill>
              </a:rPr>
              <a:t>the dialogue with the phrases </a:t>
            </a:r>
            <a:r>
              <a:rPr lang="en-US" sz="2600" smtClean="0">
                <a:solidFill>
                  <a:schemeClr val="tx2">
                    <a:lumMod val="75000"/>
                  </a:schemeClr>
                </a:solidFill>
              </a:rPr>
              <a:t>from </a:t>
            </a:r>
            <a:r>
              <a:rPr lang="en-US" sz="2600">
                <a:solidFill>
                  <a:schemeClr val="tx2">
                    <a:lumMod val="75000"/>
                  </a:schemeClr>
                </a:solidFill>
              </a:rPr>
              <a:t>the Speaking box. Listen and check. </a:t>
            </a:r>
            <a:endParaRPr lang="en-US" sz="2600" smtClean="0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13" name="Picture 2" descr="https://lh5.googleusercontent.com/eLOazw_2_qp8R8vwqGhw1p2FWxr_wTvqnDXfps3nzTeFx00e5HTzdXvSPCEVnQ7clXfCv8qad5bXlxSzIDgRVpY-UU0s1zlrfsplTriP9Ajhz3rreXABoAPTVghAzZsvFAMn4NCFYi5jBZvk59Al6mGtOWm5DdX0i-UgEaUvBaF4llWxOSR6irlPZ3h5bmB7-fGmbQ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54121" y="159084"/>
            <a:ext cx="1104224" cy="4765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14" descr="Icon&#10;&#10;Description automatically generated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16014" y="6335020"/>
            <a:ext cx="602072" cy="4227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89801" y="1071450"/>
            <a:ext cx="7827817" cy="5786550"/>
          </a:xfrm>
          <a:prstGeom prst="rect">
            <a:avLst/>
          </a:prstGeom>
        </p:spPr>
      </p:pic>
      <p:pic>
        <p:nvPicPr>
          <p:cNvPr id="3" name="7.08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5056723" y="159084"/>
            <a:ext cx="512805" cy="512805"/>
          </a:xfrm>
          <a:prstGeom prst="rect">
            <a:avLst/>
          </a:prstGeom>
        </p:spPr>
      </p:pic>
      <p:sp>
        <p:nvSpPr>
          <p:cNvPr id="5" name="Rounded Rectangle 4"/>
          <p:cNvSpPr/>
          <p:nvPr/>
        </p:nvSpPr>
        <p:spPr>
          <a:xfrm>
            <a:off x="1442503" y="2521123"/>
            <a:ext cx="3202845" cy="459645"/>
          </a:xfrm>
          <a:prstGeom prst="round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b="1" smtClean="0"/>
              <a:t>(2) How much is it?</a:t>
            </a:r>
            <a:endParaRPr lang="en-US" sz="2800" b="1"/>
          </a:p>
        </p:txBody>
      </p:sp>
      <p:sp>
        <p:nvSpPr>
          <p:cNvPr id="8" name="Rounded Rectangle 7"/>
          <p:cNvSpPr/>
          <p:nvPr/>
        </p:nvSpPr>
        <p:spPr>
          <a:xfrm>
            <a:off x="1442503" y="3461195"/>
            <a:ext cx="4004778" cy="459645"/>
          </a:xfrm>
          <a:prstGeom prst="round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b="1" smtClean="0"/>
              <a:t>(3) Can I try it on, please?</a:t>
            </a:r>
            <a:endParaRPr lang="en-US" sz="2800" b="1"/>
          </a:p>
        </p:txBody>
      </p:sp>
      <p:sp>
        <p:nvSpPr>
          <p:cNvPr id="9" name="Rounded Rectangle 8"/>
          <p:cNvSpPr/>
          <p:nvPr/>
        </p:nvSpPr>
        <p:spPr>
          <a:xfrm>
            <a:off x="1442503" y="4836056"/>
            <a:ext cx="5593976" cy="433158"/>
          </a:xfrm>
          <a:prstGeom prst="round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b="1"/>
              <a:t>(4) Have you got it in a smaller </a:t>
            </a:r>
            <a:r>
              <a:rPr lang="en-US" sz="2800" b="1" smtClean="0"/>
              <a:t>size?</a:t>
            </a:r>
            <a:endParaRPr lang="en-US" sz="2800" b="1"/>
          </a:p>
        </p:txBody>
      </p:sp>
      <p:sp>
        <p:nvSpPr>
          <p:cNvPr id="10" name="Rounded Rectangle 9"/>
          <p:cNvSpPr/>
          <p:nvPr/>
        </p:nvSpPr>
        <p:spPr>
          <a:xfrm>
            <a:off x="1442503" y="5817079"/>
            <a:ext cx="2283336" cy="433158"/>
          </a:xfrm>
          <a:prstGeom prst="round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b="1" dirty="0" smtClean="0"/>
              <a:t>(5) I'll </a:t>
            </a:r>
            <a:r>
              <a:rPr lang="en-US" sz="2800" b="1" dirty="0"/>
              <a:t>take </a:t>
            </a:r>
            <a:r>
              <a:rPr lang="en-US" sz="2800" b="1" dirty="0" smtClean="0"/>
              <a:t>it.</a:t>
            </a:r>
            <a:endParaRPr lang="en-US" sz="2800" b="1" dirty="0"/>
          </a:p>
        </p:txBody>
      </p:sp>
      <p:pic>
        <p:nvPicPr>
          <p:cNvPr id="3074" name="Picture 2" descr="Online Shopping Vector. Mother, Father, Child... - Stock Illustration  [46332816] - PIXTA"/>
          <p:cNvPicPr>
            <a:picLocks noChangeAspect="1" noChangeArrowheads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0" b="100000" l="0" r="100000">
                        <a14:foregroundMark x1="21778" y1="21795" x2="43778" y2="24145"/>
                        <a14:foregroundMark x1="59778" y1="58974" x2="77333" y2="69658"/>
                        <a14:foregroundMark x1="42444" y1="86538" x2="88444" y2="86966"/>
                        <a14:foregroundMark x1="40000" y1="88034" x2="47778" y2="8953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88845" y="1447968"/>
            <a:ext cx="4132301" cy="42975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490217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14:prism isContent="1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467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100000">
                <p:cTn id="2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5" grpId="0" animBg="1"/>
      <p:bldP spid="8" grpId="0" animBg="1"/>
      <p:bldP spid="9" grpId="0" animBg="1"/>
      <p:bldP spid="10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dotGrid">
          <a:fgClr>
            <a:schemeClr val="accent1">
              <a:lumMod val="40000"/>
              <a:lumOff val="60000"/>
            </a:schemeClr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289317" y="148980"/>
            <a:ext cx="11769028" cy="880171"/>
          </a:xfrm>
          <a:prstGeom prst="roundRect">
            <a:avLst/>
          </a:prstGeom>
          <a:solidFill>
            <a:schemeClr val="bg1"/>
          </a:solidFill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b="1" smtClean="0">
                <a:solidFill>
                  <a:schemeClr val="tx2">
                    <a:lumMod val="75000"/>
                  </a:schemeClr>
                </a:solidFill>
              </a:rPr>
              <a:t>Exercise 4 (SB p.76) - </a:t>
            </a:r>
            <a:r>
              <a:rPr lang="en-US" sz="2800">
                <a:solidFill>
                  <a:schemeClr val="tx2">
                    <a:lumMod val="75000"/>
                  </a:schemeClr>
                </a:solidFill>
              </a:rPr>
              <a:t>Complete the sentences with one or ones.</a:t>
            </a:r>
            <a:endParaRPr lang="en-US" sz="2800" smtClean="0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13" name="Picture 2" descr="https://lh5.googleusercontent.com/eLOazw_2_qp8R8vwqGhw1p2FWxr_wTvqnDXfps3nzTeFx00e5HTzdXvSPCEVnQ7clXfCv8qad5bXlxSzIDgRVpY-UU0s1zlrfsplTriP9Ajhz3rreXABoAPTVghAzZsvFAMn4NCFYi5jBZvk59Al6mGtOWm5DdX0i-UgEaUvBaF4llWxOSR6irlPZ3h5bmB7-fGmbQ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54121" y="159084"/>
            <a:ext cx="1104224" cy="4765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14" descr="Icon&#10;&#10;Description automatically generated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16014" y="6335020"/>
            <a:ext cx="602072" cy="4227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4"/>
          <a:srcRect b="51640"/>
          <a:stretch/>
        </p:blipFill>
        <p:spPr>
          <a:xfrm>
            <a:off x="449895" y="1091762"/>
            <a:ext cx="11292210" cy="1768794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3872754" y="2259106"/>
            <a:ext cx="3012140" cy="538839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3933876" y="2860556"/>
            <a:ext cx="2889895" cy="391187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smtClean="0"/>
              <a:t>A plural noun</a:t>
            </a:r>
            <a:endParaRPr lang="en-US" sz="2800" b="1"/>
          </a:p>
        </p:txBody>
      </p:sp>
      <p:sp>
        <p:nvSpPr>
          <p:cNvPr id="6" name="TextBox 5"/>
          <p:cNvSpPr txBox="1"/>
          <p:nvPr/>
        </p:nvSpPr>
        <p:spPr>
          <a:xfrm>
            <a:off x="289317" y="3574474"/>
            <a:ext cx="11534315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smtClean="0">
                <a:solidFill>
                  <a:schemeClr val="accent1">
                    <a:lumMod val="50000"/>
                  </a:schemeClr>
                </a:solidFill>
              </a:rPr>
              <a:t>2. This </a:t>
            </a:r>
            <a:r>
              <a:rPr lang="en-US" sz="3200" b="1">
                <a:solidFill>
                  <a:schemeClr val="accent1">
                    <a:lumMod val="50000"/>
                  </a:schemeClr>
                </a:solidFill>
              </a:rPr>
              <a:t>belt is too small. Have you got a </a:t>
            </a:r>
            <a:r>
              <a:rPr lang="en-US" sz="3200" b="1" smtClean="0">
                <a:solidFill>
                  <a:schemeClr val="accent1">
                    <a:lumMod val="50000"/>
                  </a:schemeClr>
                </a:solidFill>
              </a:rPr>
              <a:t>bigger ________ ?</a:t>
            </a:r>
            <a:r>
              <a:rPr lang="en-US" sz="3200" b="1">
                <a:solidFill>
                  <a:schemeClr val="accent1">
                    <a:lumMod val="50000"/>
                  </a:schemeClr>
                </a:solidFill>
              </a:rPr>
              <a:t> </a:t>
            </a:r>
          </a:p>
          <a:p>
            <a:endParaRPr lang="en-US" sz="3200" b="1" smtClean="0">
              <a:solidFill>
                <a:schemeClr val="accent1">
                  <a:lumMod val="50000"/>
                </a:schemeClr>
              </a:solidFill>
            </a:endParaRPr>
          </a:p>
          <a:p>
            <a:r>
              <a:rPr lang="en-US" sz="3200" b="1" smtClean="0">
                <a:solidFill>
                  <a:schemeClr val="accent1">
                    <a:lumMod val="50000"/>
                  </a:schemeClr>
                </a:solidFill>
              </a:rPr>
              <a:t>3. I'll </a:t>
            </a:r>
            <a:r>
              <a:rPr lang="en-US" sz="3200" b="1">
                <a:solidFill>
                  <a:schemeClr val="accent1">
                    <a:lumMod val="50000"/>
                  </a:schemeClr>
                </a:solidFill>
              </a:rPr>
              <a:t>take the pink shirt but I don't want the </a:t>
            </a:r>
            <a:r>
              <a:rPr lang="en-US" sz="3200" b="1" smtClean="0">
                <a:solidFill>
                  <a:schemeClr val="accent1">
                    <a:lumMod val="50000"/>
                  </a:schemeClr>
                </a:solidFill>
              </a:rPr>
              <a:t>green ________.</a:t>
            </a:r>
            <a:r>
              <a:rPr lang="en-US" sz="3200" b="1">
                <a:solidFill>
                  <a:schemeClr val="accent1">
                    <a:lumMod val="50000"/>
                  </a:schemeClr>
                </a:solidFill>
              </a:rPr>
              <a:t>  </a:t>
            </a:r>
          </a:p>
          <a:p>
            <a:endParaRPr lang="en-US" sz="3200" b="1" smtClean="0">
              <a:solidFill>
                <a:schemeClr val="accent1">
                  <a:lumMod val="50000"/>
                </a:schemeClr>
              </a:solidFill>
            </a:endParaRPr>
          </a:p>
          <a:p>
            <a:r>
              <a:rPr lang="en-US" sz="3200" b="1" smtClean="0">
                <a:solidFill>
                  <a:schemeClr val="accent1">
                    <a:lumMod val="50000"/>
                  </a:schemeClr>
                </a:solidFill>
              </a:rPr>
              <a:t>4. My </a:t>
            </a:r>
            <a:r>
              <a:rPr lang="en-US" sz="3200" b="1">
                <a:solidFill>
                  <a:schemeClr val="accent1">
                    <a:lumMod val="50000"/>
                  </a:schemeClr>
                </a:solidFill>
              </a:rPr>
              <a:t>headphones aren't as good as </a:t>
            </a:r>
            <a:r>
              <a:rPr lang="en-US" sz="3200" b="1" smtClean="0">
                <a:solidFill>
                  <a:schemeClr val="accent1">
                    <a:lumMod val="50000"/>
                  </a:schemeClr>
                </a:solidFill>
              </a:rPr>
              <a:t>these _________.</a:t>
            </a:r>
            <a:endParaRPr lang="en-US" sz="3200" b="1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778300" y="3574474"/>
            <a:ext cx="1485696" cy="488984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2083479" y="4607253"/>
            <a:ext cx="2288037" cy="488984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778300" y="5600705"/>
            <a:ext cx="2713045" cy="488984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689874" y="6129017"/>
            <a:ext cx="2889895" cy="391187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smtClean="0"/>
              <a:t>A plural noun</a:t>
            </a:r>
            <a:endParaRPr lang="en-US" sz="2800" b="1"/>
          </a:p>
        </p:txBody>
      </p:sp>
      <p:sp>
        <p:nvSpPr>
          <p:cNvPr id="16" name="Rectangle 15"/>
          <p:cNvSpPr/>
          <p:nvPr/>
        </p:nvSpPr>
        <p:spPr>
          <a:xfrm>
            <a:off x="327649" y="4102785"/>
            <a:ext cx="2578137" cy="391187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smtClean="0"/>
              <a:t>A singular noun</a:t>
            </a:r>
            <a:endParaRPr lang="en-US" sz="2800" b="1"/>
          </a:p>
        </p:txBody>
      </p:sp>
      <p:sp>
        <p:nvSpPr>
          <p:cNvPr id="17" name="Rectangle 16"/>
          <p:cNvSpPr/>
          <p:nvPr/>
        </p:nvSpPr>
        <p:spPr>
          <a:xfrm>
            <a:off x="1938428" y="5126891"/>
            <a:ext cx="2578137" cy="391187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smtClean="0"/>
              <a:t>A singular noun</a:t>
            </a:r>
            <a:endParaRPr lang="en-US" sz="2800" b="1"/>
          </a:p>
        </p:txBody>
      </p:sp>
      <p:sp>
        <p:nvSpPr>
          <p:cNvPr id="7" name="TextBox 6"/>
          <p:cNvSpPr txBox="1"/>
          <p:nvPr/>
        </p:nvSpPr>
        <p:spPr>
          <a:xfrm>
            <a:off x="8400745" y="3429000"/>
            <a:ext cx="116378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smtClean="0">
                <a:solidFill>
                  <a:srgbClr val="C00000"/>
                </a:solidFill>
              </a:rPr>
              <a:t>ONE</a:t>
            </a:r>
            <a:endParaRPr lang="en-US" sz="4000" b="1">
              <a:solidFill>
                <a:srgbClr val="C00000"/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8982636" y="4425066"/>
            <a:ext cx="116378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smtClean="0">
                <a:solidFill>
                  <a:srgbClr val="C00000"/>
                </a:solidFill>
              </a:rPr>
              <a:t>ONE</a:t>
            </a:r>
            <a:endParaRPr lang="en-US" sz="4000" b="1">
              <a:solidFill>
                <a:srgbClr val="C00000"/>
              </a:solidFill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7712908" y="5421131"/>
            <a:ext cx="143109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smtClean="0">
                <a:solidFill>
                  <a:srgbClr val="C00000"/>
                </a:solidFill>
              </a:rPr>
              <a:t>ONES</a:t>
            </a:r>
            <a:endParaRPr lang="en-US" sz="4000" b="1">
              <a:solidFill>
                <a:srgbClr val="C00000"/>
              </a:solidFill>
            </a:endParaRPr>
          </a:p>
        </p:txBody>
      </p:sp>
      <p:pic>
        <p:nvPicPr>
          <p:cNvPr id="2050" name="Picture 2" descr="Shopping clipart png download - Clipart World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0" r="100000">
                        <a14:foregroundMark x1="8635" y1="45054" x2="30919" y2="51490"/>
                        <a14:foregroundMark x1="70891" y1="24791" x2="92758" y2="1978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24959" y="2780153"/>
            <a:ext cx="2562995" cy="29949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9185678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p14:dur="300">
        <p15:prstTrans prst="drape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2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2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2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2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2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 animBg="1"/>
      <p:bldP spid="6" grpId="0"/>
      <p:bldP spid="10" grpId="0" animBg="1"/>
      <p:bldP spid="11" grpId="0" animBg="1"/>
      <p:bldP spid="12" grpId="0" animBg="1"/>
      <p:bldP spid="14" grpId="0" animBg="1"/>
      <p:bldP spid="16" grpId="0" animBg="1"/>
      <p:bldP spid="17" grpId="0" animBg="1"/>
      <p:bldP spid="7" grpId="0"/>
      <p:bldP spid="18" grpId="0"/>
      <p:bldP spid="20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dotGrid">
          <a:fgClr>
            <a:schemeClr val="accent1">
              <a:lumMod val="40000"/>
              <a:lumOff val="60000"/>
            </a:schemeClr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289317" y="148980"/>
            <a:ext cx="11769028" cy="1239734"/>
          </a:xfrm>
          <a:prstGeom prst="roundRect">
            <a:avLst/>
          </a:prstGeom>
          <a:solidFill>
            <a:schemeClr val="bg1"/>
          </a:solidFill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b="1" smtClean="0">
                <a:solidFill>
                  <a:schemeClr val="tx2">
                    <a:lumMod val="75000"/>
                  </a:schemeClr>
                </a:solidFill>
              </a:rPr>
              <a:t>Exercise 5 (SB p.76) - </a:t>
            </a:r>
            <a:r>
              <a:rPr lang="en-US" sz="280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n-US" sz="2500">
                <a:solidFill>
                  <a:schemeClr val="tx2">
                    <a:lumMod val="75000"/>
                  </a:schemeClr>
                </a:solidFill>
              </a:rPr>
              <a:t>In pairs, imagine you buy and sell the things below. </a:t>
            </a:r>
            <a:endParaRPr lang="en-US" sz="2500" smtClean="0">
              <a:solidFill>
                <a:schemeClr val="tx2">
                  <a:lumMod val="75000"/>
                </a:schemeClr>
              </a:solidFill>
            </a:endParaRPr>
          </a:p>
          <a:p>
            <a:r>
              <a:rPr lang="en-US" sz="2500" smtClean="0">
                <a:solidFill>
                  <a:schemeClr val="tx2">
                    <a:lumMod val="75000"/>
                  </a:schemeClr>
                </a:solidFill>
              </a:rPr>
              <a:t>Student </a:t>
            </a:r>
            <a:r>
              <a:rPr lang="en-US" sz="2500">
                <a:solidFill>
                  <a:schemeClr val="tx2">
                    <a:lumMod val="75000"/>
                  </a:schemeClr>
                </a:solidFill>
              </a:rPr>
              <a:t>A is the customer, and Student B is the shop assistant. </a:t>
            </a:r>
            <a:endParaRPr lang="en-US" sz="2500" smtClean="0">
              <a:solidFill>
                <a:schemeClr val="tx2">
                  <a:lumMod val="75000"/>
                </a:schemeClr>
              </a:solidFill>
            </a:endParaRPr>
          </a:p>
          <a:p>
            <a:r>
              <a:rPr lang="en-US" sz="2500" smtClean="0">
                <a:solidFill>
                  <a:schemeClr val="tx2">
                    <a:lumMod val="75000"/>
                  </a:schemeClr>
                </a:solidFill>
              </a:rPr>
              <a:t>Then </a:t>
            </a:r>
            <a:r>
              <a:rPr lang="en-US" sz="2500">
                <a:solidFill>
                  <a:schemeClr val="tx2">
                    <a:lumMod val="75000"/>
                  </a:schemeClr>
                </a:solidFill>
              </a:rPr>
              <a:t>change roles. Use the Speaking box to help you</a:t>
            </a:r>
            <a:r>
              <a:rPr lang="en-US" sz="2500" smtClean="0">
                <a:solidFill>
                  <a:schemeClr val="tx2">
                    <a:lumMod val="75000"/>
                  </a:schemeClr>
                </a:solidFill>
              </a:rPr>
              <a:t>.</a:t>
            </a:r>
          </a:p>
        </p:txBody>
      </p:sp>
      <p:pic>
        <p:nvPicPr>
          <p:cNvPr id="13" name="Picture 2" descr="https://lh5.googleusercontent.com/eLOazw_2_qp8R8vwqGhw1p2FWxr_wTvqnDXfps3nzTeFx00e5HTzdXvSPCEVnQ7clXfCv8qad5bXlxSzIDgRVpY-UU0s1zlrfsplTriP9Ajhz3rreXABoAPTVghAzZsvFAMn4NCFYi5jBZvk59Al6mGtOWm5DdX0i-UgEaUvBaF4llWxOSR6irlPZ3h5bmB7-fGmbQ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54121" y="159084"/>
            <a:ext cx="1104224" cy="4765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14" descr="Icon&#10;&#10;Description automatically generated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16014" y="6335020"/>
            <a:ext cx="602072" cy="4227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Oval Callout 1"/>
          <p:cNvSpPr/>
          <p:nvPr/>
        </p:nvSpPr>
        <p:spPr>
          <a:xfrm>
            <a:off x="0" y="2694007"/>
            <a:ext cx="3666563" cy="1167859"/>
          </a:xfrm>
          <a:prstGeom prst="wedgeEllipseCallout">
            <a:avLst>
              <a:gd name="adj1" fmla="val 56212"/>
              <a:gd name="adj2" fmla="val 52043"/>
            </a:avLst>
          </a:prstGeom>
          <a:ln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i="1" smtClean="0"/>
              <a:t>B </a:t>
            </a:r>
            <a:r>
              <a:rPr lang="en-US" sz="2800" b="1" i="1"/>
              <a:t>: Yes, I'm looking for ...</a:t>
            </a:r>
            <a:endParaRPr lang="en-US" sz="2800" b="1"/>
          </a:p>
        </p:txBody>
      </p:sp>
      <p:sp>
        <p:nvSpPr>
          <p:cNvPr id="6" name="Oval Callout 5"/>
          <p:cNvSpPr/>
          <p:nvPr/>
        </p:nvSpPr>
        <p:spPr>
          <a:xfrm>
            <a:off x="856539" y="1430684"/>
            <a:ext cx="3666563" cy="1167859"/>
          </a:xfrm>
          <a:prstGeom prst="wedgeEllipseCallout">
            <a:avLst>
              <a:gd name="adj1" fmla="val -46474"/>
              <a:gd name="adj2" fmla="val 61193"/>
            </a:avLst>
          </a:prstGeom>
          <a:solidFill>
            <a:schemeClr val="accent6">
              <a:lumMod val="75000"/>
            </a:schemeClr>
          </a:solidFill>
          <a:ln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i="1"/>
              <a:t>A : Good morning! Can I help you</a:t>
            </a:r>
            <a:r>
              <a:rPr lang="en-US" sz="2400" b="1" i="1" smtClean="0"/>
              <a:t>?</a:t>
            </a:r>
            <a:endParaRPr lang="en-US" sz="2400"/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53257296"/>
              </p:ext>
            </p:extLst>
          </p:nvPr>
        </p:nvGraphicFramePr>
        <p:xfrm>
          <a:off x="4581780" y="1538424"/>
          <a:ext cx="7432554" cy="5181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31486"/>
                <a:gridCol w="2513378"/>
                <a:gridCol w="2987690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800" smtClean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A</a:t>
                      </a:r>
                      <a:r>
                        <a:rPr lang="en-US" sz="2800" baseline="0" smtClean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 hat</a:t>
                      </a:r>
                      <a:endParaRPr lang="en-US" sz="280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smtClean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A pair</a:t>
                      </a:r>
                      <a:r>
                        <a:rPr lang="en-US" sz="2800" baseline="0" smtClean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 of jeans</a:t>
                      </a:r>
                      <a:endParaRPr lang="en-US" sz="280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smtClean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A coat/ a jacket</a:t>
                      </a:r>
                      <a:endParaRPr lang="en-US" sz="280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7" name="Rectangle 6"/>
          <p:cNvSpPr/>
          <p:nvPr/>
        </p:nvSpPr>
        <p:spPr>
          <a:xfrm>
            <a:off x="4487546" y="2111855"/>
            <a:ext cx="4418325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>
                <a:solidFill>
                  <a:schemeClr val="accent1">
                    <a:lumMod val="75000"/>
                  </a:schemeClr>
                </a:solidFill>
                <a:latin typeface="OpenSansBold"/>
              </a:rPr>
              <a:t>A :</a:t>
            </a:r>
            <a:r>
              <a:rPr lang="en-US" sz="2000" b="1">
                <a:solidFill>
                  <a:schemeClr val="accent1">
                    <a:lumMod val="75000"/>
                  </a:schemeClr>
                </a:solidFill>
                <a:latin typeface="OpenSans"/>
              </a:rPr>
              <a:t> Good morning! Can I help you?</a:t>
            </a:r>
            <a:endParaRPr lang="en-US" sz="2000" b="1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8283258" y="2435957"/>
            <a:ext cx="366844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>
                <a:solidFill>
                  <a:srgbClr val="C00000"/>
                </a:solidFill>
                <a:latin typeface="OpenSansBold"/>
              </a:rPr>
              <a:t>B :</a:t>
            </a:r>
            <a:r>
              <a:rPr lang="en-US" sz="2000" b="1">
                <a:solidFill>
                  <a:srgbClr val="C00000"/>
                </a:solidFill>
                <a:latin typeface="OpenSans"/>
              </a:rPr>
              <a:t> Yes, I'm looking for a hat.</a:t>
            </a:r>
            <a:endParaRPr lang="en-US" sz="2000" b="1">
              <a:solidFill>
                <a:srgbClr val="C00000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4487546" y="2760059"/>
            <a:ext cx="4304512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>
                <a:solidFill>
                  <a:schemeClr val="accent1">
                    <a:lumMod val="75000"/>
                  </a:schemeClr>
                </a:solidFill>
                <a:latin typeface="OpenSansBold"/>
              </a:rPr>
              <a:t>A :</a:t>
            </a:r>
            <a:r>
              <a:rPr lang="en-US" sz="2000" b="1">
                <a:solidFill>
                  <a:schemeClr val="accent1">
                    <a:lumMod val="75000"/>
                  </a:schemeClr>
                </a:solidFill>
                <a:latin typeface="OpenSans"/>
              </a:rPr>
              <a:t> How about this? The blue one.</a:t>
            </a:r>
            <a:endParaRPr lang="en-US" sz="2000" b="1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5645015" y="3193136"/>
            <a:ext cx="6546985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>
                <a:solidFill>
                  <a:srgbClr val="C00000"/>
                </a:solidFill>
                <a:latin typeface="OpenSansBold"/>
              </a:rPr>
              <a:t>B :</a:t>
            </a:r>
            <a:r>
              <a:rPr lang="en-US" sz="2000" b="1">
                <a:solidFill>
                  <a:srgbClr val="C00000"/>
                </a:solidFill>
                <a:latin typeface="OpenSans"/>
              </a:rPr>
              <a:t> I don’t like blue? Have you got different colours?</a:t>
            </a:r>
            <a:endParaRPr lang="en-US" sz="2000" b="1">
              <a:solidFill>
                <a:srgbClr val="C00000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4487546" y="3554961"/>
            <a:ext cx="5722439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b="1">
                <a:solidFill>
                  <a:schemeClr val="accent1">
                    <a:lumMod val="75000"/>
                  </a:schemeClr>
                </a:solidFill>
                <a:latin typeface="OpenSansBold"/>
              </a:rPr>
              <a:t>A :</a:t>
            </a:r>
            <a:r>
              <a:rPr lang="en-US" sz="2000" b="1">
                <a:solidFill>
                  <a:schemeClr val="accent1">
                    <a:lumMod val="75000"/>
                  </a:schemeClr>
                </a:solidFill>
                <a:latin typeface="OpenSans"/>
              </a:rPr>
              <a:t> Yes, of course. We have green, yellow, and purple ones. Which colour do you like?</a:t>
            </a:r>
            <a:endParaRPr lang="en-US" sz="2000" b="1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7317945" y="4240379"/>
            <a:ext cx="474040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>
                <a:solidFill>
                  <a:srgbClr val="C00000"/>
                </a:solidFill>
                <a:latin typeface="OpenSansBold"/>
              </a:rPr>
              <a:t>B :</a:t>
            </a:r>
            <a:r>
              <a:rPr lang="en-US" sz="2000" b="1">
                <a:solidFill>
                  <a:srgbClr val="C00000"/>
                </a:solidFill>
                <a:latin typeface="OpenSans"/>
              </a:rPr>
              <a:t> The purple one would be the best.</a:t>
            </a:r>
            <a:endParaRPr lang="en-US" sz="2000" b="1">
              <a:solidFill>
                <a:srgbClr val="C00000"/>
              </a:solidFill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4487546" y="4579736"/>
            <a:ext cx="430451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b="1">
                <a:solidFill>
                  <a:schemeClr val="accent1">
                    <a:lumMod val="75000"/>
                  </a:schemeClr>
                </a:solidFill>
                <a:latin typeface="OpenSansBold"/>
              </a:rPr>
              <a:t>A :</a:t>
            </a:r>
            <a:r>
              <a:rPr lang="en-US" sz="2000" b="1">
                <a:solidFill>
                  <a:schemeClr val="accent1">
                    <a:lumMod val="75000"/>
                  </a:schemeClr>
                </a:solidFill>
                <a:latin typeface="OpenSans"/>
              </a:rPr>
              <a:t> Ok. That’s great. Here you are. Don’t forget your change.</a:t>
            </a:r>
            <a:endParaRPr lang="en-US" sz="2000" b="1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7316145" y="5244410"/>
            <a:ext cx="3204723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>
                <a:solidFill>
                  <a:srgbClr val="C00000"/>
                </a:solidFill>
                <a:latin typeface="OpenSansBold"/>
              </a:rPr>
              <a:t>B :</a:t>
            </a:r>
            <a:r>
              <a:rPr lang="en-US" sz="2000" b="1">
                <a:solidFill>
                  <a:srgbClr val="C00000"/>
                </a:solidFill>
                <a:latin typeface="OpenSans"/>
              </a:rPr>
              <a:t> Thank you. Goodbye.</a:t>
            </a:r>
            <a:endParaRPr lang="en-US" sz="2000" b="1">
              <a:solidFill>
                <a:srgbClr val="C00000"/>
              </a:solidFill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4487546" y="5683397"/>
            <a:ext cx="1699632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>
                <a:solidFill>
                  <a:schemeClr val="accent1">
                    <a:lumMod val="75000"/>
                  </a:schemeClr>
                </a:solidFill>
                <a:latin typeface="OpenSansBold"/>
              </a:rPr>
              <a:t>A :</a:t>
            </a:r>
            <a:r>
              <a:rPr lang="en-US" sz="2000" b="1">
                <a:solidFill>
                  <a:schemeClr val="accent1">
                    <a:lumMod val="75000"/>
                  </a:schemeClr>
                </a:solidFill>
                <a:latin typeface="OpenSans"/>
              </a:rPr>
              <a:t> Goodbye</a:t>
            </a:r>
            <a:endParaRPr lang="en-US" sz="2000" b="1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1026" name="Picture 2" descr="Shopping clipart for free - Clipart World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3412" b="100000" l="0" r="100000">
                        <a14:foregroundMark x1="12300" y1="64042" x2="88200" y2="5511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8640" y="3458822"/>
            <a:ext cx="4799999" cy="3657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636259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p14:dur="300">
        <p15:prstTrans prst="fallOver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2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2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  <p:bldP spid="10" grpId="0"/>
      <p:bldP spid="11" grpId="0"/>
      <p:bldP spid="12" grpId="0"/>
      <p:bldP spid="14" grpId="0"/>
      <p:bldP spid="16" grpId="0"/>
      <p:bldP spid="17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dotGrid">
          <a:fgClr>
            <a:schemeClr val="accent1">
              <a:lumMod val="40000"/>
              <a:lumOff val="60000"/>
            </a:schemeClr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289317" y="148980"/>
            <a:ext cx="11769028" cy="1239734"/>
          </a:xfrm>
          <a:prstGeom prst="roundRect">
            <a:avLst/>
          </a:prstGeom>
          <a:solidFill>
            <a:schemeClr val="bg1"/>
          </a:solidFill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b="1" smtClean="0">
                <a:solidFill>
                  <a:schemeClr val="tx2">
                    <a:lumMod val="75000"/>
                  </a:schemeClr>
                </a:solidFill>
              </a:rPr>
              <a:t>Exercise 5 (SB p.76) - </a:t>
            </a:r>
            <a:r>
              <a:rPr lang="en-US" sz="280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n-US" sz="2500">
                <a:solidFill>
                  <a:schemeClr val="tx2">
                    <a:lumMod val="75000"/>
                  </a:schemeClr>
                </a:solidFill>
              </a:rPr>
              <a:t>In pairs, imagine you buy and sell the things below. </a:t>
            </a:r>
            <a:endParaRPr lang="en-US" sz="2500" smtClean="0">
              <a:solidFill>
                <a:schemeClr val="tx2">
                  <a:lumMod val="75000"/>
                </a:schemeClr>
              </a:solidFill>
            </a:endParaRPr>
          </a:p>
          <a:p>
            <a:r>
              <a:rPr lang="en-US" sz="2500" smtClean="0">
                <a:solidFill>
                  <a:schemeClr val="tx2">
                    <a:lumMod val="75000"/>
                  </a:schemeClr>
                </a:solidFill>
              </a:rPr>
              <a:t>Student </a:t>
            </a:r>
            <a:r>
              <a:rPr lang="en-US" sz="2500">
                <a:solidFill>
                  <a:schemeClr val="tx2">
                    <a:lumMod val="75000"/>
                  </a:schemeClr>
                </a:solidFill>
              </a:rPr>
              <a:t>A is the customer, and Student B is the shop assistant. </a:t>
            </a:r>
            <a:endParaRPr lang="en-US" sz="2500" smtClean="0">
              <a:solidFill>
                <a:schemeClr val="tx2">
                  <a:lumMod val="75000"/>
                </a:schemeClr>
              </a:solidFill>
            </a:endParaRPr>
          </a:p>
          <a:p>
            <a:r>
              <a:rPr lang="en-US" sz="2500" smtClean="0">
                <a:solidFill>
                  <a:schemeClr val="tx2">
                    <a:lumMod val="75000"/>
                  </a:schemeClr>
                </a:solidFill>
              </a:rPr>
              <a:t>Then </a:t>
            </a:r>
            <a:r>
              <a:rPr lang="en-US" sz="2500">
                <a:solidFill>
                  <a:schemeClr val="tx2">
                    <a:lumMod val="75000"/>
                  </a:schemeClr>
                </a:solidFill>
              </a:rPr>
              <a:t>change roles. Use the Speaking box to help you</a:t>
            </a:r>
            <a:r>
              <a:rPr lang="en-US" sz="2500" smtClean="0">
                <a:solidFill>
                  <a:schemeClr val="tx2">
                    <a:lumMod val="75000"/>
                  </a:schemeClr>
                </a:solidFill>
              </a:rPr>
              <a:t>.</a:t>
            </a:r>
          </a:p>
        </p:txBody>
      </p:sp>
      <p:pic>
        <p:nvPicPr>
          <p:cNvPr id="3" name="Picture 2" descr="https://lh5.googleusercontent.com/eLOazw_2_qp8R8vwqGhw1p2FWxr_wTvqnDXfps3nzTeFx00e5HTzdXvSPCEVnQ7clXfCv8qad5bXlxSzIDgRVpY-UU0s1zlrfsplTriP9Ajhz3rreXABoAPTVghAzZsvFAMn4NCFYi5jBZvk59Al6mGtOWm5DdX0i-UgEaUvBaF4llWxOSR6irlPZ3h5bmB7-fGmbQ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54121" y="159084"/>
            <a:ext cx="1104224" cy="4765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/>
          <p:cNvSpPr/>
          <p:nvPr/>
        </p:nvSpPr>
        <p:spPr>
          <a:xfrm>
            <a:off x="101768" y="1518221"/>
            <a:ext cx="4418325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>
                <a:solidFill>
                  <a:schemeClr val="accent1">
                    <a:lumMod val="75000"/>
                  </a:schemeClr>
                </a:solidFill>
                <a:latin typeface="OpenSansBold"/>
              </a:rPr>
              <a:t>A :</a:t>
            </a:r>
            <a:r>
              <a:rPr lang="en-US" sz="2000" b="1">
                <a:solidFill>
                  <a:schemeClr val="accent1">
                    <a:lumMod val="75000"/>
                  </a:schemeClr>
                </a:solidFill>
                <a:latin typeface="OpenSans"/>
              </a:rPr>
              <a:t> Good morning! Can I help you?</a:t>
            </a:r>
            <a:endParaRPr lang="en-US" sz="2000" b="1">
              <a:solidFill>
                <a:schemeClr val="accent1">
                  <a:lumMod val="75000"/>
                </a:schemeClr>
              </a:solidFill>
            </a:endParaRPr>
          </a:p>
        </p:txBody>
      </p:sp>
      <p:cxnSp>
        <p:nvCxnSpPr>
          <p:cNvPr id="7" name="Straight Connector 6"/>
          <p:cNvCxnSpPr/>
          <p:nvPr/>
        </p:nvCxnSpPr>
        <p:spPr>
          <a:xfrm>
            <a:off x="6096000" y="1518221"/>
            <a:ext cx="0" cy="5249317"/>
          </a:xfrm>
          <a:prstGeom prst="line">
            <a:avLst/>
          </a:prstGeom>
          <a:ln w="3810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ectangle 7"/>
          <p:cNvSpPr/>
          <p:nvPr/>
        </p:nvSpPr>
        <p:spPr>
          <a:xfrm>
            <a:off x="1311153" y="1979301"/>
            <a:ext cx="486267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 smtClean="0">
                <a:solidFill>
                  <a:schemeClr val="accent4">
                    <a:lumMod val="50000"/>
                  </a:schemeClr>
                </a:solidFill>
                <a:latin typeface="OpenSansBold"/>
              </a:rPr>
              <a:t>B :</a:t>
            </a:r>
            <a:r>
              <a:rPr lang="en-US" sz="2000" b="1" smtClean="0">
                <a:solidFill>
                  <a:schemeClr val="accent4">
                    <a:lumMod val="50000"/>
                  </a:schemeClr>
                </a:solidFill>
                <a:latin typeface="OpenSans"/>
              </a:rPr>
              <a:t> Yes, I'm looking for a pair of jeans .</a:t>
            </a:r>
            <a:endParaRPr lang="en-US" sz="2000" b="1">
              <a:solidFill>
                <a:schemeClr val="accent4">
                  <a:lumMod val="50000"/>
                </a:schemeClr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101768" y="2426162"/>
            <a:ext cx="4868962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>
                <a:solidFill>
                  <a:schemeClr val="accent1">
                    <a:lumMod val="75000"/>
                  </a:schemeClr>
                </a:solidFill>
                <a:latin typeface="OpenSansBold"/>
              </a:rPr>
              <a:t>A :</a:t>
            </a:r>
            <a:r>
              <a:rPr lang="en-US" sz="2000" b="1">
                <a:solidFill>
                  <a:schemeClr val="accent1">
                    <a:lumMod val="75000"/>
                  </a:schemeClr>
                </a:solidFill>
                <a:latin typeface="OpenSans"/>
              </a:rPr>
              <a:t> Would you like short or long ones?</a:t>
            </a:r>
            <a:endParaRPr lang="en-US" sz="2000" b="1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2305967" y="2804822"/>
            <a:ext cx="386786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b="1">
                <a:solidFill>
                  <a:schemeClr val="accent4">
                    <a:lumMod val="50000"/>
                  </a:schemeClr>
                </a:solidFill>
                <a:latin typeface="OpenSansBold"/>
              </a:rPr>
              <a:t>B :</a:t>
            </a:r>
            <a:r>
              <a:rPr lang="en-US" sz="2000" b="1">
                <a:solidFill>
                  <a:schemeClr val="accent4">
                    <a:lumMod val="50000"/>
                  </a:schemeClr>
                </a:solidFill>
                <a:latin typeface="OpenSans"/>
              </a:rPr>
              <a:t> I need it for school so it’s should be long.</a:t>
            </a:r>
            <a:endParaRPr lang="en-US" sz="2000" b="1">
              <a:solidFill>
                <a:schemeClr val="accent4">
                  <a:lumMod val="50000"/>
                </a:schemeClr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101768" y="3512708"/>
            <a:ext cx="5101021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b="1">
                <a:solidFill>
                  <a:schemeClr val="accent1">
                    <a:lumMod val="75000"/>
                  </a:schemeClr>
                </a:solidFill>
                <a:latin typeface="OpenSansBold"/>
              </a:rPr>
              <a:t>A :</a:t>
            </a:r>
            <a:r>
              <a:rPr lang="en-US" sz="2000" b="1">
                <a:solidFill>
                  <a:schemeClr val="accent1">
                    <a:lumMod val="75000"/>
                  </a:schemeClr>
                </a:solidFill>
                <a:latin typeface="OpenSans"/>
              </a:rPr>
              <a:t> Yeah, I see. We have green, blue, and gray ones. Which colour do you like?</a:t>
            </a:r>
            <a:endParaRPr lang="en-US" sz="2000" b="1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2310930" y="4290496"/>
            <a:ext cx="3675197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b="1">
                <a:solidFill>
                  <a:schemeClr val="accent4">
                    <a:lumMod val="50000"/>
                  </a:schemeClr>
                </a:solidFill>
                <a:latin typeface="OpenSansBold"/>
              </a:rPr>
              <a:t>B :</a:t>
            </a:r>
            <a:r>
              <a:rPr lang="en-US" sz="2000" b="1">
                <a:solidFill>
                  <a:schemeClr val="accent4">
                    <a:lumMod val="50000"/>
                  </a:schemeClr>
                </a:solidFill>
                <a:latin typeface="OpenSans"/>
              </a:rPr>
              <a:t> The gray ones would be the best. Can I try it on?</a:t>
            </a:r>
            <a:endParaRPr lang="en-US" sz="2000" b="1">
              <a:solidFill>
                <a:schemeClr val="accent4">
                  <a:lumMod val="50000"/>
                </a:schemeClr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101768" y="5014752"/>
            <a:ext cx="4123053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b="1">
                <a:solidFill>
                  <a:schemeClr val="accent1">
                    <a:lumMod val="75000"/>
                  </a:schemeClr>
                </a:solidFill>
                <a:latin typeface="OpenSansBold"/>
              </a:rPr>
              <a:t>A :</a:t>
            </a:r>
            <a:r>
              <a:rPr lang="en-US" sz="2000" b="1">
                <a:solidFill>
                  <a:schemeClr val="accent1">
                    <a:lumMod val="75000"/>
                  </a:schemeClr>
                </a:solidFill>
                <a:latin typeface="OpenSans"/>
              </a:rPr>
              <a:t> Yes, of course. The changing rooms are over there.</a:t>
            </a:r>
            <a:endParaRPr lang="en-US" sz="2000" b="1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2310930" y="5739008"/>
            <a:ext cx="364074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>
                <a:solidFill>
                  <a:schemeClr val="accent4">
                    <a:lumMod val="50000"/>
                  </a:schemeClr>
                </a:solidFill>
                <a:latin typeface="OpenSansBold"/>
              </a:rPr>
              <a:t>B :</a:t>
            </a:r>
            <a:r>
              <a:rPr lang="en-US" sz="2000" b="1">
                <a:solidFill>
                  <a:schemeClr val="accent4">
                    <a:lumMod val="50000"/>
                  </a:schemeClr>
                </a:solidFill>
                <a:latin typeface="OpenSans"/>
              </a:rPr>
              <a:t> Thank you. I’ll take them.</a:t>
            </a:r>
            <a:endParaRPr lang="en-US" sz="2000" b="1">
              <a:solidFill>
                <a:schemeClr val="accent4">
                  <a:lumMod val="50000"/>
                </a:schemeClr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101768" y="6139118"/>
            <a:ext cx="346453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 dirty="0">
                <a:solidFill>
                  <a:schemeClr val="accent1">
                    <a:lumMod val="75000"/>
                  </a:schemeClr>
                </a:solidFill>
                <a:latin typeface="OpenSansBold"/>
              </a:rPr>
              <a:t>A :</a:t>
            </a:r>
            <a:r>
              <a:rPr lang="en-US" sz="2000" b="1" dirty="0">
                <a:solidFill>
                  <a:schemeClr val="accent1">
                    <a:lumMod val="75000"/>
                  </a:schemeClr>
                </a:solidFill>
                <a:latin typeface="OpenSans"/>
              </a:rPr>
              <a:t> Here you are. </a:t>
            </a:r>
            <a:r>
              <a:rPr lang="en-US" sz="2000" b="1" dirty="0" smtClean="0">
                <a:solidFill>
                  <a:schemeClr val="accent1">
                    <a:lumMod val="75000"/>
                  </a:schemeClr>
                </a:solidFill>
                <a:latin typeface="OpenSans"/>
              </a:rPr>
              <a:t>Goodbye.</a:t>
            </a:r>
            <a:endParaRPr lang="en-US" sz="20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6173831" y="1499341"/>
            <a:ext cx="4418325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>
                <a:solidFill>
                  <a:srgbClr val="006666"/>
                </a:solidFill>
                <a:latin typeface="OpenSansBold"/>
              </a:rPr>
              <a:t>A :</a:t>
            </a:r>
            <a:r>
              <a:rPr lang="en-US" sz="2000" b="1">
                <a:solidFill>
                  <a:srgbClr val="006666"/>
                </a:solidFill>
                <a:latin typeface="OpenSans"/>
              </a:rPr>
              <a:t> Good morning! Can I help you?</a:t>
            </a:r>
            <a:endParaRPr lang="en-US" sz="2000" b="1">
              <a:solidFill>
                <a:srgbClr val="006666"/>
              </a:solidFill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8236014" y="1899451"/>
            <a:ext cx="400988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>
                <a:solidFill>
                  <a:schemeClr val="accent2">
                    <a:lumMod val="75000"/>
                  </a:schemeClr>
                </a:solidFill>
                <a:latin typeface="OpenSansBold"/>
              </a:rPr>
              <a:t>B :</a:t>
            </a:r>
            <a:r>
              <a:rPr lang="en-US" sz="2000" b="1">
                <a:solidFill>
                  <a:schemeClr val="accent2">
                    <a:lumMod val="75000"/>
                  </a:schemeClr>
                </a:solidFill>
                <a:latin typeface="OpenSans"/>
              </a:rPr>
              <a:t> Yes, I'm looking for a jacket.</a:t>
            </a:r>
            <a:endParaRPr lang="en-US" sz="2000" b="1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6173831" y="2299561"/>
            <a:ext cx="354949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>
                <a:solidFill>
                  <a:srgbClr val="006666"/>
                </a:solidFill>
                <a:latin typeface="OpenSansBold"/>
              </a:rPr>
              <a:t>A :</a:t>
            </a:r>
            <a:r>
              <a:rPr lang="en-US" sz="2000" b="1">
                <a:solidFill>
                  <a:srgbClr val="006666"/>
                </a:solidFill>
                <a:latin typeface="OpenSans"/>
              </a:rPr>
              <a:t> These ones are on sale. </a:t>
            </a:r>
            <a:endParaRPr lang="en-US" sz="2000" b="1">
              <a:solidFill>
                <a:srgbClr val="006666"/>
              </a:solidFill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8236014" y="2699671"/>
            <a:ext cx="2560316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>
                <a:solidFill>
                  <a:schemeClr val="accent2">
                    <a:lumMod val="75000"/>
                  </a:schemeClr>
                </a:solidFill>
                <a:latin typeface="OpenSansBold"/>
              </a:rPr>
              <a:t>B :</a:t>
            </a:r>
            <a:r>
              <a:rPr lang="en-US" sz="2000" b="1">
                <a:solidFill>
                  <a:schemeClr val="accent2">
                    <a:lumMod val="75000"/>
                  </a:schemeClr>
                </a:solidFill>
                <a:latin typeface="OpenSans"/>
              </a:rPr>
              <a:t> How much is it?</a:t>
            </a:r>
            <a:endParaRPr lang="en-US" sz="2000" b="1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6173831" y="3099781"/>
            <a:ext cx="2228752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>
                <a:solidFill>
                  <a:srgbClr val="006666"/>
                </a:solidFill>
                <a:latin typeface="OpenSansBold"/>
              </a:rPr>
              <a:t>A :</a:t>
            </a:r>
            <a:r>
              <a:rPr lang="en-US" sz="2000" b="1">
                <a:solidFill>
                  <a:srgbClr val="006666"/>
                </a:solidFill>
                <a:latin typeface="OpenSans"/>
              </a:rPr>
              <a:t> It’s 8 pounds.</a:t>
            </a:r>
            <a:endParaRPr lang="en-US" sz="2000" b="1">
              <a:solidFill>
                <a:srgbClr val="006666"/>
              </a:solidFill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8236014" y="3394740"/>
            <a:ext cx="346441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>
                <a:solidFill>
                  <a:schemeClr val="accent2">
                    <a:lumMod val="75000"/>
                  </a:schemeClr>
                </a:solidFill>
                <a:latin typeface="OpenSansBold"/>
              </a:rPr>
              <a:t>B :</a:t>
            </a:r>
            <a:r>
              <a:rPr lang="en-US" sz="2000" b="1">
                <a:solidFill>
                  <a:schemeClr val="accent2">
                    <a:lumMod val="75000"/>
                  </a:schemeClr>
                </a:solidFill>
                <a:latin typeface="OpenSans"/>
              </a:rPr>
              <a:t> I want to try it in size M.</a:t>
            </a:r>
            <a:endParaRPr lang="en-US" sz="2000" b="1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6173831" y="3867788"/>
            <a:ext cx="602774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>
                <a:solidFill>
                  <a:srgbClr val="006666"/>
                </a:solidFill>
                <a:latin typeface="OpenSansBold"/>
              </a:rPr>
              <a:t>A :</a:t>
            </a:r>
            <a:r>
              <a:rPr lang="en-US" sz="2000" b="1">
                <a:solidFill>
                  <a:srgbClr val="006666"/>
                </a:solidFill>
                <a:latin typeface="OpenSans"/>
              </a:rPr>
              <a:t> Here you are. The changing rooms are there.</a:t>
            </a:r>
            <a:endParaRPr lang="en-US" sz="2000" b="1">
              <a:solidFill>
                <a:srgbClr val="006666"/>
              </a:solidFill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8256087" y="4304643"/>
            <a:ext cx="3969733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b="1">
                <a:solidFill>
                  <a:schemeClr val="accent2">
                    <a:lumMod val="75000"/>
                  </a:schemeClr>
                </a:solidFill>
                <a:latin typeface="OpenSansBold"/>
              </a:rPr>
              <a:t>B :</a:t>
            </a:r>
            <a:r>
              <a:rPr lang="en-US" sz="2000" b="1">
                <a:solidFill>
                  <a:schemeClr val="accent2">
                    <a:lumMod val="75000"/>
                  </a:schemeClr>
                </a:solidFill>
                <a:latin typeface="OpenSans"/>
              </a:rPr>
              <a:t> It’s too small. Have you got a bigger size?</a:t>
            </a:r>
            <a:endParaRPr lang="en-US" sz="2000" b="1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24" name="Rectangle 23"/>
          <p:cNvSpPr/>
          <p:nvPr/>
        </p:nvSpPr>
        <p:spPr>
          <a:xfrm>
            <a:off x="6173830" y="5012529"/>
            <a:ext cx="4780291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b="1" dirty="0">
                <a:solidFill>
                  <a:srgbClr val="006666"/>
                </a:solidFill>
                <a:latin typeface="OpenSansBold"/>
              </a:rPr>
              <a:t>A :</a:t>
            </a:r>
            <a:r>
              <a:rPr lang="en-US" sz="2000" b="1" dirty="0">
                <a:solidFill>
                  <a:srgbClr val="006666"/>
                </a:solidFill>
                <a:latin typeface="OpenSans"/>
              </a:rPr>
              <a:t> Let me check. Hmm yes, </a:t>
            </a:r>
            <a:r>
              <a:rPr lang="en-US" sz="2000" b="1" dirty="0" smtClean="0">
                <a:solidFill>
                  <a:srgbClr val="006666"/>
                </a:solidFill>
                <a:latin typeface="OpenSans"/>
              </a:rPr>
              <a:t>we have</a:t>
            </a:r>
            <a:r>
              <a:rPr lang="en-US" sz="2000" b="1" dirty="0">
                <a:solidFill>
                  <a:srgbClr val="006666"/>
                </a:solidFill>
                <a:latin typeface="OpenSans"/>
              </a:rPr>
              <a:t>. Here you are.</a:t>
            </a:r>
            <a:endParaRPr lang="en-US" sz="2000" b="1" dirty="0">
              <a:solidFill>
                <a:srgbClr val="006666"/>
              </a:solidFill>
            </a:endParaRPr>
          </a:p>
        </p:txBody>
      </p:sp>
      <p:sp>
        <p:nvSpPr>
          <p:cNvPr id="25" name="Rectangle 24"/>
          <p:cNvSpPr/>
          <p:nvPr/>
        </p:nvSpPr>
        <p:spPr>
          <a:xfrm>
            <a:off x="7786663" y="5739008"/>
            <a:ext cx="4517583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 dirty="0">
                <a:solidFill>
                  <a:schemeClr val="accent2">
                    <a:lumMod val="75000"/>
                  </a:schemeClr>
                </a:solidFill>
                <a:latin typeface="OpenSansBold"/>
              </a:rPr>
              <a:t>B: </a:t>
            </a:r>
            <a:r>
              <a:rPr lang="en-US" sz="2000" b="1" dirty="0">
                <a:solidFill>
                  <a:schemeClr val="accent2">
                    <a:lumMod val="75000"/>
                  </a:schemeClr>
                </a:solidFill>
                <a:latin typeface="OpenSans"/>
              </a:rPr>
              <a:t>This one really fits me. I’ll take it.</a:t>
            </a:r>
            <a:endParaRPr lang="en-US" sz="2000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26" name="Rectangle 25"/>
          <p:cNvSpPr/>
          <p:nvPr/>
        </p:nvSpPr>
        <p:spPr>
          <a:xfrm>
            <a:off x="6173830" y="6139118"/>
            <a:ext cx="1880643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>
                <a:solidFill>
                  <a:srgbClr val="006666"/>
                </a:solidFill>
                <a:latin typeface="OpenSansBold"/>
              </a:rPr>
              <a:t>A:</a:t>
            </a:r>
            <a:r>
              <a:rPr lang="en-US" sz="2000" b="1">
                <a:solidFill>
                  <a:srgbClr val="006666"/>
                </a:solidFill>
                <a:latin typeface="OpenSans"/>
              </a:rPr>
              <a:t> Thank you.</a:t>
            </a:r>
            <a:endParaRPr lang="en-US" sz="2000" b="1">
              <a:solidFill>
                <a:srgbClr val="0066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696211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14:warp dir="in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2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2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2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2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2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2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2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2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2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1" grpId="0"/>
      <p:bldP spid="12" grpId="0"/>
      <p:bldP spid="13" grpId="0"/>
      <p:bldP spid="14" grpId="0"/>
      <p:bldP spid="15" grpId="0"/>
      <p:bldP spid="18" grpId="0"/>
      <p:bldP spid="19" grpId="0"/>
      <p:bldP spid="20" grpId="0"/>
      <p:bldP spid="21" grpId="0"/>
      <p:bldP spid="22" grpId="0"/>
      <p:bldP spid="23" grpId="0"/>
      <p:bldP spid="24" grpId="0"/>
      <p:bldP spid="25" grpId="0"/>
      <p:bldP spid="26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61874"/>
          </a:xfrm>
          <a:prstGeom prst="rect">
            <a:avLst/>
          </a:prstGeom>
        </p:spPr>
      </p:pic>
      <p:sp>
        <p:nvSpPr>
          <p:cNvPr id="3" name="Rounded Rectangle 2"/>
          <p:cNvSpPr/>
          <p:nvPr/>
        </p:nvSpPr>
        <p:spPr>
          <a:xfrm>
            <a:off x="5383712" y="1466952"/>
            <a:ext cx="6625733" cy="2259107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762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smtClean="0">
                <a:solidFill>
                  <a:schemeClr val="accent1">
                    <a:lumMod val="50000"/>
                  </a:schemeClr>
                </a:solidFill>
              </a:rPr>
              <a:t>Consolidate what students </a:t>
            </a:r>
          </a:p>
          <a:p>
            <a:pPr algn="ctr"/>
            <a:r>
              <a:rPr lang="en-US" sz="4400" b="1" smtClean="0">
                <a:solidFill>
                  <a:schemeClr val="accent1">
                    <a:lumMod val="50000"/>
                  </a:schemeClr>
                </a:solidFill>
              </a:rPr>
              <a:t>have learnt in the lesson</a:t>
            </a:r>
            <a:endParaRPr lang="en-US" sz="4400" b="1">
              <a:solidFill>
                <a:schemeClr val="accent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954852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14:rippl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dotGrid">
          <a:fgClr>
            <a:schemeClr val="accent1">
              <a:lumMod val="40000"/>
              <a:lumOff val="60000"/>
            </a:schemeClr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27241" y="74642"/>
            <a:ext cx="364293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smtClean="0">
                <a:solidFill>
                  <a:srgbClr val="006666"/>
                </a:solidFill>
              </a:rPr>
              <a:t>VOCABULARY REVIEW</a:t>
            </a:r>
            <a:endParaRPr lang="en-US" b="1">
              <a:solidFill>
                <a:srgbClr val="006666"/>
              </a:solidFill>
            </a:endParaRPr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95530070"/>
              </p:ext>
            </p:extLst>
          </p:nvPr>
        </p:nvGraphicFramePr>
        <p:xfrm>
          <a:off x="187069" y="609838"/>
          <a:ext cx="11639992" cy="248738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72520"/>
                <a:gridCol w="2107521"/>
                <a:gridCol w="5069304"/>
                <a:gridCol w="2190647"/>
              </a:tblGrid>
              <a:tr h="758862">
                <a:tc>
                  <a:txBody>
                    <a:bodyPr/>
                    <a:lstStyle/>
                    <a:p>
                      <a:pPr algn="l"/>
                      <a:r>
                        <a:rPr lang="en-US" sz="2400" b="1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try something on</a:t>
                      </a:r>
                      <a:endParaRPr lang="en-US" sz="1600" b="1" dirty="0" smtClean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000" b="1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</a:rPr>
                        <a:t>/</a:t>
                      </a:r>
                      <a:r>
                        <a:rPr lang="en-US" sz="2000" b="1" dirty="0" err="1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</a:rPr>
                        <a:t>traɪ</a:t>
                      </a:r>
                      <a:r>
                        <a:rPr lang="en-US" sz="2000" b="1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</a:rPr>
                        <a:t> ˈ</a:t>
                      </a:r>
                      <a:r>
                        <a:rPr lang="en-US" sz="2000" b="1" dirty="0" err="1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</a:rPr>
                        <a:t>sʌm</a:t>
                      </a:r>
                      <a:r>
                        <a:rPr lang="el-GR" sz="2000" b="1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</a:rPr>
                        <a:t>θ</a:t>
                      </a:r>
                      <a:r>
                        <a:rPr lang="en-US" sz="2000" b="1" dirty="0" err="1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</a:rPr>
                        <a:t>ɪŋ</a:t>
                      </a:r>
                      <a:r>
                        <a:rPr lang="en-US" sz="2000" b="1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</a:rPr>
                        <a:t> </a:t>
                      </a:r>
                      <a:r>
                        <a:rPr lang="en-US" sz="2000" b="1" dirty="0" err="1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</a:rPr>
                        <a:t>ɒn</a:t>
                      </a:r>
                      <a:r>
                        <a:rPr lang="en-US" sz="2000" b="1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</a:rPr>
                        <a:t>/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000" b="1" i="1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j-lt"/>
                        </a:rPr>
                        <a:t>to put on a piece of clothing to see if it fits and how it looks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000" b="1" dirty="0" err="1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thử</a:t>
                      </a:r>
                      <a:r>
                        <a:rPr lang="en-US" sz="2000" b="1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 </a:t>
                      </a:r>
                      <a:r>
                        <a:rPr lang="en-US" sz="2000" b="1" dirty="0" err="1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đồ</a:t>
                      </a:r>
                      <a:endParaRPr lang="en-US" sz="20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  <a:tr h="646438">
                <a:tc>
                  <a:txBody>
                    <a:bodyPr/>
                    <a:lstStyle/>
                    <a:p>
                      <a:pPr algn="l"/>
                      <a:r>
                        <a:rPr lang="en-US" sz="2400" b="1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changing room (n)</a:t>
                      </a:r>
                      <a:endParaRPr lang="en-US" sz="1600" b="1" dirty="0" smtClean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000" b="1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</a:rPr>
                        <a:t>/ˈ</a:t>
                      </a:r>
                      <a:r>
                        <a:rPr lang="en-US" sz="2000" b="1" dirty="0" err="1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</a:rPr>
                        <a:t>tʃeɪndʒɪŋ</a:t>
                      </a:r>
                      <a:r>
                        <a:rPr lang="en-US" sz="2000" b="1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</a:rPr>
                        <a:t> </a:t>
                      </a:r>
                      <a:r>
                        <a:rPr lang="en-US" sz="2000" b="1" dirty="0" err="1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</a:rPr>
                        <a:t>ruːm</a:t>
                      </a:r>
                      <a:r>
                        <a:rPr lang="en-US" sz="2000" b="1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</a:rPr>
                        <a:t>/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000" b="1" i="1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j-lt"/>
                        </a:rPr>
                        <a:t>a room for changing clothes in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000" b="1" dirty="0" err="1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phòng</a:t>
                      </a:r>
                      <a:r>
                        <a:rPr lang="en-US" sz="2000" b="1" baseline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 </a:t>
                      </a:r>
                      <a:r>
                        <a:rPr lang="en-US" sz="2000" b="1" baseline="0" dirty="0" err="1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thay</a:t>
                      </a:r>
                      <a:r>
                        <a:rPr lang="en-US" sz="2000" b="1" baseline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 </a:t>
                      </a:r>
                      <a:r>
                        <a:rPr lang="en-US" sz="2000" b="1" baseline="0" dirty="0" err="1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đồ</a:t>
                      </a:r>
                      <a:endParaRPr lang="en-US" sz="20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841467">
                <a:tc>
                  <a:txBody>
                    <a:bodyPr/>
                    <a:lstStyle/>
                    <a:p>
                      <a:pPr algn="l"/>
                      <a:r>
                        <a:rPr lang="en-US" sz="2400" b="1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on sale </a:t>
                      </a:r>
                      <a:endParaRPr lang="en-US" sz="1600" b="1" dirty="0" smtClean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000" b="1" dirty="0" smtClean="0">
                          <a:latin typeface="+mn-lt"/>
                        </a:rPr>
                        <a:t>/</a:t>
                      </a:r>
                      <a:r>
                        <a:rPr lang="en-US" sz="2000" b="1" dirty="0" err="1" smtClean="0">
                          <a:latin typeface="+mn-lt"/>
                        </a:rPr>
                        <a:t>ɒn</a:t>
                      </a:r>
                      <a:r>
                        <a:rPr lang="en-US" sz="2000" b="1" dirty="0" smtClean="0">
                          <a:latin typeface="+mn-lt"/>
                        </a:rPr>
                        <a:t> </a:t>
                      </a:r>
                      <a:r>
                        <a:rPr lang="en-US" sz="2000" b="1" dirty="0" err="1" smtClean="0">
                          <a:latin typeface="+mn-lt"/>
                        </a:rPr>
                        <a:t>seɪl</a:t>
                      </a:r>
                      <a:r>
                        <a:rPr lang="en-US" sz="2000" b="1" dirty="0" smtClean="0">
                          <a:latin typeface="+mn-lt"/>
                        </a:rPr>
                        <a:t>/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000" b="1" i="1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j-lt"/>
                        </a:rPr>
                        <a:t>available to be bought, especially in a shop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000" b="1" dirty="0" err="1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còn</a:t>
                      </a:r>
                      <a:r>
                        <a:rPr lang="en-US" sz="2000" b="1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 </a:t>
                      </a:r>
                      <a:r>
                        <a:rPr lang="en-US" sz="2000" b="1" dirty="0" err="1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hàng</a:t>
                      </a:r>
                      <a:r>
                        <a:rPr lang="en-US" sz="2000" b="1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, </a:t>
                      </a:r>
                      <a:r>
                        <a:rPr lang="en-US" sz="2000" b="1" dirty="0" err="1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có</a:t>
                      </a:r>
                      <a:r>
                        <a:rPr lang="en-US" sz="2000" b="1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 </a:t>
                      </a:r>
                      <a:r>
                        <a:rPr lang="en-US" sz="2000" b="1" dirty="0" err="1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hàng</a:t>
                      </a:r>
                      <a:endParaRPr lang="en-US" sz="20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pic>
        <p:nvPicPr>
          <p:cNvPr id="5" name="Picture 2" descr="https://lh5.googleusercontent.com/eLOazw_2_qp8R8vwqGhw1p2FWxr_wTvqnDXfps3nzTeFx00e5HTzdXvSPCEVnQ7clXfCv8qad5bXlxSzIDgRVpY-UU0s1zlrfsplTriP9Ajhz3rreXABoAPTVghAzZsvFAMn4NCFYi5jBZvk59Al6mGtOWm5DdX0i-UgEaUvBaF4llWxOSR6irlPZ3h5bmB7-fGmbQ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840" y="128557"/>
            <a:ext cx="962418" cy="4153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 descr="Icon&#10;&#10;Description automatically generated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10869" y="8751"/>
            <a:ext cx="762249" cy="5351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22906" y="3174728"/>
            <a:ext cx="6443554" cy="3463269"/>
          </a:xfrm>
          <a:prstGeom prst="rect">
            <a:avLst/>
          </a:prstGeom>
        </p:spPr>
      </p:pic>
      <p:pic>
        <p:nvPicPr>
          <p:cNvPr id="7170" name="Picture 2" descr="Little Shop Clipart Hd PNG, Two Little Girls In Shopping Free Clipart,  Little Girl Clipart, Shopping Girl, Two Little Girls PNG Image For Free  Download"/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0000" b="98438" l="10000" r="90000">
                        <a14:foregroundMark x1="32656" y1="54375" x2="41719" y2="72031"/>
                        <a14:foregroundMark x1="18125" y1="89531" x2="81875" y2="98438"/>
                        <a14:foregroundMark x1="58438" y1="41094" x2="51406" y2="7375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651877"/>
            <a:ext cx="4044798" cy="40447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793594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wheel spokes="1"/>
      </p:transition>
    </mc:Choice>
    <mc:Fallback xmlns="">
      <p:transition>
        <p:wheel spokes="1"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1190" y="0"/>
            <a:ext cx="12234379" cy="6854093"/>
          </a:xfrm>
          <a:prstGeom prst="rect">
            <a:avLst/>
          </a:prstGeom>
        </p:spPr>
      </p:pic>
      <p:pic>
        <p:nvPicPr>
          <p:cNvPr id="10" name="Picture 2" descr="https://lh5.googleusercontent.com/eLOazw_2_qp8R8vwqGhw1p2FWxr_wTvqnDXfps3nzTeFx00e5HTzdXvSPCEVnQ7clXfCv8qad5bXlxSzIDgRVpY-UU0s1zlrfsplTriP9Ajhz3rreXABoAPTVghAzZsvFAMn4NCFYi5jBZvk59Al6mGtOWm5DdX0i-UgEaUvBaF4llWxOSR6irlPZ3h5bmB7-fGmbQ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5747" y="131946"/>
            <a:ext cx="1363010" cy="5882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10" descr="Icon&#10;&#10;Description automatically generated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37475" y="5120957"/>
            <a:ext cx="762249" cy="5351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4858402" y="1823816"/>
            <a:ext cx="7412995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smtClean="0">
                <a:solidFill>
                  <a:schemeClr val="tx2">
                    <a:lumMod val="75000"/>
                  </a:schemeClr>
                </a:solidFill>
              </a:rPr>
              <a:t>01. Learn the vocabulary by heart</a:t>
            </a:r>
          </a:p>
          <a:p>
            <a:r>
              <a:rPr lang="en-US" sz="3600" b="1" smtClean="0">
                <a:solidFill>
                  <a:schemeClr val="tx2">
                    <a:lumMod val="75000"/>
                  </a:schemeClr>
                </a:solidFill>
              </a:rPr>
              <a:t>02. Do </a:t>
            </a:r>
            <a:r>
              <a:rPr lang="en-US" sz="3600" b="1">
                <a:solidFill>
                  <a:schemeClr val="tx2">
                    <a:lumMod val="75000"/>
                  </a:schemeClr>
                </a:solidFill>
              </a:rPr>
              <a:t>the exercises in workbook </a:t>
            </a:r>
            <a:endParaRPr lang="en-US" sz="3600" b="1" smtClean="0">
              <a:solidFill>
                <a:schemeClr val="tx2">
                  <a:lumMod val="75000"/>
                </a:schemeClr>
              </a:solidFill>
            </a:endParaRPr>
          </a:p>
          <a:p>
            <a:r>
              <a:rPr lang="en-US" sz="3600" b="1" smtClean="0">
                <a:solidFill>
                  <a:schemeClr val="tx2">
                    <a:lumMod val="75000"/>
                  </a:schemeClr>
                </a:solidFill>
              </a:rPr>
              <a:t>       (page 65)</a:t>
            </a:r>
          </a:p>
          <a:p>
            <a:r>
              <a:rPr lang="en-US" sz="3600" b="1" smtClean="0">
                <a:solidFill>
                  <a:schemeClr val="tx2">
                    <a:lumMod val="75000"/>
                  </a:schemeClr>
                </a:solidFill>
              </a:rPr>
              <a:t>03. Prepare </a:t>
            </a:r>
            <a:r>
              <a:rPr lang="en-US" sz="3600" b="1">
                <a:solidFill>
                  <a:schemeClr val="tx2">
                    <a:lumMod val="75000"/>
                  </a:schemeClr>
                </a:solidFill>
              </a:rPr>
              <a:t>for Unit 7</a:t>
            </a:r>
            <a:endParaRPr lang="en-US" sz="3600" b="1" smtClean="0">
              <a:solidFill>
                <a:schemeClr val="tx2">
                  <a:lumMod val="75000"/>
                </a:schemeClr>
              </a:solidFill>
            </a:endParaRPr>
          </a:p>
          <a:p>
            <a:r>
              <a:rPr lang="en-US" sz="3600" b="1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n-US" sz="3600" b="1" smtClean="0">
                <a:solidFill>
                  <a:schemeClr val="tx2">
                    <a:lumMod val="75000"/>
                  </a:schemeClr>
                </a:solidFill>
              </a:rPr>
              <a:t>      Lesson 7 – Writing</a:t>
            </a:r>
            <a:endParaRPr lang="en-US" sz="3600" b="1">
              <a:solidFill>
                <a:schemeClr val="tx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561461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14:prism isContent="1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0732"/>
            <a:ext cx="12192000" cy="6868732"/>
          </a:xfrm>
          <a:prstGeom prst="rect">
            <a:avLst/>
          </a:prstGeom>
        </p:spPr>
      </p:pic>
      <p:sp>
        <p:nvSpPr>
          <p:cNvPr id="3" name="Rounded Rectangle 2"/>
          <p:cNvSpPr/>
          <p:nvPr/>
        </p:nvSpPr>
        <p:spPr>
          <a:xfrm>
            <a:off x="4043897" y="1232240"/>
            <a:ext cx="5921596" cy="665018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smtClean="0">
                <a:solidFill>
                  <a:schemeClr val="tx2">
                    <a:lumMod val="75000"/>
                  </a:schemeClr>
                </a:solidFill>
              </a:rPr>
              <a:t>JUMBLED WORD</a:t>
            </a:r>
            <a:endParaRPr lang="en-US" sz="4400" b="1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219931" y="1843470"/>
            <a:ext cx="7901981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42950" indent="-742950" algn="just">
              <a:buAutoNum type="arabicPeriod"/>
            </a:pPr>
            <a:r>
              <a:rPr lang="en-US" sz="4000" b="1" smtClean="0">
                <a:solidFill>
                  <a:schemeClr val="accent1">
                    <a:lumMod val="75000"/>
                  </a:schemeClr>
                </a:solidFill>
              </a:rPr>
              <a:t>Ten words with incorrect order</a:t>
            </a:r>
          </a:p>
          <a:p>
            <a:pPr marL="742950" indent="-742950" algn="just">
              <a:buAutoNum type="arabicPeriod"/>
            </a:pPr>
            <a:endParaRPr lang="en-US" sz="4000" b="1" smtClean="0">
              <a:solidFill>
                <a:schemeClr val="accent1">
                  <a:lumMod val="75000"/>
                </a:schemeClr>
              </a:solidFill>
            </a:endParaRPr>
          </a:p>
          <a:p>
            <a:pPr marL="742950" indent="-742950" algn="just">
              <a:buAutoNum type="arabicPeriod"/>
            </a:pPr>
            <a:r>
              <a:rPr lang="en-US" sz="4000" b="1" smtClean="0">
                <a:solidFill>
                  <a:schemeClr val="accent1">
                    <a:lumMod val="75000"/>
                  </a:schemeClr>
                </a:solidFill>
              </a:rPr>
              <a:t>Reorder letters to make a meaningful word</a:t>
            </a:r>
          </a:p>
          <a:p>
            <a:pPr marL="742950" indent="-742950" algn="just">
              <a:buAutoNum type="arabicPeriod"/>
            </a:pPr>
            <a:endParaRPr lang="en-US" sz="4000" b="1" smtClean="0">
              <a:solidFill>
                <a:schemeClr val="accent1">
                  <a:lumMod val="75000"/>
                </a:schemeClr>
              </a:solidFill>
            </a:endParaRPr>
          </a:p>
          <a:p>
            <a:pPr marL="742950" indent="-742950" algn="just">
              <a:buAutoNum type="arabicPeriod"/>
            </a:pPr>
            <a:r>
              <a:rPr lang="en-US" sz="4000" b="1" smtClean="0">
                <a:solidFill>
                  <a:schemeClr val="accent1">
                    <a:lumMod val="75000"/>
                  </a:schemeClr>
                </a:solidFill>
              </a:rPr>
              <a:t>1 correct answer = 1 point</a:t>
            </a:r>
          </a:p>
          <a:p>
            <a:pPr algn="just"/>
            <a:r>
              <a:rPr lang="en-US" sz="4000" b="1" smtClean="0">
                <a:solidFill>
                  <a:schemeClr val="accent1">
                    <a:lumMod val="75000"/>
                  </a:schemeClr>
                </a:solidFill>
              </a:rPr>
              <a:t> </a:t>
            </a:r>
            <a:endParaRPr lang="en-US" sz="4000" b="1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529534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pull/>
      </p:transition>
    </mc:Choice>
    <mc:Fallback xmlns="">
      <p:transition>
        <p:pull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2394"/>
          </a:xfrm>
          <a:prstGeom prst="rect">
            <a:avLst/>
          </a:prstGeom>
        </p:spPr>
      </p:pic>
      <p:pic>
        <p:nvPicPr>
          <p:cNvPr id="3" name="Picture 2" descr="https://lh5.googleusercontent.com/eLOazw_2_qp8R8vwqGhw1p2FWxr_wTvqnDXfps3nzTeFx00e5HTzdXvSPCEVnQ7clXfCv8qad5bXlxSzIDgRVpY-UU0s1zlrfsplTriP9Ajhz3rreXABoAPTVghAzZsvFAMn4NCFYi5jBZvk59Al6mGtOWm5DdX0i-UgEaUvBaF4llWxOSR6irlPZ3h5bmB7-fGmbQ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781" y="0"/>
            <a:ext cx="962418" cy="4153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 descr="Icon&#10;&#10;Description automatically generated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89106" y="74642"/>
            <a:ext cx="762249" cy="5351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1303215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p14:dur="300">
        <p15:prstTrans prst="crush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dotGrid">
          <a:fgClr>
            <a:schemeClr val="accent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7160" y="128815"/>
            <a:ext cx="3243136" cy="3243136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05969" y="128814"/>
            <a:ext cx="3180061" cy="3243137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71703" y="128814"/>
            <a:ext cx="3216614" cy="3237776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77160" y="3662490"/>
            <a:ext cx="3243136" cy="3055257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505969" y="3608702"/>
            <a:ext cx="3180061" cy="3150658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971702" y="3608702"/>
            <a:ext cx="3216615" cy="3151178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1021976" y="2851999"/>
            <a:ext cx="3134388" cy="577001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solidFill>
                  <a:schemeClr val="accent1">
                    <a:lumMod val="50000"/>
                  </a:schemeClr>
                </a:solidFill>
              </a:rPr>
              <a:t>n</a:t>
            </a:r>
            <a:r>
              <a:rPr lang="en-US" sz="3600" b="1" dirty="0" smtClean="0">
                <a:solidFill>
                  <a:schemeClr val="accent1">
                    <a:lumMod val="50000"/>
                  </a:schemeClr>
                </a:solidFill>
              </a:rPr>
              <a:t>ewsagent’s</a:t>
            </a:r>
            <a:endParaRPr lang="en-US" sz="36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4528806" y="2851999"/>
            <a:ext cx="3134388" cy="577001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solidFill>
                  <a:schemeClr val="accent1">
                    <a:lumMod val="50000"/>
                  </a:schemeClr>
                </a:solidFill>
              </a:rPr>
              <a:t>b</a:t>
            </a:r>
            <a:r>
              <a:rPr lang="en-US" sz="3600" b="1" dirty="0" smtClean="0">
                <a:solidFill>
                  <a:schemeClr val="accent1">
                    <a:lumMod val="50000"/>
                  </a:schemeClr>
                </a:solidFill>
              </a:rPr>
              <a:t>ookshop </a:t>
            </a:r>
            <a:endParaRPr lang="en-US" sz="36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8002320" y="2789589"/>
            <a:ext cx="3134388" cy="577001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solidFill>
                  <a:schemeClr val="accent1">
                    <a:lumMod val="50000"/>
                  </a:schemeClr>
                </a:solidFill>
              </a:rPr>
              <a:t>s</a:t>
            </a:r>
            <a:r>
              <a:rPr lang="en-US" sz="3600" b="1" dirty="0" smtClean="0">
                <a:solidFill>
                  <a:schemeClr val="accent1">
                    <a:lumMod val="50000"/>
                  </a:schemeClr>
                </a:solidFill>
              </a:rPr>
              <a:t>hoe shop</a:t>
            </a:r>
            <a:endParaRPr lang="en-US" sz="36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977160" y="6221914"/>
            <a:ext cx="3134388" cy="577001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solidFill>
                  <a:schemeClr val="accent1">
                    <a:lumMod val="50000"/>
                  </a:schemeClr>
                </a:solidFill>
              </a:rPr>
              <a:t>b</a:t>
            </a:r>
            <a:r>
              <a:rPr lang="en-US" sz="3600" b="1" dirty="0" smtClean="0">
                <a:solidFill>
                  <a:schemeClr val="accent1">
                    <a:lumMod val="50000"/>
                  </a:schemeClr>
                </a:solidFill>
              </a:rPr>
              <a:t>utcher’s</a:t>
            </a:r>
            <a:endParaRPr lang="en-US" sz="36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4528805" y="6221913"/>
            <a:ext cx="3134388" cy="577001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solidFill>
                  <a:schemeClr val="accent1">
                    <a:lumMod val="50000"/>
                  </a:schemeClr>
                </a:solidFill>
              </a:rPr>
              <a:t>f</a:t>
            </a:r>
            <a:r>
              <a:rPr lang="en-US" sz="3600" b="1" dirty="0" smtClean="0">
                <a:solidFill>
                  <a:schemeClr val="accent1">
                    <a:lumMod val="50000"/>
                  </a:schemeClr>
                </a:solidFill>
              </a:rPr>
              <a:t>lorist’s</a:t>
            </a:r>
            <a:endParaRPr lang="en-US" sz="36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7948865" y="6221913"/>
            <a:ext cx="3134388" cy="577001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solidFill>
                  <a:schemeClr val="accent1">
                    <a:lumMod val="50000"/>
                  </a:schemeClr>
                </a:solidFill>
              </a:rPr>
              <a:t>b</a:t>
            </a:r>
            <a:r>
              <a:rPr lang="en-US" sz="3600" b="1" dirty="0" smtClean="0">
                <a:solidFill>
                  <a:schemeClr val="accent1">
                    <a:lumMod val="50000"/>
                  </a:schemeClr>
                </a:solidFill>
              </a:rPr>
              <a:t>akery </a:t>
            </a:r>
            <a:endParaRPr lang="en-US" sz="36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002320" y="130584"/>
            <a:ext cx="3185997" cy="26126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20711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randomBar dir="vert"/>
      </p:transition>
    </mc:Choice>
    <mc:Fallback xmlns="">
      <p:transition>
        <p:randomBar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2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2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2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2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2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2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2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dotGrid">
          <a:fgClr>
            <a:schemeClr val="accent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9412" y="65230"/>
            <a:ext cx="3283782" cy="333797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41427" y="1893667"/>
            <a:ext cx="3249808" cy="3308994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58186" y="3429000"/>
            <a:ext cx="3249808" cy="3271546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604990" y="2851999"/>
            <a:ext cx="3248204" cy="577001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solidFill>
                  <a:schemeClr val="accent1">
                    <a:lumMod val="50000"/>
                  </a:schemeClr>
                </a:solidFill>
              </a:rPr>
              <a:t>g</a:t>
            </a:r>
            <a:r>
              <a:rPr lang="en-US" sz="3600" b="1" dirty="0" smtClean="0">
                <a:solidFill>
                  <a:schemeClr val="accent1">
                    <a:lumMod val="50000"/>
                  </a:schemeClr>
                </a:solidFill>
              </a:rPr>
              <a:t>reengrocer’s</a:t>
            </a:r>
            <a:endParaRPr lang="en-US" sz="36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4241427" y="4625660"/>
            <a:ext cx="3248204" cy="577001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solidFill>
                  <a:schemeClr val="accent1">
                    <a:lumMod val="50000"/>
                  </a:schemeClr>
                </a:solidFill>
              </a:rPr>
              <a:t>c</a:t>
            </a:r>
            <a:r>
              <a:rPr lang="en-US" sz="3600" b="1" dirty="0" smtClean="0">
                <a:solidFill>
                  <a:schemeClr val="accent1">
                    <a:lumMod val="50000"/>
                  </a:schemeClr>
                </a:solidFill>
              </a:rPr>
              <a:t>lothes shop</a:t>
            </a:r>
            <a:endParaRPr lang="en-US" sz="36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8158186" y="6187684"/>
            <a:ext cx="3248204" cy="577001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solidFill>
                  <a:schemeClr val="accent1">
                    <a:lumMod val="50000"/>
                  </a:schemeClr>
                </a:solidFill>
              </a:rPr>
              <a:t>p</a:t>
            </a:r>
            <a:r>
              <a:rPr lang="en-US" sz="3600" b="1" dirty="0" smtClean="0">
                <a:solidFill>
                  <a:schemeClr val="accent1">
                    <a:lumMod val="50000"/>
                  </a:schemeClr>
                </a:solidFill>
              </a:rPr>
              <a:t>harmacy </a:t>
            </a:r>
            <a:endParaRPr lang="en-US" sz="36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6146" name="Picture 2" descr="Online Shopping Concept Stock Illustration - Download Image Now - Shopping,  Internet, Store - iStock"/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0624" b="90762" l="1634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94123" y="4175922"/>
            <a:ext cx="4241433" cy="30008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468283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circle/>
      </p:transition>
    </mc:Choice>
    <mc:Fallback xmlns="">
      <p:transition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5">
          <a:fgClr>
            <a:schemeClr val="bg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44009"/>
            <a:ext cx="12184711" cy="6813991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755397" y="1564154"/>
            <a:ext cx="8224398" cy="35548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42950" indent="-742950" algn="just">
              <a:buAutoNum type="arabicPeriod"/>
            </a:pPr>
            <a:r>
              <a:rPr lang="en-US" sz="3600" b="1" smtClean="0">
                <a:solidFill>
                  <a:schemeClr val="accent1">
                    <a:lumMod val="50000"/>
                  </a:schemeClr>
                </a:solidFill>
              </a:rPr>
              <a:t>Use </a:t>
            </a:r>
            <a:r>
              <a:rPr lang="en-US" sz="3600" b="1">
                <a:solidFill>
                  <a:schemeClr val="accent1">
                    <a:lumMod val="50000"/>
                  </a:schemeClr>
                </a:solidFill>
              </a:rPr>
              <a:t>lexical items related to the topic “shopping around</a:t>
            </a:r>
            <a:r>
              <a:rPr lang="en-US" sz="3600" b="1" smtClean="0">
                <a:solidFill>
                  <a:schemeClr val="accent1">
                    <a:lumMod val="50000"/>
                  </a:schemeClr>
                </a:solidFill>
              </a:rPr>
              <a:t>” </a:t>
            </a:r>
          </a:p>
          <a:p>
            <a:pPr marL="742950" indent="-742950" algn="just">
              <a:buAutoNum type="arabicPeriod"/>
            </a:pPr>
            <a:r>
              <a:rPr lang="en-US" sz="3600" b="1" smtClean="0">
                <a:solidFill>
                  <a:schemeClr val="accent1">
                    <a:lumMod val="50000"/>
                  </a:schemeClr>
                </a:solidFill>
              </a:rPr>
              <a:t>Shop for clothes and other things</a:t>
            </a:r>
          </a:p>
          <a:p>
            <a:pPr marL="742950" indent="-742950" algn="just">
              <a:buAutoNum type="arabicPeriod"/>
            </a:pPr>
            <a:r>
              <a:rPr lang="en-US" sz="3600" b="1" smtClean="0">
                <a:solidFill>
                  <a:schemeClr val="accent1">
                    <a:lumMod val="50000"/>
                  </a:schemeClr>
                </a:solidFill>
              </a:rPr>
              <a:t>Identify the difference between “</a:t>
            </a:r>
            <a:r>
              <a:rPr lang="en-US" sz="3600" b="1" smtClean="0">
                <a:solidFill>
                  <a:srgbClr val="C00000"/>
                </a:solidFill>
              </a:rPr>
              <a:t>ONE</a:t>
            </a:r>
            <a:r>
              <a:rPr lang="en-US" sz="3600" b="1" smtClean="0">
                <a:solidFill>
                  <a:schemeClr val="accent1">
                    <a:lumMod val="50000"/>
                  </a:schemeClr>
                </a:solidFill>
              </a:rPr>
              <a:t>” and “</a:t>
            </a:r>
            <a:r>
              <a:rPr lang="en-US" sz="3600" b="1" smtClean="0">
                <a:solidFill>
                  <a:srgbClr val="C00000"/>
                </a:solidFill>
              </a:rPr>
              <a:t>ONES</a:t>
            </a:r>
            <a:r>
              <a:rPr lang="en-US" sz="3600" b="1" smtClean="0">
                <a:solidFill>
                  <a:schemeClr val="accent1">
                    <a:lumMod val="50000"/>
                  </a:schemeClr>
                </a:solidFill>
              </a:rPr>
              <a:t>”</a:t>
            </a:r>
            <a:endParaRPr lang="en-US" sz="3600" b="1">
              <a:solidFill>
                <a:schemeClr val="accent1">
                  <a:lumMod val="50000"/>
                </a:schemeClr>
              </a:solidFill>
            </a:endParaRPr>
          </a:p>
          <a:p>
            <a:pPr algn="just"/>
            <a:r>
              <a:rPr lang="en-US" sz="4500" b="1" smtClean="0">
                <a:solidFill>
                  <a:schemeClr val="accent1">
                    <a:lumMod val="50000"/>
                  </a:schemeClr>
                </a:solidFill>
              </a:rPr>
              <a:t> </a:t>
            </a:r>
          </a:p>
        </p:txBody>
      </p:sp>
      <p:pic>
        <p:nvPicPr>
          <p:cNvPr id="4" name="Picture 2" descr="https://lh5.googleusercontent.com/eLOazw_2_qp8R8vwqGhw1p2FWxr_wTvqnDXfps3nzTeFx00e5HTzdXvSPCEVnQ7clXfCv8qad5bXlxSzIDgRVpY-UU0s1zlrfsplTriP9Ajhz3rreXABoAPTVghAzZsvFAMn4NCFYi5jBZvk59Al6mGtOWm5DdX0i-UgEaUvBaF4llWxOSR6irlPZ3h5bmB7-fGmbQ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73857" y="93698"/>
            <a:ext cx="1197602" cy="5168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Icon&#10;&#10;Description automatically generated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47920" y="6128395"/>
            <a:ext cx="831875" cy="5840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0918190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p14:dur="300">
        <p15:prstTrans prst="pageCurlDouble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dotGrid">
          <a:fgClr>
            <a:schemeClr val="accent1">
              <a:lumMod val="40000"/>
              <a:lumOff val="60000"/>
            </a:schemeClr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ounded Rectangle 2"/>
          <p:cNvSpPr/>
          <p:nvPr/>
        </p:nvSpPr>
        <p:spPr>
          <a:xfrm>
            <a:off x="354643" y="812807"/>
            <a:ext cx="5811445" cy="566128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2">
                    <a:lumMod val="75000"/>
                  </a:schemeClr>
                </a:solidFill>
              </a:rPr>
              <a:t>t</a:t>
            </a:r>
            <a:r>
              <a:rPr lang="en-US" sz="4800" b="1" dirty="0" smtClean="0">
                <a:solidFill>
                  <a:schemeClr val="tx2">
                    <a:lumMod val="75000"/>
                  </a:schemeClr>
                </a:solidFill>
              </a:rPr>
              <a:t>ry something on</a:t>
            </a:r>
            <a:endParaRPr lang="en-US" sz="3600" b="1" dirty="0" smtClean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1162808" y="1431666"/>
            <a:ext cx="4112023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>
                <a:solidFill>
                  <a:srgbClr val="333333"/>
                </a:solidFill>
                <a:latin typeface="Lucida Sans Unicode" panose="020B0602030504020204" pitchFamily="34" charset="0"/>
              </a:rPr>
              <a:t>/traɪ ˈsʌm</a:t>
            </a:r>
            <a:r>
              <a:rPr lang="el-GR" sz="3600" b="1">
                <a:solidFill>
                  <a:srgbClr val="333333"/>
                </a:solidFill>
                <a:latin typeface="Lucida Sans Unicode" panose="020B0602030504020204" pitchFamily="34" charset="0"/>
              </a:rPr>
              <a:t>θ</a:t>
            </a:r>
            <a:r>
              <a:rPr lang="en-US" sz="3600" b="1">
                <a:solidFill>
                  <a:srgbClr val="333333"/>
                </a:solidFill>
                <a:latin typeface="Lucida Sans Unicode" panose="020B0602030504020204" pitchFamily="34" charset="0"/>
              </a:rPr>
              <a:t>ɪŋ </a:t>
            </a:r>
            <a:r>
              <a:rPr lang="en-US" sz="3600" b="1" smtClean="0">
                <a:solidFill>
                  <a:srgbClr val="333333"/>
                </a:solidFill>
                <a:latin typeface="Lucida Sans Unicode" panose="020B0602030504020204" pitchFamily="34" charset="0"/>
              </a:rPr>
              <a:t>ɒn/</a:t>
            </a:r>
            <a:endParaRPr lang="en-US" sz="3600" b="1"/>
          </a:p>
        </p:txBody>
      </p:sp>
      <p:sp>
        <p:nvSpPr>
          <p:cNvPr id="7" name="Rounded Rectangle 6"/>
          <p:cNvSpPr/>
          <p:nvPr/>
        </p:nvSpPr>
        <p:spPr>
          <a:xfrm>
            <a:off x="354640" y="6029172"/>
            <a:ext cx="5439820" cy="616121"/>
          </a:xfrm>
          <a:prstGeom prst="roundRect">
            <a:avLst/>
          </a:prstGeom>
          <a:solidFill>
            <a:srgbClr val="0066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err="1">
                <a:solidFill>
                  <a:schemeClr val="bg1"/>
                </a:solidFill>
              </a:rPr>
              <a:t>t</a:t>
            </a:r>
            <a:r>
              <a:rPr lang="en-US" sz="4000" b="1" dirty="0" err="1" smtClean="0">
                <a:solidFill>
                  <a:schemeClr val="bg1"/>
                </a:solidFill>
              </a:rPr>
              <a:t>hử</a:t>
            </a:r>
            <a:r>
              <a:rPr lang="en-US" sz="4000" b="1" dirty="0" smtClean="0">
                <a:solidFill>
                  <a:schemeClr val="bg1"/>
                </a:solidFill>
              </a:rPr>
              <a:t> </a:t>
            </a:r>
            <a:r>
              <a:rPr lang="en-US" sz="4000" b="1" dirty="0" err="1" smtClean="0">
                <a:solidFill>
                  <a:schemeClr val="bg1"/>
                </a:solidFill>
              </a:rPr>
              <a:t>đồ</a:t>
            </a:r>
            <a:endParaRPr lang="en-US" sz="4000" b="1" dirty="0">
              <a:solidFill>
                <a:schemeClr val="bg1"/>
              </a:solidFill>
            </a:endParaRPr>
          </a:p>
        </p:txBody>
      </p:sp>
      <p:pic>
        <p:nvPicPr>
          <p:cNvPr id="9" name="Picture 2" descr="https://lh5.googleusercontent.com/eLOazw_2_qp8R8vwqGhw1p2FWxr_wTvqnDXfps3nzTeFx00e5HTzdXvSPCEVnQ7clXfCv8qad5bXlxSzIDgRVpY-UU0s1zlrfsplTriP9Ajhz3rreXABoAPTVghAzZsvFAMn4NCFYi5jBZvk59Al6mGtOWm5DdX0i-UgEaUvBaF4llWxOSR6irlPZ3h5bmB7-fGmbQ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914" y="78979"/>
            <a:ext cx="1104224" cy="4765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9" descr="Icon&#10;&#10;Description automatically generated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75556" y="49678"/>
            <a:ext cx="762249" cy="5351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Rounded Rectangle 11"/>
          <p:cNvSpPr/>
          <p:nvPr/>
        </p:nvSpPr>
        <p:spPr>
          <a:xfrm>
            <a:off x="1487327" y="104397"/>
            <a:ext cx="4003962" cy="586033"/>
          </a:xfrm>
          <a:prstGeom prst="roundRect">
            <a:avLst/>
          </a:prstGeom>
          <a:solidFill>
            <a:schemeClr val="bg1"/>
          </a:solidFill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smtClean="0">
                <a:solidFill>
                  <a:schemeClr val="tx2">
                    <a:lumMod val="75000"/>
                  </a:schemeClr>
                </a:solidFill>
              </a:rPr>
              <a:t>VOCABULARY</a:t>
            </a:r>
            <a:endParaRPr lang="en-US" sz="5400" smtClean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5962365" y="397413"/>
            <a:ext cx="5364567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b="1">
                <a:solidFill>
                  <a:srgbClr val="009692"/>
                </a:solidFill>
              </a:rPr>
              <a:t>to put on a piece of clothing </a:t>
            </a:r>
            <a:endParaRPr lang="en-US" sz="2800" b="1" smtClean="0">
              <a:solidFill>
                <a:srgbClr val="009692"/>
              </a:solidFill>
            </a:endParaRPr>
          </a:p>
          <a:p>
            <a:pPr algn="ctr"/>
            <a:r>
              <a:rPr lang="en-US" sz="2800" b="1" smtClean="0">
                <a:solidFill>
                  <a:srgbClr val="009692"/>
                </a:solidFill>
              </a:rPr>
              <a:t>to </a:t>
            </a:r>
            <a:r>
              <a:rPr lang="en-US" sz="2800" b="1">
                <a:solidFill>
                  <a:srgbClr val="009692"/>
                </a:solidFill>
              </a:rPr>
              <a:t>see if it fits and how it looks</a:t>
            </a:r>
          </a:p>
        </p:txBody>
      </p:sp>
      <p:pic>
        <p:nvPicPr>
          <p:cNvPr id="2" name="Picture 2" descr="A magic closet! Amazon working on a fashion store where algorithms will  suggest what to try on - The Economic Times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77518" y="1554968"/>
            <a:ext cx="5860287" cy="43952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6" descr="How to choose the right pair of comfortable shoes and the best time to try  on shoes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8132" y="2077997"/>
            <a:ext cx="5114301" cy="38357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1669864750680monobfo-voicemaker.in-speech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354640" y="929698"/>
            <a:ext cx="415008" cy="4150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30063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14:warp dir="in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232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100000">
                <p:cTn id="2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  <p:bldLst>
      <p:bldP spid="7" grpId="0" animBg="1"/>
      <p:bldP spid="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dotGrid">
          <a:fgClr>
            <a:schemeClr val="accent1">
              <a:lumMod val="40000"/>
              <a:lumOff val="60000"/>
            </a:schemeClr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ounded Rectangle 2"/>
          <p:cNvSpPr/>
          <p:nvPr/>
        </p:nvSpPr>
        <p:spPr>
          <a:xfrm>
            <a:off x="354643" y="812807"/>
            <a:ext cx="5811445" cy="566128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2">
                    <a:lumMod val="75000"/>
                  </a:schemeClr>
                </a:solidFill>
              </a:rPr>
              <a:t>c</a:t>
            </a:r>
            <a:r>
              <a:rPr lang="en-US" sz="4800" b="1" dirty="0" smtClean="0">
                <a:solidFill>
                  <a:schemeClr val="tx2">
                    <a:lumMod val="75000"/>
                  </a:schemeClr>
                </a:solidFill>
              </a:rPr>
              <a:t>hanging room (n)</a:t>
            </a:r>
            <a:endParaRPr lang="en-US" sz="3600" b="1" dirty="0" smtClean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1065011" y="1471163"/>
            <a:ext cx="412965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>
                <a:solidFill>
                  <a:srgbClr val="333333"/>
                </a:solidFill>
                <a:latin typeface="Lucida Sans Unicode" panose="020B0602030504020204" pitchFamily="34" charset="0"/>
              </a:rPr>
              <a:t>/ˈtʃeɪndʒɪŋ ruːm/</a:t>
            </a:r>
            <a:endParaRPr lang="en-US" sz="3600" b="1"/>
          </a:p>
        </p:txBody>
      </p:sp>
      <p:sp>
        <p:nvSpPr>
          <p:cNvPr id="7" name="Rounded Rectangle 6"/>
          <p:cNvSpPr/>
          <p:nvPr/>
        </p:nvSpPr>
        <p:spPr>
          <a:xfrm>
            <a:off x="354640" y="6029172"/>
            <a:ext cx="5439820" cy="616121"/>
          </a:xfrm>
          <a:prstGeom prst="roundRect">
            <a:avLst/>
          </a:prstGeom>
          <a:solidFill>
            <a:srgbClr val="0066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err="1">
                <a:solidFill>
                  <a:schemeClr val="bg1"/>
                </a:solidFill>
              </a:rPr>
              <a:t>p</a:t>
            </a:r>
            <a:r>
              <a:rPr lang="en-US" sz="4000" b="1" dirty="0" err="1" smtClean="0">
                <a:solidFill>
                  <a:schemeClr val="bg1"/>
                </a:solidFill>
              </a:rPr>
              <a:t>hòng</a:t>
            </a:r>
            <a:r>
              <a:rPr lang="en-US" sz="4000" b="1" dirty="0" smtClean="0">
                <a:solidFill>
                  <a:schemeClr val="bg1"/>
                </a:solidFill>
              </a:rPr>
              <a:t> </a:t>
            </a:r>
            <a:r>
              <a:rPr lang="en-US" sz="4000" b="1" dirty="0" err="1" smtClean="0">
                <a:solidFill>
                  <a:schemeClr val="bg1"/>
                </a:solidFill>
              </a:rPr>
              <a:t>thay</a:t>
            </a:r>
            <a:r>
              <a:rPr lang="en-US" sz="4000" b="1" dirty="0" smtClean="0">
                <a:solidFill>
                  <a:schemeClr val="bg1"/>
                </a:solidFill>
              </a:rPr>
              <a:t> </a:t>
            </a:r>
            <a:r>
              <a:rPr lang="en-US" sz="4000" b="1" dirty="0" err="1" smtClean="0">
                <a:solidFill>
                  <a:schemeClr val="bg1"/>
                </a:solidFill>
              </a:rPr>
              <a:t>đồ</a:t>
            </a:r>
            <a:r>
              <a:rPr lang="en-US" sz="4000" b="1" dirty="0" smtClean="0">
                <a:solidFill>
                  <a:schemeClr val="bg1"/>
                </a:solidFill>
              </a:rPr>
              <a:t>, </a:t>
            </a:r>
            <a:r>
              <a:rPr lang="en-US" sz="4000" b="1" dirty="0" err="1" smtClean="0">
                <a:solidFill>
                  <a:schemeClr val="bg1"/>
                </a:solidFill>
              </a:rPr>
              <a:t>thử</a:t>
            </a:r>
            <a:r>
              <a:rPr lang="en-US" sz="4000" b="1" dirty="0" smtClean="0">
                <a:solidFill>
                  <a:schemeClr val="bg1"/>
                </a:solidFill>
              </a:rPr>
              <a:t> </a:t>
            </a:r>
            <a:r>
              <a:rPr lang="en-US" sz="4000" b="1" dirty="0" err="1" smtClean="0">
                <a:solidFill>
                  <a:schemeClr val="bg1"/>
                </a:solidFill>
              </a:rPr>
              <a:t>đồ</a:t>
            </a:r>
            <a:endParaRPr lang="en-US" sz="4000" b="1" dirty="0">
              <a:solidFill>
                <a:schemeClr val="bg1"/>
              </a:solidFill>
            </a:endParaRPr>
          </a:p>
        </p:txBody>
      </p:sp>
      <p:pic>
        <p:nvPicPr>
          <p:cNvPr id="9" name="Picture 2" descr="https://lh5.googleusercontent.com/eLOazw_2_qp8R8vwqGhw1p2FWxr_wTvqnDXfps3nzTeFx00e5HTzdXvSPCEVnQ7clXfCv8qad5bXlxSzIDgRVpY-UU0s1zlrfsplTriP9Ajhz3rreXABoAPTVghAzZsvFAMn4NCFYi5jBZvk59Al6mGtOWm5DdX0i-UgEaUvBaF4llWxOSR6irlPZ3h5bmB7-fGmbQ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914" y="78979"/>
            <a:ext cx="1104224" cy="4765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9" descr="Icon&#10;&#10;Description automatically generated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75556" y="49678"/>
            <a:ext cx="762249" cy="5351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Rounded Rectangle 11"/>
          <p:cNvSpPr/>
          <p:nvPr/>
        </p:nvSpPr>
        <p:spPr>
          <a:xfrm>
            <a:off x="1487327" y="104397"/>
            <a:ext cx="4003962" cy="586033"/>
          </a:xfrm>
          <a:prstGeom prst="roundRect">
            <a:avLst/>
          </a:prstGeom>
          <a:solidFill>
            <a:schemeClr val="bg1"/>
          </a:solidFill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smtClean="0">
                <a:solidFill>
                  <a:schemeClr val="tx2">
                    <a:lumMod val="75000"/>
                  </a:schemeClr>
                </a:solidFill>
              </a:rPr>
              <a:t>VOCABULARY</a:t>
            </a:r>
            <a:endParaRPr lang="en-US" sz="5400" smtClean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5962365" y="707251"/>
            <a:ext cx="5364567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b="1">
                <a:solidFill>
                  <a:srgbClr val="009692"/>
                </a:solidFill>
              </a:rPr>
              <a:t>a room for changing clothes </a:t>
            </a:r>
            <a:r>
              <a:rPr lang="en-US" sz="2800" b="1" smtClean="0">
                <a:solidFill>
                  <a:srgbClr val="009692"/>
                </a:solidFill>
              </a:rPr>
              <a:t>in</a:t>
            </a:r>
            <a:endParaRPr lang="en-US" sz="2800" b="1">
              <a:solidFill>
                <a:srgbClr val="009692"/>
              </a:solidFill>
            </a:endParaRPr>
          </a:p>
        </p:txBody>
      </p:sp>
      <p:pic>
        <p:nvPicPr>
          <p:cNvPr id="6" name="CHANGING ROOM - English meaning - Cambridge Dictionary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338467" y="968861"/>
            <a:ext cx="390559" cy="390559"/>
          </a:xfrm>
          <a:prstGeom prst="rect">
            <a:avLst/>
          </a:prstGeom>
        </p:spPr>
      </p:pic>
      <p:pic>
        <p:nvPicPr>
          <p:cNvPr id="2050" name="Picture 2" descr="15 Great Fitting Room Design Tips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821" y="2072656"/>
            <a:ext cx="5739792" cy="38265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image changing room tec - Just Dance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4325" y="2072656"/>
            <a:ext cx="5730892" cy="38205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75442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comb/>
      </p:transition>
    </mc:Choice>
    <mc:Fallback xmlns="">
      <p:transition>
        <p:comb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60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5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5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100000">
                <p:cTn id="2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7" grpId="0" animBg="1"/>
      <p:bldP spid="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dotGrid">
          <a:fgClr>
            <a:schemeClr val="accent1">
              <a:lumMod val="40000"/>
              <a:lumOff val="60000"/>
            </a:schemeClr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ounded Rectangle 2"/>
          <p:cNvSpPr/>
          <p:nvPr/>
        </p:nvSpPr>
        <p:spPr>
          <a:xfrm>
            <a:off x="354643" y="812807"/>
            <a:ext cx="5811445" cy="566128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2">
                    <a:lumMod val="75000"/>
                  </a:schemeClr>
                </a:solidFill>
              </a:rPr>
              <a:t>o</a:t>
            </a:r>
            <a:r>
              <a:rPr lang="en-US" sz="4800" b="1" dirty="0" smtClean="0">
                <a:solidFill>
                  <a:schemeClr val="tx2">
                    <a:lumMod val="75000"/>
                  </a:schemeClr>
                </a:solidFill>
              </a:rPr>
              <a:t>n sale </a:t>
            </a:r>
            <a:endParaRPr lang="en-US" sz="3600" b="1" dirty="0" smtClean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2161346" y="1398688"/>
            <a:ext cx="2198038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>
                <a:solidFill>
                  <a:srgbClr val="333333"/>
                </a:solidFill>
                <a:latin typeface="Lucida Sans Unicode" panose="020B0602030504020204" pitchFamily="34" charset="0"/>
              </a:rPr>
              <a:t>/</a:t>
            </a:r>
            <a:r>
              <a:rPr lang="en-US" sz="3600" b="1" smtClean="0">
                <a:solidFill>
                  <a:srgbClr val="333333"/>
                </a:solidFill>
                <a:latin typeface="Lucida Sans Unicode" panose="020B0602030504020204" pitchFamily="34" charset="0"/>
              </a:rPr>
              <a:t>ɒn seɪl</a:t>
            </a:r>
            <a:r>
              <a:rPr lang="en-US" sz="3600" b="1">
                <a:solidFill>
                  <a:srgbClr val="333333"/>
                </a:solidFill>
                <a:latin typeface="Lucida Sans Unicode" panose="020B0602030504020204" pitchFamily="34" charset="0"/>
              </a:rPr>
              <a:t>/</a:t>
            </a:r>
            <a:endParaRPr lang="en-US" sz="3600" b="1"/>
          </a:p>
        </p:txBody>
      </p:sp>
      <p:sp>
        <p:nvSpPr>
          <p:cNvPr id="7" name="Rounded Rectangle 6"/>
          <p:cNvSpPr/>
          <p:nvPr/>
        </p:nvSpPr>
        <p:spPr>
          <a:xfrm>
            <a:off x="354640" y="6029172"/>
            <a:ext cx="5439820" cy="616121"/>
          </a:xfrm>
          <a:prstGeom prst="roundRect">
            <a:avLst/>
          </a:prstGeom>
          <a:solidFill>
            <a:srgbClr val="0066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>
                <a:solidFill>
                  <a:schemeClr val="bg1"/>
                </a:solidFill>
              </a:rPr>
              <a:t>c</a:t>
            </a:r>
            <a:r>
              <a:rPr lang="en-US" sz="4000" b="1" smtClean="0">
                <a:solidFill>
                  <a:schemeClr val="bg1"/>
                </a:solidFill>
              </a:rPr>
              <a:t>òn</a:t>
            </a:r>
            <a:r>
              <a:rPr lang="en-US" sz="4000" b="1" dirty="0" smtClean="0">
                <a:solidFill>
                  <a:schemeClr val="bg1"/>
                </a:solidFill>
              </a:rPr>
              <a:t> </a:t>
            </a:r>
            <a:r>
              <a:rPr lang="en-US" sz="4000" b="1" dirty="0" err="1" smtClean="0">
                <a:solidFill>
                  <a:schemeClr val="bg1"/>
                </a:solidFill>
              </a:rPr>
              <a:t>hàng</a:t>
            </a:r>
            <a:r>
              <a:rPr lang="en-US" sz="4000" b="1" dirty="0" smtClean="0">
                <a:solidFill>
                  <a:schemeClr val="bg1"/>
                </a:solidFill>
              </a:rPr>
              <a:t>, </a:t>
            </a:r>
            <a:r>
              <a:rPr lang="en-US" sz="4000" b="1" dirty="0" err="1" smtClean="0">
                <a:solidFill>
                  <a:schemeClr val="bg1"/>
                </a:solidFill>
              </a:rPr>
              <a:t>có</a:t>
            </a:r>
            <a:r>
              <a:rPr lang="en-US" sz="4000" b="1" dirty="0" smtClean="0">
                <a:solidFill>
                  <a:schemeClr val="bg1"/>
                </a:solidFill>
              </a:rPr>
              <a:t> </a:t>
            </a:r>
            <a:r>
              <a:rPr lang="en-US" sz="4000" b="1" dirty="0" err="1" smtClean="0">
                <a:solidFill>
                  <a:schemeClr val="bg1"/>
                </a:solidFill>
              </a:rPr>
              <a:t>hàng</a:t>
            </a:r>
            <a:endParaRPr lang="en-US" sz="4000" b="1" dirty="0">
              <a:solidFill>
                <a:schemeClr val="bg1"/>
              </a:solidFill>
            </a:endParaRPr>
          </a:p>
        </p:txBody>
      </p:sp>
      <p:pic>
        <p:nvPicPr>
          <p:cNvPr id="9" name="Picture 2" descr="https://lh5.googleusercontent.com/eLOazw_2_qp8R8vwqGhw1p2FWxr_wTvqnDXfps3nzTeFx00e5HTzdXvSPCEVnQ7clXfCv8qad5bXlxSzIDgRVpY-UU0s1zlrfsplTriP9Ajhz3rreXABoAPTVghAzZsvFAMn4NCFYi5jBZvk59Al6mGtOWm5DdX0i-UgEaUvBaF4llWxOSR6irlPZ3h5bmB7-fGmbQ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914" y="78979"/>
            <a:ext cx="1104224" cy="4765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9" descr="Icon&#10;&#10;Description automatically generated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75556" y="49678"/>
            <a:ext cx="762249" cy="5351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Rounded Rectangle 11"/>
          <p:cNvSpPr/>
          <p:nvPr/>
        </p:nvSpPr>
        <p:spPr>
          <a:xfrm>
            <a:off x="1487327" y="104397"/>
            <a:ext cx="4003962" cy="586033"/>
          </a:xfrm>
          <a:prstGeom prst="roundRect">
            <a:avLst/>
          </a:prstGeom>
          <a:solidFill>
            <a:schemeClr val="bg1"/>
          </a:solidFill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smtClean="0">
                <a:solidFill>
                  <a:schemeClr val="tx2">
                    <a:lumMod val="75000"/>
                  </a:schemeClr>
                </a:solidFill>
              </a:rPr>
              <a:t>VOCABULARY</a:t>
            </a:r>
            <a:endParaRPr lang="en-US" sz="5400" smtClean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5962365" y="707251"/>
            <a:ext cx="5364567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b="1">
                <a:solidFill>
                  <a:srgbClr val="009692"/>
                </a:solidFill>
              </a:rPr>
              <a:t>available to be bought, </a:t>
            </a:r>
            <a:endParaRPr lang="en-US" sz="2800" b="1" smtClean="0">
              <a:solidFill>
                <a:srgbClr val="009692"/>
              </a:solidFill>
            </a:endParaRPr>
          </a:p>
          <a:p>
            <a:pPr algn="ctr"/>
            <a:r>
              <a:rPr lang="en-US" sz="2800" b="1" smtClean="0">
                <a:solidFill>
                  <a:srgbClr val="009692"/>
                </a:solidFill>
              </a:rPr>
              <a:t>especially </a:t>
            </a:r>
            <a:r>
              <a:rPr lang="en-US" sz="2800" b="1">
                <a:solidFill>
                  <a:srgbClr val="009692"/>
                </a:solidFill>
              </a:rPr>
              <a:t>in a shop</a:t>
            </a:r>
          </a:p>
        </p:txBody>
      </p:sp>
      <p:pic>
        <p:nvPicPr>
          <p:cNvPr id="2" name="16698651637285cxh2s0s-voicemaker.in-speech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354640" y="959037"/>
            <a:ext cx="419898" cy="419898"/>
          </a:xfrm>
          <a:prstGeom prst="rect">
            <a:avLst/>
          </a:prstGeom>
        </p:spPr>
      </p:pic>
      <p:pic>
        <p:nvPicPr>
          <p:cNvPr id="3074" name="Picture 2" descr="The New Hobby Lobby Sale Schedule &amp; Everything to Know | Hip2Save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065" r="20456"/>
          <a:stretch/>
        </p:blipFill>
        <p:spPr bwMode="auto">
          <a:xfrm>
            <a:off x="469424" y="1910380"/>
            <a:ext cx="5232129" cy="40142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Where to Shop H&amp;M on Sale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1805" y="1918591"/>
            <a:ext cx="6096000" cy="45624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213821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14:prism isInverted="1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4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50"/>
                                        <p:tgtEl>
                                          <p:spTgt spid="30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5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100000">
                <p:cTn id="2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7" grpId="0" animBg="1"/>
      <p:bldP spid="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911" y="74137"/>
            <a:ext cx="12086192" cy="2018679"/>
          </a:xfrm>
          <a:prstGeom prst="rect">
            <a:avLst/>
          </a:prstGeom>
        </p:spPr>
      </p:pic>
      <p:pic>
        <p:nvPicPr>
          <p:cNvPr id="3" name="Picture 2" descr="https://lh5.googleusercontent.com/eLOazw_2_qp8R8vwqGhw1p2FWxr_wTvqnDXfps3nzTeFx00e5HTzdXvSPCEVnQ7clXfCv8qad5bXlxSzIDgRVpY-UU0s1zlrfsplTriP9Ajhz3rreXABoAPTVghAzZsvFAMn4NCFYi5jBZvk59Al6mGtOWm5DdX0i-UgEaUvBaF4llWxOSR6irlPZ3h5bmB7-fGmbQ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56501" y="74138"/>
            <a:ext cx="1197602" cy="5168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2958" y="2152776"/>
            <a:ext cx="5542690" cy="4443618"/>
          </a:xfrm>
          <a:prstGeom prst="rect">
            <a:avLst/>
          </a:prstGeom>
        </p:spPr>
      </p:pic>
      <p:pic>
        <p:nvPicPr>
          <p:cNvPr id="8" name="Picture 7" descr="Icon&#10;&#10;Description automatically generated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04885" y="2454987"/>
            <a:ext cx="831875" cy="5840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9"/>
          <p:cNvSpPr txBox="1"/>
          <p:nvPr/>
        </p:nvSpPr>
        <p:spPr>
          <a:xfrm>
            <a:off x="5695648" y="1958539"/>
            <a:ext cx="6408542" cy="483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200" b="1">
                <a:solidFill>
                  <a:srgbClr val="C00000"/>
                </a:solidFill>
              </a:rPr>
              <a:t>Shop Assistant (SA) : Can I help you?</a:t>
            </a:r>
          </a:p>
          <a:p>
            <a:r>
              <a:rPr lang="vi-VN" sz="2200" b="1" smtClean="0"/>
              <a:t>Nam </a:t>
            </a:r>
            <a:r>
              <a:rPr lang="vi-VN" sz="2200" b="1"/>
              <a:t>: Yes, I'm looking for a pair of trainers.</a:t>
            </a:r>
          </a:p>
          <a:p>
            <a:r>
              <a:rPr lang="vi-VN" sz="2200" b="1" smtClean="0">
                <a:solidFill>
                  <a:srgbClr val="C00000"/>
                </a:solidFill>
              </a:rPr>
              <a:t>SA </a:t>
            </a:r>
            <a:r>
              <a:rPr lang="vi-VN" sz="2200" b="1">
                <a:solidFill>
                  <a:srgbClr val="C00000"/>
                </a:solidFill>
              </a:rPr>
              <a:t>: These ones are on sale. </a:t>
            </a:r>
          </a:p>
          <a:p>
            <a:r>
              <a:rPr lang="vi-VN" sz="2200" b="1" smtClean="0"/>
              <a:t>Nam </a:t>
            </a:r>
            <a:r>
              <a:rPr lang="vi-VN" sz="2200" b="1"/>
              <a:t>: How much are they? </a:t>
            </a:r>
          </a:p>
          <a:p>
            <a:r>
              <a:rPr lang="vi-VN" sz="2200" b="1" smtClean="0">
                <a:solidFill>
                  <a:srgbClr val="C00000"/>
                </a:solidFill>
              </a:rPr>
              <a:t>SA </a:t>
            </a:r>
            <a:r>
              <a:rPr lang="vi-VN" sz="2200" b="1">
                <a:solidFill>
                  <a:srgbClr val="C00000"/>
                </a:solidFill>
              </a:rPr>
              <a:t>: Four hundred thousand dong. </a:t>
            </a:r>
          </a:p>
          <a:p>
            <a:r>
              <a:rPr lang="vi-VN" sz="2200" b="1" smtClean="0"/>
              <a:t>Mai </a:t>
            </a:r>
            <a:r>
              <a:rPr lang="vi-VN" sz="2200" b="1"/>
              <a:t>: That's a good price, Nam. You should get them. </a:t>
            </a:r>
          </a:p>
          <a:p>
            <a:r>
              <a:rPr lang="vi-VN" sz="2200" b="1" smtClean="0"/>
              <a:t>Nam </a:t>
            </a:r>
            <a:r>
              <a:rPr lang="vi-VN" sz="2200" b="1"/>
              <a:t>: Can I try them on, please? </a:t>
            </a:r>
          </a:p>
          <a:p>
            <a:r>
              <a:rPr lang="vi-VN" sz="2200" b="1" smtClean="0">
                <a:solidFill>
                  <a:srgbClr val="C00000"/>
                </a:solidFill>
              </a:rPr>
              <a:t>SA </a:t>
            </a:r>
            <a:r>
              <a:rPr lang="vi-VN" sz="2200" b="1">
                <a:solidFill>
                  <a:srgbClr val="C00000"/>
                </a:solidFill>
              </a:rPr>
              <a:t>: Of course. What size are you? </a:t>
            </a:r>
          </a:p>
          <a:p>
            <a:r>
              <a:rPr lang="vi-VN" sz="2200" b="1" smtClean="0"/>
              <a:t>Nam </a:t>
            </a:r>
            <a:r>
              <a:rPr lang="vi-VN" sz="2200" b="1"/>
              <a:t>: Thirty-seven. </a:t>
            </a:r>
          </a:p>
          <a:p>
            <a:r>
              <a:rPr lang="vi-VN" sz="2200" b="1" smtClean="0"/>
              <a:t>Two </a:t>
            </a:r>
            <a:r>
              <a:rPr lang="vi-VN" sz="2200" b="1"/>
              <a:t>minutes later </a:t>
            </a:r>
          </a:p>
          <a:p>
            <a:r>
              <a:rPr lang="vi-VN" sz="2200" b="1" smtClean="0"/>
              <a:t>Nam </a:t>
            </a:r>
            <a:r>
              <a:rPr lang="vi-VN" sz="2200" b="1"/>
              <a:t>: Oh! They're too small ... Excuse me! Have you got them in a bigger size?</a:t>
            </a:r>
          </a:p>
          <a:p>
            <a:r>
              <a:rPr lang="vi-VN" sz="2200" b="1" smtClean="0">
                <a:solidFill>
                  <a:srgbClr val="C00000"/>
                </a:solidFill>
              </a:rPr>
              <a:t>SA </a:t>
            </a:r>
            <a:r>
              <a:rPr lang="vi-VN" sz="2200" b="1">
                <a:solidFill>
                  <a:srgbClr val="C00000"/>
                </a:solidFill>
              </a:rPr>
              <a:t>: I think so... Just a second ... Here you are</a:t>
            </a:r>
            <a:r>
              <a:rPr lang="vi-VN" sz="2200" b="1" smtClean="0">
                <a:solidFill>
                  <a:srgbClr val="C00000"/>
                </a:solidFill>
              </a:rPr>
              <a:t>.</a:t>
            </a:r>
            <a:endParaRPr lang="en-US" sz="2200" b="1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06519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wipe/>
      </p:transition>
    </mc:Choice>
    <mc:Fallback xmlns="">
      <p:transition>
        <p:wip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758</TotalTime>
  <Words>707</Words>
  <Application>Microsoft Office PowerPoint</Application>
  <PresentationFormat>Widescreen</PresentationFormat>
  <Paragraphs>164</Paragraphs>
  <Slides>20</Slides>
  <Notes>0</Notes>
  <HiddenSlides>0</HiddenSlides>
  <MMClips>5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7" baseType="lpstr">
      <vt:lpstr>Arial</vt:lpstr>
      <vt:lpstr>Calibri</vt:lpstr>
      <vt:lpstr>Calibri Light</vt:lpstr>
      <vt:lpstr>Lucida Sans Unicode</vt:lpstr>
      <vt:lpstr>OpenSans</vt:lpstr>
      <vt:lpstr>OpenSansBold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Lê Minh Trang</dc:creator>
  <cp:lastModifiedBy>dell</cp:lastModifiedBy>
  <cp:revision>321</cp:revision>
  <dcterms:created xsi:type="dcterms:W3CDTF">2022-11-02T15:05:06Z</dcterms:created>
  <dcterms:modified xsi:type="dcterms:W3CDTF">2022-12-12T10:55:09Z</dcterms:modified>
</cp:coreProperties>
</file>