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0" r:id="rId3"/>
    <p:sldId id="300" r:id="rId4"/>
    <p:sldId id="286" r:id="rId5"/>
    <p:sldId id="287" r:id="rId6"/>
    <p:sldId id="301" r:id="rId7"/>
    <p:sldId id="302" r:id="rId8"/>
    <p:sldId id="303" r:id="rId9"/>
    <p:sldId id="304" r:id="rId10"/>
    <p:sldId id="262" r:id="rId11"/>
    <p:sldId id="288" r:id="rId12"/>
    <p:sldId id="294" r:id="rId13"/>
    <p:sldId id="295" r:id="rId14"/>
    <p:sldId id="289" r:id="rId15"/>
    <p:sldId id="297" r:id="rId16"/>
    <p:sldId id="298" r:id="rId17"/>
    <p:sldId id="299" r:id="rId18"/>
    <p:sldId id="290" r:id="rId19"/>
    <p:sldId id="291" r:id="rId20"/>
    <p:sldId id="305" r:id="rId21"/>
    <p:sldId id="265" r:id="rId22"/>
    <p:sldId id="266" r:id="rId23"/>
    <p:sldId id="261"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howGuides="1">
      <p:cViewPr>
        <p:scale>
          <a:sx n="78" d="100"/>
          <a:sy n="78" d="100"/>
        </p:scale>
        <p:origin x="432" y="-9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211409B-B7EE-430B-A68A-1115D1D69429}" type="datetimeFigureOut">
              <a:rPr lang="en-US" smtClean="0"/>
              <a:t>12/12/2022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986263-D400-4233-A99F-5AAE5D17B97D}" type="slidenum">
              <a:rPr lang="en-US" smtClean="0"/>
              <a:t>‹#›</a:t>
            </a:fld>
            <a:endParaRPr lang="en-US"/>
          </a:p>
        </p:txBody>
      </p:sp>
    </p:spTree>
    <p:extLst>
      <p:ext uri="{BB962C8B-B14F-4D97-AF65-F5344CB8AC3E}">
        <p14:creationId xmlns:p14="http://schemas.microsoft.com/office/powerpoint/2010/main" val="33494144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211409B-B7EE-430B-A68A-1115D1D69429}" type="datetimeFigureOut">
              <a:rPr lang="en-US" smtClean="0"/>
              <a:t>12/12/2022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986263-D400-4233-A99F-5AAE5D17B97D}" type="slidenum">
              <a:rPr lang="en-US" smtClean="0"/>
              <a:t>‹#›</a:t>
            </a:fld>
            <a:endParaRPr lang="en-US"/>
          </a:p>
        </p:txBody>
      </p:sp>
    </p:spTree>
    <p:extLst>
      <p:ext uri="{BB962C8B-B14F-4D97-AF65-F5344CB8AC3E}">
        <p14:creationId xmlns:p14="http://schemas.microsoft.com/office/powerpoint/2010/main" val="733675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211409B-B7EE-430B-A68A-1115D1D69429}" type="datetimeFigureOut">
              <a:rPr lang="en-US" smtClean="0"/>
              <a:t>12/12/2022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986263-D400-4233-A99F-5AAE5D17B97D}" type="slidenum">
              <a:rPr lang="en-US" smtClean="0"/>
              <a:t>‹#›</a:t>
            </a:fld>
            <a:endParaRPr lang="en-US"/>
          </a:p>
        </p:txBody>
      </p:sp>
    </p:spTree>
    <p:extLst>
      <p:ext uri="{BB962C8B-B14F-4D97-AF65-F5344CB8AC3E}">
        <p14:creationId xmlns:p14="http://schemas.microsoft.com/office/powerpoint/2010/main" val="3513000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211409B-B7EE-430B-A68A-1115D1D69429}" type="datetimeFigureOut">
              <a:rPr lang="en-US" smtClean="0"/>
              <a:t>12/12/2022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986263-D400-4233-A99F-5AAE5D17B97D}" type="slidenum">
              <a:rPr lang="en-US" smtClean="0"/>
              <a:t>‹#›</a:t>
            </a:fld>
            <a:endParaRPr lang="en-US"/>
          </a:p>
        </p:txBody>
      </p:sp>
    </p:spTree>
    <p:extLst>
      <p:ext uri="{BB962C8B-B14F-4D97-AF65-F5344CB8AC3E}">
        <p14:creationId xmlns:p14="http://schemas.microsoft.com/office/powerpoint/2010/main" val="15445905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211409B-B7EE-430B-A68A-1115D1D69429}" type="datetimeFigureOut">
              <a:rPr lang="en-US" smtClean="0"/>
              <a:t>12/12/2022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986263-D400-4233-A99F-5AAE5D17B97D}" type="slidenum">
              <a:rPr lang="en-US" smtClean="0"/>
              <a:t>‹#›</a:t>
            </a:fld>
            <a:endParaRPr lang="en-US"/>
          </a:p>
        </p:txBody>
      </p:sp>
    </p:spTree>
    <p:extLst>
      <p:ext uri="{BB962C8B-B14F-4D97-AF65-F5344CB8AC3E}">
        <p14:creationId xmlns:p14="http://schemas.microsoft.com/office/powerpoint/2010/main" val="11576537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211409B-B7EE-430B-A68A-1115D1D69429}" type="datetimeFigureOut">
              <a:rPr lang="en-US" smtClean="0"/>
              <a:t>12/12/2022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986263-D400-4233-A99F-5AAE5D17B97D}" type="slidenum">
              <a:rPr lang="en-US" smtClean="0"/>
              <a:t>‹#›</a:t>
            </a:fld>
            <a:endParaRPr lang="en-US"/>
          </a:p>
        </p:txBody>
      </p:sp>
    </p:spTree>
    <p:extLst>
      <p:ext uri="{BB962C8B-B14F-4D97-AF65-F5344CB8AC3E}">
        <p14:creationId xmlns:p14="http://schemas.microsoft.com/office/powerpoint/2010/main" val="3807637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211409B-B7EE-430B-A68A-1115D1D69429}" type="datetimeFigureOut">
              <a:rPr lang="en-US" smtClean="0"/>
              <a:t>12/12/2022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0986263-D400-4233-A99F-5AAE5D17B97D}" type="slidenum">
              <a:rPr lang="en-US" smtClean="0"/>
              <a:t>‹#›</a:t>
            </a:fld>
            <a:endParaRPr lang="en-US"/>
          </a:p>
        </p:txBody>
      </p:sp>
    </p:spTree>
    <p:extLst>
      <p:ext uri="{BB962C8B-B14F-4D97-AF65-F5344CB8AC3E}">
        <p14:creationId xmlns:p14="http://schemas.microsoft.com/office/powerpoint/2010/main" val="113627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211409B-B7EE-430B-A68A-1115D1D69429}" type="datetimeFigureOut">
              <a:rPr lang="en-US" smtClean="0"/>
              <a:t>12/12/2022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0986263-D400-4233-A99F-5AAE5D17B97D}" type="slidenum">
              <a:rPr lang="en-US" smtClean="0"/>
              <a:t>‹#›</a:t>
            </a:fld>
            <a:endParaRPr lang="en-US"/>
          </a:p>
        </p:txBody>
      </p:sp>
    </p:spTree>
    <p:extLst>
      <p:ext uri="{BB962C8B-B14F-4D97-AF65-F5344CB8AC3E}">
        <p14:creationId xmlns:p14="http://schemas.microsoft.com/office/powerpoint/2010/main" val="24295702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11409B-B7EE-430B-A68A-1115D1D69429}" type="datetimeFigureOut">
              <a:rPr lang="en-US" smtClean="0"/>
              <a:t>12/12/2022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0986263-D400-4233-A99F-5AAE5D17B97D}" type="slidenum">
              <a:rPr lang="en-US" smtClean="0"/>
              <a:t>‹#›</a:t>
            </a:fld>
            <a:endParaRPr lang="en-US"/>
          </a:p>
        </p:txBody>
      </p:sp>
    </p:spTree>
    <p:extLst>
      <p:ext uri="{BB962C8B-B14F-4D97-AF65-F5344CB8AC3E}">
        <p14:creationId xmlns:p14="http://schemas.microsoft.com/office/powerpoint/2010/main" val="19316229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211409B-B7EE-430B-A68A-1115D1D69429}" type="datetimeFigureOut">
              <a:rPr lang="en-US" smtClean="0"/>
              <a:t>12/12/2022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986263-D400-4233-A99F-5AAE5D17B97D}" type="slidenum">
              <a:rPr lang="en-US" smtClean="0"/>
              <a:t>‹#›</a:t>
            </a:fld>
            <a:endParaRPr lang="en-US"/>
          </a:p>
        </p:txBody>
      </p:sp>
    </p:spTree>
    <p:extLst>
      <p:ext uri="{BB962C8B-B14F-4D97-AF65-F5344CB8AC3E}">
        <p14:creationId xmlns:p14="http://schemas.microsoft.com/office/powerpoint/2010/main" val="13328159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211409B-B7EE-430B-A68A-1115D1D69429}" type="datetimeFigureOut">
              <a:rPr lang="en-US" smtClean="0"/>
              <a:t>12/12/2022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986263-D400-4233-A99F-5AAE5D17B97D}" type="slidenum">
              <a:rPr lang="en-US" smtClean="0"/>
              <a:t>‹#›</a:t>
            </a:fld>
            <a:endParaRPr lang="en-US"/>
          </a:p>
        </p:txBody>
      </p:sp>
    </p:spTree>
    <p:extLst>
      <p:ext uri="{BB962C8B-B14F-4D97-AF65-F5344CB8AC3E}">
        <p14:creationId xmlns:p14="http://schemas.microsoft.com/office/powerpoint/2010/main" val="27886192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11409B-B7EE-430B-A68A-1115D1D69429}" type="datetimeFigureOut">
              <a:rPr lang="en-US" smtClean="0"/>
              <a:t>12/12/2022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986263-D400-4233-A99F-5AAE5D17B97D}" type="slidenum">
              <a:rPr lang="en-US" smtClean="0"/>
              <a:t>‹#›</a:t>
            </a:fld>
            <a:endParaRPr lang="en-US"/>
          </a:p>
        </p:txBody>
      </p:sp>
    </p:spTree>
    <p:extLst>
      <p:ext uri="{BB962C8B-B14F-4D97-AF65-F5344CB8AC3E}">
        <p14:creationId xmlns:p14="http://schemas.microsoft.com/office/powerpoint/2010/main" val="19048473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1.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2.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4.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5.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6.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microsoft.com/office/2007/relationships/media" Target="../media/media1.mp4"/><Relationship Id="rId1" Type="http://schemas.openxmlformats.org/officeDocument/2006/relationships/video" Target="NULL" TargetMode="Externa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slideLayout" Target="../slideLayouts/slideLayout7.xml"/><Relationship Id="rId7" Type="http://schemas.openxmlformats.org/officeDocument/2006/relationships/image" Target="../media/image11.jpe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9.png"/><Relationship Id="rId9" Type="http://schemas.openxmlformats.org/officeDocument/2006/relationships/image" Target="../media/image13.jpeg"/></Relationships>
</file>

<file path=ppt/slides/_rels/slide7.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slideLayout" Target="../slideLayouts/slideLayout7.xml"/><Relationship Id="rId7" Type="http://schemas.openxmlformats.org/officeDocument/2006/relationships/image" Target="../media/image14.jpeg"/><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slideLayout" Target="../slideLayouts/slideLayout7.xml"/><Relationship Id="rId7" Type="http://schemas.openxmlformats.org/officeDocument/2006/relationships/image" Target="../media/image16.jpeg"/><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10.png"/><Relationship Id="rId5" Type="http://schemas.openxmlformats.org/officeDocument/2006/relationships/image" Target="../media/image6.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8" Type="http://schemas.openxmlformats.org/officeDocument/2006/relationships/image" Target="../media/image10.png"/><Relationship Id="rId3" Type="http://schemas.microsoft.com/office/2007/relationships/media" Target="../media/media6.mp3"/><Relationship Id="rId7" Type="http://schemas.openxmlformats.org/officeDocument/2006/relationships/image" Target="../media/image6.png"/><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9.png"/><Relationship Id="rId5" Type="http://schemas.openxmlformats.org/officeDocument/2006/relationships/slideLayout" Target="../slideLayouts/slideLayout7.xml"/><Relationship Id="rId10" Type="http://schemas.openxmlformats.org/officeDocument/2006/relationships/image" Target="../media/image19.jpeg"/><Relationship Id="rId4" Type="http://schemas.openxmlformats.org/officeDocument/2006/relationships/audio" Target="../media/media6.mp3"/><Relationship Id="rId9" Type="http://schemas.openxmlformats.org/officeDocument/2006/relationships/image" Target="../media/image1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1"/>
            <a:ext cx="12192000" cy="6858001"/>
          </a:xfrm>
          <a:prstGeom prst="rect">
            <a:avLst/>
          </a:prstGeom>
        </p:spPr>
      </p:pic>
    </p:spTree>
    <p:extLst>
      <p:ext uri="{BB962C8B-B14F-4D97-AF65-F5344CB8AC3E}">
        <p14:creationId xmlns:p14="http://schemas.microsoft.com/office/powerpoint/2010/main" val="343936882"/>
      </p:ext>
    </p:extLst>
  </p:cSld>
  <p:clrMapOvr>
    <a:masterClrMapping/>
  </p:clrMapOvr>
  <mc:AlternateContent xmlns:mc="http://schemas.openxmlformats.org/markup-compatibility/2006" xmlns:p14="http://schemas.microsoft.com/office/powerpoint/2010/main">
    <mc:Choice Requires="p14">
      <p:transition p14:dur="350">
        <p:push dir="u"/>
      </p:transition>
    </mc:Choice>
    <mc:Fallback xmlns="">
      <p:transition>
        <p:push dir="u"/>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pattFill prst="lgGrid">
          <a:fgClr>
            <a:schemeClr val="accent1">
              <a:lumMod val="40000"/>
              <a:lumOff val="60000"/>
            </a:schemeClr>
          </a:fgClr>
          <a:bgClr>
            <a:schemeClr val="bg1"/>
          </a:bgClr>
        </a:pattFill>
        <a:effectLst/>
      </p:bgPr>
    </p:bg>
    <p:spTree>
      <p:nvGrpSpPr>
        <p:cNvPr id="1" name=""/>
        <p:cNvGrpSpPr/>
        <p:nvPr/>
      </p:nvGrpSpPr>
      <p:grpSpPr>
        <a:xfrm>
          <a:off x="0" y="0"/>
          <a:ext cx="0" cy="0"/>
          <a:chOff x="0" y="0"/>
          <a:chExt cx="0" cy="0"/>
        </a:xfrm>
      </p:grpSpPr>
      <p:sp>
        <p:nvSpPr>
          <p:cNvPr id="4" name="Rounded Rectangle 3"/>
          <p:cNvSpPr/>
          <p:nvPr/>
        </p:nvSpPr>
        <p:spPr>
          <a:xfrm>
            <a:off x="289317" y="148980"/>
            <a:ext cx="11769028" cy="880171"/>
          </a:xfrm>
          <a:prstGeom prst="round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smtClean="0">
                <a:solidFill>
                  <a:schemeClr val="tx2">
                    <a:lumMod val="75000"/>
                  </a:schemeClr>
                </a:solidFill>
              </a:rPr>
              <a:t>Exercise 1 (SB p.72) - </a:t>
            </a:r>
            <a:r>
              <a:rPr lang="en-US" sz="2800" smtClean="0">
                <a:solidFill>
                  <a:schemeClr val="tx2">
                    <a:lumMod val="75000"/>
                  </a:schemeClr>
                </a:solidFill>
              </a:rPr>
              <a:t>Work </a:t>
            </a:r>
            <a:r>
              <a:rPr lang="en-US" sz="2800">
                <a:solidFill>
                  <a:schemeClr val="tx2">
                    <a:lumMod val="75000"/>
                  </a:schemeClr>
                </a:solidFill>
              </a:rPr>
              <a:t>in pairs. Look at the pictures. </a:t>
            </a:r>
            <a:endParaRPr lang="en-US" sz="2800" smtClean="0">
              <a:solidFill>
                <a:schemeClr val="tx2">
                  <a:lumMod val="75000"/>
                </a:schemeClr>
              </a:solidFill>
            </a:endParaRPr>
          </a:p>
          <a:p>
            <a:r>
              <a:rPr lang="en-US" sz="2800" smtClean="0">
                <a:solidFill>
                  <a:schemeClr val="tx2">
                    <a:lumMod val="75000"/>
                  </a:schemeClr>
                </a:solidFill>
              </a:rPr>
              <a:t>Which </a:t>
            </a:r>
            <a:r>
              <a:rPr lang="en-US" sz="2800">
                <a:solidFill>
                  <a:schemeClr val="tx2">
                    <a:lumMod val="75000"/>
                  </a:schemeClr>
                </a:solidFill>
              </a:rPr>
              <a:t>one is your favourite place to buy flowers?</a:t>
            </a:r>
            <a:endParaRPr lang="en-US" sz="2800" smtClean="0">
              <a:solidFill>
                <a:schemeClr val="tx2">
                  <a:lumMod val="75000"/>
                </a:schemeClr>
              </a:solidFill>
            </a:endParaRPr>
          </a:p>
        </p:txBody>
      </p:sp>
      <p:pic>
        <p:nvPicPr>
          <p:cNvPr id="13" name="Picture 2" descr="https://lh5.googleusercontent.com/eLOazw_2_qp8R8vwqGhw1p2FWxr_wTvqnDXfps3nzTeFx00e5HTzdXvSPCEVnQ7clXfCv8qad5bXlxSzIDgRVpY-UU0s1zlrfsplTriP9Ajhz3rreXABoAPTVghAzZsvFAMn4NCFYi5jBZvk59Al6mGtOWm5DdX0i-UgEaUvBaF4llWxOSR6irlPZ3h5bmB7-fGmbQ"/>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954121" y="159084"/>
            <a:ext cx="1104224" cy="476595"/>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descr="Icon&#10;&#10;Description automatically generate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246196" y="6168767"/>
            <a:ext cx="762249" cy="53519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4"/>
          <a:stretch>
            <a:fillRect/>
          </a:stretch>
        </p:blipFill>
        <p:spPr>
          <a:xfrm>
            <a:off x="236237" y="1162365"/>
            <a:ext cx="11902183" cy="3570999"/>
          </a:xfrm>
          <a:prstGeom prst="rect">
            <a:avLst/>
          </a:prstGeom>
        </p:spPr>
      </p:pic>
      <p:sp>
        <p:nvSpPr>
          <p:cNvPr id="6" name="Rectangle 5"/>
          <p:cNvSpPr/>
          <p:nvPr/>
        </p:nvSpPr>
        <p:spPr>
          <a:xfrm>
            <a:off x="289317" y="4909399"/>
            <a:ext cx="5725186" cy="963298"/>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smtClean="0"/>
              <a:t>from a florist’s/ floral shop </a:t>
            </a:r>
            <a:endParaRPr lang="en-US" sz="3600" b="1"/>
          </a:p>
        </p:txBody>
      </p:sp>
      <p:sp>
        <p:nvSpPr>
          <p:cNvPr id="11" name="Rectangle 10"/>
          <p:cNvSpPr/>
          <p:nvPr/>
        </p:nvSpPr>
        <p:spPr>
          <a:xfrm>
            <a:off x="6333159" y="4909399"/>
            <a:ext cx="5725186" cy="963298"/>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t>f</a:t>
            </a:r>
            <a:r>
              <a:rPr lang="en-US" sz="3600" b="1" dirty="0" smtClean="0"/>
              <a:t>rom a street vendor</a:t>
            </a:r>
            <a:endParaRPr lang="en-US" sz="3600" b="1" dirty="0"/>
          </a:p>
        </p:txBody>
      </p:sp>
    </p:spTree>
    <p:extLst>
      <p:ext uri="{BB962C8B-B14F-4D97-AF65-F5344CB8AC3E}">
        <p14:creationId xmlns:p14="http://schemas.microsoft.com/office/powerpoint/2010/main" val="30489976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350">
        <p15:prstTrans prst="wind"/>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pattFill prst="lgGrid">
          <a:fgClr>
            <a:schemeClr val="accent1">
              <a:lumMod val="40000"/>
              <a:lumOff val="60000"/>
            </a:schemeClr>
          </a:fgClr>
          <a:bgClr>
            <a:schemeClr val="bg1"/>
          </a:bgClr>
        </a:patt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851523" y="1029151"/>
            <a:ext cx="8488953" cy="5802015"/>
          </a:xfrm>
          <a:prstGeom prst="rect">
            <a:avLst/>
          </a:prstGeom>
        </p:spPr>
      </p:pic>
      <p:sp>
        <p:nvSpPr>
          <p:cNvPr id="4" name="Rounded Rectangle 3"/>
          <p:cNvSpPr/>
          <p:nvPr/>
        </p:nvSpPr>
        <p:spPr>
          <a:xfrm>
            <a:off x="289317" y="148980"/>
            <a:ext cx="11769028" cy="880171"/>
          </a:xfrm>
          <a:prstGeom prst="round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smtClean="0">
                <a:solidFill>
                  <a:schemeClr val="tx2">
                    <a:lumMod val="75000"/>
                  </a:schemeClr>
                </a:solidFill>
              </a:rPr>
              <a:t>Exercise 2 (SB p.72) - </a:t>
            </a:r>
            <a:r>
              <a:rPr lang="en-US" sz="2800">
                <a:solidFill>
                  <a:schemeClr val="tx2">
                    <a:lumMod val="75000"/>
                  </a:schemeClr>
                </a:solidFill>
              </a:rPr>
              <a:t>Read the text below. </a:t>
            </a:r>
            <a:endParaRPr lang="en-US" sz="2800" smtClean="0">
              <a:solidFill>
                <a:schemeClr val="tx2">
                  <a:lumMod val="75000"/>
                </a:schemeClr>
              </a:solidFill>
            </a:endParaRPr>
          </a:p>
          <a:p>
            <a:r>
              <a:rPr lang="en-US" sz="2800" smtClean="0">
                <a:solidFill>
                  <a:schemeClr val="tx2">
                    <a:lumMod val="75000"/>
                  </a:schemeClr>
                </a:solidFill>
              </a:rPr>
              <a:t>Underline </a:t>
            </a:r>
            <a:r>
              <a:rPr lang="en-US" sz="2800">
                <a:solidFill>
                  <a:schemeClr val="tx2">
                    <a:lumMod val="75000"/>
                  </a:schemeClr>
                </a:solidFill>
              </a:rPr>
              <a:t>although and despite. Answer the questions below. </a:t>
            </a:r>
            <a:endParaRPr lang="en-US" sz="2800" smtClean="0">
              <a:solidFill>
                <a:schemeClr val="tx2">
                  <a:lumMod val="75000"/>
                </a:schemeClr>
              </a:solidFill>
            </a:endParaRPr>
          </a:p>
        </p:txBody>
      </p:sp>
      <p:pic>
        <p:nvPicPr>
          <p:cNvPr id="13" name="Picture 2" descr="https://lh5.googleusercontent.com/eLOazw_2_qp8R8vwqGhw1p2FWxr_wTvqnDXfps3nzTeFx00e5HTzdXvSPCEVnQ7clXfCv8qad5bXlxSzIDgRVpY-UU0s1zlrfsplTriP9Ajhz3rreXABoAPTVghAzZsvFAMn4NCFYi5jBZvk59Al6mGtOWm5DdX0i-UgEaUvBaF4llWxOSR6irlPZ3h5bmB7-fGmbQ"/>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954121" y="159084"/>
            <a:ext cx="1104224" cy="476595"/>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descr="Icon&#10;&#10;Description automatically generate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246196" y="6168767"/>
            <a:ext cx="762249" cy="535196"/>
          </a:xfrm>
          <a:prstGeom prst="rect">
            <a:avLst/>
          </a:prstGeom>
          <a:noFill/>
          <a:extLst>
            <a:ext uri="{909E8E84-426E-40DD-AFC4-6F175D3DCCD1}">
              <a14:hiddenFill xmlns:a14="http://schemas.microsoft.com/office/drawing/2010/main">
                <a:solidFill>
                  <a:srgbClr val="FFFFFF"/>
                </a:solidFill>
              </a14:hiddenFill>
            </a:ext>
          </a:extLst>
        </p:spPr>
      </p:pic>
      <p:cxnSp>
        <p:nvCxnSpPr>
          <p:cNvPr id="6" name="Straight Connector 5"/>
          <p:cNvCxnSpPr/>
          <p:nvPr/>
        </p:nvCxnSpPr>
        <p:spPr>
          <a:xfrm flipV="1">
            <a:off x="2428875" y="3234519"/>
            <a:ext cx="1010361" cy="13506"/>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4800600" y="4067175"/>
            <a:ext cx="1295399" cy="95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42357966"/>
      </p:ext>
    </p:extLst>
  </p:cSld>
  <p:clrMapOvr>
    <a:masterClrMapping/>
  </p:clrMapOvr>
  <mc:AlternateContent xmlns:mc="http://schemas.openxmlformats.org/markup-compatibility/2006" xmlns:p14="http://schemas.microsoft.com/office/powerpoint/2010/main">
    <mc:Choice Requires="p14">
      <p:transition p14:dur="350">
        <p14:ferris dir="l"/>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289317" y="148980"/>
            <a:ext cx="11769028" cy="880171"/>
          </a:xfrm>
          <a:prstGeom prst="round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smtClean="0">
                <a:solidFill>
                  <a:schemeClr val="tx2">
                    <a:lumMod val="75000"/>
                  </a:schemeClr>
                </a:solidFill>
              </a:rPr>
              <a:t>Exercise 2 (SB p.72) - </a:t>
            </a:r>
            <a:r>
              <a:rPr lang="en-US" sz="2800">
                <a:solidFill>
                  <a:schemeClr val="tx2">
                    <a:lumMod val="75000"/>
                  </a:schemeClr>
                </a:solidFill>
              </a:rPr>
              <a:t>Read the text below. </a:t>
            </a:r>
            <a:endParaRPr lang="en-US" sz="2800" smtClean="0">
              <a:solidFill>
                <a:schemeClr val="tx2">
                  <a:lumMod val="75000"/>
                </a:schemeClr>
              </a:solidFill>
            </a:endParaRPr>
          </a:p>
          <a:p>
            <a:r>
              <a:rPr lang="en-US" sz="2800" smtClean="0">
                <a:solidFill>
                  <a:schemeClr val="tx2">
                    <a:lumMod val="75000"/>
                  </a:schemeClr>
                </a:solidFill>
              </a:rPr>
              <a:t>Underline </a:t>
            </a:r>
            <a:r>
              <a:rPr lang="en-US" sz="2800">
                <a:solidFill>
                  <a:schemeClr val="tx2">
                    <a:lumMod val="75000"/>
                  </a:schemeClr>
                </a:solidFill>
              </a:rPr>
              <a:t>although and despite. Answer the questions below. </a:t>
            </a:r>
            <a:endParaRPr lang="en-US" sz="2800" smtClean="0">
              <a:solidFill>
                <a:schemeClr val="tx2">
                  <a:lumMod val="75000"/>
                </a:schemeClr>
              </a:solidFill>
            </a:endParaRPr>
          </a:p>
        </p:txBody>
      </p:sp>
      <p:pic>
        <p:nvPicPr>
          <p:cNvPr id="13" name="Picture 2" descr="https://lh5.googleusercontent.com/eLOazw_2_qp8R8vwqGhw1p2FWxr_wTvqnDXfps3nzTeFx00e5HTzdXvSPCEVnQ7clXfCv8qad5bXlxSzIDgRVpY-UU0s1zlrfsplTriP9Ajhz3rreXABoAPTVghAzZsvFAMn4NCFYi5jBZvk59Al6mGtOWm5DdX0i-UgEaUvBaF4llWxOSR6irlPZ3h5bmB7-fGmbQ"/>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954121" y="159084"/>
            <a:ext cx="1104224" cy="476595"/>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descr="Icon&#10;&#10;Description automatically generate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246196" y="6168767"/>
            <a:ext cx="762249" cy="535196"/>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185813" y="1134443"/>
            <a:ext cx="5856398" cy="5442392"/>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600" b="1" dirty="0">
                <a:solidFill>
                  <a:schemeClr val="tx2">
                    <a:lumMod val="75000"/>
                  </a:schemeClr>
                </a:solidFill>
              </a:rPr>
              <a:t>My friend, Nam and I love helping out at local shops. We want to make a difference to our neighborhood despite our young age. Mr. Hoàng, my </a:t>
            </a:r>
            <a:r>
              <a:rPr lang="en-US" sz="2600" b="1" dirty="0" err="1">
                <a:solidFill>
                  <a:schemeClr val="tx2">
                    <a:lumMod val="75000"/>
                  </a:schemeClr>
                </a:solidFill>
              </a:rPr>
              <a:t>neighbour</a:t>
            </a:r>
            <a:r>
              <a:rPr lang="en-US" sz="2600" b="1" dirty="0">
                <a:solidFill>
                  <a:schemeClr val="tx2">
                    <a:lumMod val="75000"/>
                  </a:schemeClr>
                </a:solidFill>
              </a:rPr>
              <a:t>, works at a bookshop. He needs our help when his shop is crowded. Although we don’t ask him for money, he sometimes offers us some change or lets us read comics for free. Sometimes, we go to the nearby florist’s to help </a:t>
            </a:r>
            <a:r>
              <a:rPr lang="en-US" sz="2600" b="1" dirty="0" err="1">
                <a:solidFill>
                  <a:schemeClr val="tx2">
                    <a:lumMod val="75000"/>
                  </a:schemeClr>
                </a:solidFill>
              </a:rPr>
              <a:t>Mrs.Phương</a:t>
            </a:r>
            <a:r>
              <a:rPr lang="en-US" sz="2600" b="1" dirty="0">
                <a:solidFill>
                  <a:schemeClr val="tx2">
                    <a:lumMod val="75000"/>
                  </a:schemeClr>
                </a:solidFill>
              </a:rPr>
              <a:t> clean up, too. She works hard to raise money for poor children.</a:t>
            </a:r>
          </a:p>
        </p:txBody>
      </p:sp>
      <p:sp>
        <p:nvSpPr>
          <p:cNvPr id="6" name="Rounded Rectangle 5"/>
          <p:cNvSpPr/>
          <p:nvPr/>
        </p:nvSpPr>
        <p:spPr>
          <a:xfrm>
            <a:off x="6151419" y="1134443"/>
            <a:ext cx="5906926" cy="831273"/>
          </a:xfrm>
          <a:prstGeom prst="roundRect">
            <a:avLst/>
          </a:prstGeom>
          <a:solidFill>
            <a:srgbClr val="0066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smtClean="0"/>
              <a:t>1 What </a:t>
            </a:r>
            <a:r>
              <a:rPr lang="en-US" sz="2800" b="1" dirty="0"/>
              <a:t>does </a:t>
            </a:r>
            <a:r>
              <a:rPr lang="en-US" sz="2800" b="1" dirty="0" smtClean="0"/>
              <a:t>Mr. </a:t>
            </a:r>
            <a:r>
              <a:rPr lang="en-US" sz="2800" b="1" dirty="0" err="1" smtClean="0"/>
              <a:t>Hoàng</a:t>
            </a:r>
            <a:r>
              <a:rPr lang="en-US" sz="2800" b="1" dirty="0" smtClean="0"/>
              <a:t> </a:t>
            </a:r>
            <a:r>
              <a:rPr lang="en-US" sz="2800" b="1" dirty="0" smtClean="0"/>
              <a:t>sometimes </a:t>
            </a:r>
            <a:r>
              <a:rPr lang="en-US" sz="2800" b="1" dirty="0"/>
              <a:t>offer the kids?</a:t>
            </a:r>
          </a:p>
        </p:txBody>
      </p:sp>
      <p:sp>
        <p:nvSpPr>
          <p:cNvPr id="10" name="Rounded Rectangle 9"/>
          <p:cNvSpPr/>
          <p:nvPr/>
        </p:nvSpPr>
        <p:spPr>
          <a:xfrm>
            <a:off x="6151418" y="3819780"/>
            <a:ext cx="5906926" cy="722881"/>
          </a:xfrm>
          <a:prstGeom prst="roundRect">
            <a:avLst/>
          </a:prstGeom>
          <a:solidFill>
            <a:srgbClr val="0066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smtClean="0"/>
              <a:t>2 Why </a:t>
            </a:r>
            <a:r>
              <a:rPr lang="en-US" sz="2800" b="1" dirty="0"/>
              <a:t>does Mrs. Phương work hard?</a:t>
            </a:r>
          </a:p>
        </p:txBody>
      </p:sp>
      <p:sp>
        <p:nvSpPr>
          <p:cNvPr id="8" name="TextBox 7"/>
          <p:cNvSpPr txBox="1"/>
          <p:nvPr/>
        </p:nvSpPr>
        <p:spPr>
          <a:xfrm>
            <a:off x="6307893" y="2022162"/>
            <a:ext cx="5662434" cy="1569660"/>
          </a:xfrm>
          <a:prstGeom prst="rect">
            <a:avLst/>
          </a:prstGeom>
          <a:noFill/>
        </p:spPr>
        <p:txBody>
          <a:bodyPr wrap="square" rtlCol="0">
            <a:spAutoFit/>
          </a:bodyPr>
          <a:lstStyle/>
          <a:p>
            <a:r>
              <a:rPr lang="en-US" sz="3200" b="1" dirty="0" err="1">
                <a:solidFill>
                  <a:srgbClr val="C00000"/>
                </a:solidFill>
              </a:rPr>
              <a:t>Mr.Hoàng</a:t>
            </a:r>
            <a:r>
              <a:rPr lang="en-US" sz="3200" b="1" dirty="0">
                <a:solidFill>
                  <a:srgbClr val="C00000"/>
                </a:solidFill>
              </a:rPr>
              <a:t> sometimes offers the kids some change and lets them read comics for free.</a:t>
            </a:r>
          </a:p>
        </p:txBody>
      </p:sp>
      <p:sp>
        <p:nvSpPr>
          <p:cNvPr id="12" name="TextBox 11"/>
          <p:cNvSpPr txBox="1"/>
          <p:nvPr/>
        </p:nvSpPr>
        <p:spPr>
          <a:xfrm>
            <a:off x="6230471" y="4542661"/>
            <a:ext cx="5662434" cy="1077218"/>
          </a:xfrm>
          <a:prstGeom prst="rect">
            <a:avLst/>
          </a:prstGeom>
          <a:noFill/>
        </p:spPr>
        <p:txBody>
          <a:bodyPr wrap="square" rtlCol="0">
            <a:spAutoFit/>
          </a:bodyPr>
          <a:lstStyle/>
          <a:p>
            <a:r>
              <a:rPr lang="en-US" sz="3200" b="1" dirty="0">
                <a:solidFill>
                  <a:srgbClr val="C00000"/>
                </a:solidFill>
              </a:rPr>
              <a:t>She raises money for poor children.</a:t>
            </a:r>
          </a:p>
        </p:txBody>
      </p:sp>
      <p:sp>
        <p:nvSpPr>
          <p:cNvPr id="19" name="Rounded Rectangle 18"/>
          <p:cNvSpPr/>
          <p:nvPr/>
        </p:nvSpPr>
        <p:spPr>
          <a:xfrm>
            <a:off x="289317" y="139200"/>
            <a:ext cx="11769028" cy="880171"/>
          </a:xfrm>
          <a:prstGeom prst="round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smtClean="0">
                <a:solidFill>
                  <a:schemeClr val="tx2">
                    <a:lumMod val="75000"/>
                  </a:schemeClr>
                </a:solidFill>
              </a:rPr>
              <a:t>Exercise 2 (SB p.72) - </a:t>
            </a:r>
            <a:r>
              <a:rPr lang="en-US" sz="2800">
                <a:solidFill>
                  <a:schemeClr val="tx2">
                    <a:lumMod val="75000"/>
                  </a:schemeClr>
                </a:solidFill>
              </a:rPr>
              <a:t>Read the text below. </a:t>
            </a:r>
            <a:endParaRPr lang="en-US" sz="2800" smtClean="0">
              <a:solidFill>
                <a:schemeClr val="tx2">
                  <a:lumMod val="75000"/>
                </a:schemeClr>
              </a:solidFill>
            </a:endParaRPr>
          </a:p>
          <a:p>
            <a:r>
              <a:rPr lang="en-US" sz="2800" smtClean="0">
                <a:solidFill>
                  <a:schemeClr val="tx2">
                    <a:lumMod val="75000"/>
                  </a:schemeClr>
                </a:solidFill>
              </a:rPr>
              <a:t>Underline </a:t>
            </a:r>
            <a:r>
              <a:rPr lang="en-US" sz="2800">
                <a:solidFill>
                  <a:schemeClr val="tx2">
                    <a:lumMod val="75000"/>
                  </a:schemeClr>
                </a:solidFill>
              </a:rPr>
              <a:t>although and despite. Answer the questions below. </a:t>
            </a:r>
            <a:endParaRPr lang="en-US" sz="2800" smtClean="0">
              <a:solidFill>
                <a:schemeClr val="tx2">
                  <a:lumMod val="75000"/>
                </a:schemeClr>
              </a:solidFill>
            </a:endParaRPr>
          </a:p>
        </p:txBody>
      </p:sp>
      <p:cxnSp>
        <p:nvCxnSpPr>
          <p:cNvPr id="20" name="Straight Connector 19"/>
          <p:cNvCxnSpPr/>
          <p:nvPr/>
        </p:nvCxnSpPr>
        <p:spPr>
          <a:xfrm flipV="1">
            <a:off x="4000899" y="4255477"/>
            <a:ext cx="1949735" cy="1212"/>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289317" y="4637689"/>
            <a:ext cx="5661317" cy="10511"/>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289317" y="5026742"/>
            <a:ext cx="2044308" cy="2458"/>
          </a:xfrm>
          <a:prstGeom prst="line">
            <a:avLst/>
          </a:prstGeom>
          <a:ln w="571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V="1">
            <a:off x="2448324" y="5787189"/>
            <a:ext cx="2292118" cy="30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flipV="1">
            <a:off x="1302265" y="6182012"/>
            <a:ext cx="2292118" cy="302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079590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350">
        <p15:prstTrans prst="fallOver"/>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500"/>
                                        <p:tgtEl>
                                          <p:spTgt spid="20"/>
                                        </p:tgtEl>
                                      </p:cBhvr>
                                    </p:animEffect>
                                  </p:childTnLst>
                                </p:cTn>
                              </p:par>
                              <p:par>
                                <p:cTn id="13" presetID="10" presetClass="entr" presetSubtype="0" fill="hold" nodeType="with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fade">
                                      <p:cBhvr>
                                        <p:cTn id="15" dur="500"/>
                                        <p:tgtEl>
                                          <p:spTgt spid="22"/>
                                        </p:tgtEl>
                                      </p:cBhvr>
                                    </p:animEffect>
                                  </p:childTnLst>
                                </p:cTn>
                              </p:par>
                              <p:par>
                                <p:cTn id="16" presetID="10" presetClass="entr" presetSubtype="0" fill="hold" nodeType="with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fade">
                                      <p:cBhvr>
                                        <p:cTn id="18" dur="500"/>
                                        <p:tgtEl>
                                          <p:spTgt spid="2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31"/>
                                        </p:tgtEl>
                                        <p:attrNameLst>
                                          <p:attrName>style.visibility</p:attrName>
                                        </p:attrNameLst>
                                      </p:cBhvr>
                                      <p:to>
                                        <p:strVal val="visible"/>
                                      </p:to>
                                    </p:set>
                                    <p:animEffect transition="in" filter="fade">
                                      <p:cBhvr>
                                        <p:cTn id="28" dur="500"/>
                                        <p:tgtEl>
                                          <p:spTgt spid="31"/>
                                        </p:tgtEl>
                                      </p:cBhvr>
                                    </p:animEffect>
                                  </p:childTnLst>
                                </p:cTn>
                              </p:par>
                              <p:par>
                                <p:cTn id="29" presetID="10" presetClass="entr" presetSubtype="0" fill="hold" nodeType="withEffect">
                                  <p:stCondLst>
                                    <p:cond delay="0"/>
                                  </p:stCondLst>
                                  <p:childTnLst>
                                    <p:set>
                                      <p:cBhvr>
                                        <p:cTn id="30" dur="1" fill="hold">
                                          <p:stCondLst>
                                            <p:cond delay="0"/>
                                          </p:stCondLst>
                                        </p:cTn>
                                        <p:tgtEl>
                                          <p:spTgt spid="26"/>
                                        </p:tgtEl>
                                        <p:attrNameLst>
                                          <p:attrName>style.visibility</p:attrName>
                                        </p:attrNameLst>
                                      </p:cBhvr>
                                      <p:to>
                                        <p:strVal val="visible"/>
                                      </p:to>
                                    </p:set>
                                    <p:animEffect transition="in" filter="fade">
                                      <p:cBhvr>
                                        <p:cTn id="31"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51128" y="228600"/>
            <a:ext cx="8433873" cy="6400800"/>
          </a:xfrm>
          <a:prstGeom prst="rect">
            <a:avLst/>
          </a:prstGeom>
        </p:spPr>
      </p:pic>
      <p:sp>
        <p:nvSpPr>
          <p:cNvPr id="3" name="Rounded Rectangular Callout 2"/>
          <p:cNvSpPr/>
          <p:nvPr/>
        </p:nvSpPr>
        <p:spPr>
          <a:xfrm>
            <a:off x="8689246" y="228600"/>
            <a:ext cx="3354430" cy="1257911"/>
          </a:xfrm>
          <a:prstGeom prst="wedgeRoundRectCallout">
            <a:avLst>
              <a:gd name="adj1" fmla="val -71435"/>
              <a:gd name="adj2" fmla="val 14811"/>
              <a:gd name="adj3" fmla="val 16667"/>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smtClean="0">
                <a:solidFill>
                  <a:srgbClr val="C00000"/>
                </a:solidFill>
              </a:rPr>
              <a:t>Thể hiện sự tương phản</a:t>
            </a:r>
            <a:endParaRPr lang="en-US" sz="3600" b="1">
              <a:solidFill>
                <a:srgbClr val="C00000"/>
              </a:solidFill>
            </a:endParaRPr>
          </a:p>
        </p:txBody>
      </p:sp>
      <p:sp>
        <p:nvSpPr>
          <p:cNvPr id="4" name="Rectangle 3"/>
          <p:cNvSpPr/>
          <p:nvPr/>
        </p:nvSpPr>
        <p:spPr>
          <a:xfrm>
            <a:off x="347179" y="1872809"/>
            <a:ext cx="1735893" cy="459644"/>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smtClean="0">
                <a:solidFill>
                  <a:srgbClr val="C00000"/>
                </a:solidFill>
              </a:rPr>
              <a:t>Mặc dù</a:t>
            </a:r>
            <a:endParaRPr lang="en-US" sz="3600" b="1">
              <a:solidFill>
                <a:srgbClr val="C00000"/>
              </a:solidFill>
            </a:endParaRPr>
          </a:p>
        </p:txBody>
      </p:sp>
      <p:sp>
        <p:nvSpPr>
          <p:cNvPr id="5" name="Rectangle 4"/>
          <p:cNvSpPr/>
          <p:nvPr/>
        </p:nvSpPr>
        <p:spPr>
          <a:xfrm>
            <a:off x="347179" y="4699951"/>
            <a:ext cx="1735893" cy="459644"/>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smtClean="0">
                <a:solidFill>
                  <a:srgbClr val="C00000"/>
                </a:solidFill>
              </a:rPr>
              <a:t>Mặc dù</a:t>
            </a:r>
            <a:endParaRPr lang="en-US" sz="3600" b="1">
              <a:solidFill>
                <a:srgbClr val="C00000"/>
              </a:solidFill>
            </a:endParaRPr>
          </a:p>
        </p:txBody>
      </p:sp>
      <p:sp>
        <p:nvSpPr>
          <p:cNvPr id="6" name="Rounded Rectangular Callout 5"/>
          <p:cNvSpPr/>
          <p:nvPr/>
        </p:nvSpPr>
        <p:spPr>
          <a:xfrm>
            <a:off x="8689246" y="1872809"/>
            <a:ext cx="3354430" cy="1257911"/>
          </a:xfrm>
          <a:prstGeom prst="wedgeRoundRectCallout">
            <a:avLst>
              <a:gd name="adj1" fmla="val -71435"/>
              <a:gd name="adj2" fmla="val 24140"/>
              <a:gd name="adj3" fmla="val 16667"/>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smtClean="0">
                <a:solidFill>
                  <a:srgbClr val="C00000"/>
                </a:solidFill>
              </a:rPr>
              <a:t>Although + mệnh đề</a:t>
            </a:r>
            <a:endParaRPr lang="en-US" sz="3600" b="1">
              <a:solidFill>
                <a:srgbClr val="C00000"/>
              </a:solidFill>
            </a:endParaRPr>
          </a:p>
        </p:txBody>
      </p:sp>
      <p:sp>
        <p:nvSpPr>
          <p:cNvPr id="7" name="Rounded Rectangular Callout 6"/>
          <p:cNvSpPr/>
          <p:nvPr/>
        </p:nvSpPr>
        <p:spPr>
          <a:xfrm>
            <a:off x="8689246" y="4240306"/>
            <a:ext cx="3354430" cy="2389094"/>
          </a:xfrm>
          <a:prstGeom prst="wedgeRoundRectCallout">
            <a:avLst>
              <a:gd name="adj1" fmla="val -67207"/>
              <a:gd name="adj2" fmla="val -43388"/>
              <a:gd name="adj3" fmla="val 16667"/>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solidFill>
                  <a:srgbClr val="C00000"/>
                </a:solidFill>
              </a:rPr>
              <a:t>Despite</a:t>
            </a:r>
          </a:p>
          <a:p>
            <a:pPr algn="ctr"/>
            <a:r>
              <a:rPr lang="en-US" sz="3600" b="1" dirty="0" smtClean="0">
                <a:solidFill>
                  <a:srgbClr val="C00000"/>
                </a:solidFill>
              </a:rPr>
              <a:t>In spite of +</a:t>
            </a:r>
          </a:p>
          <a:p>
            <a:pPr algn="ctr"/>
            <a:r>
              <a:rPr lang="en-US" sz="3600" b="1" dirty="0" err="1" smtClean="0">
                <a:solidFill>
                  <a:srgbClr val="C00000"/>
                </a:solidFill>
              </a:rPr>
              <a:t>danh</a:t>
            </a:r>
            <a:r>
              <a:rPr lang="en-US" sz="3600" b="1" dirty="0" smtClean="0">
                <a:solidFill>
                  <a:srgbClr val="C00000"/>
                </a:solidFill>
              </a:rPr>
              <a:t> </a:t>
            </a:r>
            <a:r>
              <a:rPr lang="en-US" sz="3600" b="1" dirty="0" err="1" smtClean="0">
                <a:solidFill>
                  <a:srgbClr val="C00000"/>
                </a:solidFill>
              </a:rPr>
              <a:t>từ</a:t>
            </a:r>
            <a:r>
              <a:rPr lang="en-US" sz="3600" b="1" dirty="0" smtClean="0">
                <a:solidFill>
                  <a:srgbClr val="C00000"/>
                </a:solidFill>
              </a:rPr>
              <a:t> / </a:t>
            </a:r>
            <a:r>
              <a:rPr lang="en-US" sz="3600" b="1" dirty="0" err="1" smtClean="0">
                <a:solidFill>
                  <a:srgbClr val="C00000"/>
                </a:solidFill>
              </a:rPr>
              <a:t>V.ing</a:t>
            </a:r>
            <a:endParaRPr lang="en-US" sz="3600" b="1" dirty="0">
              <a:solidFill>
                <a:srgbClr val="C00000"/>
              </a:solidFill>
            </a:endParaRPr>
          </a:p>
        </p:txBody>
      </p:sp>
    </p:spTree>
    <p:extLst>
      <p:ext uri="{BB962C8B-B14F-4D97-AF65-F5344CB8AC3E}">
        <p14:creationId xmlns:p14="http://schemas.microsoft.com/office/powerpoint/2010/main" val="1829530581"/>
      </p:ext>
    </p:extLst>
  </p:cSld>
  <p:clrMapOvr>
    <a:masterClrMapping/>
  </p:clrMapOvr>
  <mc:AlternateContent xmlns:mc="http://schemas.openxmlformats.org/markup-compatibility/2006" xmlns:p14="http://schemas.microsoft.com/office/powerpoint/2010/main">
    <mc:Choice Requires="p14">
      <p:transition p14:dur="350">
        <p:wheel spokes="1"/>
      </p:transition>
    </mc:Choice>
    <mc:Fallback xmlns="">
      <p:transition>
        <p:wheel spokes="1"/>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25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25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25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2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pattFill prst="lgGrid">
          <a:fgClr>
            <a:schemeClr val="accent1">
              <a:lumMod val="40000"/>
              <a:lumOff val="60000"/>
            </a:schemeClr>
          </a:fgClr>
          <a:bgClr>
            <a:schemeClr val="bg1"/>
          </a:bgClr>
        </a:pattFill>
        <a:effectLst/>
      </p:bgPr>
    </p:bg>
    <p:spTree>
      <p:nvGrpSpPr>
        <p:cNvPr id="1" name=""/>
        <p:cNvGrpSpPr/>
        <p:nvPr/>
      </p:nvGrpSpPr>
      <p:grpSpPr>
        <a:xfrm>
          <a:off x="0" y="0"/>
          <a:ext cx="0" cy="0"/>
          <a:chOff x="0" y="0"/>
          <a:chExt cx="0" cy="0"/>
        </a:xfrm>
      </p:grpSpPr>
      <p:sp>
        <p:nvSpPr>
          <p:cNvPr id="4" name="Rounded Rectangle 3"/>
          <p:cNvSpPr/>
          <p:nvPr/>
        </p:nvSpPr>
        <p:spPr>
          <a:xfrm>
            <a:off x="289317" y="148980"/>
            <a:ext cx="11769028" cy="880171"/>
          </a:xfrm>
          <a:prstGeom prst="round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smtClean="0">
                <a:solidFill>
                  <a:schemeClr val="tx2">
                    <a:lumMod val="75000"/>
                  </a:schemeClr>
                </a:solidFill>
              </a:rPr>
              <a:t>Exercise 3 (SB p.72) - </a:t>
            </a:r>
            <a:r>
              <a:rPr lang="en-US" sz="2800">
                <a:solidFill>
                  <a:schemeClr val="tx2">
                    <a:lumMod val="75000"/>
                  </a:schemeClr>
                </a:solidFill>
              </a:rPr>
              <a:t>Study the Grammar box. </a:t>
            </a:r>
            <a:endParaRPr lang="en-US" sz="2800" smtClean="0">
              <a:solidFill>
                <a:schemeClr val="tx2">
                  <a:lumMod val="75000"/>
                </a:schemeClr>
              </a:solidFill>
            </a:endParaRPr>
          </a:p>
          <a:p>
            <a:r>
              <a:rPr lang="en-US" sz="2800" smtClean="0">
                <a:solidFill>
                  <a:schemeClr val="tx2">
                    <a:lumMod val="75000"/>
                  </a:schemeClr>
                </a:solidFill>
              </a:rPr>
              <a:t>Complete </a:t>
            </a:r>
            <a:r>
              <a:rPr lang="en-US" sz="2800">
                <a:solidFill>
                  <a:schemeClr val="tx2">
                    <a:lumMod val="75000"/>
                  </a:schemeClr>
                </a:solidFill>
              </a:rPr>
              <a:t>the sentences below, using although and despite / in spite of.</a:t>
            </a:r>
            <a:endParaRPr lang="en-US" sz="2800" smtClean="0">
              <a:solidFill>
                <a:schemeClr val="tx2">
                  <a:lumMod val="75000"/>
                </a:schemeClr>
              </a:solidFill>
            </a:endParaRPr>
          </a:p>
        </p:txBody>
      </p:sp>
      <p:pic>
        <p:nvPicPr>
          <p:cNvPr id="13" name="Picture 2" descr="https://lh5.googleusercontent.com/eLOazw_2_qp8R8vwqGhw1p2FWxr_wTvqnDXfps3nzTeFx00e5HTzdXvSPCEVnQ7clXfCv8qad5bXlxSzIDgRVpY-UU0s1zlrfsplTriP9Ajhz3rreXABoAPTVghAzZsvFAMn4NCFYi5jBZvk59Al6mGtOWm5DdX0i-UgEaUvBaF4llWxOSR6irlPZ3h5bmB7-fGmbQ"/>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954121" y="159084"/>
            <a:ext cx="1104224" cy="476595"/>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descr="Icon&#10;&#10;Description automatically generate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246196" y="6168767"/>
            <a:ext cx="762249" cy="535196"/>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519952" y="1195906"/>
            <a:ext cx="11064077" cy="5016758"/>
          </a:xfrm>
          <a:prstGeom prst="rect">
            <a:avLst/>
          </a:prstGeom>
        </p:spPr>
        <p:txBody>
          <a:bodyPr wrap="square">
            <a:spAutoFit/>
          </a:bodyPr>
          <a:lstStyle/>
          <a:p>
            <a:pPr algn="just">
              <a:buFont typeface="+mj-lt"/>
              <a:buAutoNum type="arabicPeriod"/>
            </a:pPr>
            <a:r>
              <a:rPr lang="en-US" sz="3200" b="1" smtClean="0">
                <a:solidFill>
                  <a:schemeClr val="accent1">
                    <a:lumMod val="50000"/>
                  </a:schemeClr>
                </a:solidFill>
              </a:rPr>
              <a:t>____________my father was late for work, he stopped to buy a newspaper at the newsagent's. </a:t>
            </a:r>
          </a:p>
          <a:p>
            <a:pPr algn="just">
              <a:buFont typeface="+mj-lt"/>
              <a:buAutoNum type="arabicPeriod"/>
            </a:pPr>
            <a:r>
              <a:rPr lang="en-US" sz="3200" b="1" smtClean="0">
                <a:solidFill>
                  <a:schemeClr val="accent1">
                    <a:lumMod val="50000"/>
                  </a:schemeClr>
                </a:solidFill>
              </a:rPr>
              <a:t> The shopping centre will be closed__________ its owner's attempt to rebuild it. </a:t>
            </a:r>
          </a:p>
          <a:p>
            <a:pPr algn="just">
              <a:buFont typeface="+mj-lt"/>
              <a:buAutoNum type="arabicPeriod"/>
            </a:pPr>
            <a:r>
              <a:rPr lang="en-US" sz="3200" b="1" smtClean="0">
                <a:solidFill>
                  <a:schemeClr val="accent1">
                    <a:lumMod val="50000"/>
                  </a:schemeClr>
                </a:solidFill>
              </a:rPr>
              <a:t>_________my mum's efforts, she still spends more money on clothes than she expected. </a:t>
            </a:r>
          </a:p>
          <a:p>
            <a:pPr algn="just">
              <a:buFont typeface="+mj-lt"/>
              <a:buAutoNum type="arabicPeriod"/>
            </a:pPr>
            <a:r>
              <a:rPr lang="en-US" sz="3200" b="1" smtClean="0">
                <a:solidFill>
                  <a:schemeClr val="accent1">
                    <a:lumMod val="50000"/>
                  </a:schemeClr>
                </a:solidFill>
              </a:rPr>
              <a:t>Living in the city is expensive___________some people can earn more money. </a:t>
            </a:r>
          </a:p>
          <a:p>
            <a:pPr algn="just">
              <a:buFont typeface="+mj-lt"/>
              <a:buAutoNum type="arabicPeriod"/>
            </a:pPr>
            <a:r>
              <a:rPr lang="en-US" sz="3200" b="1" smtClean="0">
                <a:solidFill>
                  <a:schemeClr val="accent1">
                    <a:lumMod val="50000"/>
                  </a:schemeClr>
                </a:solidFill>
              </a:rPr>
              <a:t>The shoe shop only sells a few pairs of shoes each day_________ its special offers at this time of the year. </a:t>
            </a:r>
            <a:endParaRPr lang="en-US" sz="3200" b="1" i="0">
              <a:solidFill>
                <a:schemeClr val="accent1">
                  <a:lumMod val="50000"/>
                </a:schemeClr>
              </a:solidFill>
              <a:effectLst/>
            </a:endParaRPr>
          </a:p>
        </p:txBody>
      </p:sp>
    </p:spTree>
    <p:extLst>
      <p:ext uri="{BB962C8B-B14F-4D97-AF65-F5344CB8AC3E}">
        <p14:creationId xmlns:p14="http://schemas.microsoft.com/office/powerpoint/2010/main" val="12175604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350">
        <p15:prstTrans prst="peelOff"/>
      </p:transition>
    </mc:Choice>
    <mc:Fallback xmlns="">
      <p:transition>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pattFill prst="lgGrid">
          <a:fgClr>
            <a:schemeClr val="accent1">
              <a:lumMod val="40000"/>
              <a:lumOff val="60000"/>
            </a:schemeClr>
          </a:fgClr>
          <a:bgClr>
            <a:schemeClr val="bg1"/>
          </a:bgClr>
        </a:pattFill>
        <a:effectLst/>
      </p:bgPr>
    </p:bg>
    <p:spTree>
      <p:nvGrpSpPr>
        <p:cNvPr id="1" name=""/>
        <p:cNvGrpSpPr/>
        <p:nvPr/>
      </p:nvGrpSpPr>
      <p:grpSpPr>
        <a:xfrm>
          <a:off x="0" y="0"/>
          <a:ext cx="0" cy="0"/>
          <a:chOff x="0" y="0"/>
          <a:chExt cx="0" cy="0"/>
        </a:xfrm>
      </p:grpSpPr>
      <p:sp>
        <p:nvSpPr>
          <p:cNvPr id="4" name="Rounded Rectangle 3"/>
          <p:cNvSpPr/>
          <p:nvPr/>
        </p:nvSpPr>
        <p:spPr>
          <a:xfrm>
            <a:off x="289317" y="148980"/>
            <a:ext cx="11769028" cy="880171"/>
          </a:xfrm>
          <a:prstGeom prst="round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smtClean="0">
                <a:solidFill>
                  <a:schemeClr val="tx2">
                    <a:lumMod val="75000"/>
                  </a:schemeClr>
                </a:solidFill>
              </a:rPr>
              <a:t>Exercise 3 (SB p.72) - </a:t>
            </a:r>
            <a:r>
              <a:rPr lang="en-US" sz="2800">
                <a:solidFill>
                  <a:schemeClr val="tx2">
                    <a:lumMod val="75000"/>
                  </a:schemeClr>
                </a:solidFill>
              </a:rPr>
              <a:t>Study the Grammar box. </a:t>
            </a:r>
            <a:endParaRPr lang="en-US" sz="2800" smtClean="0">
              <a:solidFill>
                <a:schemeClr val="tx2">
                  <a:lumMod val="75000"/>
                </a:schemeClr>
              </a:solidFill>
            </a:endParaRPr>
          </a:p>
          <a:p>
            <a:r>
              <a:rPr lang="en-US" sz="2800" smtClean="0">
                <a:solidFill>
                  <a:schemeClr val="tx2">
                    <a:lumMod val="75000"/>
                  </a:schemeClr>
                </a:solidFill>
              </a:rPr>
              <a:t>Complete </a:t>
            </a:r>
            <a:r>
              <a:rPr lang="en-US" sz="2800">
                <a:solidFill>
                  <a:schemeClr val="tx2">
                    <a:lumMod val="75000"/>
                  </a:schemeClr>
                </a:solidFill>
              </a:rPr>
              <a:t>the sentences below, using although and despite / in spite of.</a:t>
            </a:r>
            <a:endParaRPr lang="en-US" sz="2800" smtClean="0">
              <a:solidFill>
                <a:schemeClr val="tx2">
                  <a:lumMod val="75000"/>
                </a:schemeClr>
              </a:solidFill>
            </a:endParaRPr>
          </a:p>
        </p:txBody>
      </p:sp>
      <p:pic>
        <p:nvPicPr>
          <p:cNvPr id="13" name="Picture 2" descr="https://lh5.googleusercontent.com/eLOazw_2_qp8R8vwqGhw1p2FWxr_wTvqnDXfps3nzTeFx00e5HTzdXvSPCEVnQ7clXfCv8qad5bXlxSzIDgRVpY-UU0s1zlrfsplTriP9Ajhz3rreXABoAPTVghAzZsvFAMn4NCFYi5jBZvk59Al6mGtOWm5DdX0i-UgEaUvBaF4llWxOSR6irlPZ3h5bmB7-fGmbQ"/>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954121" y="159084"/>
            <a:ext cx="1104224" cy="476595"/>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descr="Icon&#10;&#10;Description automatically generate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246196" y="6168767"/>
            <a:ext cx="762249" cy="535196"/>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519952" y="1195906"/>
            <a:ext cx="11274341" cy="4524315"/>
          </a:xfrm>
          <a:prstGeom prst="rect">
            <a:avLst/>
          </a:prstGeom>
        </p:spPr>
        <p:txBody>
          <a:bodyPr wrap="square">
            <a:spAutoFit/>
          </a:bodyPr>
          <a:lstStyle/>
          <a:p>
            <a:pPr algn="just">
              <a:buFont typeface="+mj-lt"/>
              <a:buAutoNum type="arabicPeriod"/>
            </a:pPr>
            <a:r>
              <a:rPr lang="en-US" sz="3200" b="1" smtClean="0">
                <a:solidFill>
                  <a:schemeClr val="accent1">
                    <a:lumMod val="50000"/>
                  </a:schemeClr>
                </a:solidFill>
              </a:rPr>
              <a:t> ____________ my father was late for work, he stopped to buy </a:t>
            </a:r>
            <a:br>
              <a:rPr lang="en-US" sz="3200" b="1" smtClean="0">
                <a:solidFill>
                  <a:schemeClr val="accent1">
                    <a:lumMod val="50000"/>
                  </a:schemeClr>
                </a:solidFill>
              </a:rPr>
            </a:br>
            <a:endParaRPr lang="en-US" sz="3200" b="1" smtClean="0">
              <a:solidFill>
                <a:schemeClr val="accent1">
                  <a:lumMod val="50000"/>
                </a:schemeClr>
              </a:solidFill>
            </a:endParaRPr>
          </a:p>
          <a:p>
            <a:pPr algn="just"/>
            <a:r>
              <a:rPr lang="en-US" sz="3200" b="1" smtClean="0">
                <a:solidFill>
                  <a:schemeClr val="accent1">
                    <a:lumMod val="50000"/>
                  </a:schemeClr>
                </a:solidFill>
              </a:rPr>
              <a:t>a newspaper at the newsagent's. </a:t>
            </a:r>
          </a:p>
          <a:p>
            <a:pPr algn="just">
              <a:buFont typeface="+mj-lt"/>
              <a:buAutoNum type="arabicPeriod"/>
            </a:pPr>
            <a:endParaRPr lang="en-US" sz="3200" b="1">
              <a:solidFill>
                <a:schemeClr val="accent1">
                  <a:lumMod val="50000"/>
                </a:schemeClr>
              </a:solidFill>
            </a:endParaRPr>
          </a:p>
          <a:p>
            <a:pPr algn="just">
              <a:buFont typeface="+mj-lt"/>
              <a:buAutoNum type="arabicPeriod"/>
            </a:pPr>
            <a:endParaRPr lang="en-US" sz="3200" b="1" smtClean="0">
              <a:solidFill>
                <a:schemeClr val="accent1">
                  <a:lumMod val="50000"/>
                </a:schemeClr>
              </a:solidFill>
            </a:endParaRPr>
          </a:p>
          <a:p>
            <a:pPr algn="just">
              <a:buFont typeface="+mj-lt"/>
              <a:buAutoNum type="arabicPeriod"/>
            </a:pPr>
            <a:endParaRPr lang="en-US" sz="3200" b="1" smtClean="0">
              <a:solidFill>
                <a:schemeClr val="accent1">
                  <a:lumMod val="50000"/>
                </a:schemeClr>
              </a:solidFill>
            </a:endParaRPr>
          </a:p>
          <a:p>
            <a:pPr algn="just"/>
            <a:r>
              <a:rPr lang="en-US" sz="3200" b="1" smtClean="0">
                <a:solidFill>
                  <a:schemeClr val="accent1">
                    <a:lumMod val="50000"/>
                  </a:schemeClr>
                </a:solidFill>
              </a:rPr>
              <a:t>2. The shopping centre will be closed ____________________ </a:t>
            </a:r>
          </a:p>
          <a:p>
            <a:pPr algn="just"/>
            <a:endParaRPr lang="en-US" sz="3200" b="1">
              <a:solidFill>
                <a:schemeClr val="accent1">
                  <a:lumMod val="50000"/>
                </a:schemeClr>
              </a:solidFill>
            </a:endParaRPr>
          </a:p>
          <a:p>
            <a:pPr algn="just"/>
            <a:r>
              <a:rPr lang="en-US" sz="3200" b="1" smtClean="0">
                <a:solidFill>
                  <a:schemeClr val="accent1">
                    <a:lumMod val="50000"/>
                  </a:schemeClr>
                </a:solidFill>
              </a:rPr>
              <a:t>its owner's attempt to rebuild it. </a:t>
            </a:r>
          </a:p>
        </p:txBody>
      </p:sp>
      <p:sp>
        <p:nvSpPr>
          <p:cNvPr id="2" name="Rectangle 1"/>
          <p:cNvSpPr/>
          <p:nvPr/>
        </p:nvSpPr>
        <p:spPr>
          <a:xfrm>
            <a:off x="3515795" y="1195906"/>
            <a:ext cx="4865390" cy="569326"/>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3381324" y="1666340"/>
            <a:ext cx="5134331" cy="646331"/>
          </a:xfrm>
          <a:prstGeom prst="rect">
            <a:avLst/>
          </a:prstGeom>
          <a:noFill/>
        </p:spPr>
        <p:txBody>
          <a:bodyPr wrap="square" rtlCol="0">
            <a:spAutoFit/>
          </a:bodyPr>
          <a:lstStyle/>
          <a:p>
            <a:pPr algn="ctr"/>
            <a:r>
              <a:rPr lang="en-US" sz="3600" b="1" smtClean="0">
                <a:solidFill>
                  <a:srgbClr val="C00000"/>
                </a:solidFill>
              </a:rPr>
              <a:t>Clause (Subject + Verb)</a:t>
            </a:r>
            <a:endParaRPr lang="en-US" sz="3600" b="1">
              <a:solidFill>
                <a:srgbClr val="C00000"/>
              </a:solidFill>
            </a:endParaRPr>
          </a:p>
        </p:txBody>
      </p:sp>
      <p:sp>
        <p:nvSpPr>
          <p:cNvPr id="6" name="Rectangle 5"/>
          <p:cNvSpPr/>
          <p:nvPr/>
        </p:nvSpPr>
        <p:spPr>
          <a:xfrm>
            <a:off x="1014641" y="1146460"/>
            <a:ext cx="2457145" cy="569326"/>
          </a:xfrm>
          <a:prstGeom prst="rect">
            <a:avLst/>
          </a:prstGeom>
          <a:solidFill>
            <a:srgbClr val="00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smtClean="0"/>
              <a:t>Although</a:t>
            </a:r>
            <a:endParaRPr lang="en-US" sz="3600" b="1"/>
          </a:p>
        </p:txBody>
      </p:sp>
      <p:sp>
        <p:nvSpPr>
          <p:cNvPr id="9" name="Rectangle 8"/>
          <p:cNvSpPr/>
          <p:nvPr/>
        </p:nvSpPr>
        <p:spPr>
          <a:xfrm>
            <a:off x="519952" y="5090505"/>
            <a:ext cx="5576048" cy="569326"/>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555812" y="5652225"/>
            <a:ext cx="5134331" cy="646331"/>
          </a:xfrm>
          <a:prstGeom prst="rect">
            <a:avLst/>
          </a:prstGeom>
          <a:noFill/>
        </p:spPr>
        <p:txBody>
          <a:bodyPr wrap="square" rtlCol="0">
            <a:spAutoFit/>
          </a:bodyPr>
          <a:lstStyle/>
          <a:p>
            <a:pPr algn="ctr"/>
            <a:r>
              <a:rPr lang="en-US" sz="3600" b="1" smtClean="0">
                <a:solidFill>
                  <a:srgbClr val="C00000"/>
                </a:solidFill>
              </a:rPr>
              <a:t>Noun phrase</a:t>
            </a:r>
            <a:endParaRPr lang="en-US" sz="3600" b="1">
              <a:solidFill>
                <a:srgbClr val="C00000"/>
              </a:solidFill>
            </a:endParaRPr>
          </a:p>
        </p:txBody>
      </p:sp>
      <p:sp>
        <p:nvSpPr>
          <p:cNvPr id="11" name="Rectangle 10"/>
          <p:cNvSpPr/>
          <p:nvPr/>
        </p:nvSpPr>
        <p:spPr>
          <a:xfrm>
            <a:off x="6922382" y="4051838"/>
            <a:ext cx="4441605" cy="632627"/>
          </a:xfrm>
          <a:prstGeom prst="rect">
            <a:avLst/>
          </a:prstGeom>
          <a:solidFill>
            <a:srgbClr val="00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t>d</a:t>
            </a:r>
            <a:r>
              <a:rPr lang="en-US" sz="3600" b="1" dirty="0" smtClean="0"/>
              <a:t>espite / in  spite of</a:t>
            </a:r>
            <a:endParaRPr lang="en-US" sz="3600" b="1" dirty="0"/>
          </a:p>
        </p:txBody>
      </p:sp>
    </p:spTree>
    <p:extLst>
      <p:ext uri="{BB962C8B-B14F-4D97-AF65-F5344CB8AC3E}">
        <p14:creationId xmlns:p14="http://schemas.microsoft.com/office/powerpoint/2010/main" val="3692170624"/>
      </p:ext>
    </p:extLst>
  </p:cSld>
  <p:clrMapOvr>
    <a:masterClrMapping/>
  </p:clrMapOvr>
  <mc:AlternateContent xmlns:mc="http://schemas.openxmlformats.org/markup-compatibility/2006" xmlns:p14="http://schemas.microsoft.com/office/powerpoint/2010/main">
    <mc:Choice Requires="p14">
      <p:transition p14:dur="350">
        <p14:gallery dir="l"/>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5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25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25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25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25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25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p:bldP spid="6" grpId="0" animBg="1"/>
      <p:bldP spid="9" grpId="0" animBg="1"/>
      <p:bldP spid="10" grpId="0"/>
      <p:bldP spid="11"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pattFill prst="lgGrid">
          <a:fgClr>
            <a:schemeClr val="accent1">
              <a:lumMod val="40000"/>
              <a:lumOff val="60000"/>
            </a:schemeClr>
          </a:fgClr>
          <a:bgClr>
            <a:schemeClr val="bg1"/>
          </a:bgClr>
        </a:pattFill>
        <a:effectLst/>
      </p:bgPr>
    </p:bg>
    <p:spTree>
      <p:nvGrpSpPr>
        <p:cNvPr id="1" name=""/>
        <p:cNvGrpSpPr/>
        <p:nvPr/>
      </p:nvGrpSpPr>
      <p:grpSpPr>
        <a:xfrm>
          <a:off x="0" y="0"/>
          <a:ext cx="0" cy="0"/>
          <a:chOff x="0" y="0"/>
          <a:chExt cx="0" cy="0"/>
        </a:xfrm>
      </p:grpSpPr>
      <p:pic>
        <p:nvPicPr>
          <p:cNvPr id="13" name="Picture 2" descr="https://lh5.googleusercontent.com/eLOazw_2_qp8R8vwqGhw1p2FWxr_wTvqnDXfps3nzTeFx00e5HTzdXvSPCEVnQ7clXfCv8qad5bXlxSzIDgRVpY-UU0s1zlrfsplTriP9Ajhz3rreXABoAPTVghAzZsvFAMn4NCFYi5jBZvk59Al6mGtOWm5DdX0i-UgEaUvBaF4llWxOSR6irlPZ3h5bmB7-fGmbQ"/>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954121" y="159084"/>
            <a:ext cx="1104224" cy="476595"/>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descr="Icon&#10;&#10;Description automatically generate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246196" y="6168767"/>
            <a:ext cx="762249" cy="535196"/>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255901" y="355235"/>
            <a:ext cx="11752544" cy="5509200"/>
          </a:xfrm>
          <a:prstGeom prst="rect">
            <a:avLst/>
          </a:prstGeom>
        </p:spPr>
        <p:txBody>
          <a:bodyPr wrap="square">
            <a:spAutoFit/>
          </a:bodyPr>
          <a:lstStyle/>
          <a:p>
            <a:pPr algn="just"/>
            <a:r>
              <a:rPr lang="en-US" sz="3200" b="1" smtClean="0">
                <a:solidFill>
                  <a:schemeClr val="accent1">
                    <a:lumMod val="50000"/>
                  </a:schemeClr>
                </a:solidFill>
              </a:rPr>
              <a:t>3. ____________________my mum's efforts, she still spends </a:t>
            </a:r>
          </a:p>
          <a:p>
            <a:pPr algn="just"/>
            <a:endParaRPr lang="en-US" sz="3200" b="1">
              <a:solidFill>
                <a:schemeClr val="accent1">
                  <a:lumMod val="50000"/>
                </a:schemeClr>
              </a:solidFill>
            </a:endParaRPr>
          </a:p>
          <a:p>
            <a:pPr algn="just"/>
            <a:r>
              <a:rPr lang="en-US" sz="3200" b="1" smtClean="0">
                <a:solidFill>
                  <a:schemeClr val="accent1">
                    <a:lumMod val="50000"/>
                  </a:schemeClr>
                </a:solidFill>
              </a:rPr>
              <a:t>more money on clothes than she expected. </a:t>
            </a:r>
          </a:p>
          <a:p>
            <a:pPr algn="just"/>
            <a:endParaRPr lang="en-US" sz="3200" b="1">
              <a:solidFill>
                <a:schemeClr val="accent1">
                  <a:lumMod val="50000"/>
                </a:schemeClr>
              </a:solidFill>
            </a:endParaRPr>
          </a:p>
          <a:p>
            <a:pPr algn="just"/>
            <a:r>
              <a:rPr lang="en-US" sz="3200" b="1" smtClean="0">
                <a:solidFill>
                  <a:schemeClr val="accent1">
                    <a:lumMod val="50000"/>
                  </a:schemeClr>
                </a:solidFill>
              </a:rPr>
              <a:t>4. Living in the city is expensive _________________ some people </a:t>
            </a:r>
          </a:p>
          <a:p>
            <a:pPr algn="just"/>
            <a:endParaRPr lang="en-US" sz="3200" b="1">
              <a:solidFill>
                <a:schemeClr val="accent1">
                  <a:lumMod val="50000"/>
                </a:schemeClr>
              </a:solidFill>
            </a:endParaRPr>
          </a:p>
          <a:p>
            <a:pPr algn="just"/>
            <a:r>
              <a:rPr lang="en-US" sz="3200" b="1" smtClean="0">
                <a:solidFill>
                  <a:schemeClr val="accent1">
                    <a:lumMod val="50000"/>
                  </a:schemeClr>
                </a:solidFill>
              </a:rPr>
              <a:t>can earn more money. </a:t>
            </a:r>
          </a:p>
          <a:p>
            <a:pPr algn="just"/>
            <a:endParaRPr lang="en-US" sz="3200" b="1" smtClean="0">
              <a:solidFill>
                <a:schemeClr val="accent1">
                  <a:lumMod val="50000"/>
                </a:schemeClr>
              </a:solidFill>
            </a:endParaRPr>
          </a:p>
          <a:p>
            <a:pPr algn="just"/>
            <a:r>
              <a:rPr lang="en-US" sz="3200" b="1" smtClean="0">
                <a:solidFill>
                  <a:schemeClr val="accent1">
                    <a:lumMod val="50000"/>
                  </a:schemeClr>
                </a:solidFill>
              </a:rPr>
              <a:t>5. The shoe shop only sells a few pairs of shoes each day </a:t>
            </a:r>
            <a:br>
              <a:rPr lang="en-US" sz="3200" b="1" smtClean="0">
                <a:solidFill>
                  <a:schemeClr val="accent1">
                    <a:lumMod val="50000"/>
                  </a:schemeClr>
                </a:solidFill>
              </a:rPr>
            </a:br>
            <a:r>
              <a:rPr lang="en-US" sz="3200" b="1" smtClean="0">
                <a:solidFill>
                  <a:schemeClr val="accent1">
                    <a:lumMod val="50000"/>
                  </a:schemeClr>
                </a:solidFill>
              </a:rPr>
              <a:t/>
            </a:r>
            <a:br>
              <a:rPr lang="en-US" sz="3200" b="1" smtClean="0">
                <a:solidFill>
                  <a:schemeClr val="accent1">
                    <a:lumMod val="50000"/>
                  </a:schemeClr>
                </a:solidFill>
              </a:rPr>
            </a:br>
            <a:r>
              <a:rPr lang="en-US" sz="3200" b="1" smtClean="0">
                <a:solidFill>
                  <a:schemeClr val="accent1">
                    <a:lumMod val="50000"/>
                  </a:schemeClr>
                </a:solidFill>
              </a:rPr>
              <a:t>___________________ its special offers at this time of the year. </a:t>
            </a:r>
            <a:endParaRPr lang="en-US" sz="3200" b="1" i="0">
              <a:solidFill>
                <a:schemeClr val="accent1">
                  <a:lumMod val="50000"/>
                </a:schemeClr>
              </a:solidFill>
              <a:effectLst/>
            </a:endParaRPr>
          </a:p>
        </p:txBody>
      </p:sp>
      <p:sp>
        <p:nvSpPr>
          <p:cNvPr id="6" name="Rectangle 5"/>
          <p:cNvSpPr/>
          <p:nvPr/>
        </p:nvSpPr>
        <p:spPr>
          <a:xfrm>
            <a:off x="4801007" y="351016"/>
            <a:ext cx="3049631" cy="569326"/>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3758656" y="793327"/>
            <a:ext cx="5134331" cy="646331"/>
          </a:xfrm>
          <a:prstGeom prst="rect">
            <a:avLst/>
          </a:prstGeom>
          <a:noFill/>
        </p:spPr>
        <p:txBody>
          <a:bodyPr wrap="square" rtlCol="0">
            <a:spAutoFit/>
          </a:bodyPr>
          <a:lstStyle/>
          <a:p>
            <a:pPr algn="ctr"/>
            <a:r>
              <a:rPr lang="en-US" sz="3600" b="1" smtClean="0">
                <a:solidFill>
                  <a:srgbClr val="C00000"/>
                </a:solidFill>
              </a:rPr>
              <a:t>Noun phrase</a:t>
            </a:r>
            <a:endParaRPr lang="en-US" sz="3600" b="1">
              <a:solidFill>
                <a:srgbClr val="C00000"/>
              </a:solidFill>
            </a:endParaRPr>
          </a:p>
        </p:txBody>
      </p:sp>
      <p:sp>
        <p:nvSpPr>
          <p:cNvPr id="8" name="Rectangle 7"/>
          <p:cNvSpPr/>
          <p:nvPr/>
        </p:nvSpPr>
        <p:spPr>
          <a:xfrm>
            <a:off x="695830" y="235279"/>
            <a:ext cx="4055278" cy="685063"/>
          </a:xfrm>
          <a:prstGeom prst="rect">
            <a:avLst/>
          </a:prstGeom>
          <a:solidFill>
            <a:srgbClr val="00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t>Despite / </a:t>
            </a:r>
            <a:r>
              <a:rPr lang="en-US" sz="3600" b="1" dirty="0"/>
              <a:t>I</a:t>
            </a:r>
            <a:r>
              <a:rPr lang="en-US" sz="3600" b="1" dirty="0" smtClean="0"/>
              <a:t>n  spite of</a:t>
            </a:r>
            <a:endParaRPr lang="en-US" sz="3600" b="1" dirty="0"/>
          </a:p>
        </p:txBody>
      </p:sp>
      <p:sp>
        <p:nvSpPr>
          <p:cNvPr id="9" name="Rectangle 8"/>
          <p:cNvSpPr/>
          <p:nvPr/>
        </p:nvSpPr>
        <p:spPr>
          <a:xfrm>
            <a:off x="9188008" y="2288207"/>
            <a:ext cx="2440031" cy="569326"/>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283438" y="3291439"/>
            <a:ext cx="3804468" cy="569326"/>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3836080" y="3214434"/>
            <a:ext cx="5134331" cy="646331"/>
          </a:xfrm>
          <a:prstGeom prst="rect">
            <a:avLst/>
          </a:prstGeom>
          <a:noFill/>
        </p:spPr>
        <p:txBody>
          <a:bodyPr wrap="square" rtlCol="0">
            <a:spAutoFit/>
          </a:bodyPr>
          <a:lstStyle/>
          <a:p>
            <a:pPr algn="ctr"/>
            <a:r>
              <a:rPr lang="en-US" sz="3600" b="1" smtClean="0">
                <a:solidFill>
                  <a:srgbClr val="C00000"/>
                </a:solidFill>
              </a:rPr>
              <a:t>Clause (Subject + Verb)</a:t>
            </a:r>
            <a:endParaRPr lang="en-US" sz="3600" b="1">
              <a:solidFill>
                <a:srgbClr val="C00000"/>
              </a:solidFill>
            </a:endParaRPr>
          </a:p>
        </p:txBody>
      </p:sp>
      <p:sp>
        <p:nvSpPr>
          <p:cNvPr id="12" name="Rectangle 11"/>
          <p:cNvSpPr/>
          <p:nvPr/>
        </p:nvSpPr>
        <p:spPr>
          <a:xfrm>
            <a:off x="5674658" y="2262370"/>
            <a:ext cx="3463450" cy="569326"/>
          </a:xfrm>
          <a:prstGeom prst="rect">
            <a:avLst/>
          </a:prstGeom>
          <a:solidFill>
            <a:srgbClr val="00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a:t>a</a:t>
            </a:r>
            <a:r>
              <a:rPr lang="en-US" sz="3600" b="1" smtClean="0"/>
              <a:t>lthough</a:t>
            </a:r>
            <a:endParaRPr lang="en-US" sz="3600" b="1"/>
          </a:p>
        </p:txBody>
      </p:sp>
      <p:sp>
        <p:nvSpPr>
          <p:cNvPr id="15" name="Rectangle 14"/>
          <p:cNvSpPr/>
          <p:nvPr/>
        </p:nvSpPr>
        <p:spPr>
          <a:xfrm>
            <a:off x="4236123" y="5245408"/>
            <a:ext cx="6717998" cy="569326"/>
          </a:xfrm>
          <a:prstGeom prst="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130945" y="5179372"/>
            <a:ext cx="4055278" cy="685063"/>
          </a:xfrm>
          <a:prstGeom prst="rect">
            <a:avLst/>
          </a:prstGeom>
          <a:solidFill>
            <a:srgbClr val="00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t>d</a:t>
            </a:r>
            <a:r>
              <a:rPr lang="en-US" sz="3600" b="1" dirty="0" smtClean="0"/>
              <a:t>espite / in  spite of</a:t>
            </a:r>
            <a:endParaRPr lang="en-US" sz="3600" b="1" dirty="0"/>
          </a:p>
        </p:txBody>
      </p:sp>
      <p:sp>
        <p:nvSpPr>
          <p:cNvPr id="17" name="TextBox 16"/>
          <p:cNvSpPr txBox="1"/>
          <p:nvPr/>
        </p:nvSpPr>
        <p:spPr>
          <a:xfrm>
            <a:off x="5027956" y="5790034"/>
            <a:ext cx="5134331" cy="646331"/>
          </a:xfrm>
          <a:prstGeom prst="rect">
            <a:avLst/>
          </a:prstGeom>
          <a:noFill/>
        </p:spPr>
        <p:txBody>
          <a:bodyPr wrap="square" rtlCol="0">
            <a:spAutoFit/>
          </a:bodyPr>
          <a:lstStyle/>
          <a:p>
            <a:pPr algn="ctr"/>
            <a:r>
              <a:rPr lang="en-US" sz="3600" b="1" smtClean="0">
                <a:solidFill>
                  <a:srgbClr val="C00000"/>
                </a:solidFill>
              </a:rPr>
              <a:t>Noun phrase</a:t>
            </a:r>
            <a:endParaRPr lang="en-US" sz="3600" b="1">
              <a:solidFill>
                <a:srgbClr val="C00000"/>
              </a:solidFill>
            </a:endParaRPr>
          </a:p>
        </p:txBody>
      </p:sp>
    </p:spTree>
    <p:extLst>
      <p:ext uri="{BB962C8B-B14F-4D97-AF65-F5344CB8AC3E}">
        <p14:creationId xmlns:p14="http://schemas.microsoft.com/office/powerpoint/2010/main" val="2093170478"/>
      </p:ext>
    </p:extLst>
  </p:cSld>
  <p:clrMapOvr>
    <a:masterClrMapping/>
  </p:clrMapOvr>
  <mc:AlternateContent xmlns:mc="http://schemas.openxmlformats.org/markup-compatibility/2006" xmlns:p14="http://schemas.microsoft.com/office/powerpoint/2010/main">
    <mc:Choice Requires="p14">
      <p:transition p14:dur="350">
        <p:comb/>
      </p:transition>
    </mc:Choice>
    <mc:Fallback xmlns="">
      <p:transition>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5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25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25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250"/>
                                        <p:tgtEl>
                                          <p:spTgt spid="9"/>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250"/>
                                        <p:tgtEl>
                                          <p:spTgt spid="10"/>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fade">
                                      <p:cBhvr>
                                        <p:cTn id="30" dur="25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250"/>
                                        <p:tgtEl>
                                          <p:spTgt spid="12"/>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fade">
                                      <p:cBhvr>
                                        <p:cTn id="40" dur="250"/>
                                        <p:tgtEl>
                                          <p:spTgt spid="15"/>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grpId="0" nodeType="clickEffect">
                                  <p:stCondLst>
                                    <p:cond delay="0"/>
                                  </p:stCondLst>
                                  <p:childTnLst>
                                    <p:set>
                                      <p:cBhvr>
                                        <p:cTn id="44" dur="1" fill="hold">
                                          <p:stCondLst>
                                            <p:cond delay="0"/>
                                          </p:stCondLst>
                                        </p:cTn>
                                        <p:tgtEl>
                                          <p:spTgt spid="17"/>
                                        </p:tgtEl>
                                        <p:attrNameLst>
                                          <p:attrName>style.visibility</p:attrName>
                                        </p:attrNameLst>
                                      </p:cBhvr>
                                      <p:to>
                                        <p:strVal val="visible"/>
                                      </p:to>
                                    </p:set>
                                    <p:animEffect transition="in" filter="fade">
                                      <p:cBhvr>
                                        <p:cTn id="45" dur="250"/>
                                        <p:tgtEl>
                                          <p:spTgt spid="17"/>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16"/>
                                        </p:tgtEl>
                                        <p:attrNameLst>
                                          <p:attrName>style.visibility</p:attrName>
                                        </p:attrNameLst>
                                      </p:cBhvr>
                                      <p:to>
                                        <p:strVal val="visible"/>
                                      </p:to>
                                    </p:set>
                                    <p:animEffect transition="in" filter="fade">
                                      <p:cBhvr>
                                        <p:cTn id="50" dur="25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animBg="1"/>
      <p:bldP spid="9" grpId="0" animBg="1"/>
      <p:bldP spid="10" grpId="0" animBg="1"/>
      <p:bldP spid="11" grpId="0"/>
      <p:bldP spid="12" grpId="0" animBg="1"/>
      <p:bldP spid="15" grpId="0" animBg="1"/>
      <p:bldP spid="16" grpId="0" animBg="1"/>
      <p:bldP spid="17"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pattFill prst="lgGrid">
          <a:fgClr>
            <a:schemeClr val="accent1">
              <a:lumMod val="40000"/>
              <a:lumOff val="60000"/>
            </a:schemeClr>
          </a:fgClr>
          <a:bgClr>
            <a:schemeClr val="bg1"/>
          </a:bgClr>
        </a:pattFill>
        <a:effectLst/>
      </p:bgPr>
    </p:bg>
    <p:spTree>
      <p:nvGrpSpPr>
        <p:cNvPr id="1" name=""/>
        <p:cNvGrpSpPr/>
        <p:nvPr/>
      </p:nvGrpSpPr>
      <p:grpSpPr>
        <a:xfrm>
          <a:off x="0" y="0"/>
          <a:ext cx="0" cy="0"/>
          <a:chOff x="0" y="0"/>
          <a:chExt cx="0" cy="0"/>
        </a:xfrm>
      </p:grpSpPr>
      <p:sp>
        <p:nvSpPr>
          <p:cNvPr id="4" name="Rounded Rectangle 3"/>
          <p:cNvSpPr/>
          <p:nvPr/>
        </p:nvSpPr>
        <p:spPr>
          <a:xfrm>
            <a:off x="289317" y="148980"/>
            <a:ext cx="11769028" cy="880171"/>
          </a:xfrm>
          <a:prstGeom prst="round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smtClean="0">
                <a:solidFill>
                  <a:schemeClr val="tx2">
                    <a:lumMod val="75000"/>
                  </a:schemeClr>
                </a:solidFill>
              </a:rPr>
              <a:t>Exercise 3 (SB p.72) - </a:t>
            </a:r>
            <a:r>
              <a:rPr lang="en-US" sz="2800">
                <a:solidFill>
                  <a:schemeClr val="tx2">
                    <a:lumMod val="75000"/>
                  </a:schemeClr>
                </a:solidFill>
              </a:rPr>
              <a:t>Study the Grammar box. </a:t>
            </a:r>
            <a:endParaRPr lang="en-US" sz="2800" smtClean="0">
              <a:solidFill>
                <a:schemeClr val="tx2">
                  <a:lumMod val="75000"/>
                </a:schemeClr>
              </a:solidFill>
            </a:endParaRPr>
          </a:p>
          <a:p>
            <a:r>
              <a:rPr lang="en-US" sz="2800" smtClean="0">
                <a:solidFill>
                  <a:schemeClr val="tx2">
                    <a:lumMod val="75000"/>
                  </a:schemeClr>
                </a:solidFill>
              </a:rPr>
              <a:t>Complete </a:t>
            </a:r>
            <a:r>
              <a:rPr lang="en-US" sz="2800">
                <a:solidFill>
                  <a:schemeClr val="tx2">
                    <a:lumMod val="75000"/>
                  </a:schemeClr>
                </a:solidFill>
              </a:rPr>
              <a:t>the sentences below, using although and despite / in spite of.</a:t>
            </a:r>
            <a:endParaRPr lang="en-US" sz="2800" smtClean="0">
              <a:solidFill>
                <a:schemeClr val="tx2">
                  <a:lumMod val="75000"/>
                </a:schemeClr>
              </a:solidFill>
            </a:endParaRPr>
          </a:p>
        </p:txBody>
      </p:sp>
      <p:pic>
        <p:nvPicPr>
          <p:cNvPr id="13" name="Picture 2" descr="https://lh5.googleusercontent.com/eLOazw_2_qp8R8vwqGhw1p2FWxr_wTvqnDXfps3nzTeFx00e5HTzdXvSPCEVnQ7clXfCv8qad5bXlxSzIDgRVpY-UU0s1zlrfsplTriP9Ajhz3rreXABoAPTVghAzZsvFAMn4NCFYi5jBZvk59Al6mGtOWm5DdX0i-UgEaUvBaF4llWxOSR6irlPZ3h5bmB7-fGmbQ"/>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954121" y="159084"/>
            <a:ext cx="1104224" cy="476595"/>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descr="Icon&#10;&#10;Description automatically generate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246196" y="6168767"/>
            <a:ext cx="762249" cy="535196"/>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519952" y="1195906"/>
            <a:ext cx="11064077" cy="5016758"/>
          </a:xfrm>
          <a:prstGeom prst="rect">
            <a:avLst/>
          </a:prstGeom>
        </p:spPr>
        <p:txBody>
          <a:bodyPr wrap="square">
            <a:spAutoFit/>
          </a:bodyPr>
          <a:lstStyle/>
          <a:p>
            <a:pPr algn="just">
              <a:buFont typeface="+mj-lt"/>
              <a:buAutoNum type="arabicPeriod"/>
            </a:pPr>
            <a:r>
              <a:rPr lang="en-US" sz="3200" b="1" smtClean="0">
                <a:solidFill>
                  <a:schemeClr val="accent1">
                    <a:lumMod val="50000"/>
                  </a:schemeClr>
                </a:solidFill>
              </a:rPr>
              <a:t>____________my father was late for work, he stopped to buy a newspaper at the newsagent's. </a:t>
            </a:r>
          </a:p>
          <a:p>
            <a:pPr algn="just">
              <a:buFont typeface="+mj-lt"/>
              <a:buAutoNum type="arabicPeriod"/>
            </a:pPr>
            <a:r>
              <a:rPr lang="en-US" sz="3200" b="1" smtClean="0">
                <a:solidFill>
                  <a:schemeClr val="accent1">
                    <a:lumMod val="50000"/>
                  </a:schemeClr>
                </a:solidFill>
              </a:rPr>
              <a:t> The shopping centre will be closed _________________ its owner's attempt to rebuild it. </a:t>
            </a:r>
          </a:p>
          <a:p>
            <a:pPr algn="just">
              <a:buFont typeface="+mj-lt"/>
              <a:buAutoNum type="arabicPeriod"/>
            </a:pPr>
            <a:r>
              <a:rPr lang="en-US" sz="3200" b="1" smtClean="0">
                <a:solidFill>
                  <a:schemeClr val="accent1">
                    <a:lumMod val="50000"/>
                  </a:schemeClr>
                </a:solidFill>
              </a:rPr>
              <a:t>_________________ my mum's efforts, she still spends more money on clothes than she expected. </a:t>
            </a:r>
          </a:p>
          <a:p>
            <a:pPr algn="just">
              <a:buFont typeface="+mj-lt"/>
              <a:buAutoNum type="arabicPeriod"/>
            </a:pPr>
            <a:r>
              <a:rPr lang="en-US" sz="3200" b="1" smtClean="0">
                <a:solidFill>
                  <a:schemeClr val="accent1">
                    <a:lumMod val="50000"/>
                  </a:schemeClr>
                </a:solidFill>
              </a:rPr>
              <a:t>Living in the city is expensive ____________ some people can earn more money. </a:t>
            </a:r>
          </a:p>
          <a:p>
            <a:pPr algn="just">
              <a:buFont typeface="+mj-lt"/>
              <a:buAutoNum type="arabicPeriod"/>
            </a:pPr>
            <a:r>
              <a:rPr lang="en-US" sz="3200" b="1" smtClean="0">
                <a:solidFill>
                  <a:schemeClr val="accent1">
                    <a:lumMod val="50000"/>
                  </a:schemeClr>
                </a:solidFill>
              </a:rPr>
              <a:t>The shoe shop only sells a few pairs of shoes each day __________________ its special offers at this time of the year. </a:t>
            </a:r>
            <a:endParaRPr lang="en-US" sz="3200" b="1" i="0">
              <a:solidFill>
                <a:schemeClr val="accent1">
                  <a:lumMod val="50000"/>
                </a:schemeClr>
              </a:solidFill>
              <a:effectLst/>
            </a:endParaRPr>
          </a:p>
        </p:txBody>
      </p:sp>
      <p:sp>
        <p:nvSpPr>
          <p:cNvPr id="6" name="Rectangle 5"/>
          <p:cNvSpPr/>
          <p:nvPr/>
        </p:nvSpPr>
        <p:spPr>
          <a:xfrm>
            <a:off x="926625" y="1195906"/>
            <a:ext cx="2437586" cy="514990"/>
          </a:xfrm>
          <a:prstGeom prst="rect">
            <a:avLst/>
          </a:prstGeom>
          <a:solidFill>
            <a:srgbClr val="00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smtClean="0"/>
              <a:t>Although</a:t>
            </a:r>
            <a:endParaRPr lang="en-US" sz="3200" b="1"/>
          </a:p>
        </p:txBody>
      </p:sp>
      <p:sp>
        <p:nvSpPr>
          <p:cNvPr id="7" name="Rectangle 6"/>
          <p:cNvSpPr/>
          <p:nvPr/>
        </p:nvSpPr>
        <p:spPr>
          <a:xfrm>
            <a:off x="7445596" y="2179579"/>
            <a:ext cx="3590772" cy="514990"/>
          </a:xfrm>
          <a:prstGeom prst="rect">
            <a:avLst/>
          </a:prstGeom>
          <a:solidFill>
            <a:srgbClr val="00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t>d</a:t>
            </a:r>
            <a:r>
              <a:rPr lang="en-US" sz="3200" b="1" smtClean="0"/>
              <a:t>espite/ in spite of</a:t>
            </a:r>
            <a:endParaRPr lang="en-US" sz="3200" b="1"/>
          </a:p>
        </p:txBody>
      </p:sp>
      <p:sp>
        <p:nvSpPr>
          <p:cNvPr id="8" name="Rectangle 7"/>
          <p:cNvSpPr/>
          <p:nvPr/>
        </p:nvSpPr>
        <p:spPr>
          <a:xfrm>
            <a:off x="926625" y="3171505"/>
            <a:ext cx="3590772" cy="514990"/>
          </a:xfrm>
          <a:prstGeom prst="rect">
            <a:avLst/>
          </a:prstGeom>
          <a:solidFill>
            <a:srgbClr val="00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t>d</a:t>
            </a:r>
            <a:r>
              <a:rPr lang="en-US" sz="3200" b="1" smtClean="0"/>
              <a:t>espite/ in spite of</a:t>
            </a:r>
            <a:endParaRPr lang="en-US" sz="3200" b="1"/>
          </a:p>
        </p:txBody>
      </p:sp>
      <p:sp>
        <p:nvSpPr>
          <p:cNvPr id="9" name="Rectangle 8"/>
          <p:cNvSpPr/>
          <p:nvPr/>
        </p:nvSpPr>
        <p:spPr>
          <a:xfrm>
            <a:off x="6012872" y="4196121"/>
            <a:ext cx="2470999" cy="514990"/>
          </a:xfrm>
          <a:prstGeom prst="rect">
            <a:avLst/>
          </a:prstGeom>
          <a:solidFill>
            <a:srgbClr val="00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t>a</a:t>
            </a:r>
            <a:r>
              <a:rPr lang="en-US" sz="3200" b="1" smtClean="0"/>
              <a:t>lthough</a:t>
            </a:r>
            <a:endParaRPr lang="en-US" sz="3200" b="1"/>
          </a:p>
        </p:txBody>
      </p:sp>
      <p:sp>
        <p:nvSpPr>
          <p:cNvPr id="10" name="Rectangle 9"/>
          <p:cNvSpPr/>
          <p:nvPr/>
        </p:nvSpPr>
        <p:spPr>
          <a:xfrm>
            <a:off x="609599" y="5604767"/>
            <a:ext cx="3678789" cy="514990"/>
          </a:xfrm>
          <a:prstGeom prst="rect">
            <a:avLst/>
          </a:prstGeom>
          <a:solidFill>
            <a:srgbClr val="00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t>d</a:t>
            </a:r>
            <a:r>
              <a:rPr lang="en-US" sz="3200" b="1" smtClean="0"/>
              <a:t>espite/ in spite of</a:t>
            </a:r>
            <a:endParaRPr lang="en-US" sz="3200" b="1"/>
          </a:p>
        </p:txBody>
      </p:sp>
    </p:spTree>
    <p:extLst>
      <p:ext uri="{BB962C8B-B14F-4D97-AF65-F5344CB8AC3E}">
        <p14:creationId xmlns:p14="http://schemas.microsoft.com/office/powerpoint/2010/main" val="593559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350">
        <p15:prstTrans prst="peelOff"/>
      </p:transition>
    </mc:Choice>
    <mc:Fallback xmlns="">
      <p:transition>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41632" y="-4891"/>
            <a:ext cx="12233632" cy="6867075"/>
          </a:xfrm>
          <a:prstGeom prst="rect">
            <a:avLst/>
          </a:prstGeom>
        </p:spPr>
      </p:pic>
      <p:sp>
        <p:nvSpPr>
          <p:cNvPr id="4" name="Rounded Rectangle 3"/>
          <p:cNvSpPr/>
          <p:nvPr/>
        </p:nvSpPr>
        <p:spPr>
          <a:xfrm>
            <a:off x="289317" y="148980"/>
            <a:ext cx="11769028" cy="880171"/>
          </a:xfrm>
          <a:prstGeom prst="round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smtClean="0">
                <a:solidFill>
                  <a:schemeClr val="tx2">
                    <a:lumMod val="75000"/>
                  </a:schemeClr>
                </a:solidFill>
              </a:rPr>
              <a:t>Exercise 4 (SB p.72) </a:t>
            </a:r>
          </a:p>
          <a:p>
            <a:r>
              <a:rPr lang="en-US" sz="2800" smtClean="0">
                <a:solidFill>
                  <a:schemeClr val="tx2">
                    <a:lumMod val="75000"/>
                  </a:schemeClr>
                </a:solidFill>
              </a:rPr>
              <a:t>In </a:t>
            </a:r>
            <a:r>
              <a:rPr lang="en-US" sz="2800">
                <a:solidFill>
                  <a:schemeClr val="tx2">
                    <a:lumMod val="75000"/>
                  </a:schemeClr>
                </a:solidFill>
              </a:rPr>
              <a:t>pairs, use your own ideas to complete the following sentences.</a:t>
            </a:r>
            <a:endParaRPr lang="en-US" sz="2800" smtClean="0">
              <a:solidFill>
                <a:schemeClr val="tx2">
                  <a:lumMod val="75000"/>
                </a:schemeClr>
              </a:solidFill>
            </a:endParaRPr>
          </a:p>
        </p:txBody>
      </p:sp>
      <p:pic>
        <p:nvPicPr>
          <p:cNvPr id="13" name="Picture 2" descr="https://lh5.googleusercontent.com/eLOazw_2_qp8R8vwqGhw1p2FWxr_wTvqnDXfps3nzTeFx00e5HTzdXvSPCEVnQ7clXfCv8qad5bXlxSzIDgRVpY-UU0s1zlrfsplTriP9Ajhz3rreXABoAPTVghAzZsvFAMn4NCFYi5jBZvk59Al6mGtOWm5DdX0i-UgEaUvBaF4llWxOSR6irlPZ3h5bmB7-fGmbQ"/>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954121" y="159084"/>
            <a:ext cx="1104224" cy="476595"/>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descr="Icon&#10;&#10;Description automatically generate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572996" y="6257462"/>
            <a:ext cx="762249" cy="53519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89317" y="1112481"/>
            <a:ext cx="11719128" cy="3108543"/>
          </a:xfrm>
          <a:prstGeom prst="rect">
            <a:avLst/>
          </a:prstGeom>
          <a:noFill/>
        </p:spPr>
        <p:txBody>
          <a:bodyPr wrap="square" rtlCol="0">
            <a:spAutoFit/>
          </a:bodyPr>
          <a:lstStyle/>
          <a:p>
            <a:r>
              <a:rPr lang="en-US" sz="2800" b="1" dirty="0" smtClean="0"/>
              <a:t>1 I </a:t>
            </a:r>
            <a:r>
              <a:rPr lang="en-US" sz="2800" b="1" dirty="0"/>
              <a:t>don't like going to the butcher's, </a:t>
            </a:r>
            <a:r>
              <a:rPr lang="en-US" sz="2800" b="1" dirty="0" smtClean="0"/>
              <a:t>although </a:t>
            </a:r>
            <a:r>
              <a:rPr lang="en-US" sz="2400" dirty="0" smtClean="0"/>
              <a:t>.............................................................</a:t>
            </a:r>
            <a:br>
              <a:rPr lang="en-US" sz="2400" dirty="0" smtClean="0"/>
            </a:br>
            <a:endParaRPr lang="en-US" sz="2800" dirty="0" smtClean="0"/>
          </a:p>
          <a:p>
            <a:r>
              <a:rPr lang="en-US" sz="2800" b="1" dirty="0" smtClean="0"/>
              <a:t>2 The bakery is very crowded despite </a:t>
            </a:r>
            <a:r>
              <a:rPr lang="en-US" sz="2400" dirty="0" smtClean="0"/>
              <a:t>.............................................................................</a:t>
            </a:r>
            <a:br>
              <a:rPr lang="en-US" sz="2400" dirty="0" smtClean="0"/>
            </a:br>
            <a:endParaRPr lang="en-US" sz="2800" dirty="0" smtClean="0"/>
          </a:p>
          <a:p>
            <a:r>
              <a:rPr lang="en-US" sz="2800" b="1" dirty="0" smtClean="0"/>
              <a:t>3 Despite </a:t>
            </a:r>
            <a:r>
              <a:rPr lang="en-US" sz="2800" b="1" dirty="0"/>
              <a:t>her old </a:t>
            </a:r>
            <a:r>
              <a:rPr lang="en-US" sz="2800" b="1" dirty="0" smtClean="0"/>
              <a:t>age, </a:t>
            </a:r>
            <a:r>
              <a:rPr lang="en-US" sz="2400" dirty="0" smtClean="0"/>
              <a:t>..........................................................................................................</a:t>
            </a:r>
            <a:br>
              <a:rPr lang="en-US" sz="2400" dirty="0" smtClean="0"/>
            </a:br>
            <a:endParaRPr lang="en-US" sz="2800" b="1" dirty="0" smtClean="0"/>
          </a:p>
          <a:p>
            <a:r>
              <a:rPr lang="en-US" sz="2800" b="1" dirty="0" smtClean="0"/>
              <a:t>4 Although the greengrocer was very friendly, </a:t>
            </a:r>
            <a:r>
              <a:rPr lang="en-US" sz="2400" dirty="0" smtClean="0"/>
              <a:t>............................................................</a:t>
            </a:r>
            <a:endParaRPr lang="en-US" sz="2800" b="1" dirty="0"/>
          </a:p>
        </p:txBody>
      </p:sp>
      <p:sp>
        <p:nvSpPr>
          <p:cNvPr id="3" name="Rectangle 2"/>
          <p:cNvSpPr/>
          <p:nvPr/>
        </p:nvSpPr>
        <p:spPr>
          <a:xfrm>
            <a:off x="7083188" y="1140382"/>
            <a:ext cx="4794231" cy="510983"/>
          </a:xfrm>
          <a:prstGeom prst="rect">
            <a:avLst/>
          </a:prstGeom>
          <a:solidFill>
            <a:srgbClr val="00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t>it’s pretty close to my house.</a:t>
            </a:r>
          </a:p>
        </p:txBody>
      </p:sp>
      <p:sp>
        <p:nvSpPr>
          <p:cNvPr id="7" name="Rectangle 6"/>
          <p:cNvSpPr/>
          <p:nvPr/>
        </p:nvSpPr>
        <p:spPr>
          <a:xfrm>
            <a:off x="5909481" y="1847719"/>
            <a:ext cx="5967938" cy="510983"/>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t>the high prices.</a:t>
            </a:r>
          </a:p>
        </p:txBody>
      </p:sp>
      <p:sp>
        <p:nvSpPr>
          <p:cNvPr id="8" name="Rectangle 7"/>
          <p:cNvSpPr/>
          <p:nvPr/>
        </p:nvSpPr>
        <p:spPr>
          <a:xfrm>
            <a:off x="3657600" y="2701231"/>
            <a:ext cx="8219819" cy="510983"/>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t>she still works very hard everyday.</a:t>
            </a:r>
          </a:p>
        </p:txBody>
      </p:sp>
      <p:sp>
        <p:nvSpPr>
          <p:cNvPr id="9" name="Rectangle 8"/>
          <p:cNvSpPr/>
          <p:nvPr/>
        </p:nvSpPr>
        <p:spPr>
          <a:xfrm>
            <a:off x="7192370" y="3346682"/>
            <a:ext cx="4685049" cy="760044"/>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t>it is so crowded  </a:t>
            </a:r>
            <a:r>
              <a:rPr lang="en-US" sz="2800" b="1" dirty="0" smtClean="0"/>
              <a:t>during </a:t>
            </a:r>
            <a:r>
              <a:rPr lang="en-US" sz="2800" b="1" dirty="0"/>
              <a:t>the day.</a:t>
            </a:r>
          </a:p>
        </p:txBody>
      </p:sp>
    </p:spTree>
    <p:extLst>
      <p:ext uri="{BB962C8B-B14F-4D97-AF65-F5344CB8AC3E}">
        <p14:creationId xmlns:p14="http://schemas.microsoft.com/office/powerpoint/2010/main" val="1752594920"/>
      </p:ext>
    </p:extLst>
  </p:cSld>
  <p:clrMapOvr>
    <a:masterClrMapping/>
  </p:clrMapOvr>
  <mc:AlternateContent xmlns:mc="http://schemas.openxmlformats.org/markup-compatibility/2006" xmlns:p14="http://schemas.microsoft.com/office/powerpoint/2010/main">
    <mc:Choice Requires="p14">
      <p:transition p14:dur="350">
        <p14:ferris dir="l"/>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P spid="8" grpId="0" animBg="1"/>
      <p:bldP spid="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pattFill prst="lgGrid">
          <a:fgClr>
            <a:schemeClr val="accent1">
              <a:lumMod val="40000"/>
              <a:lumOff val="60000"/>
            </a:schemeClr>
          </a:fgClr>
          <a:bgClr>
            <a:schemeClr val="bg1"/>
          </a:bgClr>
        </a:pattFill>
        <a:effectLst/>
      </p:bgPr>
    </p:bg>
    <p:spTree>
      <p:nvGrpSpPr>
        <p:cNvPr id="1" name=""/>
        <p:cNvGrpSpPr/>
        <p:nvPr/>
      </p:nvGrpSpPr>
      <p:grpSpPr>
        <a:xfrm>
          <a:off x="0" y="0"/>
          <a:ext cx="0" cy="0"/>
          <a:chOff x="0" y="0"/>
          <a:chExt cx="0" cy="0"/>
        </a:xfrm>
      </p:grpSpPr>
      <p:sp>
        <p:nvSpPr>
          <p:cNvPr id="4" name="Rounded Rectangle 3"/>
          <p:cNvSpPr/>
          <p:nvPr/>
        </p:nvSpPr>
        <p:spPr>
          <a:xfrm>
            <a:off x="289317" y="148980"/>
            <a:ext cx="11769028" cy="880171"/>
          </a:xfrm>
          <a:prstGeom prst="round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smtClean="0">
                <a:solidFill>
                  <a:schemeClr val="tx2">
                    <a:lumMod val="75000"/>
                  </a:schemeClr>
                </a:solidFill>
              </a:rPr>
              <a:t>Exercise 5 (SB p.72) - </a:t>
            </a:r>
            <a:r>
              <a:rPr lang="en-US" sz="2800" smtClean="0">
                <a:solidFill>
                  <a:schemeClr val="tx2">
                    <a:lumMod val="75000"/>
                  </a:schemeClr>
                </a:solidFill>
              </a:rPr>
              <a:t>In </a:t>
            </a:r>
            <a:r>
              <a:rPr lang="en-US" sz="2800">
                <a:solidFill>
                  <a:schemeClr val="tx2">
                    <a:lumMod val="75000"/>
                  </a:schemeClr>
                </a:solidFill>
              </a:rPr>
              <a:t>groups of four, talk about the shopping habits </a:t>
            </a:r>
            <a:endParaRPr lang="en-US" sz="2800" smtClean="0">
              <a:solidFill>
                <a:schemeClr val="tx2">
                  <a:lumMod val="75000"/>
                </a:schemeClr>
              </a:solidFill>
            </a:endParaRPr>
          </a:p>
          <a:p>
            <a:r>
              <a:rPr lang="en-US" sz="2800" smtClean="0">
                <a:solidFill>
                  <a:schemeClr val="tx2">
                    <a:lumMod val="75000"/>
                  </a:schemeClr>
                </a:solidFill>
              </a:rPr>
              <a:t>of </a:t>
            </a:r>
            <a:r>
              <a:rPr lang="en-US" sz="2800">
                <a:solidFill>
                  <a:schemeClr val="tx2">
                    <a:lumMod val="75000"/>
                  </a:schemeClr>
                </a:solidFill>
              </a:rPr>
              <a:t>your family. Use although and despite.</a:t>
            </a:r>
            <a:endParaRPr lang="en-US" sz="2800" smtClean="0">
              <a:solidFill>
                <a:schemeClr val="tx2">
                  <a:lumMod val="75000"/>
                </a:schemeClr>
              </a:solidFill>
            </a:endParaRPr>
          </a:p>
        </p:txBody>
      </p:sp>
      <p:pic>
        <p:nvPicPr>
          <p:cNvPr id="13" name="Picture 2" descr="https://lh5.googleusercontent.com/eLOazw_2_qp8R8vwqGhw1p2FWxr_wTvqnDXfps3nzTeFx00e5HTzdXvSPCEVnQ7clXfCv8qad5bXlxSzIDgRVpY-UU0s1zlrfsplTriP9Ajhz3rreXABoAPTVghAzZsvFAMn4NCFYi5jBZvk59Al6mGtOWm5DdX0i-UgEaUvBaF4llWxOSR6irlPZ3h5bmB7-fGmbQ"/>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954121" y="159084"/>
            <a:ext cx="1104224" cy="476595"/>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descr="Icon&#10;&#10;Description automatically generate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2252" y="6178546"/>
            <a:ext cx="762249" cy="535196"/>
          </a:xfrm>
          <a:prstGeom prst="rect">
            <a:avLst/>
          </a:prstGeom>
          <a:noFill/>
          <a:extLst>
            <a:ext uri="{909E8E84-426E-40DD-AFC4-6F175D3DCCD1}">
              <a14:hiddenFill xmlns:a14="http://schemas.microsoft.com/office/drawing/2010/main">
                <a:solidFill>
                  <a:srgbClr val="FFFFFF"/>
                </a:solidFill>
              </a14:hiddenFill>
            </a:ext>
          </a:extLst>
        </p:spPr>
      </p:pic>
      <p:sp>
        <p:nvSpPr>
          <p:cNvPr id="2" name="Flowchart: Alternate Process 1"/>
          <p:cNvSpPr/>
          <p:nvPr/>
        </p:nvSpPr>
        <p:spPr>
          <a:xfrm>
            <a:off x="1391974" y="1102500"/>
            <a:ext cx="9644394" cy="1635809"/>
          </a:xfrm>
          <a:prstGeom prst="flowChartAlternateProcess">
            <a:avLst/>
          </a:prstGeom>
          <a:noFill/>
          <a:ln w="38100">
            <a:solidFill>
              <a:schemeClr val="accent1">
                <a:lumMod val="50000"/>
              </a:schemeClr>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i="1" dirty="0">
                <a:solidFill>
                  <a:schemeClr val="accent1">
                    <a:lumMod val="75000"/>
                  </a:schemeClr>
                </a:solidFill>
              </a:rPr>
              <a:t>My mum often goes to the butcher's every morning to buy some meat. Although she wakes up early, she often goes there when it is already </a:t>
            </a:r>
            <a:r>
              <a:rPr lang="en-US" sz="3200" b="1" i="1" dirty="0" smtClean="0">
                <a:solidFill>
                  <a:schemeClr val="accent1">
                    <a:lumMod val="75000"/>
                  </a:schemeClr>
                </a:solidFill>
              </a:rPr>
              <a:t>crowded ...</a:t>
            </a:r>
            <a:endParaRPr lang="en-US" sz="3200" b="1" dirty="0">
              <a:solidFill>
                <a:schemeClr val="accent1">
                  <a:lumMod val="75000"/>
                </a:schemeClr>
              </a:solidFill>
            </a:endParaRPr>
          </a:p>
        </p:txBody>
      </p:sp>
      <p:sp>
        <p:nvSpPr>
          <p:cNvPr id="3" name="Rounded Rectangle 2"/>
          <p:cNvSpPr/>
          <p:nvPr/>
        </p:nvSpPr>
        <p:spPr>
          <a:xfrm>
            <a:off x="161365" y="2811658"/>
            <a:ext cx="6796877" cy="973078"/>
          </a:xfrm>
          <a:prstGeom prst="round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000" b="1" dirty="0"/>
              <a:t>A: Although my dad have to work very early he usually goes to bakery at 6a.m in the morning to buy me some fresh bread. I usually eat bread with eggs for breakfast.</a:t>
            </a:r>
          </a:p>
        </p:txBody>
      </p:sp>
      <p:sp>
        <p:nvSpPr>
          <p:cNvPr id="7" name="Rounded Rectangle 6"/>
          <p:cNvSpPr/>
          <p:nvPr/>
        </p:nvSpPr>
        <p:spPr>
          <a:xfrm>
            <a:off x="5954009" y="3843415"/>
            <a:ext cx="6054436" cy="753035"/>
          </a:xfrm>
          <a:prstGeom prst="round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000" b="1" dirty="0"/>
              <a:t>B: Despite weak eyesight, my grandmother always goes to newsagent’s </a:t>
            </a:r>
            <a:r>
              <a:rPr lang="en-US" sz="2000" b="1" dirty="0" err="1"/>
              <a:t>eveyday</a:t>
            </a:r>
            <a:r>
              <a:rPr lang="en-US" sz="2000" b="1" dirty="0"/>
              <a:t> to buy some newspaper.</a:t>
            </a:r>
          </a:p>
        </p:txBody>
      </p:sp>
      <p:sp>
        <p:nvSpPr>
          <p:cNvPr id="8" name="Rounded Rectangle 7"/>
          <p:cNvSpPr/>
          <p:nvPr/>
        </p:nvSpPr>
        <p:spPr>
          <a:xfrm>
            <a:off x="161364" y="4669799"/>
            <a:ext cx="6796877" cy="787262"/>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000" b="1" dirty="0"/>
              <a:t>C: Although the clothes shop is very crowded at the weekend, my sister still go there to buy some discount clothes.</a:t>
            </a:r>
          </a:p>
        </p:txBody>
      </p:sp>
      <p:sp>
        <p:nvSpPr>
          <p:cNvPr id="9" name="Rounded Rectangle 8"/>
          <p:cNvSpPr/>
          <p:nvPr/>
        </p:nvSpPr>
        <p:spPr>
          <a:xfrm>
            <a:off x="5954009" y="5530410"/>
            <a:ext cx="6054436" cy="753035"/>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000" b="1" dirty="0">
                <a:solidFill>
                  <a:schemeClr val="bg2">
                    <a:lumMod val="10000"/>
                  </a:schemeClr>
                </a:solidFill>
              </a:rPr>
              <a:t>D: My mother goes to greengrocer’s to buy organic ingredients despite high prices.</a:t>
            </a:r>
          </a:p>
        </p:txBody>
      </p:sp>
    </p:spTree>
    <p:extLst>
      <p:ext uri="{BB962C8B-B14F-4D97-AF65-F5344CB8AC3E}">
        <p14:creationId xmlns:p14="http://schemas.microsoft.com/office/powerpoint/2010/main" val="25709882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350">
        <p15:prstTrans prst="fallOver"/>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P spid="8" grpId="0" animBg="1"/>
      <p:bldP spid="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10732"/>
            <a:ext cx="12192000" cy="6868732"/>
          </a:xfrm>
          <a:prstGeom prst="rect">
            <a:avLst/>
          </a:prstGeom>
        </p:spPr>
      </p:pic>
      <p:sp>
        <p:nvSpPr>
          <p:cNvPr id="3" name="Rounded Rectangle 2"/>
          <p:cNvSpPr/>
          <p:nvPr/>
        </p:nvSpPr>
        <p:spPr>
          <a:xfrm>
            <a:off x="4043897" y="1232240"/>
            <a:ext cx="5921596" cy="665018"/>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smtClean="0">
                <a:solidFill>
                  <a:schemeClr val="tx2">
                    <a:lumMod val="75000"/>
                  </a:schemeClr>
                </a:solidFill>
              </a:rPr>
              <a:t>GUESSING GAME</a:t>
            </a:r>
            <a:endParaRPr lang="en-US" sz="4400" b="1">
              <a:solidFill>
                <a:schemeClr val="tx2">
                  <a:lumMod val="75000"/>
                </a:schemeClr>
              </a:solidFill>
            </a:endParaRPr>
          </a:p>
        </p:txBody>
      </p:sp>
      <p:sp>
        <p:nvSpPr>
          <p:cNvPr id="4" name="TextBox 3"/>
          <p:cNvSpPr txBox="1"/>
          <p:nvPr/>
        </p:nvSpPr>
        <p:spPr>
          <a:xfrm>
            <a:off x="4219931" y="1843470"/>
            <a:ext cx="7901981" cy="2554545"/>
          </a:xfrm>
          <a:prstGeom prst="rect">
            <a:avLst/>
          </a:prstGeom>
          <a:noFill/>
        </p:spPr>
        <p:txBody>
          <a:bodyPr wrap="square" rtlCol="0">
            <a:spAutoFit/>
          </a:bodyPr>
          <a:lstStyle/>
          <a:p>
            <a:pPr algn="just"/>
            <a:r>
              <a:rPr lang="en-US" sz="4000" b="1" smtClean="0">
                <a:solidFill>
                  <a:schemeClr val="accent1">
                    <a:lumMod val="75000"/>
                  </a:schemeClr>
                </a:solidFill>
              </a:rPr>
              <a:t>01. Watch a video</a:t>
            </a:r>
          </a:p>
          <a:p>
            <a:pPr algn="just"/>
            <a:r>
              <a:rPr lang="en-US" sz="4000" b="1" smtClean="0">
                <a:solidFill>
                  <a:schemeClr val="accent1">
                    <a:lumMod val="75000"/>
                  </a:schemeClr>
                </a:solidFill>
              </a:rPr>
              <a:t>02. Guess the name of place</a:t>
            </a:r>
          </a:p>
          <a:p>
            <a:pPr algn="just"/>
            <a:r>
              <a:rPr lang="en-US" sz="4000" b="1" smtClean="0">
                <a:solidFill>
                  <a:schemeClr val="accent1">
                    <a:lumMod val="75000"/>
                  </a:schemeClr>
                </a:solidFill>
              </a:rPr>
              <a:t>03. 5 seconds = 1 picture</a:t>
            </a:r>
          </a:p>
          <a:p>
            <a:pPr algn="just"/>
            <a:r>
              <a:rPr lang="en-US" sz="4000" b="1" smtClean="0">
                <a:solidFill>
                  <a:schemeClr val="accent1">
                    <a:lumMod val="75000"/>
                  </a:schemeClr>
                </a:solidFill>
              </a:rPr>
              <a:t>04. 1 correct answer = 1 point</a:t>
            </a:r>
            <a:endParaRPr lang="en-US" sz="4000" b="1">
              <a:solidFill>
                <a:schemeClr val="accent1">
                  <a:lumMod val="75000"/>
                </a:schemeClr>
              </a:solidFill>
            </a:endParaRPr>
          </a:p>
        </p:txBody>
      </p:sp>
    </p:spTree>
    <p:extLst>
      <p:ext uri="{BB962C8B-B14F-4D97-AF65-F5344CB8AC3E}">
        <p14:creationId xmlns:p14="http://schemas.microsoft.com/office/powerpoint/2010/main" val="652953437"/>
      </p:ext>
    </p:extLst>
  </p:cSld>
  <p:clrMapOvr>
    <a:masterClrMapping/>
  </p:clrMapOvr>
  <mc:AlternateContent xmlns:mc="http://schemas.openxmlformats.org/markup-compatibility/2006" xmlns:p14="http://schemas.microsoft.com/office/powerpoint/2010/main">
    <mc:Choice Requires="p14">
      <p:transition p14:dur="350">
        <p:pull/>
      </p:transition>
    </mc:Choice>
    <mc:Fallback xmlns="">
      <p:transition>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2192000" cy="6861874"/>
          </a:xfrm>
          <a:prstGeom prst="rect">
            <a:avLst/>
          </a:prstGeom>
        </p:spPr>
      </p:pic>
      <p:sp>
        <p:nvSpPr>
          <p:cNvPr id="3" name="Rounded Rectangle 2"/>
          <p:cNvSpPr/>
          <p:nvPr/>
        </p:nvSpPr>
        <p:spPr>
          <a:xfrm>
            <a:off x="5383712" y="1466952"/>
            <a:ext cx="6625733" cy="2259107"/>
          </a:xfrm>
          <a:prstGeom prst="roundRect">
            <a:avLst/>
          </a:prstGeom>
          <a:solidFill>
            <a:schemeClr val="bg1">
              <a:lumMod val="95000"/>
            </a:schemeClr>
          </a:solid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400" b="1" smtClean="0">
                <a:solidFill>
                  <a:schemeClr val="accent1">
                    <a:lumMod val="50000"/>
                  </a:schemeClr>
                </a:solidFill>
              </a:rPr>
              <a:t>Consolidate what students </a:t>
            </a:r>
          </a:p>
          <a:p>
            <a:pPr algn="ctr"/>
            <a:r>
              <a:rPr lang="en-US" sz="4400" b="1" smtClean="0">
                <a:solidFill>
                  <a:schemeClr val="accent1">
                    <a:lumMod val="50000"/>
                  </a:schemeClr>
                </a:solidFill>
              </a:rPr>
              <a:t>have learnt in the lesson</a:t>
            </a:r>
            <a:endParaRPr lang="en-US" sz="4400" b="1">
              <a:solidFill>
                <a:schemeClr val="accent1">
                  <a:lumMod val="50000"/>
                </a:schemeClr>
              </a:solidFill>
            </a:endParaRPr>
          </a:p>
        </p:txBody>
      </p:sp>
    </p:spTree>
    <p:extLst>
      <p:ext uri="{BB962C8B-B14F-4D97-AF65-F5344CB8AC3E}">
        <p14:creationId xmlns:p14="http://schemas.microsoft.com/office/powerpoint/2010/main" val="3673123306"/>
      </p:ext>
    </p:extLst>
  </p:cSld>
  <p:clrMapOvr>
    <a:masterClrMapping/>
  </p:clrMapOvr>
  <mc:AlternateContent xmlns:mc="http://schemas.openxmlformats.org/markup-compatibility/2006" xmlns:p14="http://schemas.microsoft.com/office/powerpoint/2010/main">
    <mc:Choice Requires="p14">
      <p:transition p14:dur="350">
        <p14:ripple/>
      </p:transition>
    </mc:Choice>
    <mc:Fallback xmlns="">
      <p:transition>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27241" y="74642"/>
            <a:ext cx="3642931" cy="523220"/>
          </a:xfrm>
          <a:prstGeom prst="rect">
            <a:avLst/>
          </a:prstGeom>
          <a:noFill/>
        </p:spPr>
        <p:txBody>
          <a:bodyPr wrap="square" rtlCol="0">
            <a:spAutoFit/>
          </a:bodyPr>
          <a:lstStyle/>
          <a:p>
            <a:r>
              <a:rPr lang="en-US" sz="2800" b="1" smtClean="0">
                <a:solidFill>
                  <a:srgbClr val="006666"/>
                </a:solidFill>
              </a:rPr>
              <a:t>VOCABULARY REVIEW</a:t>
            </a:r>
            <a:endParaRPr lang="en-US" b="1">
              <a:solidFill>
                <a:srgbClr val="006666"/>
              </a:solidFill>
            </a:endParaRPr>
          </a:p>
        </p:txBody>
      </p:sp>
      <p:graphicFrame>
        <p:nvGraphicFramePr>
          <p:cNvPr id="4" name="Table 3"/>
          <p:cNvGraphicFramePr>
            <a:graphicFrameLocks noGrp="1"/>
          </p:cNvGraphicFramePr>
          <p:nvPr>
            <p:extLst>
              <p:ext uri="{D42A27DB-BD31-4B8C-83A1-F6EECF244321}">
                <p14:modId xmlns:p14="http://schemas.microsoft.com/office/powerpoint/2010/main" val="1065358138"/>
              </p:ext>
            </p:extLst>
          </p:nvPr>
        </p:nvGraphicFramePr>
        <p:xfrm>
          <a:off x="187069" y="609838"/>
          <a:ext cx="11639992" cy="3190912"/>
        </p:xfrm>
        <a:graphic>
          <a:graphicData uri="http://schemas.openxmlformats.org/drawingml/2006/table">
            <a:tbl>
              <a:tblPr firstRow="1" bandRow="1">
                <a:tableStyleId>{5C22544A-7EE6-4342-B048-85BDC9FD1C3A}</a:tableStyleId>
              </a:tblPr>
              <a:tblGrid>
                <a:gridCol w="2272520"/>
                <a:gridCol w="2107521"/>
                <a:gridCol w="5069304"/>
                <a:gridCol w="2190647"/>
              </a:tblGrid>
              <a:tr h="758862">
                <a:tc>
                  <a:txBody>
                    <a:bodyPr/>
                    <a:lstStyle/>
                    <a:p>
                      <a:pPr algn="l"/>
                      <a:r>
                        <a:rPr lang="en-US" sz="2400" b="1" dirty="0" smtClean="0">
                          <a:solidFill>
                            <a:schemeClr val="tx2">
                              <a:lumMod val="75000"/>
                            </a:schemeClr>
                          </a:solidFill>
                        </a:rPr>
                        <a:t>make a </a:t>
                      </a:r>
                      <a:r>
                        <a:rPr lang="en-US" sz="2400" b="1" dirty="0" smtClean="0">
                          <a:solidFill>
                            <a:srgbClr val="FF0000"/>
                          </a:solidFill>
                        </a:rPr>
                        <a:t>dif</a:t>
                      </a:r>
                      <a:r>
                        <a:rPr lang="en-US" sz="2400" b="1" dirty="0" smtClean="0">
                          <a:solidFill>
                            <a:schemeClr val="tx2">
                              <a:lumMod val="75000"/>
                            </a:schemeClr>
                          </a:solidFill>
                        </a:rPr>
                        <a:t>ference (n)</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l"/>
                      <a:r>
                        <a:rPr lang="en-US" sz="2000" b="1" smtClean="0">
                          <a:solidFill>
                            <a:schemeClr val="tx1">
                              <a:lumMod val="75000"/>
                              <a:lumOff val="25000"/>
                            </a:schemeClr>
                          </a:solidFill>
                          <a:latin typeface="+mn-lt"/>
                        </a:rPr>
                        <a:t>/meɪk ə ˈdɪfrəns/ </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l"/>
                      <a:r>
                        <a:rPr lang="en-US" sz="2000" b="1" i="1" smtClean="0">
                          <a:solidFill>
                            <a:schemeClr val="tx2">
                              <a:lumMod val="75000"/>
                            </a:schemeClr>
                          </a:solidFill>
                          <a:latin typeface="+mj-lt"/>
                        </a:rPr>
                        <a:t>to have an effect on somebody/something</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l"/>
                      <a:r>
                        <a:rPr lang="en-US" sz="2000" b="1" dirty="0" err="1" smtClean="0">
                          <a:solidFill>
                            <a:schemeClr val="tx1">
                              <a:lumMod val="75000"/>
                              <a:lumOff val="25000"/>
                            </a:schemeClr>
                          </a:solidFill>
                        </a:rPr>
                        <a:t>tạo</a:t>
                      </a:r>
                      <a:r>
                        <a:rPr lang="en-US" sz="2000" b="1" dirty="0" smtClean="0">
                          <a:solidFill>
                            <a:schemeClr val="tx1">
                              <a:lumMod val="75000"/>
                              <a:lumOff val="25000"/>
                            </a:schemeClr>
                          </a:solidFill>
                        </a:rPr>
                        <a:t> </a:t>
                      </a:r>
                      <a:r>
                        <a:rPr lang="en-US" sz="2000" b="1" dirty="0" err="1" smtClean="0">
                          <a:solidFill>
                            <a:schemeClr val="tx1">
                              <a:lumMod val="75000"/>
                              <a:lumOff val="25000"/>
                            </a:schemeClr>
                          </a:solidFill>
                        </a:rPr>
                        <a:t>ra</a:t>
                      </a:r>
                      <a:r>
                        <a:rPr lang="en-US" sz="2000" b="1" dirty="0" smtClean="0">
                          <a:solidFill>
                            <a:schemeClr val="tx1">
                              <a:lumMod val="75000"/>
                              <a:lumOff val="25000"/>
                            </a:schemeClr>
                          </a:solidFill>
                        </a:rPr>
                        <a:t> </a:t>
                      </a:r>
                      <a:r>
                        <a:rPr lang="en-US" sz="2000" b="1" dirty="0" err="1" smtClean="0">
                          <a:solidFill>
                            <a:schemeClr val="tx1">
                              <a:lumMod val="75000"/>
                              <a:lumOff val="25000"/>
                            </a:schemeClr>
                          </a:solidFill>
                        </a:rPr>
                        <a:t>sự</a:t>
                      </a:r>
                      <a:r>
                        <a:rPr lang="en-US" sz="2000" b="1" baseline="0" dirty="0" smtClean="0">
                          <a:solidFill>
                            <a:schemeClr val="tx1">
                              <a:lumMod val="75000"/>
                              <a:lumOff val="25000"/>
                            </a:schemeClr>
                          </a:solidFill>
                        </a:rPr>
                        <a:t> </a:t>
                      </a:r>
                      <a:r>
                        <a:rPr lang="en-US" sz="2000" b="1" baseline="0" dirty="0" err="1" smtClean="0">
                          <a:solidFill>
                            <a:schemeClr val="tx1">
                              <a:lumMod val="75000"/>
                              <a:lumOff val="25000"/>
                            </a:schemeClr>
                          </a:solidFill>
                        </a:rPr>
                        <a:t>khác</a:t>
                      </a:r>
                      <a:r>
                        <a:rPr lang="en-US" sz="2000" b="1" baseline="0" dirty="0" smtClean="0">
                          <a:solidFill>
                            <a:schemeClr val="tx1">
                              <a:lumMod val="75000"/>
                              <a:lumOff val="25000"/>
                            </a:schemeClr>
                          </a:solidFill>
                        </a:rPr>
                        <a:t> </a:t>
                      </a:r>
                      <a:r>
                        <a:rPr lang="en-US" sz="2000" b="1" baseline="0" dirty="0" err="1" smtClean="0">
                          <a:solidFill>
                            <a:schemeClr val="tx1">
                              <a:lumMod val="75000"/>
                              <a:lumOff val="25000"/>
                            </a:schemeClr>
                          </a:solidFill>
                        </a:rPr>
                        <a:t>biệt</a:t>
                      </a:r>
                      <a:endParaRPr lang="en-US" sz="2000" b="1" dirty="0">
                        <a:solidFill>
                          <a:schemeClr val="tx1">
                            <a:lumMod val="75000"/>
                            <a:lumOff val="25000"/>
                          </a:schemeClr>
                        </a:solidFill>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4">
                        <a:lumMod val="20000"/>
                        <a:lumOff val="80000"/>
                      </a:schemeClr>
                    </a:solidFill>
                  </a:tcPr>
                </a:tc>
              </a:tr>
              <a:tr h="646438">
                <a:tc>
                  <a:txBody>
                    <a:bodyPr/>
                    <a:lstStyle/>
                    <a:p>
                      <a:pPr algn="l"/>
                      <a:r>
                        <a:rPr lang="en-US" sz="2400" b="1" dirty="0" smtClean="0">
                          <a:solidFill>
                            <a:schemeClr val="tx2">
                              <a:lumMod val="75000"/>
                            </a:schemeClr>
                          </a:solidFill>
                        </a:rPr>
                        <a:t>change (n)</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a:txBody>
                    <a:bodyPr/>
                    <a:lstStyle/>
                    <a:p>
                      <a:pPr algn="l"/>
                      <a:r>
                        <a:rPr lang="en-US" sz="2000" b="1" smtClean="0">
                          <a:solidFill>
                            <a:schemeClr val="tx1">
                              <a:lumMod val="75000"/>
                              <a:lumOff val="25000"/>
                            </a:schemeClr>
                          </a:solidFill>
                          <a:latin typeface="+mn-lt"/>
                        </a:rPr>
                        <a:t>/tʃeɪndʒ/</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a:txBody>
                    <a:bodyPr/>
                    <a:lstStyle/>
                    <a:p>
                      <a:pPr algn="l"/>
                      <a:r>
                        <a:rPr lang="en-US" sz="2000" b="1" i="1" smtClean="0">
                          <a:solidFill>
                            <a:schemeClr val="tx2">
                              <a:lumMod val="75000"/>
                            </a:schemeClr>
                          </a:solidFill>
                          <a:latin typeface="+mj-lt"/>
                        </a:rPr>
                        <a:t>the money that you get back when you have paid for something</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a:txBody>
                    <a:bodyPr/>
                    <a:lstStyle/>
                    <a:p>
                      <a:pPr algn="l"/>
                      <a:r>
                        <a:rPr lang="en-US" sz="2000" b="1" dirty="0" err="1" smtClean="0">
                          <a:solidFill>
                            <a:schemeClr val="tx1">
                              <a:lumMod val="75000"/>
                              <a:lumOff val="25000"/>
                            </a:schemeClr>
                          </a:solidFill>
                        </a:rPr>
                        <a:t>tiền</a:t>
                      </a:r>
                      <a:r>
                        <a:rPr lang="en-US" sz="2000" b="1" dirty="0" smtClean="0">
                          <a:solidFill>
                            <a:schemeClr val="tx1">
                              <a:lumMod val="75000"/>
                              <a:lumOff val="25000"/>
                            </a:schemeClr>
                          </a:solidFill>
                        </a:rPr>
                        <a:t> </a:t>
                      </a:r>
                      <a:r>
                        <a:rPr lang="en-US" sz="2000" b="1" dirty="0" err="1" smtClean="0">
                          <a:solidFill>
                            <a:schemeClr val="tx1">
                              <a:lumMod val="75000"/>
                              <a:lumOff val="25000"/>
                            </a:schemeClr>
                          </a:solidFill>
                        </a:rPr>
                        <a:t>thừa</a:t>
                      </a:r>
                      <a:r>
                        <a:rPr lang="en-US" sz="2000" b="1" dirty="0" smtClean="0">
                          <a:solidFill>
                            <a:schemeClr val="tx1">
                              <a:lumMod val="75000"/>
                              <a:lumOff val="25000"/>
                            </a:schemeClr>
                          </a:solidFill>
                        </a:rPr>
                        <a:t>,</a:t>
                      </a:r>
                      <a:r>
                        <a:rPr lang="en-US" sz="2000" b="1" baseline="0" dirty="0" smtClean="0">
                          <a:solidFill>
                            <a:schemeClr val="tx1">
                              <a:lumMod val="75000"/>
                              <a:lumOff val="25000"/>
                            </a:schemeClr>
                          </a:solidFill>
                        </a:rPr>
                        <a:t> </a:t>
                      </a:r>
                      <a:r>
                        <a:rPr lang="en-US" sz="2000" b="1" baseline="0" dirty="0" err="1" smtClean="0">
                          <a:solidFill>
                            <a:schemeClr val="tx1">
                              <a:lumMod val="75000"/>
                              <a:lumOff val="25000"/>
                            </a:schemeClr>
                          </a:solidFill>
                        </a:rPr>
                        <a:t>tiền</a:t>
                      </a:r>
                      <a:r>
                        <a:rPr lang="en-US" sz="2000" b="1" baseline="0" dirty="0" smtClean="0">
                          <a:solidFill>
                            <a:schemeClr val="tx1">
                              <a:lumMod val="75000"/>
                              <a:lumOff val="25000"/>
                            </a:schemeClr>
                          </a:solidFill>
                        </a:rPr>
                        <a:t> </a:t>
                      </a:r>
                      <a:r>
                        <a:rPr lang="en-US" sz="2000" b="1" baseline="0" dirty="0" err="1" smtClean="0">
                          <a:solidFill>
                            <a:schemeClr val="tx1">
                              <a:lumMod val="75000"/>
                              <a:lumOff val="25000"/>
                            </a:schemeClr>
                          </a:solidFill>
                        </a:rPr>
                        <a:t>lẻ</a:t>
                      </a:r>
                      <a:endParaRPr lang="en-US" sz="2000" b="1" dirty="0">
                        <a:solidFill>
                          <a:schemeClr val="tx1">
                            <a:lumMod val="75000"/>
                            <a:lumOff val="25000"/>
                          </a:schemeClr>
                        </a:solidFill>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r>
              <a:tr h="841467">
                <a:tc>
                  <a:txBody>
                    <a:bodyPr/>
                    <a:lstStyle/>
                    <a:p>
                      <a:pPr algn="l"/>
                      <a:r>
                        <a:rPr lang="en-US" sz="2400" b="1" dirty="0" smtClean="0">
                          <a:solidFill>
                            <a:schemeClr val="tx2">
                              <a:lumMod val="75000"/>
                            </a:schemeClr>
                          </a:solidFill>
                        </a:rPr>
                        <a:t>raise money (v)</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l"/>
                      <a:r>
                        <a:rPr lang="en-US" sz="2000" b="1" smtClean="0">
                          <a:latin typeface="+mn-lt"/>
                        </a:rPr>
                        <a:t>/reɪz ˈmʌni/</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l"/>
                      <a:r>
                        <a:rPr lang="en-US" sz="2000" b="1" i="1" smtClean="0">
                          <a:solidFill>
                            <a:schemeClr val="tx2">
                              <a:lumMod val="75000"/>
                            </a:schemeClr>
                          </a:solidFill>
                          <a:latin typeface="+mj-lt"/>
                        </a:rPr>
                        <a:t>to collect money for a special purpose</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l"/>
                      <a:r>
                        <a:rPr lang="en-US" sz="2000" b="1" dirty="0" err="1" smtClean="0">
                          <a:solidFill>
                            <a:schemeClr val="tx1">
                              <a:lumMod val="75000"/>
                              <a:lumOff val="25000"/>
                            </a:schemeClr>
                          </a:solidFill>
                        </a:rPr>
                        <a:t>gây</a:t>
                      </a:r>
                      <a:r>
                        <a:rPr lang="en-US" sz="2000" b="1" baseline="0" dirty="0" smtClean="0">
                          <a:solidFill>
                            <a:schemeClr val="tx1">
                              <a:lumMod val="75000"/>
                              <a:lumOff val="25000"/>
                            </a:schemeClr>
                          </a:solidFill>
                        </a:rPr>
                        <a:t> </a:t>
                      </a:r>
                      <a:r>
                        <a:rPr lang="en-US" sz="2000" b="1" baseline="0" dirty="0" err="1" smtClean="0">
                          <a:solidFill>
                            <a:schemeClr val="tx1">
                              <a:lumMod val="75000"/>
                              <a:lumOff val="25000"/>
                            </a:schemeClr>
                          </a:solidFill>
                        </a:rPr>
                        <a:t>quỹ</a:t>
                      </a:r>
                      <a:r>
                        <a:rPr lang="en-US" sz="2000" b="1" baseline="0" dirty="0" smtClean="0">
                          <a:solidFill>
                            <a:schemeClr val="tx1">
                              <a:lumMod val="75000"/>
                              <a:lumOff val="25000"/>
                            </a:schemeClr>
                          </a:solidFill>
                        </a:rPr>
                        <a:t>, </a:t>
                      </a:r>
                      <a:r>
                        <a:rPr lang="en-US" sz="2000" b="1" baseline="0" dirty="0" err="1" smtClean="0">
                          <a:solidFill>
                            <a:schemeClr val="tx1">
                              <a:lumMod val="75000"/>
                              <a:lumOff val="25000"/>
                            </a:schemeClr>
                          </a:solidFill>
                        </a:rPr>
                        <a:t>quyên</a:t>
                      </a:r>
                      <a:r>
                        <a:rPr lang="en-US" sz="2000" b="1" baseline="0" dirty="0" smtClean="0">
                          <a:solidFill>
                            <a:schemeClr val="tx1">
                              <a:lumMod val="75000"/>
                              <a:lumOff val="25000"/>
                            </a:schemeClr>
                          </a:solidFill>
                        </a:rPr>
                        <a:t> </a:t>
                      </a:r>
                      <a:r>
                        <a:rPr lang="en-US" sz="2000" b="1" baseline="0" dirty="0" err="1" smtClean="0">
                          <a:solidFill>
                            <a:schemeClr val="tx1">
                              <a:lumMod val="75000"/>
                              <a:lumOff val="25000"/>
                            </a:schemeClr>
                          </a:solidFill>
                        </a:rPr>
                        <a:t>góp</a:t>
                      </a:r>
                      <a:r>
                        <a:rPr lang="en-US" sz="2000" b="1" baseline="0" dirty="0" smtClean="0">
                          <a:solidFill>
                            <a:schemeClr val="tx1">
                              <a:lumMod val="75000"/>
                              <a:lumOff val="25000"/>
                            </a:schemeClr>
                          </a:solidFill>
                        </a:rPr>
                        <a:t> </a:t>
                      </a:r>
                      <a:r>
                        <a:rPr lang="en-US" sz="2000" b="1" baseline="0" dirty="0" err="1" smtClean="0">
                          <a:solidFill>
                            <a:schemeClr val="tx1">
                              <a:lumMod val="75000"/>
                              <a:lumOff val="25000"/>
                            </a:schemeClr>
                          </a:solidFill>
                        </a:rPr>
                        <a:t>tiền</a:t>
                      </a:r>
                      <a:endParaRPr lang="en-US" sz="2000" b="1" dirty="0">
                        <a:solidFill>
                          <a:schemeClr val="tx1">
                            <a:lumMod val="75000"/>
                            <a:lumOff val="25000"/>
                          </a:schemeClr>
                        </a:solidFill>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4">
                        <a:lumMod val="20000"/>
                        <a:lumOff val="80000"/>
                      </a:schemeClr>
                    </a:solidFill>
                  </a:tcPr>
                </a:tc>
              </a:tr>
              <a:tr h="825445">
                <a:tc>
                  <a:txBody>
                    <a:bodyPr/>
                    <a:lstStyle/>
                    <a:p>
                      <a:pPr algn="l"/>
                      <a:r>
                        <a:rPr lang="en-US" sz="2400" b="1" dirty="0" smtClean="0">
                          <a:solidFill>
                            <a:schemeClr val="tx2">
                              <a:lumMod val="75000"/>
                            </a:schemeClr>
                          </a:solidFill>
                        </a:rPr>
                        <a:t>at</a:t>
                      </a:r>
                      <a:r>
                        <a:rPr lang="en-US" sz="2400" b="1" dirty="0" smtClean="0">
                          <a:solidFill>
                            <a:srgbClr val="FF0000"/>
                          </a:solidFill>
                        </a:rPr>
                        <a:t>tempt </a:t>
                      </a:r>
                      <a:r>
                        <a:rPr lang="en-US" sz="2400" b="1" dirty="0" smtClean="0">
                          <a:solidFill>
                            <a:schemeClr val="tx2">
                              <a:lumMod val="75000"/>
                            </a:schemeClr>
                          </a:solidFill>
                        </a:rPr>
                        <a:t>(n)</a:t>
                      </a:r>
                    </a:p>
                    <a:p>
                      <a:pPr marL="0" marR="0" indent="0" algn="l" defTabSz="914400" rtl="0" eaLnBrk="1" fontAlgn="auto" latinLnBrk="0" hangingPunct="1">
                        <a:lnSpc>
                          <a:spcPct val="100000"/>
                        </a:lnSpc>
                        <a:spcBef>
                          <a:spcPts val="0"/>
                        </a:spcBef>
                        <a:spcAft>
                          <a:spcPts val="0"/>
                        </a:spcAft>
                        <a:buClrTx/>
                        <a:buSzTx/>
                        <a:buFontTx/>
                        <a:buNone/>
                        <a:tabLst/>
                        <a:defRPr/>
                      </a:pPr>
                      <a:r>
                        <a:rPr lang="en-US" sz="2400" b="1" dirty="0" smtClean="0">
                          <a:solidFill>
                            <a:srgbClr val="FF0000"/>
                          </a:solidFill>
                        </a:rPr>
                        <a:t>Ef</a:t>
                      </a:r>
                      <a:r>
                        <a:rPr lang="en-US" sz="2400" b="1" dirty="0" smtClean="0">
                          <a:solidFill>
                            <a:schemeClr val="tx2">
                              <a:lumMod val="75000"/>
                            </a:schemeClr>
                          </a:solidFill>
                        </a:rPr>
                        <a:t>fort (n)</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a:txBody>
                    <a:bodyPr/>
                    <a:lstStyle/>
                    <a:p>
                      <a:pPr algn="l"/>
                      <a:r>
                        <a:rPr lang="en-US" sz="2000" b="1" smtClean="0">
                          <a:solidFill>
                            <a:schemeClr val="tx1">
                              <a:lumMod val="75000"/>
                              <a:lumOff val="25000"/>
                            </a:schemeClr>
                          </a:solidFill>
                          <a:latin typeface="+mn-lt"/>
                        </a:rPr>
                        <a:t>/əˈtempt/</a:t>
                      </a:r>
                    </a:p>
                    <a:p>
                      <a:pPr algn="l"/>
                      <a:r>
                        <a:rPr lang="en-US" sz="2000" b="1" smtClean="0">
                          <a:solidFill>
                            <a:schemeClr val="tx1">
                              <a:lumMod val="75000"/>
                              <a:lumOff val="25000"/>
                            </a:schemeClr>
                          </a:solidFill>
                          <a:latin typeface="+mn-lt"/>
                        </a:rPr>
                        <a:t>/ˈefət/</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a:txBody>
                    <a:bodyPr/>
                    <a:lstStyle/>
                    <a:p>
                      <a:pPr algn="l"/>
                      <a:r>
                        <a:rPr lang="en-US" sz="2000" b="1" i="1" smtClean="0">
                          <a:solidFill>
                            <a:schemeClr val="tx2">
                              <a:lumMod val="75000"/>
                            </a:schemeClr>
                          </a:solidFill>
                          <a:latin typeface="+mj-lt"/>
                        </a:rPr>
                        <a:t>an act of trying to do something, especially something difficult</a:t>
                      </a: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c>
                  <a:txBody>
                    <a:bodyPr/>
                    <a:lstStyle/>
                    <a:p>
                      <a:pPr algn="l"/>
                      <a:r>
                        <a:rPr lang="en-US" sz="2000" b="1" dirty="0" err="1" smtClean="0">
                          <a:solidFill>
                            <a:schemeClr val="tx1">
                              <a:lumMod val="75000"/>
                              <a:lumOff val="25000"/>
                            </a:schemeClr>
                          </a:solidFill>
                        </a:rPr>
                        <a:t>nỗ</a:t>
                      </a:r>
                      <a:r>
                        <a:rPr lang="en-US" sz="2000" b="1" dirty="0" smtClean="0">
                          <a:solidFill>
                            <a:schemeClr val="tx1">
                              <a:lumMod val="75000"/>
                              <a:lumOff val="25000"/>
                            </a:schemeClr>
                          </a:solidFill>
                        </a:rPr>
                        <a:t> </a:t>
                      </a:r>
                      <a:r>
                        <a:rPr lang="en-US" sz="2000" b="1" dirty="0" err="1" smtClean="0">
                          <a:solidFill>
                            <a:schemeClr val="tx1">
                              <a:lumMod val="75000"/>
                              <a:lumOff val="25000"/>
                            </a:schemeClr>
                          </a:solidFill>
                        </a:rPr>
                        <a:t>lực</a:t>
                      </a:r>
                      <a:r>
                        <a:rPr lang="en-US" sz="2000" b="1" dirty="0" smtClean="0">
                          <a:solidFill>
                            <a:schemeClr val="tx1">
                              <a:lumMod val="75000"/>
                              <a:lumOff val="25000"/>
                            </a:schemeClr>
                          </a:solidFill>
                        </a:rPr>
                        <a:t>,</a:t>
                      </a:r>
                      <a:r>
                        <a:rPr lang="en-US" sz="2000" b="1" baseline="0" dirty="0" smtClean="0">
                          <a:solidFill>
                            <a:schemeClr val="tx1">
                              <a:lumMod val="75000"/>
                              <a:lumOff val="25000"/>
                            </a:schemeClr>
                          </a:solidFill>
                        </a:rPr>
                        <a:t> </a:t>
                      </a:r>
                      <a:r>
                        <a:rPr lang="en-US" sz="2000" b="1" baseline="0" dirty="0" err="1" smtClean="0">
                          <a:solidFill>
                            <a:schemeClr val="tx1">
                              <a:lumMod val="75000"/>
                              <a:lumOff val="25000"/>
                            </a:schemeClr>
                          </a:solidFill>
                        </a:rPr>
                        <a:t>cố</a:t>
                      </a:r>
                      <a:r>
                        <a:rPr lang="en-US" sz="2000" b="1" baseline="0" dirty="0" smtClean="0">
                          <a:solidFill>
                            <a:schemeClr val="tx1">
                              <a:lumMod val="75000"/>
                              <a:lumOff val="25000"/>
                            </a:schemeClr>
                          </a:solidFill>
                        </a:rPr>
                        <a:t> </a:t>
                      </a:r>
                      <a:r>
                        <a:rPr lang="en-US" sz="2000" b="1" baseline="0" dirty="0" err="1" smtClean="0">
                          <a:solidFill>
                            <a:schemeClr val="tx1">
                              <a:lumMod val="75000"/>
                              <a:lumOff val="25000"/>
                            </a:schemeClr>
                          </a:solidFill>
                        </a:rPr>
                        <a:t>gắng</a:t>
                      </a:r>
                      <a:endParaRPr lang="en-US" sz="2000" b="1" dirty="0">
                        <a:solidFill>
                          <a:schemeClr val="tx1">
                            <a:lumMod val="75000"/>
                            <a:lumOff val="25000"/>
                          </a:schemeClr>
                        </a:solidFill>
                      </a:endParaRPr>
                    </a:p>
                  </a:txBody>
                  <a:tcPr anchor="ctr">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lumMod val="95000"/>
                      </a:schemeClr>
                    </a:solidFill>
                  </a:tcPr>
                </a:tc>
              </a:tr>
            </a:tbl>
          </a:graphicData>
        </a:graphic>
      </p:graphicFrame>
      <p:pic>
        <p:nvPicPr>
          <p:cNvPr id="5" name="Picture 2" descr="https://lh5.googleusercontent.com/eLOazw_2_qp8R8vwqGhw1p2FWxr_wTvqnDXfps3nzTeFx00e5HTzdXvSPCEVnQ7clXfCv8qad5bXlxSzIDgRVpY-UU0s1zlrfsplTriP9Ajhz3rreXABoAPTVghAzZsvFAMn4NCFYi5jBZvk59Al6mGtOWm5DdX0i-UgEaUvBaF4llWxOSR6irlPZ3h5bmB7-fGmbQ"/>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840" y="128557"/>
            <a:ext cx="962418" cy="41539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Icon&#10;&#10;Description automatically generate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210869" y="8751"/>
            <a:ext cx="762249" cy="53519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rotWithShape="1">
          <a:blip r:embed="rId4"/>
          <a:srcRect b="48041"/>
          <a:stretch/>
        </p:blipFill>
        <p:spPr>
          <a:xfrm>
            <a:off x="152840" y="3894480"/>
            <a:ext cx="6027917" cy="2623676"/>
          </a:xfrm>
          <a:prstGeom prst="rect">
            <a:avLst/>
          </a:prstGeom>
        </p:spPr>
      </p:pic>
      <p:pic>
        <p:nvPicPr>
          <p:cNvPr id="9" name="Picture 8"/>
          <p:cNvPicPr>
            <a:picLocks noChangeAspect="1"/>
          </p:cNvPicPr>
          <p:nvPr/>
        </p:nvPicPr>
        <p:blipFill rotWithShape="1">
          <a:blip r:embed="rId4"/>
          <a:srcRect t="52650"/>
          <a:stretch/>
        </p:blipFill>
        <p:spPr>
          <a:xfrm>
            <a:off x="6293581" y="3894480"/>
            <a:ext cx="5745204" cy="2623676"/>
          </a:xfrm>
          <a:prstGeom prst="rect">
            <a:avLst/>
          </a:prstGeom>
        </p:spPr>
      </p:pic>
    </p:spTree>
    <p:extLst>
      <p:ext uri="{BB962C8B-B14F-4D97-AF65-F5344CB8AC3E}">
        <p14:creationId xmlns:p14="http://schemas.microsoft.com/office/powerpoint/2010/main" val="4179359499"/>
      </p:ext>
    </p:extLst>
  </p:cSld>
  <p:clrMapOvr>
    <a:masterClrMapping/>
  </p:clrMapOvr>
  <mc:AlternateContent xmlns:mc="http://schemas.openxmlformats.org/markup-compatibility/2006" xmlns:p14="http://schemas.microsoft.com/office/powerpoint/2010/main">
    <mc:Choice Requires="p14">
      <p:transition p14:dur="350">
        <p:wheel spokes="1"/>
      </p:transition>
    </mc:Choice>
    <mc:Fallback xmlns="">
      <p:transition>
        <p:wheel spokes="1"/>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stretch>
            <a:fillRect/>
          </a:stretch>
        </p:blipFill>
        <p:spPr>
          <a:xfrm>
            <a:off x="-21190" y="0"/>
            <a:ext cx="12234379" cy="6854093"/>
          </a:xfrm>
          <a:prstGeom prst="rect">
            <a:avLst/>
          </a:prstGeom>
        </p:spPr>
      </p:pic>
      <p:pic>
        <p:nvPicPr>
          <p:cNvPr id="10" name="Picture 2" descr="https://lh5.googleusercontent.com/eLOazw_2_qp8R8vwqGhw1p2FWxr_wTvqnDXfps3nzTeFx00e5HTzdXvSPCEVnQ7clXfCv8qad5bXlxSzIDgRVpY-UU0s1zlrfsplTriP9Ajhz3rreXABoAPTVghAzZsvFAMn4NCFYi5jBZvk59Al6mGtOWm5DdX0i-UgEaUvBaF4llWxOSR6irlPZ3h5bmB7-fGmbQ"/>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5747" y="131946"/>
            <a:ext cx="1363010" cy="58829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Icon&#10;&#10;Description automatically generate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37475" y="5120957"/>
            <a:ext cx="762249" cy="535196"/>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4800194" y="1848265"/>
            <a:ext cx="7412995" cy="2862322"/>
          </a:xfrm>
          <a:prstGeom prst="rect">
            <a:avLst/>
          </a:prstGeom>
          <a:noFill/>
        </p:spPr>
        <p:txBody>
          <a:bodyPr wrap="square" rtlCol="0">
            <a:spAutoFit/>
          </a:bodyPr>
          <a:lstStyle/>
          <a:p>
            <a:r>
              <a:rPr lang="en-US" sz="3600" b="1" smtClean="0">
                <a:solidFill>
                  <a:schemeClr val="tx2">
                    <a:lumMod val="75000"/>
                  </a:schemeClr>
                </a:solidFill>
              </a:rPr>
              <a:t>01. Learn the vocabulary by heart</a:t>
            </a:r>
          </a:p>
          <a:p>
            <a:r>
              <a:rPr lang="en-US" sz="3600" b="1" smtClean="0">
                <a:solidFill>
                  <a:schemeClr val="tx2">
                    <a:lumMod val="75000"/>
                  </a:schemeClr>
                </a:solidFill>
              </a:rPr>
              <a:t>02. Do </a:t>
            </a:r>
            <a:r>
              <a:rPr lang="en-US" sz="3600" b="1">
                <a:solidFill>
                  <a:schemeClr val="tx2">
                    <a:lumMod val="75000"/>
                  </a:schemeClr>
                </a:solidFill>
              </a:rPr>
              <a:t>the exercises in workbook </a:t>
            </a:r>
            <a:endParaRPr lang="en-US" sz="3600" b="1" smtClean="0">
              <a:solidFill>
                <a:schemeClr val="tx2">
                  <a:lumMod val="75000"/>
                </a:schemeClr>
              </a:solidFill>
            </a:endParaRPr>
          </a:p>
          <a:p>
            <a:r>
              <a:rPr lang="en-US" sz="3600" b="1" smtClean="0">
                <a:solidFill>
                  <a:schemeClr val="tx2">
                    <a:lumMod val="75000"/>
                  </a:schemeClr>
                </a:solidFill>
              </a:rPr>
              <a:t>       (page 61)</a:t>
            </a:r>
          </a:p>
          <a:p>
            <a:r>
              <a:rPr lang="en-US" sz="3600" b="1" smtClean="0">
                <a:solidFill>
                  <a:schemeClr val="tx2">
                    <a:lumMod val="75000"/>
                  </a:schemeClr>
                </a:solidFill>
              </a:rPr>
              <a:t>02. Prepare </a:t>
            </a:r>
            <a:r>
              <a:rPr lang="en-US" sz="3600" b="1">
                <a:solidFill>
                  <a:schemeClr val="tx2">
                    <a:lumMod val="75000"/>
                  </a:schemeClr>
                </a:solidFill>
              </a:rPr>
              <a:t>for Unit 7</a:t>
            </a:r>
            <a:endParaRPr lang="en-US" sz="3600" b="1" smtClean="0">
              <a:solidFill>
                <a:schemeClr val="tx2">
                  <a:lumMod val="75000"/>
                </a:schemeClr>
              </a:solidFill>
            </a:endParaRPr>
          </a:p>
          <a:p>
            <a:r>
              <a:rPr lang="en-US" sz="3600" b="1">
                <a:solidFill>
                  <a:schemeClr val="tx2">
                    <a:lumMod val="75000"/>
                  </a:schemeClr>
                </a:solidFill>
              </a:rPr>
              <a:t> </a:t>
            </a:r>
            <a:r>
              <a:rPr lang="en-US" sz="3600" b="1" smtClean="0">
                <a:solidFill>
                  <a:schemeClr val="tx2">
                    <a:lumMod val="75000"/>
                  </a:schemeClr>
                </a:solidFill>
              </a:rPr>
              <a:t>      Lesson 3 – Reading + vocabulary</a:t>
            </a:r>
            <a:endParaRPr lang="en-US" sz="3600" b="1">
              <a:solidFill>
                <a:schemeClr val="tx2">
                  <a:lumMod val="75000"/>
                </a:schemeClr>
              </a:solidFill>
            </a:endParaRPr>
          </a:p>
        </p:txBody>
      </p:sp>
    </p:spTree>
    <p:extLst>
      <p:ext uri="{BB962C8B-B14F-4D97-AF65-F5344CB8AC3E}">
        <p14:creationId xmlns:p14="http://schemas.microsoft.com/office/powerpoint/2010/main" val="477793303"/>
      </p:ext>
    </p:extLst>
  </p:cSld>
  <p:clrMapOvr>
    <a:masterClrMapping/>
  </p:clrMapOvr>
  <mc:AlternateContent xmlns:mc="http://schemas.openxmlformats.org/markup-compatibility/2006" xmlns:p14="http://schemas.microsoft.com/office/powerpoint/2010/main">
    <mc:Choice Requires="p14">
      <p:transition p14:dur="350">
        <p14:prism isContent="1"/>
      </p:transition>
    </mc:Choice>
    <mc:Fallback xmlns="">
      <p:transition>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12192000" cy="6852394"/>
          </a:xfrm>
          <a:prstGeom prst="rect">
            <a:avLst/>
          </a:prstGeom>
        </p:spPr>
      </p:pic>
      <p:pic>
        <p:nvPicPr>
          <p:cNvPr id="3" name="Picture 2" descr="https://lh5.googleusercontent.com/eLOazw_2_qp8R8vwqGhw1p2FWxr_wTvqnDXfps3nzTeFx00e5HTzdXvSPCEVnQ7clXfCv8qad5bXlxSzIDgRVpY-UU0s1zlrfsplTriP9Ajhz3rreXABoAPTVghAzZsvFAMn4NCFYi5jBZvk59Al6mGtOWm5DdX0i-UgEaUvBaF4llWxOSR6irlPZ3h5bmB7-fGmbQ"/>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1781" y="0"/>
            <a:ext cx="962418" cy="41539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Icon&#10;&#10;Description automatically generate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289106" y="74642"/>
            <a:ext cx="762249" cy="5351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30321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350">
        <p15:prstTrans prst="crush"/>
      </p:transition>
    </mc:Choice>
    <mc:Fallback xmlns="">
      <p:transition>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laces Around Town - ESL Vocabulary Game - Buildings and Places (online-video-cutter.com)">
            <a:hlinkClick r:id="" action="ppaction://media"/>
          </p:cNvPr>
          <p:cNvPicPr>
            <a:picLocks noChangeAspect="1"/>
          </p:cNvPicPr>
          <p:nvPr>
            <a:videoFile r:link="rId1"/>
            <p:extLst>
              <p:ext uri="{DAA4B4D4-6D71-4841-9C94-3DE7FCFB9230}">
                <p14:media xmlns:p14="http://schemas.microsoft.com/office/powerpoint/2010/main" r:embed="rId2">
                  <p14:trim st="600"/>
                </p14:media>
              </p:ext>
            </p:extLst>
          </p:nvPr>
        </p:nvPicPr>
        <p:blipFill>
          <a:blip r:embed="rId4"/>
          <a:stretch>
            <a:fillRect/>
          </a:stretch>
        </p:blipFill>
        <p:spPr>
          <a:xfrm>
            <a:off x="132653" y="15296"/>
            <a:ext cx="11886573" cy="6680978"/>
          </a:xfrm>
          <a:prstGeom prst="rect">
            <a:avLst/>
          </a:prstGeom>
        </p:spPr>
      </p:pic>
    </p:spTree>
    <p:extLst>
      <p:ext uri="{BB962C8B-B14F-4D97-AF65-F5344CB8AC3E}">
        <p14:creationId xmlns:p14="http://schemas.microsoft.com/office/powerpoint/2010/main" val="1924031875"/>
      </p:ext>
    </p:extLst>
  </p:cSld>
  <p:clrMapOvr>
    <a:masterClrMapping/>
  </p:clrMapOvr>
  <mc:AlternateContent xmlns:mc="http://schemas.openxmlformats.org/markup-compatibility/2006" xmlns:p14="http://schemas.microsoft.com/office/powerpoint/2010/main">
    <mc:Choice Requires="p14">
      <p:transition p14:dur="350">
        <p:circle/>
      </p:transition>
    </mc:Choice>
    <mc:Fallback xmlns="">
      <p:transition>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664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mute="1">
                <p:cTn id="7" fill="hold" display="0">
                  <p:stCondLst>
                    <p:cond delay="indefinite"/>
                  </p:stCondLst>
                </p:cTn>
                <p:tgtEl>
                  <p:spTgt spid="2"/>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1" y="44009"/>
            <a:ext cx="12184711" cy="6813991"/>
          </a:xfrm>
          <a:prstGeom prst="rect">
            <a:avLst/>
          </a:prstGeom>
        </p:spPr>
      </p:pic>
      <p:sp>
        <p:nvSpPr>
          <p:cNvPr id="3" name="TextBox 2"/>
          <p:cNvSpPr txBox="1"/>
          <p:nvPr/>
        </p:nvSpPr>
        <p:spPr>
          <a:xfrm>
            <a:off x="3755396" y="1564154"/>
            <a:ext cx="8361625" cy="3170099"/>
          </a:xfrm>
          <a:prstGeom prst="rect">
            <a:avLst/>
          </a:prstGeom>
          <a:noFill/>
        </p:spPr>
        <p:txBody>
          <a:bodyPr wrap="square" rtlCol="0">
            <a:spAutoFit/>
          </a:bodyPr>
          <a:lstStyle/>
          <a:p>
            <a:pPr algn="just"/>
            <a:r>
              <a:rPr lang="en-US" sz="4000" b="1" smtClean="0">
                <a:solidFill>
                  <a:schemeClr val="accent1">
                    <a:lumMod val="50000"/>
                  </a:schemeClr>
                </a:solidFill>
              </a:rPr>
              <a:t>01. Use </a:t>
            </a:r>
            <a:r>
              <a:rPr lang="en-US" sz="4000" b="1">
                <a:solidFill>
                  <a:schemeClr val="accent1">
                    <a:lumMod val="50000"/>
                  </a:schemeClr>
                </a:solidFill>
              </a:rPr>
              <a:t>lexical items related to the topic </a:t>
            </a:r>
            <a:r>
              <a:rPr lang="en-US" sz="4000" b="1" smtClean="0">
                <a:solidFill>
                  <a:schemeClr val="accent1">
                    <a:lumMod val="50000"/>
                  </a:schemeClr>
                </a:solidFill>
              </a:rPr>
              <a:t>“shopping around”</a:t>
            </a:r>
          </a:p>
          <a:p>
            <a:pPr algn="just"/>
            <a:r>
              <a:rPr lang="en-US" sz="4000" b="1" smtClean="0">
                <a:solidFill>
                  <a:schemeClr val="accent1">
                    <a:lumMod val="50000"/>
                  </a:schemeClr>
                </a:solidFill>
              </a:rPr>
              <a:t>02. Use “</a:t>
            </a:r>
            <a:r>
              <a:rPr lang="en-US" sz="4000" b="1" smtClean="0">
                <a:solidFill>
                  <a:srgbClr val="FF0000"/>
                </a:solidFill>
              </a:rPr>
              <a:t>Although, despite, in spite of</a:t>
            </a:r>
            <a:r>
              <a:rPr lang="en-US" sz="4000" b="1" smtClean="0">
                <a:solidFill>
                  <a:schemeClr val="accent1">
                    <a:lumMod val="50000"/>
                  </a:schemeClr>
                </a:solidFill>
              </a:rPr>
              <a:t>” to show contrast</a:t>
            </a:r>
          </a:p>
          <a:p>
            <a:pPr algn="just"/>
            <a:r>
              <a:rPr lang="en-US" sz="4000" b="1" smtClean="0">
                <a:solidFill>
                  <a:schemeClr val="accent1">
                    <a:lumMod val="50000"/>
                  </a:schemeClr>
                </a:solidFill>
              </a:rPr>
              <a:t>03. Talk about family’s shopping habits  </a:t>
            </a:r>
          </a:p>
        </p:txBody>
      </p:sp>
      <p:pic>
        <p:nvPicPr>
          <p:cNvPr id="4" name="Picture 2" descr="https://lh5.googleusercontent.com/eLOazw_2_qp8R8vwqGhw1p2FWxr_wTvqnDXfps3nzTeFx00e5HTzdXvSPCEVnQ7clXfCv8qad5bXlxSzIDgRVpY-UU0s1zlrfsplTriP9Ajhz3rreXABoAPTVghAzZsvFAMn4NCFYi5jBZvk59Al6mGtOWm5DdX0i-UgEaUvBaF4llWxOSR6irlPZ3h5bmB7-fGmbQ"/>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73857" y="93698"/>
            <a:ext cx="1197602" cy="51689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Icon&#10;&#10;Description automatically generate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147920" y="6128395"/>
            <a:ext cx="831875" cy="5840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91819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350">
        <p15:prstTrans prst="peelOff"/>
      </p:transition>
    </mc:Choice>
    <mc:Fallback xmlns="">
      <p:transition>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pattFill prst="lgGrid">
          <a:fgClr>
            <a:schemeClr val="accent1">
              <a:lumMod val="40000"/>
              <a:lumOff val="60000"/>
            </a:schemeClr>
          </a:fgClr>
          <a:bgClr>
            <a:schemeClr val="bg1"/>
          </a:bgClr>
        </a:patt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3359" y="56683"/>
            <a:ext cx="12065282" cy="2205535"/>
          </a:xfrm>
          <a:prstGeom prst="rect">
            <a:avLst/>
          </a:prstGeom>
        </p:spPr>
      </p:pic>
      <p:pic>
        <p:nvPicPr>
          <p:cNvPr id="3" name="Picture 2" descr="https://lh5.googleusercontent.com/eLOazw_2_qp8R8vwqGhw1p2FWxr_wTvqnDXfps3nzTeFx00e5HTzdXvSPCEVnQ7clXfCv8qad5bXlxSzIDgRVpY-UU0s1zlrfsplTriP9Ajhz3rreXABoAPTVghAzZsvFAMn4NCFYi5jBZvk59Al6mGtOWm5DdX0i-UgEaUvBaF4llWxOSR6irlPZ3h5bmB7-fGmbQ"/>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73857" y="93698"/>
            <a:ext cx="1197602" cy="51689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Icon&#10;&#10;Description automatically generated"/>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147920" y="6128395"/>
            <a:ext cx="831875" cy="58408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5"/>
          <a:stretch>
            <a:fillRect/>
          </a:stretch>
        </p:blipFill>
        <p:spPr>
          <a:xfrm>
            <a:off x="3109482" y="2190648"/>
            <a:ext cx="6044297" cy="4587256"/>
          </a:xfrm>
          <a:prstGeom prst="rect">
            <a:avLst/>
          </a:prstGeom>
        </p:spPr>
      </p:pic>
    </p:spTree>
    <p:extLst>
      <p:ext uri="{BB962C8B-B14F-4D97-AF65-F5344CB8AC3E}">
        <p14:creationId xmlns:p14="http://schemas.microsoft.com/office/powerpoint/2010/main" val="200651961"/>
      </p:ext>
    </p:extLst>
  </p:cSld>
  <p:clrMapOvr>
    <a:masterClrMapping/>
  </p:clrMapOvr>
  <mc:AlternateContent xmlns:mc="http://schemas.openxmlformats.org/markup-compatibility/2006" xmlns:p14="http://schemas.microsoft.com/office/powerpoint/2010/main">
    <mc:Choice Requires="p14">
      <p:transition p14:dur="350">
        <p:pull/>
      </p:transition>
    </mc:Choice>
    <mc:Fallback xmlns="">
      <p:transition>
        <p:pull/>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354643" y="812807"/>
            <a:ext cx="5811445" cy="566128"/>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a:solidFill>
                  <a:schemeClr val="tx2">
                    <a:lumMod val="75000"/>
                  </a:schemeClr>
                </a:solidFill>
              </a:rPr>
              <a:t>m</a:t>
            </a:r>
            <a:r>
              <a:rPr lang="en-US" sz="4800" b="1" dirty="0" smtClean="0">
                <a:solidFill>
                  <a:schemeClr val="tx2">
                    <a:lumMod val="75000"/>
                  </a:schemeClr>
                </a:solidFill>
              </a:rPr>
              <a:t>ake a </a:t>
            </a:r>
            <a:r>
              <a:rPr lang="en-US" sz="4800" b="1" dirty="0" smtClean="0">
                <a:solidFill>
                  <a:srgbClr val="FF0000"/>
                </a:solidFill>
              </a:rPr>
              <a:t>dif</a:t>
            </a:r>
            <a:r>
              <a:rPr lang="en-US" sz="4800" b="1" dirty="0" smtClean="0">
                <a:solidFill>
                  <a:schemeClr val="tx2">
                    <a:lumMod val="75000"/>
                  </a:schemeClr>
                </a:solidFill>
              </a:rPr>
              <a:t>ference </a:t>
            </a:r>
            <a:r>
              <a:rPr lang="en-US" sz="3600" b="1" dirty="0" smtClean="0">
                <a:solidFill>
                  <a:schemeClr val="tx2">
                    <a:lumMod val="75000"/>
                  </a:schemeClr>
                </a:solidFill>
              </a:rPr>
              <a:t>(n)</a:t>
            </a:r>
          </a:p>
        </p:txBody>
      </p:sp>
      <p:sp>
        <p:nvSpPr>
          <p:cNvPr id="4" name="Rectangle 3"/>
          <p:cNvSpPr/>
          <p:nvPr/>
        </p:nvSpPr>
        <p:spPr>
          <a:xfrm>
            <a:off x="839629" y="1437614"/>
            <a:ext cx="3793026" cy="584775"/>
          </a:xfrm>
          <a:prstGeom prst="rect">
            <a:avLst/>
          </a:prstGeom>
        </p:spPr>
        <p:txBody>
          <a:bodyPr wrap="none">
            <a:spAutoFit/>
          </a:bodyPr>
          <a:lstStyle/>
          <a:p>
            <a:r>
              <a:rPr lang="en-US" sz="3200" b="1">
                <a:solidFill>
                  <a:srgbClr val="333333"/>
                </a:solidFill>
                <a:latin typeface="Lucida Sans Unicode" panose="020B0602030504020204" pitchFamily="34" charset="0"/>
              </a:rPr>
              <a:t>/meɪk </a:t>
            </a:r>
            <a:r>
              <a:rPr lang="en-US" sz="3200" b="1" smtClean="0">
                <a:solidFill>
                  <a:srgbClr val="333333"/>
                </a:solidFill>
                <a:latin typeface="Lucida Sans Unicode" panose="020B0602030504020204" pitchFamily="34" charset="0"/>
              </a:rPr>
              <a:t>ə ˈ</a:t>
            </a:r>
            <a:r>
              <a:rPr lang="en-US" sz="3200" b="1">
                <a:solidFill>
                  <a:srgbClr val="333333"/>
                </a:solidFill>
                <a:latin typeface="Lucida Sans Unicode" panose="020B0602030504020204" pitchFamily="34" charset="0"/>
              </a:rPr>
              <a:t>dɪfrəns</a:t>
            </a:r>
            <a:r>
              <a:rPr lang="en-US" sz="3200" b="1" smtClean="0">
                <a:solidFill>
                  <a:srgbClr val="333333"/>
                </a:solidFill>
                <a:latin typeface="Lucida Sans Unicode" panose="020B0602030504020204" pitchFamily="34" charset="0"/>
              </a:rPr>
              <a:t>/ </a:t>
            </a:r>
            <a:endParaRPr lang="en-US" sz="3200" b="1"/>
          </a:p>
        </p:txBody>
      </p:sp>
      <p:sp>
        <p:nvSpPr>
          <p:cNvPr id="7" name="Rounded Rectangle 6"/>
          <p:cNvSpPr/>
          <p:nvPr/>
        </p:nvSpPr>
        <p:spPr>
          <a:xfrm>
            <a:off x="354640" y="6029172"/>
            <a:ext cx="5083075" cy="616121"/>
          </a:xfrm>
          <a:prstGeom prst="roundRect">
            <a:avLst/>
          </a:prstGeom>
          <a:solidFill>
            <a:srgbClr val="00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smtClean="0">
                <a:solidFill>
                  <a:schemeClr val="bg1"/>
                </a:solidFill>
              </a:rPr>
              <a:t>Tạo ra sự khác biệt</a:t>
            </a:r>
            <a:endParaRPr lang="en-US" sz="4000" b="1">
              <a:solidFill>
                <a:schemeClr val="bg1"/>
              </a:solidFill>
            </a:endParaRPr>
          </a:p>
        </p:txBody>
      </p:sp>
      <p:pic>
        <p:nvPicPr>
          <p:cNvPr id="9" name="Picture 2" descr="https://lh5.googleusercontent.com/eLOazw_2_qp8R8vwqGhw1p2FWxr_wTvqnDXfps3nzTeFx00e5HTzdXvSPCEVnQ7clXfCv8qad5bXlxSzIDgRVpY-UU0s1zlrfsplTriP9Ajhz3rreXABoAPTVghAzZsvFAMn4NCFYi5jBZvk59Al6mGtOWm5DdX0i-UgEaUvBaF4llWxOSR6irlPZ3h5bmB7-fGmbQ"/>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6914" y="78979"/>
            <a:ext cx="1104224" cy="47659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Icon&#10;&#10;Description automatically generated"/>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275556" y="49678"/>
            <a:ext cx="762249" cy="535196"/>
          </a:xfrm>
          <a:prstGeom prst="rect">
            <a:avLst/>
          </a:prstGeom>
          <a:noFill/>
          <a:extLst>
            <a:ext uri="{909E8E84-426E-40DD-AFC4-6F175D3DCCD1}">
              <a14:hiddenFill xmlns:a14="http://schemas.microsoft.com/office/drawing/2010/main">
                <a:solidFill>
                  <a:srgbClr val="FFFFFF"/>
                </a:solidFill>
              </a14:hiddenFill>
            </a:ext>
          </a:extLst>
        </p:spPr>
      </p:pic>
      <p:sp>
        <p:nvSpPr>
          <p:cNvPr id="12" name="Rounded Rectangle 11"/>
          <p:cNvSpPr/>
          <p:nvPr/>
        </p:nvSpPr>
        <p:spPr>
          <a:xfrm>
            <a:off x="1487327" y="104397"/>
            <a:ext cx="4003962" cy="586033"/>
          </a:xfrm>
          <a:prstGeom prst="round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smtClean="0">
                <a:solidFill>
                  <a:schemeClr val="tx2">
                    <a:lumMod val="75000"/>
                  </a:schemeClr>
                </a:solidFill>
              </a:rPr>
              <a:t>VOCABULARY</a:t>
            </a:r>
            <a:endParaRPr lang="en-US" sz="5400" smtClean="0">
              <a:solidFill>
                <a:schemeClr val="tx2">
                  <a:lumMod val="75000"/>
                </a:schemeClr>
              </a:solidFill>
            </a:endParaRPr>
          </a:p>
        </p:txBody>
      </p:sp>
      <p:sp>
        <p:nvSpPr>
          <p:cNvPr id="5" name="Rectangle 4"/>
          <p:cNvSpPr/>
          <p:nvPr/>
        </p:nvSpPr>
        <p:spPr>
          <a:xfrm>
            <a:off x="4967665" y="488398"/>
            <a:ext cx="6219875" cy="954107"/>
          </a:xfrm>
          <a:prstGeom prst="rect">
            <a:avLst/>
          </a:prstGeom>
        </p:spPr>
        <p:txBody>
          <a:bodyPr wrap="square">
            <a:spAutoFit/>
          </a:bodyPr>
          <a:lstStyle/>
          <a:p>
            <a:pPr algn="ctr"/>
            <a:r>
              <a:rPr lang="en-US" sz="2800" b="1">
                <a:solidFill>
                  <a:srgbClr val="009692"/>
                </a:solidFill>
              </a:rPr>
              <a:t>to have an </a:t>
            </a:r>
            <a:r>
              <a:rPr lang="en-US" sz="2800" b="1" smtClean="0">
                <a:solidFill>
                  <a:srgbClr val="009692"/>
                </a:solidFill>
              </a:rPr>
              <a:t>effect on </a:t>
            </a:r>
            <a:r>
              <a:rPr lang="en-US" sz="2800" b="1">
                <a:solidFill>
                  <a:srgbClr val="009692"/>
                </a:solidFill>
              </a:rPr>
              <a:t>somebody/something</a:t>
            </a:r>
          </a:p>
        </p:txBody>
      </p:sp>
      <p:pic>
        <p:nvPicPr>
          <p:cNvPr id="6" name="16697398603047w4rug9p-voicemaker.in-speech">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8645" y="890812"/>
            <a:ext cx="410118" cy="410118"/>
          </a:xfrm>
          <a:prstGeom prst="rect">
            <a:avLst/>
          </a:prstGeom>
        </p:spPr>
      </p:pic>
      <p:pic>
        <p:nvPicPr>
          <p:cNvPr id="1026" name="Picture 2" descr="1. Make a Difference | Make a difference, Volunteer, Core values"/>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54640" y="2022389"/>
            <a:ext cx="2662427" cy="392688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ow to Feel Like You Make a Difference | COLIN BEAVAN"/>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124652" y="2022389"/>
            <a:ext cx="5236297" cy="392722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ow to Make a Difference: The Definitive Guide from the World's Most  Effective Activists eBook : Robertson, Kate, Robertson, Ella, Annan, Kofi:  Amazon.in: Kindle Store"/>
          <p:cNvPicPr>
            <a:picLocks noChangeAspect="1" noChangeArrowheads="1"/>
          </p:cNvPicPr>
          <p:nvPr/>
        </p:nvPicPr>
        <p:blipFill rotWithShape="1">
          <a:blip r:embed="rId9">
            <a:extLst>
              <a:ext uri="{28A0092B-C50C-407E-A947-70E740481C1C}">
                <a14:useLocalDpi xmlns:a14="http://schemas.microsoft.com/office/drawing/2010/main" val="0"/>
              </a:ext>
            </a:extLst>
          </a:blip>
          <a:srcRect l="4439" t="8475" b="8890"/>
          <a:stretch/>
        </p:blipFill>
        <p:spPr bwMode="auto">
          <a:xfrm>
            <a:off x="8406419" y="1555994"/>
            <a:ext cx="3692963" cy="48238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5486661"/>
      </p:ext>
    </p:extLst>
  </p:cSld>
  <p:clrMapOvr>
    <a:masterClrMapping/>
  </p:clrMapOvr>
  <mc:AlternateContent xmlns:mc="http://schemas.openxmlformats.org/markup-compatibility/2006" xmlns:p14="http://schemas.microsoft.com/office/powerpoint/2010/main">
    <mc:Choice Requires="p14">
      <p:transition p14:dur="350">
        <p14:flythrough/>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50"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250"/>
                                        <p:tgtEl>
                                          <p:spTgt spid="5"/>
                                        </p:tgtEl>
                                      </p:cBhvr>
                                    </p:animEffect>
                                  </p:childTnLst>
                                </p:cTn>
                              </p:par>
                              <p:par>
                                <p:cTn id="12" presetID="10" presetClass="entr" presetSubtype="0" fill="hold" nodeType="withEffect">
                                  <p:stCondLst>
                                    <p:cond delay="0"/>
                                  </p:stCondLst>
                                  <p:childTnLst>
                                    <p:set>
                                      <p:cBhvr>
                                        <p:cTn id="13" dur="1" fill="hold">
                                          <p:stCondLst>
                                            <p:cond delay="0"/>
                                          </p:stCondLst>
                                        </p:cTn>
                                        <p:tgtEl>
                                          <p:spTgt spid="1028"/>
                                        </p:tgtEl>
                                        <p:attrNameLst>
                                          <p:attrName>style.visibility</p:attrName>
                                        </p:attrNameLst>
                                      </p:cBhvr>
                                      <p:to>
                                        <p:strVal val="visible"/>
                                      </p:to>
                                    </p:set>
                                    <p:animEffect transition="in" filter="fade">
                                      <p:cBhvr>
                                        <p:cTn id="14" dur="250"/>
                                        <p:tgtEl>
                                          <p:spTgt spid="1028"/>
                                        </p:tgtEl>
                                      </p:cBhvr>
                                    </p:animEffect>
                                  </p:childTnLst>
                                </p:cTn>
                              </p:par>
                              <p:par>
                                <p:cTn id="15" presetID="10" presetClass="entr" presetSubtype="0" fill="hold" nodeType="withEffect">
                                  <p:stCondLst>
                                    <p:cond delay="0"/>
                                  </p:stCondLst>
                                  <p:childTnLst>
                                    <p:set>
                                      <p:cBhvr>
                                        <p:cTn id="16" dur="1" fill="hold">
                                          <p:stCondLst>
                                            <p:cond delay="0"/>
                                          </p:stCondLst>
                                        </p:cTn>
                                        <p:tgtEl>
                                          <p:spTgt spid="1026"/>
                                        </p:tgtEl>
                                        <p:attrNameLst>
                                          <p:attrName>style.visibility</p:attrName>
                                        </p:attrNameLst>
                                      </p:cBhvr>
                                      <p:to>
                                        <p:strVal val="visible"/>
                                      </p:to>
                                    </p:set>
                                    <p:animEffect transition="in" filter="fade">
                                      <p:cBhvr>
                                        <p:cTn id="17" dur="250"/>
                                        <p:tgtEl>
                                          <p:spTgt spid="1026"/>
                                        </p:tgtEl>
                                      </p:cBhvr>
                                    </p:animEffect>
                                  </p:childTnLst>
                                </p:cTn>
                              </p:par>
                              <p:par>
                                <p:cTn id="18" presetID="10" presetClass="entr" presetSubtype="0" fill="hold" nodeType="withEffect">
                                  <p:stCondLst>
                                    <p:cond delay="0"/>
                                  </p:stCondLst>
                                  <p:childTnLst>
                                    <p:set>
                                      <p:cBhvr>
                                        <p:cTn id="19" dur="1" fill="hold">
                                          <p:stCondLst>
                                            <p:cond delay="0"/>
                                          </p:stCondLst>
                                        </p:cTn>
                                        <p:tgtEl>
                                          <p:spTgt spid="1030"/>
                                        </p:tgtEl>
                                        <p:attrNameLst>
                                          <p:attrName>style.visibility</p:attrName>
                                        </p:attrNameLst>
                                      </p:cBhvr>
                                      <p:to>
                                        <p:strVal val="visible"/>
                                      </p:to>
                                    </p:set>
                                    <p:animEffect transition="in" filter="fade">
                                      <p:cBhvr>
                                        <p:cTn id="20" dur="250"/>
                                        <p:tgtEl>
                                          <p:spTgt spid="1030"/>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2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100000">
                <p:cTn id="26" fill="hold" display="0">
                  <p:stCondLst>
                    <p:cond delay="indefinite"/>
                  </p:stCondLst>
                  <p:endCondLst>
                    <p:cond evt="onStopAudio" delay="0">
                      <p:tgtEl>
                        <p:sldTgt/>
                      </p:tgtEl>
                    </p:cond>
                  </p:endCondLst>
                </p:cTn>
                <p:tgtEl>
                  <p:spTgt spid="6"/>
                </p:tgtEl>
              </p:cMediaNode>
            </p:audio>
          </p:childTnLst>
        </p:cTn>
      </p:par>
    </p:tnLst>
    <p:bldLst>
      <p:bldP spid="7" grpId="0" animBg="1"/>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354643" y="812807"/>
            <a:ext cx="5811445" cy="566128"/>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a:solidFill>
                  <a:schemeClr val="tx2">
                    <a:lumMod val="75000"/>
                  </a:schemeClr>
                </a:solidFill>
              </a:rPr>
              <a:t>c</a:t>
            </a:r>
            <a:r>
              <a:rPr lang="en-US" sz="4800" b="1" dirty="0" smtClean="0">
                <a:solidFill>
                  <a:schemeClr val="tx2">
                    <a:lumMod val="75000"/>
                  </a:schemeClr>
                </a:solidFill>
              </a:rPr>
              <a:t>hange (n)</a:t>
            </a:r>
            <a:endParaRPr lang="en-US" sz="3600" b="1" dirty="0" smtClean="0">
              <a:solidFill>
                <a:schemeClr val="tx2">
                  <a:lumMod val="75000"/>
                </a:schemeClr>
              </a:solidFill>
            </a:endParaRPr>
          </a:p>
        </p:txBody>
      </p:sp>
      <p:sp>
        <p:nvSpPr>
          <p:cNvPr id="4" name="Rectangle 3"/>
          <p:cNvSpPr/>
          <p:nvPr/>
        </p:nvSpPr>
        <p:spPr>
          <a:xfrm>
            <a:off x="1773589" y="1427834"/>
            <a:ext cx="2063385" cy="584775"/>
          </a:xfrm>
          <a:prstGeom prst="rect">
            <a:avLst/>
          </a:prstGeom>
        </p:spPr>
        <p:txBody>
          <a:bodyPr wrap="none">
            <a:spAutoFit/>
          </a:bodyPr>
          <a:lstStyle/>
          <a:p>
            <a:r>
              <a:rPr lang="en-US" sz="3200" b="1">
                <a:solidFill>
                  <a:srgbClr val="333333"/>
                </a:solidFill>
                <a:latin typeface="Lucida Sans Unicode" panose="020B0602030504020204" pitchFamily="34" charset="0"/>
              </a:rPr>
              <a:t>/tʃeɪndʒ/</a:t>
            </a:r>
            <a:endParaRPr lang="en-US" sz="3200" b="1"/>
          </a:p>
        </p:txBody>
      </p:sp>
      <p:sp>
        <p:nvSpPr>
          <p:cNvPr id="7" name="Rounded Rectangle 6"/>
          <p:cNvSpPr/>
          <p:nvPr/>
        </p:nvSpPr>
        <p:spPr>
          <a:xfrm>
            <a:off x="559938" y="6027008"/>
            <a:ext cx="5083075" cy="616121"/>
          </a:xfrm>
          <a:prstGeom prst="roundRect">
            <a:avLst/>
          </a:prstGeom>
          <a:solidFill>
            <a:srgbClr val="00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smtClean="0">
                <a:solidFill>
                  <a:schemeClr val="bg1"/>
                </a:solidFill>
              </a:rPr>
              <a:t>Tiền lẻ, tiền thừa</a:t>
            </a:r>
            <a:endParaRPr lang="en-US" sz="4000" b="1">
              <a:solidFill>
                <a:schemeClr val="bg1"/>
              </a:solidFill>
            </a:endParaRPr>
          </a:p>
        </p:txBody>
      </p:sp>
      <p:pic>
        <p:nvPicPr>
          <p:cNvPr id="9" name="Picture 2" descr="https://lh5.googleusercontent.com/eLOazw_2_qp8R8vwqGhw1p2FWxr_wTvqnDXfps3nzTeFx00e5HTzdXvSPCEVnQ7clXfCv8qad5bXlxSzIDgRVpY-UU0s1zlrfsplTriP9Ajhz3rreXABoAPTVghAzZsvFAMn4NCFYi5jBZvk59Al6mGtOWm5DdX0i-UgEaUvBaF4llWxOSR6irlPZ3h5bmB7-fGmbQ"/>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6914" y="78979"/>
            <a:ext cx="1104224" cy="47659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Icon&#10;&#10;Description automatically generated"/>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275556" y="49678"/>
            <a:ext cx="762249" cy="535196"/>
          </a:xfrm>
          <a:prstGeom prst="rect">
            <a:avLst/>
          </a:prstGeom>
          <a:noFill/>
          <a:extLst>
            <a:ext uri="{909E8E84-426E-40DD-AFC4-6F175D3DCCD1}">
              <a14:hiddenFill xmlns:a14="http://schemas.microsoft.com/office/drawing/2010/main">
                <a:solidFill>
                  <a:srgbClr val="FFFFFF"/>
                </a:solidFill>
              </a14:hiddenFill>
            </a:ext>
          </a:extLst>
        </p:spPr>
      </p:pic>
      <p:sp>
        <p:nvSpPr>
          <p:cNvPr id="12" name="Rounded Rectangle 11"/>
          <p:cNvSpPr/>
          <p:nvPr/>
        </p:nvSpPr>
        <p:spPr>
          <a:xfrm>
            <a:off x="1487327" y="104397"/>
            <a:ext cx="4003962" cy="586033"/>
          </a:xfrm>
          <a:prstGeom prst="round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smtClean="0">
                <a:solidFill>
                  <a:schemeClr val="tx2">
                    <a:lumMod val="75000"/>
                  </a:schemeClr>
                </a:solidFill>
              </a:rPr>
              <a:t>VOCABULARY</a:t>
            </a:r>
            <a:endParaRPr lang="en-US" sz="5400" smtClean="0">
              <a:solidFill>
                <a:schemeClr val="tx2">
                  <a:lumMod val="75000"/>
                </a:schemeClr>
              </a:solidFill>
            </a:endParaRPr>
          </a:p>
        </p:txBody>
      </p:sp>
      <p:sp>
        <p:nvSpPr>
          <p:cNvPr id="5" name="Rectangle 4"/>
          <p:cNvSpPr/>
          <p:nvPr/>
        </p:nvSpPr>
        <p:spPr>
          <a:xfrm>
            <a:off x="5740259" y="274565"/>
            <a:ext cx="5364567" cy="954107"/>
          </a:xfrm>
          <a:prstGeom prst="rect">
            <a:avLst/>
          </a:prstGeom>
        </p:spPr>
        <p:txBody>
          <a:bodyPr wrap="square">
            <a:spAutoFit/>
          </a:bodyPr>
          <a:lstStyle/>
          <a:p>
            <a:pPr algn="ctr"/>
            <a:r>
              <a:rPr lang="en-US" sz="2800" b="1">
                <a:solidFill>
                  <a:srgbClr val="009692"/>
                </a:solidFill>
              </a:rPr>
              <a:t>the money that you get back when you have paid for </a:t>
            </a:r>
            <a:r>
              <a:rPr lang="en-US" sz="2800" b="1" smtClean="0">
                <a:solidFill>
                  <a:srgbClr val="009692"/>
                </a:solidFill>
              </a:rPr>
              <a:t>something</a:t>
            </a:r>
            <a:endParaRPr lang="en-US" sz="2800" b="1">
              <a:solidFill>
                <a:srgbClr val="009692"/>
              </a:solidFill>
            </a:endParaRPr>
          </a:p>
        </p:txBody>
      </p:sp>
      <p:pic>
        <p:nvPicPr>
          <p:cNvPr id="2" name="ukchamo01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354640" y="881422"/>
            <a:ext cx="424788" cy="424788"/>
          </a:xfrm>
          <a:prstGeom prst="rect">
            <a:avLst/>
          </a:prstGeom>
        </p:spPr>
      </p:pic>
      <p:pic>
        <p:nvPicPr>
          <p:cNvPr id="2050" name="Picture 2" descr="Tiết kiệm tiền lẻ mỗi ngày: Cách giúp bạn có ngay tiền triệu sau một tháng"/>
          <p:cNvPicPr>
            <a:picLocks noChangeAspect="1" noChangeArrowheads="1"/>
          </p:cNvPicPr>
          <p:nvPr/>
        </p:nvPicPr>
        <p:blipFill rotWithShape="1">
          <a:blip r:embed="rId7">
            <a:extLst>
              <a:ext uri="{28A0092B-C50C-407E-A947-70E740481C1C}">
                <a14:useLocalDpi xmlns:a14="http://schemas.microsoft.com/office/drawing/2010/main" val="0"/>
              </a:ext>
            </a:extLst>
          </a:blip>
          <a:srcRect l="16187"/>
          <a:stretch/>
        </p:blipFill>
        <p:spPr bwMode="auto">
          <a:xfrm>
            <a:off x="176914" y="2012609"/>
            <a:ext cx="5849125" cy="3957377"/>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Tiền Thừa&quot; trong Tiếng Anh là gì: Định Nghĩa, Ví Dụ Anh Việt"/>
          <p:cNvPicPr>
            <a:picLocks noChangeAspect="1" noChangeArrowheads="1"/>
          </p:cNvPicPr>
          <p:nvPr/>
        </p:nvPicPr>
        <p:blipFill rotWithShape="1">
          <a:blip r:embed="rId8">
            <a:extLst>
              <a:ext uri="{28A0092B-C50C-407E-A947-70E740481C1C}">
                <a14:useLocalDpi xmlns:a14="http://schemas.microsoft.com/office/drawing/2010/main" val="0"/>
              </a:ext>
            </a:extLst>
          </a:blip>
          <a:srcRect r="31138"/>
          <a:stretch/>
        </p:blipFill>
        <p:spPr bwMode="auto">
          <a:xfrm>
            <a:off x="6166088" y="1725203"/>
            <a:ext cx="5948449" cy="44033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36627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p14:dur="350">
        <p15:prstTrans prst="pageCurlDoubl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0"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300"/>
                                        <p:tgtEl>
                                          <p:spTgt spid="5"/>
                                        </p:tgtEl>
                                      </p:cBhvr>
                                    </p:animEffect>
                                  </p:childTnLst>
                                </p:cTn>
                              </p:par>
                              <p:par>
                                <p:cTn id="12" presetID="10" presetClass="entr" presetSubtype="0" fill="hold" nodeType="withEffect">
                                  <p:stCondLst>
                                    <p:cond delay="0"/>
                                  </p:stCondLst>
                                  <p:childTnLst>
                                    <p:set>
                                      <p:cBhvr>
                                        <p:cTn id="13" dur="1" fill="hold">
                                          <p:stCondLst>
                                            <p:cond delay="0"/>
                                          </p:stCondLst>
                                        </p:cTn>
                                        <p:tgtEl>
                                          <p:spTgt spid="2052"/>
                                        </p:tgtEl>
                                        <p:attrNameLst>
                                          <p:attrName>style.visibility</p:attrName>
                                        </p:attrNameLst>
                                      </p:cBhvr>
                                      <p:to>
                                        <p:strVal val="visible"/>
                                      </p:to>
                                    </p:set>
                                    <p:animEffect transition="in" filter="fade">
                                      <p:cBhvr>
                                        <p:cTn id="14" dur="300"/>
                                        <p:tgtEl>
                                          <p:spTgt spid="2052"/>
                                        </p:tgtEl>
                                      </p:cBhvr>
                                    </p:animEffect>
                                  </p:childTnLst>
                                </p:cTn>
                              </p:par>
                              <p:par>
                                <p:cTn id="15" presetID="10" presetClass="entr" presetSubtype="0" fill="hold" nodeType="withEffect">
                                  <p:stCondLst>
                                    <p:cond delay="0"/>
                                  </p:stCondLst>
                                  <p:childTnLst>
                                    <p:set>
                                      <p:cBhvr>
                                        <p:cTn id="16" dur="1" fill="hold">
                                          <p:stCondLst>
                                            <p:cond delay="0"/>
                                          </p:stCondLst>
                                        </p:cTn>
                                        <p:tgtEl>
                                          <p:spTgt spid="2050"/>
                                        </p:tgtEl>
                                        <p:attrNameLst>
                                          <p:attrName>style.visibility</p:attrName>
                                        </p:attrNameLst>
                                      </p:cBhvr>
                                      <p:to>
                                        <p:strVal val="visible"/>
                                      </p:to>
                                    </p:set>
                                    <p:animEffect transition="in" filter="fade">
                                      <p:cBhvr>
                                        <p:cTn id="17" dur="300"/>
                                        <p:tgtEl>
                                          <p:spTgt spid="205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3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100000">
                <p:cTn id="23" fill="hold" display="0">
                  <p:stCondLst>
                    <p:cond delay="indefinite"/>
                  </p:stCondLst>
                  <p:endCondLst>
                    <p:cond evt="onStopAudio" delay="0">
                      <p:tgtEl>
                        <p:sldTgt/>
                      </p:tgtEl>
                    </p:cond>
                  </p:endCondLst>
                </p:cTn>
                <p:tgtEl>
                  <p:spTgt spid="2"/>
                </p:tgtEl>
              </p:cMediaNode>
            </p:audio>
          </p:childTnLst>
        </p:cTn>
      </p:par>
    </p:tnLst>
    <p:bldLst>
      <p:bldP spid="7" grpId="0" animBg="1"/>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354643" y="812807"/>
            <a:ext cx="5811445" cy="566128"/>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a:solidFill>
                  <a:schemeClr val="tx2">
                    <a:lumMod val="75000"/>
                  </a:schemeClr>
                </a:solidFill>
              </a:rPr>
              <a:t>r</a:t>
            </a:r>
            <a:r>
              <a:rPr lang="en-US" sz="4800" b="1" dirty="0" smtClean="0">
                <a:solidFill>
                  <a:schemeClr val="tx2">
                    <a:lumMod val="75000"/>
                  </a:schemeClr>
                </a:solidFill>
              </a:rPr>
              <a:t>aise money (v)</a:t>
            </a:r>
            <a:endParaRPr lang="en-US" sz="3600" b="1" dirty="0" smtClean="0">
              <a:solidFill>
                <a:schemeClr val="tx2">
                  <a:lumMod val="75000"/>
                </a:schemeClr>
              </a:solidFill>
            </a:endParaRPr>
          </a:p>
        </p:txBody>
      </p:sp>
      <p:sp>
        <p:nvSpPr>
          <p:cNvPr id="4" name="Rectangle 3"/>
          <p:cNvSpPr/>
          <p:nvPr/>
        </p:nvSpPr>
        <p:spPr>
          <a:xfrm>
            <a:off x="1431300" y="1378935"/>
            <a:ext cx="2917786" cy="646331"/>
          </a:xfrm>
          <a:prstGeom prst="rect">
            <a:avLst/>
          </a:prstGeom>
        </p:spPr>
        <p:txBody>
          <a:bodyPr wrap="none">
            <a:spAutoFit/>
          </a:bodyPr>
          <a:lstStyle/>
          <a:p>
            <a:r>
              <a:rPr lang="en-US" sz="3600" b="1">
                <a:solidFill>
                  <a:srgbClr val="333333"/>
                </a:solidFill>
                <a:latin typeface="Lucida Sans Unicode" panose="020B0602030504020204" pitchFamily="34" charset="0"/>
              </a:rPr>
              <a:t>/reɪz </a:t>
            </a:r>
            <a:r>
              <a:rPr lang="en-US" sz="3600" b="1" smtClean="0">
                <a:solidFill>
                  <a:srgbClr val="333333"/>
                </a:solidFill>
                <a:latin typeface="Lucida Sans Unicode" panose="020B0602030504020204" pitchFamily="34" charset="0"/>
              </a:rPr>
              <a:t>ˈ</a:t>
            </a:r>
            <a:r>
              <a:rPr lang="en-US" sz="3600" b="1">
                <a:solidFill>
                  <a:srgbClr val="333333"/>
                </a:solidFill>
                <a:latin typeface="Lucida Sans Unicode" panose="020B0602030504020204" pitchFamily="34" charset="0"/>
              </a:rPr>
              <a:t>mʌni/</a:t>
            </a:r>
            <a:endParaRPr lang="en-US" sz="3600" b="1"/>
          </a:p>
        </p:txBody>
      </p:sp>
      <p:sp>
        <p:nvSpPr>
          <p:cNvPr id="7" name="Rounded Rectangle 6"/>
          <p:cNvSpPr/>
          <p:nvPr/>
        </p:nvSpPr>
        <p:spPr>
          <a:xfrm>
            <a:off x="354640" y="6029172"/>
            <a:ext cx="5439820" cy="616121"/>
          </a:xfrm>
          <a:prstGeom prst="roundRect">
            <a:avLst/>
          </a:prstGeom>
          <a:solidFill>
            <a:srgbClr val="00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smtClean="0">
                <a:solidFill>
                  <a:schemeClr val="bg1"/>
                </a:solidFill>
              </a:rPr>
              <a:t>Gây quỹ, quyên góp tiền</a:t>
            </a:r>
            <a:endParaRPr lang="en-US" sz="4000" b="1">
              <a:solidFill>
                <a:schemeClr val="bg1"/>
              </a:solidFill>
            </a:endParaRPr>
          </a:p>
        </p:txBody>
      </p:sp>
      <p:pic>
        <p:nvPicPr>
          <p:cNvPr id="9" name="Picture 2" descr="https://lh5.googleusercontent.com/eLOazw_2_qp8R8vwqGhw1p2FWxr_wTvqnDXfps3nzTeFx00e5HTzdXvSPCEVnQ7clXfCv8qad5bXlxSzIDgRVpY-UU0s1zlrfsplTriP9Ajhz3rreXABoAPTVghAzZsvFAMn4NCFYi5jBZvk59Al6mGtOWm5DdX0i-UgEaUvBaF4llWxOSR6irlPZ3h5bmB7-fGmbQ"/>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6914" y="78979"/>
            <a:ext cx="1104224" cy="47659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Icon&#10;&#10;Description automatically generated"/>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275556" y="49678"/>
            <a:ext cx="762249" cy="535196"/>
          </a:xfrm>
          <a:prstGeom prst="rect">
            <a:avLst/>
          </a:prstGeom>
          <a:noFill/>
          <a:extLst>
            <a:ext uri="{909E8E84-426E-40DD-AFC4-6F175D3DCCD1}">
              <a14:hiddenFill xmlns:a14="http://schemas.microsoft.com/office/drawing/2010/main">
                <a:solidFill>
                  <a:srgbClr val="FFFFFF"/>
                </a:solidFill>
              </a14:hiddenFill>
            </a:ext>
          </a:extLst>
        </p:spPr>
      </p:pic>
      <p:sp>
        <p:nvSpPr>
          <p:cNvPr id="12" name="Rounded Rectangle 11"/>
          <p:cNvSpPr/>
          <p:nvPr/>
        </p:nvSpPr>
        <p:spPr>
          <a:xfrm>
            <a:off x="1487327" y="104397"/>
            <a:ext cx="4003962" cy="586033"/>
          </a:xfrm>
          <a:prstGeom prst="round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smtClean="0">
                <a:solidFill>
                  <a:schemeClr val="tx2">
                    <a:lumMod val="75000"/>
                  </a:schemeClr>
                </a:solidFill>
              </a:rPr>
              <a:t>VOCABULARY</a:t>
            </a:r>
            <a:endParaRPr lang="en-US" sz="5400" smtClean="0">
              <a:solidFill>
                <a:schemeClr val="tx2">
                  <a:lumMod val="75000"/>
                </a:schemeClr>
              </a:solidFill>
            </a:endParaRPr>
          </a:p>
        </p:txBody>
      </p:sp>
      <p:sp>
        <p:nvSpPr>
          <p:cNvPr id="5" name="Rectangle 4"/>
          <p:cNvSpPr/>
          <p:nvPr/>
        </p:nvSpPr>
        <p:spPr>
          <a:xfrm>
            <a:off x="5223465" y="504388"/>
            <a:ext cx="5364567" cy="954107"/>
          </a:xfrm>
          <a:prstGeom prst="rect">
            <a:avLst/>
          </a:prstGeom>
        </p:spPr>
        <p:txBody>
          <a:bodyPr wrap="square">
            <a:spAutoFit/>
          </a:bodyPr>
          <a:lstStyle/>
          <a:p>
            <a:pPr algn="ctr"/>
            <a:r>
              <a:rPr lang="en-US" sz="2800" b="1">
                <a:solidFill>
                  <a:srgbClr val="009692"/>
                </a:solidFill>
              </a:rPr>
              <a:t>to collect money </a:t>
            </a:r>
            <a:endParaRPr lang="en-US" sz="2800" b="1" smtClean="0">
              <a:solidFill>
                <a:srgbClr val="009692"/>
              </a:solidFill>
            </a:endParaRPr>
          </a:p>
          <a:p>
            <a:pPr algn="ctr"/>
            <a:r>
              <a:rPr lang="en-US" sz="2800" b="1" smtClean="0">
                <a:solidFill>
                  <a:srgbClr val="009692"/>
                </a:solidFill>
              </a:rPr>
              <a:t>for </a:t>
            </a:r>
            <a:r>
              <a:rPr lang="en-US" sz="2800" b="1">
                <a:solidFill>
                  <a:srgbClr val="009692"/>
                </a:solidFill>
              </a:rPr>
              <a:t>a special </a:t>
            </a:r>
            <a:r>
              <a:rPr lang="en-US" sz="2800" b="1" smtClean="0">
                <a:solidFill>
                  <a:srgbClr val="009692"/>
                </a:solidFill>
              </a:rPr>
              <a:t>purpose</a:t>
            </a:r>
            <a:endParaRPr lang="en-US" sz="2800" b="1">
              <a:solidFill>
                <a:srgbClr val="009692"/>
              </a:solidFill>
            </a:endParaRPr>
          </a:p>
        </p:txBody>
      </p:sp>
      <p:pic>
        <p:nvPicPr>
          <p:cNvPr id="6" name="1669740144868oidezdi8-voicemaker.in-speech">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354640" y="854528"/>
            <a:ext cx="478576" cy="478576"/>
          </a:xfrm>
          <a:prstGeom prst="rect">
            <a:avLst/>
          </a:prstGeom>
        </p:spPr>
      </p:pic>
      <p:pic>
        <p:nvPicPr>
          <p:cNvPr id="3074" name="Picture 2" descr="Funding Fundamentals: 5 Ways to Raise Money for Your Film | Pond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79561" y="1598149"/>
            <a:ext cx="6258244" cy="4291368"/>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Creative ways to raise money for charity"/>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29548" y="1943496"/>
            <a:ext cx="3962978" cy="40061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7682037"/>
      </p:ext>
    </p:extLst>
  </p:cSld>
  <p:clrMapOvr>
    <a:masterClrMapping/>
  </p:clrMapOvr>
  <mc:AlternateContent xmlns:mc="http://schemas.openxmlformats.org/markup-compatibility/2006" xmlns:p14="http://schemas.microsoft.com/office/powerpoint/2010/main">
    <mc:Choice Requires="p14">
      <p:transition p14:dur="350">
        <p14:warp dir="in"/>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0"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300"/>
                                        <p:tgtEl>
                                          <p:spTgt spid="5"/>
                                        </p:tgtEl>
                                      </p:cBhvr>
                                    </p:animEffect>
                                  </p:childTnLst>
                                </p:cTn>
                              </p:par>
                              <p:par>
                                <p:cTn id="12" presetID="10" presetClass="entr" presetSubtype="0" fill="hold" nodeType="withEffect">
                                  <p:stCondLst>
                                    <p:cond delay="0"/>
                                  </p:stCondLst>
                                  <p:childTnLst>
                                    <p:set>
                                      <p:cBhvr>
                                        <p:cTn id="13" dur="1" fill="hold">
                                          <p:stCondLst>
                                            <p:cond delay="0"/>
                                          </p:stCondLst>
                                        </p:cTn>
                                        <p:tgtEl>
                                          <p:spTgt spid="3074"/>
                                        </p:tgtEl>
                                        <p:attrNameLst>
                                          <p:attrName>style.visibility</p:attrName>
                                        </p:attrNameLst>
                                      </p:cBhvr>
                                      <p:to>
                                        <p:strVal val="visible"/>
                                      </p:to>
                                    </p:set>
                                    <p:animEffect transition="in" filter="fade">
                                      <p:cBhvr>
                                        <p:cTn id="14" dur="300"/>
                                        <p:tgtEl>
                                          <p:spTgt spid="3074"/>
                                        </p:tgtEl>
                                      </p:cBhvr>
                                    </p:animEffect>
                                  </p:childTnLst>
                                </p:cTn>
                              </p:par>
                              <p:par>
                                <p:cTn id="15" presetID="10" presetClass="entr" presetSubtype="0" fill="hold" nodeType="withEffect">
                                  <p:stCondLst>
                                    <p:cond delay="0"/>
                                  </p:stCondLst>
                                  <p:childTnLst>
                                    <p:set>
                                      <p:cBhvr>
                                        <p:cTn id="16" dur="1" fill="hold">
                                          <p:stCondLst>
                                            <p:cond delay="0"/>
                                          </p:stCondLst>
                                        </p:cTn>
                                        <p:tgtEl>
                                          <p:spTgt spid="3076"/>
                                        </p:tgtEl>
                                        <p:attrNameLst>
                                          <p:attrName>style.visibility</p:attrName>
                                        </p:attrNameLst>
                                      </p:cBhvr>
                                      <p:to>
                                        <p:strVal val="visible"/>
                                      </p:to>
                                    </p:set>
                                    <p:animEffect transition="in" filter="fade">
                                      <p:cBhvr>
                                        <p:cTn id="17" dur="300"/>
                                        <p:tgtEl>
                                          <p:spTgt spid="307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3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100000">
                <p:cTn id="23" fill="hold" display="0">
                  <p:stCondLst>
                    <p:cond delay="indefinite"/>
                  </p:stCondLst>
                  <p:endCondLst>
                    <p:cond evt="onStopAudio" delay="0">
                      <p:tgtEl>
                        <p:sldTgt/>
                      </p:tgtEl>
                    </p:cond>
                  </p:endCondLst>
                </p:cTn>
                <p:tgtEl>
                  <p:spTgt spid="6"/>
                </p:tgtEl>
              </p:cMediaNode>
            </p:audio>
          </p:childTnLst>
        </p:cTn>
      </p:par>
    </p:tnLst>
    <p:bldLst>
      <p:bldP spid="7" grpId="0" animBg="1"/>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354643" y="812807"/>
            <a:ext cx="5811445" cy="566128"/>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dirty="0">
                <a:solidFill>
                  <a:schemeClr val="tx2">
                    <a:lumMod val="75000"/>
                  </a:schemeClr>
                </a:solidFill>
              </a:rPr>
              <a:t>a</a:t>
            </a:r>
            <a:r>
              <a:rPr lang="en-US" sz="4800" b="1" dirty="0" smtClean="0">
                <a:solidFill>
                  <a:schemeClr val="tx2">
                    <a:lumMod val="75000"/>
                  </a:schemeClr>
                </a:solidFill>
              </a:rPr>
              <a:t>t</a:t>
            </a:r>
            <a:r>
              <a:rPr lang="en-US" sz="4800" b="1" dirty="0" smtClean="0">
                <a:solidFill>
                  <a:srgbClr val="FF0000"/>
                </a:solidFill>
              </a:rPr>
              <a:t>tempt</a:t>
            </a:r>
            <a:r>
              <a:rPr lang="en-US" sz="4800" b="1" dirty="0" smtClean="0">
                <a:solidFill>
                  <a:schemeClr val="tx2">
                    <a:lumMod val="75000"/>
                  </a:schemeClr>
                </a:solidFill>
              </a:rPr>
              <a:t> (n)</a:t>
            </a:r>
            <a:endParaRPr lang="en-US" sz="3600" b="1" dirty="0" smtClean="0">
              <a:solidFill>
                <a:schemeClr val="tx2">
                  <a:lumMod val="75000"/>
                </a:schemeClr>
              </a:solidFill>
            </a:endParaRPr>
          </a:p>
        </p:txBody>
      </p:sp>
      <p:sp>
        <p:nvSpPr>
          <p:cNvPr id="4" name="Rectangle 3"/>
          <p:cNvSpPr/>
          <p:nvPr/>
        </p:nvSpPr>
        <p:spPr>
          <a:xfrm>
            <a:off x="1568216" y="1458495"/>
            <a:ext cx="2364750" cy="646331"/>
          </a:xfrm>
          <a:prstGeom prst="rect">
            <a:avLst/>
          </a:prstGeom>
        </p:spPr>
        <p:txBody>
          <a:bodyPr wrap="none">
            <a:spAutoFit/>
          </a:bodyPr>
          <a:lstStyle/>
          <a:p>
            <a:r>
              <a:rPr lang="en-US" sz="3600" b="1">
                <a:solidFill>
                  <a:srgbClr val="333333"/>
                </a:solidFill>
                <a:latin typeface="Lucida Sans Unicode" panose="020B0602030504020204" pitchFamily="34" charset="0"/>
              </a:rPr>
              <a:t>/əˈtempt/</a:t>
            </a:r>
            <a:endParaRPr lang="en-US" sz="3600" b="1"/>
          </a:p>
        </p:txBody>
      </p:sp>
      <p:sp>
        <p:nvSpPr>
          <p:cNvPr id="7" name="Rounded Rectangle 6"/>
          <p:cNvSpPr/>
          <p:nvPr/>
        </p:nvSpPr>
        <p:spPr>
          <a:xfrm>
            <a:off x="540455" y="6029172"/>
            <a:ext cx="5439820" cy="616121"/>
          </a:xfrm>
          <a:prstGeom prst="roundRect">
            <a:avLst/>
          </a:prstGeom>
          <a:solidFill>
            <a:srgbClr val="00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smtClean="0">
                <a:solidFill>
                  <a:schemeClr val="bg1"/>
                </a:solidFill>
              </a:rPr>
              <a:t>Sự cố gắng, nỗ lực</a:t>
            </a:r>
            <a:endParaRPr lang="en-US" sz="4000" b="1">
              <a:solidFill>
                <a:schemeClr val="bg1"/>
              </a:solidFill>
            </a:endParaRPr>
          </a:p>
        </p:txBody>
      </p:sp>
      <p:pic>
        <p:nvPicPr>
          <p:cNvPr id="9" name="Picture 2" descr="https://lh5.googleusercontent.com/eLOazw_2_qp8R8vwqGhw1p2FWxr_wTvqnDXfps3nzTeFx00e5HTzdXvSPCEVnQ7clXfCv8qad5bXlxSzIDgRVpY-UU0s1zlrfsplTriP9Ajhz3rreXABoAPTVghAzZsvFAMn4NCFYi5jBZvk59Al6mGtOWm5DdX0i-UgEaUvBaF4llWxOSR6irlPZ3h5bmB7-fGmbQ"/>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76914" y="78979"/>
            <a:ext cx="1104224" cy="47659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Icon&#10;&#10;Description automatically generated"/>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1275556" y="49678"/>
            <a:ext cx="762249" cy="535196"/>
          </a:xfrm>
          <a:prstGeom prst="rect">
            <a:avLst/>
          </a:prstGeom>
          <a:noFill/>
          <a:extLst>
            <a:ext uri="{909E8E84-426E-40DD-AFC4-6F175D3DCCD1}">
              <a14:hiddenFill xmlns:a14="http://schemas.microsoft.com/office/drawing/2010/main">
                <a:solidFill>
                  <a:srgbClr val="FFFFFF"/>
                </a:solidFill>
              </a14:hiddenFill>
            </a:ext>
          </a:extLst>
        </p:spPr>
      </p:pic>
      <p:sp>
        <p:nvSpPr>
          <p:cNvPr id="12" name="Rounded Rectangle 11"/>
          <p:cNvSpPr/>
          <p:nvPr/>
        </p:nvSpPr>
        <p:spPr>
          <a:xfrm>
            <a:off x="1487327" y="104397"/>
            <a:ext cx="4003962" cy="586033"/>
          </a:xfrm>
          <a:prstGeom prst="roundRect">
            <a:avLst/>
          </a:prstGeom>
          <a:solidFill>
            <a:schemeClr val="bg1"/>
          </a:solid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smtClean="0">
                <a:solidFill>
                  <a:schemeClr val="tx2">
                    <a:lumMod val="75000"/>
                  </a:schemeClr>
                </a:solidFill>
              </a:rPr>
              <a:t>VOCABULARY</a:t>
            </a:r>
            <a:endParaRPr lang="en-US" sz="5400" smtClean="0">
              <a:solidFill>
                <a:schemeClr val="tx2">
                  <a:lumMod val="75000"/>
                </a:schemeClr>
              </a:solidFill>
            </a:endParaRPr>
          </a:p>
        </p:txBody>
      </p:sp>
      <p:sp>
        <p:nvSpPr>
          <p:cNvPr id="5" name="Rectangle 4"/>
          <p:cNvSpPr/>
          <p:nvPr/>
        </p:nvSpPr>
        <p:spPr>
          <a:xfrm>
            <a:off x="5910989" y="424828"/>
            <a:ext cx="5364567" cy="954107"/>
          </a:xfrm>
          <a:prstGeom prst="rect">
            <a:avLst/>
          </a:prstGeom>
        </p:spPr>
        <p:txBody>
          <a:bodyPr wrap="square">
            <a:spAutoFit/>
          </a:bodyPr>
          <a:lstStyle/>
          <a:p>
            <a:pPr algn="ctr"/>
            <a:r>
              <a:rPr lang="en-US" sz="2800" b="1">
                <a:solidFill>
                  <a:srgbClr val="009692"/>
                </a:solidFill>
              </a:rPr>
              <a:t>an act of trying to do something, especially something </a:t>
            </a:r>
            <a:r>
              <a:rPr lang="en-US" sz="2800" b="1" smtClean="0">
                <a:solidFill>
                  <a:srgbClr val="009692"/>
                </a:solidFill>
              </a:rPr>
              <a:t>difficult</a:t>
            </a:r>
            <a:endParaRPr lang="en-US" sz="2800" b="1">
              <a:solidFill>
                <a:srgbClr val="009692"/>
              </a:solidFill>
            </a:endParaRPr>
          </a:p>
        </p:txBody>
      </p:sp>
      <p:pic>
        <p:nvPicPr>
          <p:cNvPr id="2" name="ukatomi02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386513" y="888367"/>
            <a:ext cx="415008" cy="415008"/>
          </a:xfrm>
          <a:prstGeom prst="rect">
            <a:avLst/>
          </a:prstGeom>
        </p:spPr>
      </p:pic>
      <p:pic>
        <p:nvPicPr>
          <p:cNvPr id="1026" name="Picture 2" descr="Hãy luôn nỗ lực khi còn có thể"/>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54639" y="2027622"/>
            <a:ext cx="6134177" cy="382108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Bạn Đang Nỗ Lực Hay Đang Chịu Đựng Sự Căng Thẳng - Nhóm Lửa Yêu Thươ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629723" y="1498234"/>
            <a:ext cx="4350470" cy="4350470"/>
          </a:xfrm>
          <a:prstGeom prst="rect">
            <a:avLst/>
          </a:prstGeom>
          <a:noFill/>
          <a:extLst>
            <a:ext uri="{909E8E84-426E-40DD-AFC4-6F175D3DCCD1}">
              <a14:hiddenFill xmlns:a14="http://schemas.microsoft.com/office/drawing/2010/main">
                <a:solidFill>
                  <a:srgbClr val="FFFFFF"/>
                </a:solidFill>
              </a14:hiddenFill>
            </a:ext>
          </a:extLst>
        </p:spPr>
      </p:pic>
      <p:sp>
        <p:nvSpPr>
          <p:cNvPr id="15" name="Rounded Rectangle 14"/>
          <p:cNvSpPr/>
          <p:nvPr/>
        </p:nvSpPr>
        <p:spPr>
          <a:xfrm>
            <a:off x="6129751" y="6044296"/>
            <a:ext cx="5200007" cy="566128"/>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800" b="1" dirty="0" smtClean="0">
                <a:solidFill>
                  <a:schemeClr val="tx2">
                    <a:lumMod val="75000"/>
                  </a:schemeClr>
                </a:solidFill>
              </a:rPr>
              <a:t>= </a:t>
            </a:r>
            <a:r>
              <a:rPr lang="en-US" sz="4800" b="1" dirty="0">
                <a:solidFill>
                  <a:srgbClr val="FF0000"/>
                </a:solidFill>
              </a:rPr>
              <a:t>e</a:t>
            </a:r>
            <a:r>
              <a:rPr lang="en-US" sz="4800" b="1" dirty="0" smtClean="0">
                <a:solidFill>
                  <a:srgbClr val="FF0000"/>
                </a:solidFill>
              </a:rPr>
              <a:t>f</a:t>
            </a:r>
            <a:r>
              <a:rPr lang="en-US" sz="4800" b="1" dirty="0" smtClean="0">
                <a:solidFill>
                  <a:schemeClr val="tx2">
                    <a:lumMod val="75000"/>
                  </a:schemeClr>
                </a:solidFill>
              </a:rPr>
              <a:t>fort </a:t>
            </a:r>
            <a:r>
              <a:rPr lang="en-US" sz="4400" b="1" dirty="0" smtClean="0">
                <a:solidFill>
                  <a:schemeClr val="tx2">
                    <a:lumMod val="75000"/>
                  </a:schemeClr>
                </a:solidFill>
              </a:rPr>
              <a:t>(n)</a:t>
            </a:r>
            <a:endParaRPr lang="en-US" sz="3200" b="1" dirty="0" smtClean="0">
              <a:solidFill>
                <a:schemeClr val="tx2">
                  <a:lumMod val="75000"/>
                </a:schemeClr>
              </a:solidFill>
            </a:endParaRPr>
          </a:p>
        </p:txBody>
      </p:sp>
      <p:sp>
        <p:nvSpPr>
          <p:cNvPr id="16" name="Rectangle 15"/>
          <p:cNvSpPr/>
          <p:nvPr/>
        </p:nvSpPr>
        <p:spPr>
          <a:xfrm>
            <a:off x="8970966" y="6029172"/>
            <a:ext cx="1640193" cy="646331"/>
          </a:xfrm>
          <a:prstGeom prst="rect">
            <a:avLst/>
          </a:prstGeom>
        </p:spPr>
        <p:txBody>
          <a:bodyPr wrap="none">
            <a:spAutoFit/>
          </a:bodyPr>
          <a:lstStyle/>
          <a:p>
            <a:r>
              <a:rPr lang="en-US" sz="3600" b="1">
                <a:solidFill>
                  <a:srgbClr val="333333"/>
                </a:solidFill>
                <a:latin typeface="Lucida Sans Unicode" panose="020B0602030504020204" pitchFamily="34" charset="0"/>
              </a:rPr>
              <a:t>/ˈefət/</a:t>
            </a:r>
            <a:endParaRPr lang="en-US" sz="3600" b="1"/>
          </a:p>
        </p:txBody>
      </p:sp>
      <p:pic>
        <p:nvPicPr>
          <p:cNvPr id="17" name="ukeeril028">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10929006" y="6179062"/>
            <a:ext cx="346550" cy="346550"/>
          </a:xfrm>
          <a:prstGeom prst="rect">
            <a:avLst/>
          </a:prstGeom>
        </p:spPr>
      </p:pic>
    </p:spTree>
    <p:extLst>
      <p:ext uri="{BB962C8B-B14F-4D97-AF65-F5344CB8AC3E}">
        <p14:creationId xmlns:p14="http://schemas.microsoft.com/office/powerpoint/2010/main" val="1413056858"/>
      </p:ext>
    </p:extLst>
  </p:cSld>
  <p:clrMapOvr>
    <a:masterClrMapping/>
  </p:clrMapOvr>
  <mc:AlternateContent xmlns:mc="http://schemas.openxmlformats.org/markup-compatibility/2006" xmlns:p14="http://schemas.microsoft.com/office/powerpoint/2010/main">
    <mc:Choice Requires="p14">
      <p:transition p14:dur="350">
        <p14:doors dir="vert"/>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0"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300"/>
                                        <p:tgtEl>
                                          <p:spTgt spid="5"/>
                                        </p:tgtEl>
                                      </p:cBhvr>
                                    </p:animEffect>
                                  </p:childTnLst>
                                </p:cTn>
                              </p:par>
                              <p:par>
                                <p:cTn id="12" presetID="10" presetClass="entr" presetSubtype="0" fill="hold" nodeType="withEffect">
                                  <p:stCondLst>
                                    <p:cond delay="0"/>
                                  </p:stCondLst>
                                  <p:childTnLst>
                                    <p:set>
                                      <p:cBhvr>
                                        <p:cTn id="13" dur="1" fill="hold">
                                          <p:stCondLst>
                                            <p:cond delay="0"/>
                                          </p:stCondLst>
                                        </p:cTn>
                                        <p:tgtEl>
                                          <p:spTgt spid="1028"/>
                                        </p:tgtEl>
                                        <p:attrNameLst>
                                          <p:attrName>style.visibility</p:attrName>
                                        </p:attrNameLst>
                                      </p:cBhvr>
                                      <p:to>
                                        <p:strVal val="visible"/>
                                      </p:to>
                                    </p:set>
                                    <p:animEffect transition="in" filter="fade">
                                      <p:cBhvr>
                                        <p:cTn id="14" dur="300"/>
                                        <p:tgtEl>
                                          <p:spTgt spid="1028"/>
                                        </p:tgtEl>
                                      </p:cBhvr>
                                    </p:animEffect>
                                  </p:childTnLst>
                                </p:cTn>
                              </p:par>
                              <p:par>
                                <p:cTn id="15" presetID="10" presetClass="entr" presetSubtype="0" fill="hold" nodeType="withEffect">
                                  <p:stCondLst>
                                    <p:cond delay="0"/>
                                  </p:stCondLst>
                                  <p:childTnLst>
                                    <p:set>
                                      <p:cBhvr>
                                        <p:cTn id="16" dur="1" fill="hold">
                                          <p:stCondLst>
                                            <p:cond delay="0"/>
                                          </p:stCondLst>
                                        </p:cTn>
                                        <p:tgtEl>
                                          <p:spTgt spid="1026"/>
                                        </p:tgtEl>
                                        <p:attrNameLst>
                                          <p:attrName>style.visibility</p:attrName>
                                        </p:attrNameLst>
                                      </p:cBhvr>
                                      <p:to>
                                        <p:strVal val="visible"/>
                                      </p:to>
                                    </p:set>
                                    <p:animEffect transition="in" filter="fade">
                                      <p:cBhvr>
                                        <p:cTn id="17" dur="300"/>
                                        <p:tgtEl>
                                          <p:spTgt spid="102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3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300"/>
                                        <p:tgtEl>
                                          <p:spTgt spid="15"/>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6"/>
                                        </p:tgtEl>
                                        <p:attrNameLst>
                                          <p:attrName>style.visibility</p:attrName>
                                        </p:attrNameLst>
                                      </p:cBhvr>
                                      <p:to>
                                        <p:strVal val="visible"/>
                                      </p:to>
                                    </p:set>
                                    <p:animEffect transition="in" filter="fade">
                                      <p:cBhvr>
                                        <p:cTn id="30" dur="300"/>
                                        <p:tgtEl>
                                          <p:spTgt spid="16"/>
                                        </p:tgtEl>
                                      </p:cBhvr>
                                    </p:animEffect>
                                  </p:childTnLst>
                                </p:cTn>
                              </p:par>
                            </p:childTnLst>
                          </p:cTn>
                        </p:par>
                      </p:childTnLst>
                    </p:cTn>
                  </p:par>
                  <p:par>
                    <p:cTn id="31" fill="hold">
                      <p:stCondLst>
                        <p:cond delay="indefinite"/>
                      </p:stCondLst>
                      <p:childTnLst>
                        <p:par>
                          <p:cTn id="32" fill="hold">
                            <p:stCondLst>
                              <p:cond delay="0"/>
                            </p:stCondLst>
                            <p:childTnLst>
                              <p:par>
                                <p:cTn id="33" presetID="1" presetClass="mediacall" presetSubtype="0" fill="hold" nodeType="clickEffect">
                                  <p:stCondLst>
                                    <p:cond delay="0"/>
                                  </p:stCondLst>
                                  <p:childTnLst>
                                    <p:cmd type="call" cmd="playFrom(0.0)">
                                      <p:cBhvr>
                                        <p:cTn id="34" dur="300"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35" fill="hold" display="0">
                  <p:stCondLst>
                    <p:cond delay="indefinite"/>
                  </p:stCondLst>
                  <p:endCondLst>
                    <p:cond evt="onStopAudio" delay="0">
                      <p:tgtEl>
                        <p:sldTgt/>
                      </p:tgtEl>
                    </p:cond>
                  </p:endCondLst>
                </p:cTn>
                <p:tgtEl>
                  <p:spTgt spid="2"/>
                </p:tgtEl>
              </p:cMediaNode>
            </p:audio>
            <p:audio>
              <p:cMediaNode vol="100000">
                <p:cTn id="36" fill="hold" display="0">
                  <p:stCondLst>
                    <p:cond delay="indefinite"/>
                  </p:stCondLst>
                  <p:endCondLst>
                    <p:cond evt="onStopAudio" delay="0">
                      <p:tgtEl>
                        <p:sldTgt/>
                      </p:tgtEl>
                    </p:cond>
                  </p:endCondLst>
                </p:cTn>
                <p:tgtEl>
                  <p:spTgt spid="17"/>
                </p:tgtEl>
              </p:cMediaNode>
            </p:audio>
          </p:childTnLst>
        </p:cTn>
      </p:par>
    </p:tnLst>
    <p:bldLst>
      <p:bldP spid="7" grpId="0" animBg="1"/>
      <p:bldP spid="5" grpId="0"/>
      <p:bldP spid="15" grpId="0" animBg="1"/>
      <p:bldP spid="16"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465</TotalTime>
  <Words>983</Words>
  <Application>Microsoft Office PowerPoint</Application>
  <PresentationFormat>Widescreen</PresentationFormat>
  <Paragraphs>144</Paragraphs>
  <Slides>23</Slides>
  <Notes>0</Notes>
  <HiddenSlides>0</HiddenSlides>
  <MMClips>6</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Arial</vt:lpstr>
      <vt:lpstr>Calibri</vt:lpstr>
      <vt:lpstr>Calibri Light</vt:lpstr>
      <vt:lpstr>Lucida Sans Unicode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Lê Minh Trang</dc:creator>
  <cp:lastModifiedBy>dell</cp:lastModifiedBy>
  <cp:revision>189</cp:revision>
  <dcterms:created xsi:type="dcterms:W3CDTF">2022-11-02T15:05:06Z</dcterms:created>
  <dcterms:modified xsi:type="dcterms:W3CDTF">2022-12-12T10:43:32Z</dcterms:modified>
</cp:coreProperties>
</file>