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0" r:id="rId3"/>
    <p:sldId id="302" r:id="rId4"/>
    <p:sldId id="286" r:id="rId5"/>
    <p:sldId id="300" r:id="rId6"/>
    <p:sldId id="301" r:id="rId7"/>
    <p:sldId id="305" r:id="rId8"/>
    <p:sldId id="287" r:id="rId9"/>
    <p:sldId id="295" r:id="rId10"/>
    <p:sldId id="296" r:id="rId11"/>
    <p:sldId id="297" r:id="rId12"/>
    <p:sldId id="298" r:id="rId13"/>
    <p:sldId id="299" r:id="rId14"/>
    <p:sldId id="303" r:id="rId15"/>
    <p:sldId id="265" r:id="rId16"/>
    <p:sldId id="304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2" d="100"/>
          <a:sy n="42" d="100"/>
        </p:scale>
        <p:origin x="92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D8706-BF8F-40AE-926F-24937DD0D861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02B76-00F6-4399-8545-44539BF65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9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1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0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9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5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7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2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1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1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1409B-B7EE-430B-A68A-1115D1D6942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4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2 (SB p.77) - 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Read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two messages from Mai.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Which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one includes an invitation? Which one only gives information?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17" y="1183112"/>
            <a:ext cx="6640224" cy="2596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17" y="3933773"/>
            <a:ext cx="6640224" cy="247034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7496124" y="1139333"/>
            <a:ext cx="4273720" cy="2092851"/>
          </a:xfrm>
          <a:prstGeom prst="cloudCallout">
            <a:avLst>
              <a:gd name="adj1" fmla="val -59849"/>
              <a:gd name="adj2" fmla="val 51051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includes an invitation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7496124" y="3737176"/>
            <a:ext cx="4273720" cy="2092851"/>
          </a:xfrm>
          <a:prstGeom prst="cloudCallout">
            <a:avLst>
              <a:gd name="adj1" fmla="val -59849"/>
              <a:gd name="adj2" fmla="val 51051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gives information</a:t>
            </a:r>
          </a:p>
        </p:txBody>
      </p:sp>
    </p:spTree>
    <p:extLst>
      <p:ext uri="{BB962C8B-B14F-4D97-AF65-F5344CB8AC3E}">
        <p14:creationId xmlns:p14="http://schemas.microsoft.com/office/powerpoint/2010/main" val="315646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fallOve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76281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3 (SB p.77) </a:t>
            </a: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Underline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 phrases in the Writing box which are in Mai's messages.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17" y="1183112"/>
            <a:ext cx="6640224" cy="2596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17" y="3933773"/>
            <a:ext cx="6640224" cy="24703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b="-4600"/>
          <a:stretch/>
        </p:blipFill>
        <p:spPr>
          <a:xfrm>
            <a:off x="7078041" y="1002188"/>
            <a:ext cx="4300616" cy="602940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310185" y="2101755"/>
            <a:ext cx="4531057" cy="1364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343900" y="2467814"/>
            <a:ext cx="3105270" cy="1364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43900" y="2833873"/>
            <a:ext cx="4531057" cy="1364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343900" y="3147561"/>
            <a:ext cx="1754142" cy="383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187355" y="5745707"/>
            <a:ext cx="19106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554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peelOff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4 (SB p.77) - 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Read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two messages from Linh. Which message is a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reply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to Mai's invitation? What surprises are Mai's friends planning for her?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2322" y="188796"/>
            <a:ext cx="927384" cy="40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190" y="1326856"/>
            <a:ext cx="7862045" cy="482064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8217375" y="1178452"/>
            <a:ext cx="3840970" cy="1946156"/>
          </a:xfrm>
          <a:prstGeom prst="cloudCallout">
            <a:avLst>
              <a:gd name="adj1" fmla="val -59849"/>
              <a:gd name="adj2" fmla="val 51051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message is a reply to Mai's invitation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4068347" y="609319"/>
            <a:ext cx="7295640" cy="3791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accent1">
                    <a:lumMod val="50000"/>
                  </a:schemeClr>
                </a:solidFill>
              </a:rPr>
              <a:t>What surprises are Mai's friends planning for her?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0" y="3429000"/>
            <a:ext cx="3750106" cy="253660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6666"/>
                </a:solidFill>
              </a:rPr>
              <a:t>Linh and Mai's friends are planning a surprise party for her.</a:t>
            </a:r>
          </a:p>
        </p:txBody>
      </p:sp>
    </p:spTree>
    <p:extLst>
      <p:ext uri="{BB962C8B-B14F-4D97-AF65-F5344CB8AC3E}">
        <p14:creationId xmlns:p14="http://schemas.microsoft.com/office/powerpoint/2010/main" val="225961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54537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5 (SB p.77)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Write a note to a friend: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17" y="766838"/>
            <a:ext cx="5710516" cy="14866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73831" y="766838"/>
            <a:ext cx="5814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6666"/>
                </a:solidFill>
              </a:rPr>
              <a:t>1. 2. Say </a:t>
            </a:r>
            <a:r>
              <a:rPr lang="en-US" sz="2400" b="1" dirty="0">
                <a:solidFill>
                  <a:srgbClr val="006666"/>
                </a:solidFill>
              </a:rPr>
              <a:t>you want to see a film at home this weekend and ask your friend if he/she would like to come. </a:t>
            </a:r>
          </a:p>
          <a:p>
            <a:pPr algn="just"/>
            <a:r>
              <a:rPr lang="en-US" sz="2400" b="1" dirty="0" smtClean="0">
                <a:solidFill>
                  <a:srgbClr val="006666"/>
                </a:solidFill>
              </a:rPr>
              <a:t>3</a:t>
            </a:r>
            <a:r>
              <a:rPr lang="en-US" sz="2400" b="1" dirty="0">
                <a:solidFill>
                  <a:srgbClr val="006666"/>
                </a:solidFill>
              </a:rPr>
              <a:t>. Suggest a time. </a:t>
            </a:r>
          </a:p>
          <a:p>
            <a:pPr algn="just"/>
            <a:r>
              <a:rPr lang="en-US" sz="2400" b="1" dirty="0" smtClean="0">
                <a:solidFill>
                  <a:srgbClr val="006666"/>
                </a:solidFill>
              </a:rPr>
              <a:t>4. End </a:t>
            </a:r>
            <a:r>
              <a:rPr lang="en-US" sz="2400" b="1" dirty="0">
                <a:solidFill>
                  <a:srgbClr val="006666"/>
                </a:solidFill>
              </a:rPr>
              <a:t>your message.</a:t>
            </a:r>
            <a:endParaRPr lang="en-US" sz="2400" b="1" i="0" dirty="0">
              <a:solidFill>
                <a:srgbClr val="006666"/>
              </a:solidFill>
              <a:effectLst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7883" y="2370875"/>
            <a:ext cx="1662546" cy="40585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6666"/>
                </a:solidFill>
              </a:rPr>
              <a:t>Hi Trang,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7880" y="2960612"/>
            <a:ext cx="11580205" cy="8182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6666"/>
                </a:solidFill>
              </a:rPr>
              <a:t>1.2. I’m going to invite friends to come over my house to watch a film this weekend. Would you like to come?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7880" y="3917306"/>
            <a:ext cx="11580205" cy="42989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6666"/>
                </a:solidFill>
              </a:rPr>
              <a:t>3. We will begin at 8.00 p.m.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7880" y="4485677"/>
            <a:ext cx="11580205" cy="48640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6666"/>
                </a:solidFill>
              </a:rPr>
              <a:t>4. Hope to hear from you soon.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7880" y="5129680"/>
            <a:ext cx="1662549" cy="8505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6666"/>
                </a:solidFill>
              </a:rPr>
              <a:t>Love</a:t>
            </a:r>
            <a:r>
              <a:rPr lang="en-US" sz="2800" b="1" smtClean="0">
                <a:solidFill>
                  <a:srgbClr val="006666"/>
                </a:solidFill>
              </a:rPr>
              <a:t>,</a:t>
            </a:r>
            <a:endParaRPr lang="en-US" sz="2800" b="1">
              <a:solidFill>
                <a:srgbClr val="006666"/>
              </a:solidFill>
            </a:endParaRPr>
          </a:p>
          <a:p>
            <a:r>
              <a:rPr lang="en-US" sz="2800" b="1" smtClean="0">
                <a:solidFill>
                  <a:srgbClr val="006666"/>
                </a:solidFill>
              </a:rPr>
              <a:t>Rose</a:t>
            </a:r>
            <a:endParaRPr lang="en-US" sz="2800" b="1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83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blinds dir="vert"/>
      </p:transition>
    </mc:Choice>
    <mc:Fallback xmlns="">
      <p:transition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7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383712" y="1466952"/>
            <a:ext cx="6625733" cy="225910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accent1">
                    <a:lumMod val="50000"/>
                  </a:schemeClr>
                </a:solidFill>
              </a:rPr>
              <a:t>Consolidate what students </a:t>
            </a:r>
          </a:p>
          <a:p>
            <a:pPr algn="ctr"/>
            <a:r>
              <a:rPr lang="en-US" sz="4400" b="1" smtClean="0">
                <a:solidFill>
                  <a:schemeClr val="accent1">
                    <a:lumMod val="50000"/>
                  </a:schemeClr>
                </a:solidFill>
              </a:rPr>
              <a:t>have learnt in the lesson</a:t>
            </a:r>
            <a:endParaRPr lang="en-US" sz="4400" b="1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7241" y="74642"/>
            <a:ext cx="3642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6666"/>
                </a:solidFill>
              </a:rPr>
              <a:t>VOCABULARY REVIEW</a:t>
            </a:r>
            <a:endParaRPr lang="en-US" b="1">
              <a:solidFill>
                <a:srgbClr val="00666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881715"/>
              </p:ext>
            </p:extLst>
          </p:nvPr>
        </p:nvGraphicFramePr>
        <p:xfrm>
          <a:off x="187069" y="597862"/>
          <a:ext cx="11639992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69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0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8104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leave a message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liːv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ə 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mesɪdʒ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 written / spoken piece of</a:t>
                      </a:r>
                      <a:r>
                        <a:rPr lang="en-US" sz="2000" b="1" i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information that you send to </a:t>
                      </a:r>
                      <a:r>
                        <a:rPr lang="en-US" sz="2000" b="1" i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sb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để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lại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lời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nhắn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125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or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ganize (v)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ɔːɡənaɪz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to make all the arrangements 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for something to happen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tổ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chức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sắp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xếp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125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invi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ta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tion (n)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/ˌ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ɪnvɪˈteɪʃn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a spoken / written request 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to </a:t>
                      </a:r>
                      <a:r>
                        <a:rPr lang="en-US" sz="2000" b="1" i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sb</a:t>
                      </a:r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to go somewhere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lời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mời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0" y="128557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869" y="8751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59313"/>
          <a:stretch/>
        </p:blipFill>
        <p:spPr>
          <a:xfrm>
            <a:off x="4707522" y="3244877"/>
            <a:ext cx="5140166" cy="32490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10" b="98597" l="9851" r="100000">
                        <a14:foregroundMark x1="34030" y1="78110" x2="38209" y2="93358"/>
                        <a14:foregroundMark x1="46368" y1="81104" x2="52637" y2="98597"/>
                      </a14:backgroundRemoval>
                    </a14:imgEffect>
                  </a14:imgLayer>
                </a14:imgProps>
              </a:ext>
            </a:extLst>
          </a:blip>
          <a:srcRect t="7217" r="5415" b="1"/>
          <a:stretch/>
        </p:blipFill>
        <p:spPr>
          <a:xfrm>
            <a:off x="8614528" y="3276514"/>
            <a:ext cx="3432504" cy="35814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41555"/>
          <a:stretch/>
        </p:blipFill>
        <p:spPr>
          <a:xfrm>
            <a:off x="214765" y="2880811"/>
            <a:ext cx="4380290" cy="397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5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wheel spokes="1"/>
      </p:transition>
    </mc:Choice>
    <mc:Fallback xmlns="">
      <p:transition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90" y="0"/>
            <a:ext cx="12234379" cy="6854093"/>
          </a:xfrm>
          <a:prstGeom prst="rect">
            <a:avLst/>
          </a:prstGeom>
        </p:spPr>
      </p:pic>
      <p:pic>
        <p:nvPicPr>
          <p:cNvPr id="10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7" y="131946"/>
            <a:ext cx="1363010" cy="58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75" y="512095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97520" y="1804256"/>
            <a:ext cx="74129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01. Learn the vocabulary by heart</a:t>
            </a:r>
          </a:p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02. Do </a:t>
            </a:r>
            <a:r>
              <a:rPr lang="en-US" sz="3600" b="1">
                <a:solidFill>
                  <a:schemeClr val="tx2">
                    <a:lumMod val="75000"/>
                  </a:schemeClr>
                </a:solidFill>
              </a:rPr>
              <a:t>the exercises in workbook </a:t>
            </a:r>
            <a:endParaRPr lang="en-US" sz="3600" b="1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       (page 66)</a:t>
            </a:r>
          </a:p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03. Prepare </a:t>
            </a:r>
            <a:r>
              <a:rPr lang="en-US" sz="3600" b="1">
                <a:solidFill>
                  <a:schemeClr val="tx2">
                    <a:lumMod val="75000"/>
                  </a:schemeClr>
                </a:solidFill>
              </a:rPr>
              <a:t>for Unit 7</a:t>
            </a:r>
            <a:endParaRPr lang="en-US" sz="3600" b="1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b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      Lesson 8 Vocabulary in action</a:t>
            </a:r>
            <a:endParaRPr lang="en-US" sz="3600" b="1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9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394"/>
          </a:xfrm>
          <a:prstGeom prst="rect">
            <a:avLst/>
          </a:prstGeom>
        </p:spPr>
      </p:pic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1" y="0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106" y="7464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032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crush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32"/>
            <a:ext cx="12192000" cy="686873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043897" y="1232240"/>
            <a:ext cx="5921596" cy="6650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tx2">
                    <a:lumMod val="75000"/>
                  </a:schemeClr>
                </a:solidFill>
              </a:rPr>
              <a:t>STOP THE BUS</a:t>
            </a:r>
            <a:endParaRPr lang="en-US" sz="44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9931" y="1843470"/>
            <a:ext cx="79019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Three topics.</a:t>
            </a:r>
          </a:p>
          <a:p>
            <a:pPr marL="742950" indent="-742950" algn="just">
              <a:buAutoNum type="arabicPeriod"/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Show a letter from the alphabet.</a:t>
            </a:r>
          </a:p>
          <a:p>
            <a:pPr marL="742950" indent="-742950" algn="just">
              <a:buAutoNum type="arabicPeriod"/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Find a word for each topic that starts with this letter.</a:t>
            </a:r>
          </a:p>
          <a:p>
            <a:pPr marL="742950" indent="-742950" algn="just">
              <a:buAutoNum type="arabicPeriod"/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Say “stop the bus” to get a word for each topic.   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95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403032"/>
              </p:ext>
            </p:extLst>
          </p:nvPr>
        </p:nvGraphicFramePr>
        <p:xfrm>
          <a:off x="109750" y="186671"/>
          <a:ext cx="11972500" cy="627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0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7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4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5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/>
                        <a:t>NAME OF</a:t>
                      </a:r>
                      <a:r>
                        <a:rPr lang="en-US" sz="2800" baseline="0" smtClean="0"/>
                        <a:t> PLACES</a:t>
                      </a:r>
                      <a:endParaRPr lang="en-US" sz="2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FOOD / DRINKS</a:t>
                      </a:r>
                      <a:endParaRPr lang="en-US" sz="2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/>
                        <a:t>ADJECTIVES</a:t>
                      </a:r>
                      <a:endParaRPr lang="en-US" sz="2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546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6034" y="738366"/>
            <a:ext cx="1134443" cy="5721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rgbClr val="C00000"/>
                </a:solidFill>
              </a:rPr>
              <a:t>P</a:t>
            </a:r>
            <a:endParaRPr lang="en-US" sz="4800" b="1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2723" y="1362195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Bakery 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2723" y="738366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Pharmacy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2722" y="1986024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Hospital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2722" y="2648907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Clothes shop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2721" y="3311790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Supermarket 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32721" y="3935619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Florist’s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2721" y="4598502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Newsagent’s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32721" y="5222331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Museum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94418" y="5846160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Toy store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6034" y="1397367"/>
            <a:ext cx="1134443" cy="5721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6033" y="2030016"/>
            <a:ext cx="1134443" cy="5710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rgbClr val="C00000"/>
                </a:solidFill>
              </a:rPr>
              <a:t>H</a:t>
            </a:r>
            <a:endParaRPr lang="en-US" sz="4800" b="1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6033" y="2689017"/>
            <a:ext cx="1134443" cy="544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rgbClr val="C00000"/>
                </a:solidFill>
              </a:rPr>
              <a:t>C</a:t>
            </a:r>
            <a:endParaRPr lang="en-US" sz="4800" b="1">
              <a:solidFill>
                <a:srgbClr val="C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6033" y="3320571"/>
            <a:ext cx="1134443" cy="544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C00000"/>
                </a:solidFill>
              </a:rPr>
              <a:t>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6033" y="3952125"/>
            <a:ext cx="1134443" cy="544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C00000"/>
                </a:solidFill>
              </a:rPr>
              <a:t>F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76032" y="4598502"/>
            <a:ext cx="1134443" cy="544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rgbClr val="C00000"/>
                </a:solidFill>
              </a:rPr>
              <a:t>N</a:t>
            </a:r>
            <a:endParaRPr lang="en-US" sz="4800" b="1">
              <a:solidFill>
                <a:srgbClr val="C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6031" y="5222331"/>
            <a:ext cx="1134443" cy="544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C00000"/>
                </a:solidFill>
              </a:rPr>
              <a:t>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76031" y="5866214"/>
            <a:ext cx="1134443" cy="544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C00000"/>
                </a:solidFill>
              </a:rPr>
              <a:t>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07194" y="725702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Pizza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89575" y="725702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Pretty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7194" y="1384703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Bread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89575" y="1384703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Big / bad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7194" y="2033350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Hotdog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89575" y="2033350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Hot / Huge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07194" y="2696233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Cake / Candy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9575" y="2696233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Cheap / cute 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07194" y="3359116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Sushi / soda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489575" y="3359116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Small / Slow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07194" y="3927347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Fish / Fries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81667" y="3928142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Far / Fantastic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85431" y="4574481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Noodles / Nut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535621" y="4606774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Near / New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85430" y="5235790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Meat / Milk</a:t>
            </a:r>
            <a:endParaRPr lang="en-US" sz="3200" b="1" dirty="0">
              <a:solidFill>
                <a:srgbClr val="006666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581666" y="5209894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Mean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85429" y="5871203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6666"/>
                </a:solidFill>
              </a:rPr>
              <a:t>Tea</a:t>
            </a:r>
            <a:endParaRPr lang="en-US" sz="3200" b="1">
              <a:solidFill>
                <a:srgbClr val="006666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581666" y="5871202"/>
            <a:ext cx="357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66"/>
                </a:solidFill>
              </a:rPr>
              <a:t>Tall / Thin</a:t>
            </a:r>
            <a:endParaRPr lang="en-US" sz="32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0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4009"/>
            <a:ext cx="12184711" cy="68139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5397" y="1564154"/>
            <a:ext cx="82243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Use </a:t>
            </a:r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lexical items related to the topic “shopping around</a:t>
            </a: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”</a:t>
            </a:r>
          </a:p>
          <a:p>
            <a:pPr marL="742950" indent="-742950" algn="just">
              <a:buAutoNum type="arabicPeriod"/>
            </a:pPr>
            <a:endParaRPr lang="en-US" sz="3600" b="1" smtClean="0">
              <a:solidFill>
                <a:schemeClr val="accent1">
                  <a:lumMod val="50000"/>
                </a:schemeClr>
              </a:solidFill>
            </a:endParaRPr>
          </a:p>
          <a:p>
            <a:pPr marL="742950" indent="-742950" algn="just">
              <a:buAutoNum type="arabicPeriod"/>
            </a:pP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Write notes and messages to make arrangements</a:t>
            </a:r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857" y="93698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7920" y="6128395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181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81144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l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eave a message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49105" y="1365227"/>
            <a:ext cx="3666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/liːv </a:t>
            </a:r>
            <a:r>
              <a:rPr lang="en-US" sz="3600" b="1" smtClean="0">
                <a:solidFill>
                  <a:srgbClr val="333333"/>
                </a:solidFill>
                <a:latin typeface="Lucida Sans Unicode" panose="020B0602030504020204" pitchFamily="34" charset="0"/>
              </a:rPr>
              <a:t>ə ˈ</a:t>
            </a:r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mesɪdʒ/</a:t>
            </a:r>
            <a:endParaRPr lang="en-US" sz="3600" b="1"/>
          </a:p>
        </p:txBody>
      </p:sp>
      <p:sp>
        <p:nvSpPr>
          <p:cNvPr id="7" name="Rounded Rectangle 6"/>
          <p:cNvSpPr/>
          <p:nvPr/>
        </p:nvSpPr>
        <p:spPr>
          <a:xfrm>
            <a:off x="413318" y="6029172"/>
            <a:ext cx="5439820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để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lại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lời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nhắn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56508" y="424828"/>
            <a:ext cx="6149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a </a:t>
            </a:r>
            <a:r>
              <a:rPr lang="en-US" sz="2800" b="1" smtClean="0">
                <a:solidFill>
                  <a:srgbClr val="009692"/>
                </a:solidFill>
              </a:rPr>
              <a:t>written/ spoken </a:t>
            </a:r>
            <a:r>
              <a:rPr lang="en-US" sz="2800" b="1">
                <a:solidFill>
                  <a:srgbClr val="009692"/>
                </a:solidFill>
              </a:rPr>
              <a:t>piece </a:t>
            </a:r>
            <a:r>
              <a:rPr lang="en-US" sz="2800" b="1" smtClean="0">
                <a:solidFill>
                  <a:srgbClr val="009692"/>
                </a:solidFill>
              </a:rPr>
              <a:t>of</a:t>
            </a: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 information that </a:t>
            </a:r>
            <a:r>
              <a:rPr lang="en-US" sz="2800" b="1">
                <a:solidFill>
                  <a:srgbClr val="009692"/>
                </a:solidFill>
              </a:rPr>
              <a:t>you send to </a:t>
            </a:r>
            <a:r>
              <a:rPr lang="en-US" sz="2800" b="1" smtClean="0">
                <a:solidFill>
                  <a:srgbClr val="009692"/>
                </a:solidFill>
              </a:rPr>
              <a:t>sb</a:t>
            </a:r>
            <a:endParaRPr lang="en-US" sz="2800" b="1">
              <a:solidFill>
                <a:srgbClr val="009692"/>
              </a:solidFill>
            </a:endParaRPr>
          </a:p>
        </p:txBody>
      </p:sp>
      <p:pic>
        <p:nvPicPr>
          <p:cNvPr id="1026" name="Picture 2" descr="12,538 Leave A Message Images, Stock Photos &amp; Vectors | Shutter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71"/>
          <a:stretch/>
        </p:blipFill>
        <p:spPr bwMode="auto">
          <a:xfrm>
            <a:off x="212834" y="1931355"/>
            <a:ext cx="6051050" cy="401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,658 Out Of Office Illustrations &amp; Clip Art - i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4" t="13517" r="11487" b="13870"/>
          <a:stretch/>
        </p:blipFill>
        <p:spPr bwMode="auto">
          <a:xfrm>
            <a:off x="6328649" y="1628317"/>
            <a:ext cx="5709156" cy="432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16698746921056eui9jbk-voicemaker.in-speec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3318" y="837753"/>
            <a:ext cx="527474" cy="52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1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81144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o</a:t>
            </a:r>
            <a:r>
              <a:rPr lang="en-US" sz="4800" b="1" dirty="0" smtClean="0">
                <a:solidFill>
                  <a:srgbClr val="FF0000"/>
                </a:solidFill>
              </a:rPr>
              <a:t>r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ganize (v)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49105" y="1365227"/>
            <a:ext cx="2749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/ˈɔːɡənaɪz/</a:t>
            </a:r>
            <a:endParaRPr lang="en-US" sz="3600" b="1"/>
          </a:p>
        </p:txBody>
      </p:sp>
      <p:sp>
        <p:nvSpPr>
          <p:cNvPr id="7" name="Rounded Rectangle 6"/>
          <p:cNvSpPr/>
          <p:nvPr/>
        </p:nvSpPr>
        <p:spPr>
          <a:xfrm>
            <a:off x="540455" y="6029172"/>
            <a:ext cx="5439820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t</a:t>
            </a:r>
            <a:r>
              <a:rPr lang="en-US" sz="4000" b="1" dirty="0" err="1" smtClean="0">
                <a:solidFill>
                  <a:schemeClr val="bg1"/>
                </a:solidFill>
              </a:rPr>
              <a:t>ổ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chức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sắp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xếp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4659" y="335753"/>
            <a:ext cx="6149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to make all the arrangements </a:t>
            </a:r>
            <a:endParaRPr lang="en-US" sz="2800" b="1" smtClean="0">
              <a:solidFill>
                <a:srgbClr val="009692"/>
              </a:solidFill>
            </a:endParaRP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for </a:t>
            </a:r>
            <a:r>
              <a:rPr lang="en-US" sz="2800" b="1">
                <a:solidFill>
                  <a:srgbClr val="009692"/>
                </a:solidFill>
              </a:rPr>
              <a:t>something to happen</a:t>
            </a:r>
          </a:p>
        </p:txBody>
      </p:sp>
      <p:pic>
        <p:nvPicPr>
          <p:cNvPr id="2050" name="Picture 2" descr="65,783 Organize Stock Photos - Free &amp; Royalty-Free Stock Photos from  Dreamstim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8" y="1931355"/>
            <a:ext cx="5562063" cy="40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ukordin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1052" y="778244"/>
            <a:ext cx="659500" cy="659500"/>
          </a:xfrm>
          <a:prstGeom prst="rect">
            <a:avLst/>
          </a:prstGeom>
        </p:spPr>
      </p:pic>
      <p:pic>
        <p:nvPicPr>
          <p:cNvPr id="2052" name="Picture 4" descr="How To Get Organized and Stay Organized | Keep Inspiring 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88" y="1819795"/>
            <a:ext cx="5921595" cy="424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97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comb/>
      </p:transition>
    </mc:Choice>
    <mc:Fallback xmlns="">
      <p:transition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81144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invi</a:t>
            </a:r>
            <a:r>
              <a:rPr lang="en-US" sz="4800" b="1" smtClean="0">
                <a:solidFill>
                  <a:srgbClr val="FF0000"/>
                </a:solidFill>
              </a:rPr>
              <a:t>ta</a:t>
            </a:r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tion (n)</a:t>
            </a:r>
            <a:endParaRPr lang="en-US" sz="3600" b="1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81138" y="1378935"/>
            <a:ext cx="2988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333333"/>
                </a:solidFill>
                <a:latin typeface="Lucida Sans Unicode" panose="020B0602030504020204" pitchFamily="34" charset="0"/>
              </a:rPr>
              <a:t>/ˌɪnvɪˈteɪʃn/</a:t>
            </a:r>
            <a:endParaRPr lang="en-US" sz="3600" b="1"/>
          </a:p>
        </p:txBody>
      </p:sp>
      <p:sp>
        <p:nvSpPr>
          <p:cNvPr id="7" name="Rounded Rectangle 6"/>
          <p:cNvSpPr/>
          <p:nvPr/>
        </p:nvSpPr>
        <p:spPr>
          <a:xfrm>
            <a:off x="540455" y="6029172"/>
            <a:ext cx="5439820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l</a:t>
            </a:r>
            <a:r>
              <a:rPr lang="en-US" sz="4000" b="1" dirty="0" err="1" smtClean="0">
                <a:solidFill>
                  <a:schemeClr val="bg1"/>
                </a:solidFill>
              </a:rPr>
              <a:t>ời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mời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74616" y="424828"/>
            <a:ext cx="6149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 a </a:t>
            </a:r>
            <a:r>
              <a:rPr lang="en-US" sz="2800" b="1" smtClean="0">
                <a:solidFill>
                  <a:srgbClr val="009692"/>
                </a:solidFill>
              </a:rPr>
              <a:t>spoken/ written </a:t>
            </a:r>
            <a:r>
              <a:rPr lang="en-US" sz="2800" b="1">
                <a:solidFill>
                  <a:srgbClr val="009692"/>
                </a:solidFill>
              </a:rPr>
              <a:t>request </a:t>
            </a:r>
            <a:endParaRPr lang="en-US" sz="2800" b="1" smtClean="0">
              <a:solidFill>
                <a:srgbClr val="009692"/>
              </a:solidFill>
            </a:endParaRP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to sb to go </a:t>
            </a:r>
            <a:r>
              <a:rPr lang="en-US" sz="2800" b="1">
                <a:solidFill>
                  <a:srgbClr val="009692"/>
                </a:solidFill>
              </a:rPr>
              <a:t>somewhere</a:t>
            </a:r>
          </a:p>
        </p:txBody>
      </p:sp>
      <p:pic>
        <p:nvPicPr>
          <p:cNvPr id="6" name="ukinvig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2107" y="874856"/>
            <a:ext cx="442030" cy="442030"/>
          </a:xfrm>
          <a:prstGeom prst="rect">
            <a:avLst/>
          </a:prstGeom>
        </p:spPr>
      </p:pic>
      <p:pic>
        <p:nvPicPr>
          <p:cNvPr id="1026" name="Picture 2" descr="Invitation maker, Card design - Ứng dụng trên Google Pla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608" y="2025266"/>
            <a:ext cx="3891872" cy="389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Create a Formal Invitation: Word Choice and Design Inspirati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365" y="1766914"/>
            <a:ext cx="5942440" cy="436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60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comb/>
      </p:transition>
    </mc:Choice>
    <mc:Fallback xmlns="">
      <p:transition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59313"/>
          <a:stretch/>
        </p:blipFill>
        <p:spPr>
          <a:xfrm>
            <a:off x="4605284" y="2537930"/>
            <a:ext cx="5140166" cy="32490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75" y="133836"/>
            <a:ext cx="12004577" cy="2142060"/>
          </a:xfrm>
          <a:prstGeom prst="rect">
            <a:avLst/>
          </a:prstGeom>
        </p:spPr>
      </p:pic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501" y="74138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486" y="6166375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10" b="98597" l="9851" r="100000">
                        <a14:foregroundMark x1="34030" y1="78110" x2="38209" y2="93358"/>
                        <a14:foregroundMark x1="46368" y1="81104" x2="52637" y2="98597"/>
                      </a14:backgroundRemoval>
                    </a14:imgEffect>
                  </a14:imgLayer>
                </a14:imgProps>
              </a:ext>
            </a:extLst>
          </a:blip>
          <a:srcRect t="7217" r="5415" b="1"/>
          <a:stretch/>
        </p:blipFill>
        <p:spPr>
          <a:xfrm>
            <a:off x="7847272" y="1555257"/>
            <a:ext cx="4306831" cy="4493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41555"/>
          <a:stretch/>
        </p:blipFill>
        <p:spPr>
          <a:xfrm>
            <a:off x="163069" y="2335594"/>
            <a:ext cx="4380290" cy="397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89317" y="195593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1 (SB p.77) </a:t>
            </a: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Work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in pairs. Choose the best format a-d for your messages in situations 1-4. 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76034" y="1232239"/>
            <a:ext cx="6347012" cy="11148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1. You're working on a school project and your bedroom is very untidy. You leave a message to ask your mum not to tidy up your papers.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76034" y="2550210"/>
            <a:ext cx="6347012" cy="11148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2. You're meeting a friend but your bus is late. You want to let him/her know.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6034" y="3875430"/>
            <a:ext cx="6347012" cy="11148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3. It's your birthday next week and you decide to invite all of your friends to a party.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76034" y="5193401"/>
            <a:ext cx="6347012" cy="11148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4. You need to tell your trainer that you're ill and can't go to judo classes next week.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613425" y="1232239"/>
            <a:ext cx="2444920" cy="1107634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/>
              <a:t>a. a note on a piece of paper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15055" y="2542961"/>
            <a:ext cx="2444920" cy="1107634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 smtClean="0"/>
              <a:t>b</a:t>
            </a:r>
            <a:r>
              <a:rPr lang="en-US" sz="2500" b="1" dirty="0"/>
              <a:t>. an update on Facebook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52560" y="3713576"/>
            <a:ext cx="3005785" cy="1357335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/>
              <a:t>c. a text or message sent via </a:t>
            </a:r>
            <a:r>
              <a:rPr lang="en-US" dirty="0"/>
              <a:t>/ˈ</a:t>
            </a:r>
            <a:r>
              <a:rPr lang="en-US" dirty="0" err="1"/>
              <a:t>vaɪə</a:t>
            </a:r>
            <a:r>
              <a:rPr lang="en-US" dirty="0"/>
              <a:t>/</a:t>
            </a:r>
            <a:r>
              <a:rPr lang="en-US" sz="2500" b="1" dirty="0" smtClean="0"/>
              <a:t>your </a:t>
            </a:r>
            <a:r>
              <a:rPr lang="en-US" sz="2500" b="1" dirty="0"/>
              <a:t>phone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615055" y="5193401"/>
            <a:ext cx="2444920" cy="1251212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/>
              <a:t>d. an email</a:t>
            </a:r>
          </a:p>
        </p:txBody>
      </p:sp>
    </p:spTree>
    <p:extLst>
      <p:ext uri="{BB962C8B-B14F-4D97-AF65-F5344CB8AC3E}">
        <p14:creationId xmlns:p14="http://schemas.microsoft.com/office/powerpoint/2010/main" val="3711126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33333E-6 L -0.25195 -0.00023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-0.25104 -0.18981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52" y="-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-0.25169 0.19306 " pathEditMode="relative" rAng="0" ptsTypes="AA">
                                      <p:cBhvr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91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-0.25208 0.00324 " pathEditMode="relative" rAng="0" ptsTypes="AA">
                                      <p:cBhvr>
                                        <p:cTn id="1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650</Words>
  <Application>Microsoft Office PowerPoint</Application>
  <PresentationFormat>Widescreen</PresentationFormat>
  <Paragraphs>119</Paragraphs>
  <Slides>17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Minh Trang</dc:creator>
  <cp:lastModifiedBy>AutoBVT</cp:lastModifiedBy>
  <cp:revision>350</cp:revision>
  <dcterms:created xsi:type="dcterms:W3CDTF">2022-11-02T15:05:06Z</dcterms:created>
  <dcterms:modified xsi:type="dcterms:W3CDTF">2023-03-26T14:34:13Z</dcterms:modified>
</cp:coreProperties>
</file>