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318" r:id="rId2"/>
    <p:sldId id="372" r:id="rId3"/>
    <p:sldId id="367" r:id="rId4"/>
    <p:sldId id="320" r:id="rId5"/>
    <p:sldId id="321" r:id="rId6"/>
    <p:sldId id="322" r:id="rId7"/>
    <p:sldId id="323" r:id="rId8"/>
    <p:sldId id="324" r:id="rId9"/>
    <p:sldId id="325" r:id="rId10"/>
    <p:sldId id="259" r:id="rId11"/>
    <p:sldId id="276" r:id="rId12"/>
    <p:sldId id="273" r:id="rId13"/>
    <p:sldId id="371" r:id="rId14"/>
    <p:sldId id="280" r:id="rId15"/>
    <p:sldId id="263" r:id="rId16"/>
    <p:sldId id="369" r:id="rId17"/>
    <p:sldId id="293" r:id="rId18"/>
    <p:sldId id="315" r:id="rId19"/>
    <p:sldId id="313" r:id="rId20"/>
    <p:sldId id="368" r:id="rId21"/>
    <p:sldId id="314" r:id="rId22"/>
    <p:sldId id="373" r:id="rId23"/>
    <p:sldId id="311" r:id="rId24"/>
    <p:sldId id="310" r:id="rId25"/>
    <p:sldId id="363" r:id="rId26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32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5D6388-8169-48A5-A11C-E2A9A07ABAEC}" type="datetimeFigureOut">
              <a:rPr lang="vi-VN" smtClean="0"/>
              <a:t>22/02/2023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8BF2F8-6900-4D78-AA85-74CD69C386B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556109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E46C8A-90CA-4D6C-B846-B71F6733D476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14424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E46C8A-90CA-4D6C-B846-B71F6733D476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30848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E46C8A-90CA-4D6C-B846-B71F6733D476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43206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E46C8A-90CA-4D6C-B846-B71F6733D476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72846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088C3E-06D7-B745-9C26-ED83DF0BED3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5390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Cách</a:t>
            </a:r>
            <a:r>
              <a:rPr lang="en-US" dirty="0"/>
              <a:t> </a:t>
            </a:r>
            <a:r>
              <a:rPr lang="en-US" dirty="0" err="1"/>
              <a:t>gọi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quốc</a:t>
            </a:r>
            <a:r>
              <a:rPr lang="en-US" dirty="0"/>
              <a:t> </a:t>
            </a:r>
            <a:r>
              <a:rPr lang="en-US" dirty="0" err="1"/>
              <a:t>tế</a:t>
            </a:r>
            <a:endParaRPr lang="en-US" dirty="0"/>
          </a:p>
          <a:p>
            <a:r>
              <a:rPr lang="en-US" dirty="0"/>
              <a:t>Oxide</a:t>
            </a:r>
          </a:p>
          <a:p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kim</a:t>
            </a:r>
            <a:r>
              <a:rPr lang="en-US" dirty="0"/>
              <a:t> </a:t>
            </a:r>
            <a:r>
              <a:rPr lang="en-US" dirty="0" err="1"/>
              <a:t>loại</a:t>
            </a:r>
            <a:r>
              <a:rPr lang="en-US" dirty="0"/>
              <a:t> </a:t>
            </a:r>
            <a:r>
              <a:rPr lang="en-US" dirty="0" err="1"/>
              <a:t>nhiều</a:t>
            </a:r>
            <a:r>
              <a:rPr lang="en-US" dirty="0"/>
              <a:t> </a:t>
            </a:r>
            <a:r>
              <a:rPr lang="en-US" dirty="0" err="1"/>
              <a:t>hoá</a:t>
            </a:r>
            <a:r>
              <a:rPr lang="en-US" dirty="0"/>
              <a:t> </a:t>
            </a:r>
            <a:r>
              <a:rPr lang="en-US" dirty="0" err="1"/>
              <a:t>trị</a:t>
            </a:r>
            <a:r>
              <a:rPr lang="en-US" dirty="0"/>
              <a:t> </a:t>
            </a:r>
            <a:r>
              <a:rPr lang="en-US" dirty="0" err="1"/>
              <a:t>tạo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en-US" dirty="0"/>
              <a:t> </a:t>
            </a:r>
            <a:r>
              <a:rPr lang="en-US" dirty="0" err="1"/>
              <a:t>oxit</a:t>
            </a:r>
            <a:r>
              <a:rPr lang="en-US" dirty="0"/>
              <a:t> </a:t>
            </a:r>
            <a:r>
              <a:rPr lang="en-US" dirty="0" err="1"/>
              <a:t>axit</a:t>
            </a:r>
            <a:r>
              <a:rPr lang="en-US" dirty="0"/>
              <a:t> </a:t>
            </a:r>
            <a:r>
              <a:rPr lang="en-US" dirty="0" err="1"/>
              <a:t>như</a:t>
            </a:r>
            <a:r>
              <a:rPr lang="en-US" dirty="0"/>
              <a:t> Mn2O7 (</a:t>
            </a:r>
            <a:r>
              <a:rPr lang="en-US" dirty="0" err="1"/>
              <a:t>mangan</a:t>
            </a:r>
            <a:r>
              <a:rPr lang="en-US" dirty="0"/>
              <a:t> (VII) </a:t>
            </a:r>
            <a:r>
              <a:rPr lang="en-US" dirty="0" err="1"/>
              <a:t>oxit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oxit</a:t>
            </a:r>
            <a:r>
              <a:rPr lang="en-US" dirty="0"/>
              <a:t> </a:t>
            </a:r>
            <a:r>
              <a:rPr lang="en-US" dirty="0" err="1"/>
              <a:t>axit</a:t>
            </a:r>
            <a:r>
              <a:rPr lang="en-US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088C3E-06D7-B745-9C26-ED83DF0BED3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4976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chiếu</a:t>
            </a:r>
            <a:r>
              <a:rPr lang="en-US" dirty="0"/>
              <a:t> 5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, </a:t>
            </a:r>
            <a:r>
              <a:rPr lang="en-US" dirty="0" err="1"/>
              <a:t>mỗi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20 </a:t>
            </a:r>
            <a:r>
              <a:rPr lang="en-US" dirty="0" err="1"/>
              <a:t>giây</a:t>
            </a:r>
            <a:r>
              <a:rPr lang="en-US" dirty="0"/>
              <a:t>,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sinh</a:t>
            </a:r>
            <a:r>
              <a:rPr lang="en-US" dirty="0"/>
              <a:t> </a:t>
            </a:r>
            <a:r>
              <a:rPr lang="en-US" dirty="0" err="1"/>
              <a:t>điền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vở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đổi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bạn</a:t>
            </a:r>
            <a:r>
              <a:rPr lang="en-US" dirty="0"/>
              <a:t> </a:t>
            </a:r>
            <a:r>
              <a:rPr lang="en-US" dirty="0" err="1"/>
              <a:t>chấm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088C3E-06D7-B745-9C26-ED83DF0BED3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57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40774-4FA6-04B4-0E2B-791CFB4E9F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914739-D399-5309-9648-E68D1FD63B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51E925-75BE-139F-49A4-807B9C827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BB886-126B-4285-9B35-3D37819308CC}" type="datetimeFigureOut">
              <a:rPr lang="vi-VN" smtClean="0"/>
              <a:t>22/02/2023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39954C-AD42-61B3-F01D-2D4D4D2F1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2066C0-3C76-BA74-6E8A-D827EFC19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E52F2-4F12-4E18-94F1-7B749997DC4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54655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0529A-463E-7696-3EEB-67E05AC55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2690FA-38D2-0D6D-4CE6-238BA68165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078D81-D5DA-5E87-FB30-0F9A4FC2E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BB886-126B-4285-9B35-3D37819308CC}" type="datetimeFigureOut">
              <a:rPr lang="vi-VN" smtClean="0"/>
              <a:t>22/02/2023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C071FA-5432-DF5C-BF88-26A89499B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DCDC0A-1CA5-3D08-7A87-C5B90DE3B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E52F2-4F12-4E18-94F1-7B749997DC4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24204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74ABD77-28F4-0377-A262-FF8AF78719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1AC712-B017-F174-08D4-0DF3BFA81E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181BC5-7AE7-9090-508C-47929CEA2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BB886-126B-4285-9B35-3D37819308CC}" type="datetimeFigureOut">
              <a:rPr lang="vi-VN" smtClean="0"/>
              <a:t>22/02/2023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9174-3282-7B79-1D4B-345F4E41A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3304E8-A038-8429-4B77-1D915396D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E52F2-4F12-4E18-94F1-7B749997DC4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175684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851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35164"/>
            <a:ext cx="5384800" cy="43894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935164"/>
            <a:ext cx="5384800" cy="2117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4205289"/>
            <a:ext cx="5384800" cy="21193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8AC0A7-A14A-4C20-8439-D13643457EAD}" type="datetimeFigureOut">
              <a:rPr lang="en-US"/>
              <a:pPr>
                <a:defRPr/>
              </a:pPr>
              <a:t>2/22/2023</a:t>
            </a:fld>
            <a:endParaRPr lang="en-US"/>
          </a:p>
        </p:txBody>
      </p:sp>
      <p:sp>
        <p:nvSpPr>
          <p:cNvPr id="7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9BDE62-8A40-45C7-95C1-C7B7C8CB61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095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E571F-37E4-D467-3920-3F45F1183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142C0B-85E1-AD79-D576-C2AB19E1B1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2D9E5D-D8B4-9D0A-6DFF-CE87A6307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BB886-126B-4285-9B35-3D37819308CC}" type="datetimeFigureOut">
              <a:rPr lang="vi-VN" smtClean="0"/>
              <a:t>22/02/2023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2D6C87-8AF1-F650-0D8B-0CF2BB73F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25D142-CDA9-81F7-507E-B40FDA9A3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E52F2-4F12-4E18-94F1-7B749997DC4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88276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EB534-6810-B16F-5F6A-A6698E852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33D432-19C2-6452-F6B3-6189E585C0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53FFC3-5BD4-4A23-4AAE-E4EAAC83D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BB886-126B-4285-9B35-3D37819308CC}" type="datetimeFigureOut">
              <a:rPr lang="vi-VN" smtClean="0"/>
              <a:t>22/02/2023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B696BB-CFFB-C7F4-6CF9-E07791220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1D26BB-A02F-CEA7-A708-04C43CA19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E52F2-4F12-4E18-94F1-7B749997DC4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50759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C36A3-CDC5-CF4C-ADD0-2A74D9014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DC4E00-46F6-0F18-3D11-285DE77A18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0DCDF7-19B7-E6FA-749F-8FEF3D425A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3A0146-C1FC-30BA-918C-EB9F01EF6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BB886-126B-4285-9B35-3D37819308CC}" type="datetimeFigureOut">
              <a:rPr lang="vi-VN" smtClean="0"/>
              <a:t>22/02/2023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356FDD-B6AE-8EDA-C777-6CB5476D0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577DB9-390D-98DE-96ED-092C076F1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E52F2-4F12-4E18-94F1-7B749997DC4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14978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F2571-A5A0-4F17-B925-09080781D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B2808A-A2E6-83D3-9072-E72D5D4E23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696CEE-DEAF-8520-1188-7A7A0C250E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60131F-AAEB-06F6-B04E-D2B3B91825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25A9100-7B7F-FC56-B005-959F2F67C5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D52B83-CE25-5F6A-2247-CC14A538C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BB886-126B-4285-9B35-3D37819308CC}" type="datetimeFigureOut">
              <a:rPr lang="vi-VN" smtClean="0"/>
              <a:t>22/02/2023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7D23D8-D530-6297-4BC4-5EC3BE36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F6F92B-6AD9-040C-A264-182874431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E52F2-4F12-4E18-94F1-7B749997DC4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98096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D2F86-4E47-F5DB-ABDB-1C3C32CB8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F4391C-E094-64FB-ADA1-7D35A9920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BB886-126B-4285-9B35-3D37819308CC}" type="datetimeFigureOut">
              <a:rPr lang="vi-VN" smtClean="0"/>
              <a:t>22/02/2023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B075C7-D2A7-A95C-4D08-DEC2B6B62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75C238-9A8C-F7C0-7675-181FCEB2E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E52F2-4F12-4E18-94F1-7B749997DC4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24833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2B94F7-EF30-BCAC-A1D6-8E79005FB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BB886-126B-4285-9B35-3D37819308CC}" type="datetimeFigureOut">
              <a:rPr lang="vi-VN" smtClean="0"/>
              <a:t>22/02/2023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901408-E85F-65FB-2D5B-2BF5934EB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BB2CDE-0424-6A7F-7CAE-BCD9194C5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E52F2-4F12-4E18-94F1-7B749997DC4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45695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07955-F44B-FB41-C7C3-8350D56F8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D0E31A-CCC2-70F8-71A8-E4BE8F6650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441454-A921-9F48-0075-0A98E61453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6BFF0F-CA8A-398E-0F92-22930E8F4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BB886-126B-4285-9B35-3D37819308CC}" type="datetimeFigureOut">
              <a:rPr lang="vi-VN" smtClean="0"/>
              <a:t>22/02/2023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A2B2D0-340C-D34F-EC58-3AFCF4899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9C2322-661B-7FEA-7467-FD9812893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E52F2-4F12-4E18-94F1-7B749997DC4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35328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84CCF-742B-699A-3F81-A743FC7AC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C46CD0-F4D5-9038-A685-58638C3672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6AB14F-D07C-87D9-09CC-9201542233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8035B8-BFEC-C3DC-C694-0C8F45A20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BB886-126B-4285-9B35-3D37819308CC}" type="datetimeFigureOut">
              <a:rPr lang="vi-VN" smtClean="0"/>
              <a:t>22/02/2023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C3A802-A3AF-37C4-0BB3-DD43A8BCC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0E52ED-9DF5-D09A-A941-CA3C6CD1D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E52F2-4F12-4E18-94F1-7B749997DC4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6657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8D9AF56-28B3-BE3F-7D5E-E71195943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796028-7D8A-0D7D-9EC3-0AA2AA72C0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C64FBC-20F8-A8AC-5ED2-1347D9689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CBB886-126B-4285-9B35-3D37819308CC}" type="datetimeFigureOut">
              <a:rPr lang="vi-VN" smtClean="0"/>
              <a:t>22/02/2023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185746-BC81-2036-917E-38D3000496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55EC5C-07BA-31C3-7FA3-6F91BB4536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3E52F2-4F12-4E18-94F1-7B749997DC4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01247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svg"/><Relationship Id="rId9" Type="http://schemas.openxmlformats.org/officeDocument/2006/relationships/image" Target="../media/image37.sv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17" Type="http://schemas.openxmlformats.org/officeDocument/2006/relationships/image" Target="../media/image52.png"/><Relationship Id="rId2" Type="http://schemas.openxmlformats.org/officeDocument/2006/relationships/video" Target="../media/media2.mp4"/><Relationship Id="rId16" Type="http://schemas.openxmlformats.org/officeDocument/2006/relationships/image" Target="../media/image51.jpeg"/><Relationship Id="rId1" Type="http://schemas.microsoft.com/office/2007/relationships/media" Target="../media/media2.mp4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5" Type="http://schemas.openxmlformats.org/officeDocument/2006/relationships/image" Target="../media/image5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5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1.jpeg"/><Relationship Id="rId12" Type="http://schemas.openxmlformats.org/officeDocument/2006/relationships/slide" Target="slide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0.jpeg"/><Relationship Id="rId11" Type="http://schemas.openxmlformats.org/officeDocument/2006/relationships/slide" Target="slide8.xml"/><Relationship Id="rId5" Type="http://schemas.openxmlformats.org/officeDocument/2006/relationships/image" Target="../media/image9.jpeg"/><Relationship Id="rId10" Type="http://schemas.openxmlformats.org/officeDocument/2006/relationships/slide" Target="slide7.xml"/><Relationship Id="rId4" Type="http://schemas.openxmlformats.org/officeDocument/2006/relationships/image" Target="../media/image8.jpg"/><Relationship Id="rId9" Type="http://schemas.openxmlformats.org/officeDocument/2006/relationships/slide" Target="slide6.xml"/><Relationship Id="rId14" Type="http://schemas.openxmlformats.org/officeDocument/2006/relationships/slide" Target="slide1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slide" Target="slide5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audio" Target="../media/audio1.wav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16.png"/><Relationship Id="rId3" Type="http://schemas.openxmlformats.org/officeDocument/2006/relationships/audio" Target="../media/audio1.wav"/><Relationship Id="rId7" Type="http://schemas.openxmlformats.org/officeDocument/2006/relationships/image" Target="../media/image17.png"/><Relationship Id="rId12" Type="http://schemas.openxmlformats.org/officeDocument/2006/relationships/slide" Target="slide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20.jpeg"/><Relationship Id="rId5" Type="http://schemas.openxmlformats.org/officeDocument/2006/relationships/image" Target="../media/image14.jpeg"/><Relationship Id="rId10" Type="http://schemas.openxmlformats.org/officeDocument/2006/relationships/image" Target="../media/image23.jpeg"/><Relationship Id="rId4" Type="http://schemas.openxmlformats.org/officeDocument/2006/relationships/audio" Target="../media/audio2.wav"/><Relationship Id="rId9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audio" Target="../media/audio1.wav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EJ145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" y="-457200"/>
            <a:ext cx="12192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2844800" y="5715002"/>
            <a:ext cx="2946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2400">
              <a:latin typeface="Arial Unicode MS" pitchFamily="34" charset="-128"/>
            </a:endParaRP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914400" y="228602"/>
            <a:ext cx="11277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		</a:t>
            </a: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995265" y="5559743"/>
            <a:ext cx="9144000" cy="74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 GV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4267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Khuất</a:t>
            </a:r>
            <a:r>
              <a:rPr lang="en-US" sz="4267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67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4267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Thu </a:t>
            </a:r>
            <a:r>
              <a:rPr lang="en-US" sz="4267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4267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127" name="WordArt 7"/>
          <p:cNvSpPr>
            <a:spLocks noChangeArrowheads="1" noChangeShapeType="1" noTextEdit="1"/>
          </p:cNvSpPr>
          <p:nvPr/>
        </p:nvSpPr>
        <p:spPr bwMode="auto">
          <a:xfrm>
            <a:off x="3251200" y="3401152"/>
            <a:ext cx="5080000" cy="1524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667" b="1" kern="10" dirty="0">
                <a:ln w="12700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</a:rPr>
              <a:t>HÓA HỌC  8</a:t>
            </a: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101600" y="1447802"/>
            <a:ext cx="12090400" cy="1733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5333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NHIỆT LIỆT CHÀO MỪNG CÁC THẦY CÔ GIÁO VỀ DỰ GIỜ</a:t>
            </a:r>
            <a:endParaRPr lang="en-US" sz="5333" b="1" dirty="0">
              <a:solidFill>
                <a:srgbClr val="FF00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2788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  <p:bldP spid="5124" grpId="0"/>
      <p:bldP spid="5127" grpId="0" animBg="1"/>
      <p:bldP spid="5128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D335366-C470-4544-B881-F430B0E5A4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ACE9298-ECEA-5643-96C4-E11C1F8AECE1}"/>
              </a:ext>
            </a:extLst>
          </p:cNvPr>
          <p:cNvSpPr/>
          <p:nvPr/>
        </p:nvSpPr>
        <p:spPr>
          <a:xfrm>
            <a:off x="5529150" y="1245446"/>
            <a:ext cx="19510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chemeClr val="bg1"/>
                </a:solidFill>
                <a:latin typeface="Arial Rounded MT Bold" panose="020F0704030504030204" pitchFamily="34" charset="77"/>
              </a:rPr>
              <a:t>Tiết</a:t>
            </a:r>
            <a:r>
              <a:rPr lang="en-US" sz="3200" b="1" dirty="0">
                <a:solidFill>
                  <a:schemeClr val="bg1"/>
                </a:solidFill>
                <a:latin typeface="Arial Rounded MT Bold" panose="020F0704030504030204" pitchFamily="34" charset="77"/>
              </a:rPr>
              <a:t> 40</a:t>
            </a:r>
            <a:endParaRPr lang="en-US" sz="32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9302168-206A-BC44-9B33-C7352250071A}"/>
              </a:ext>
            </a:extLst>
          </p:cNvPr>
          <p:cNvSpPr/>
          <p:nvPr/>
        </p:nvSpPr>
        <p:spPr>
          <a:xfrm>
            <a:off x="5939249" y="3989117"/>
            <a:ext cx="14072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accent3">
                    <a:lumMod val="25000"/>
                  </a:schemeClr>
                </a:solidFill>
                <a:latin typeface="Chalkboard" panose="03050602040202020205" pitchFamily="66" charset="77"/>
              </a:rPr>
              <a:t>(</a:t>
            </a:r>
            <a:r>
              <a:rPr lang="en-US" sz="2800" dirty="0" err="1">
                <a:solidFill>
                  <a:schemeClr val="accent3">
                    <a:lumMod val="25000"/>
                  </a:schemeClr>
                </a:solidFill>
                <a:latin typeface="Chalkboard" panose="03050602040202020205" pitchFamily="66" charset="77"/>
              </a:rPr>
              <a:t>tiết</a:t>
            </a:r>
            <a:r>
              <a:rPr lang="en-US" sz="2800" dirty="0">
                <a:solidFill>
                  <a:schemeClr val="accent3">
                    <a:lumMod val="25000"/>
                  </a:schemeClr>
                </a:solidFill>
                <a:latin typeface="Chalkboard" panose="03050602040202020205" pitchFamily="66" charset="77"/>
              </a:rPr>
              <a:t> 4)</a:t>
            </a:r>
            <a:r>
              <a:rPr lang="en-GB" dirty="0">
                <a:solidFill>
                  <a:schemeClr val="accent3">
                    <a:lumMod val="25000"/>
                  </a:schemeClr>
                </a:solidFill>
                <a:latin typeface="Chalkboard" panose="03050602040202020205" pitchFamily="66" charset="77"/>
              </a:rPr>
              <a:t> </a:t>
            </a:r>
            <a:endParaRPr lang="en-US" sz="2800" dirty="0">
              <a:solidFill>
                <a:schemeClr val="accent3">
                  <a:lumMod val="25000"/>
                </a:schemeClr>
              </a:solidFill>
              <a:latin typeface="Chalkboard" panose="03050602040202020205" pitchFamily="66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2B76D0-ECE8-AD4E-8ED5-23577B29AAD5}"/>
              </a:ext>
            </a:extLst>
          </p:cNvPr>
          <p:cNvSpPr txBox="1"/>
          <p:nvPr/>
        </p:nvSpPr>
        <p:spPr>
          <a:xfrm>
            <a:off x="3282911" y="2682116"/>
            <a:ext cx="71316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chemeClr val="accent3">
                    <a:lumMod val="10000"/>
                  </a:schemeClr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CHỦ ĐỀ 4: OXI (</a:t>
            </a:r>
            <a:r>
              <a:rPr lang="vi-VN" sz="6600" dirty="0">
                <a:solidFill>
                  <a:schemeClr val="accent3">
                    <a:lumMod val="10000"/>
                  </a:schemeClr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tiếp)</a:t>
            </a:r>
            <a:endParaRPr lang="en-US" sz="6600" dirty="0">
              <a:solidFill>
                <a:schemeClr val="accent3">
                  <a:lumMod val="10000"/>
                </a:schemeClr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pic>
        <p:nvPicPr>
          <p:cNvPr id="18" name="Graphic 17" descr="Stars">
            <a:extLst>
              <a:ext uri="{FF2B5EF4-FFF2-40B4-BE49-F238E27FC236}">
                <a16:creationId xmlns:a16="http://schemas.microsoft.com/office/drawing/2014/main" id="{8DBBE2DF-C71F-F245-81B5-787B93F3A1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82912" y="62343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60453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>
            <a:extLst>
              <a:ext uri="{FF2B5EF4-FFF2-40B4-BE49-F238E27FC236}">
                <a16:creationId xmlns:a16="http://schemas.microsoft.com/office/drawing/2014/main" id="{7CBB4BA4-4A32-CD42-97F5-38A2A39960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5411" y="-199765"/>
            <a:ext cx="12192000" cy="6858000"/>
          </a:xfrm>
          <a:prstGeom prst="rect">
            <a:avLst/>
          </a:prstGeom>
        </p:spPr>
      </p:pic>
      <p:sp>
        <p:nvSpPr>
          <p:cNvPr id="28" name="6-point Star 27">
            <a:extLst>
              <a:ext uri="{FF2B5EF4-FFF2-40B4-BE49-F238E27FC236}">
                <a16:creationId xmlns:a16="http://schemas.microsoft.com/office/drawing/2014/main" id="{2C7A7ABE-9A04-614D-B6BA-CE655F541BDA}"/>
              </a:ext>
            </a:extLst>
          </p:cNvPr>
          <p:cNvSpPr/>
          <p:nvPr/>
        </p:nvSpPr>
        <p:spPr>
          <a:xfrm rot="20082583">
            <a:off x="1275383" y="450623"/>
            <a:ext cx="717443" cy="850069"/>
          </a:xfrm>
          <a:prstGeom prst="star6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6-point Star 28">
            <a:extLst>
              <a:ext uri="{FF2B5EF4-FFF2-40B4-BE49-F238E27FC236}">
                <a16:creationId xmlns:a16="http://schemas.microsoft.com/office/drawing/2014/main" id="{CAF05D87-C8E3-8840-9A09-51A69007BA73}"/>
              </a:ext>
            </a:extLst>
          </p:cNvPr>
          <p:cNvSpPr/>
          <p:nvPr/>
        </p:nvSpPr>
        <p:spPr>
          <a:xfrm rot="1088903">
            <a:off x="7540851" y="426663"/>
            <a:ext cx="717443" cy="868847"/>
          </a:xfrm>
          <a:prstGeom prst="star6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D6049D0-CC5A-6943-B6FF-24ECF6C9B2F9}"/>
              </a:ext>
            </a:extLst>
          </p:cNvPr>
          <p:cNvSpPr txBox="1"/>
          <p:nvPr/>
        </p:nvSpPr>
        <p:spPr>
          <a:xfrm>
            <a:off x="2375619" y="537922"/>
            <a:ext cx="5446073" cy="64633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#9Slide01 Tieu de ngan" pitchFamily="2" charset="77"/>
                <a:ea typeface="#9Slide02 Tieu de dai" panose="02000000000000000000" pitchFamily="2" charset="0"/>
              </a:rPr>
              <a:t>NỘI DUNG BÀI HỌC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65BEE00-DCA1-934E-8D7E-F845BFEBD416}"/>
              </a:ext>
            </a:extLst>
          </p:cNvPr>
          <p:cNvGrpSpPr/>
          <p:nvPr/>
        </p:nvGrpSpPr>
        <p:grpSpPr>
          <a:xfrm>
            <a:off x="2324393" y="1413203"/>
            <a:ext cx="3623662" cy="861807"/>
            <a:chOff x="369131" y="2383132"/>
            <a:chExt cx="3623662" cy="861807"/>
          </a:xfrm>
        </p:grpSpPr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FBA11879-11BB-D741-9DA6-8D50CED1BE8A}"/>
                </a:ext>
              </a:extLst>
            </p:cNvPr>
            <p:cNvSpPr/>
            <p:nvPr/>
          </p:nvSpPr>
          <p:spPr>
            <a:xfrm>
              <a:off x="369131" y="2383132"/>
              <a:ext cx="3623662" cy="861807"/>
            </a:xfrm>
            <a:prstGeom prst="roundRect">
              <a:avLst/>
            </a:prstGeom>
            <a:solidFill>
              <a:srgbClr val="35B7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CF9F2D0-11C8-CD4D-BC56-D219B8ECBC9D}"/>
                </a:ext>
              </a:extLst>
            </p:cNvPr>
            <p:cNvSpPr txBox="1"/>
            <p:nvPr/>
          </p:nvSpPr>
          <p:spPr>
            <a:xfrm>
              <a:off x="789807" y="2552425"/>
              <a:ext cx="2847254" cy="523220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r>
                <a:rPr lang="en-US" sz="2800" dirty="0">
                  <a:solidFill>
                    <a:schemeClr val="bg1"/>
                  </a:solidFill>
                  <a:latin typeface="#9Slide01 Tieu de ngan" pitchFamily="2" charset="77"/>
                  <a:ea typeface="#9Slide02 Tieu de dai" panose="02000000000000000000" pitchFamily="2" charset="0"/>
                </a:rPr>
                <a:t>I. ĐỊNH NGHĨA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1153B1B-3BA6-2743-AA95-0FEA26C2350D}"/>
              </a:ext>
            </a:extLst>
          </p:cNvPr>
          <p:cNvGrpSpPr/>
          <p:nvPr/>
        </p:nvGrpSpPr>
        <p:grpSpPr>
          <a:xfrm>
            <a:off x="4268811" y="2546320"/>
            <a:ext cx="3343556" cy="828204"/>
            <a:chOff x="4559036" y="2416736"/>
            <a:chExt cx="3343556" cy="828204"/>
          </a:xfrm>
        </p:grpSpPr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3E7C99E7-A748-3B41-82FA-A559BB5A54DE}"/>
                </a:ext>
              </a:extLst>
            </p:cNvPr>
            <p:cNvSpPr/>
            <p:nvPr/>
          </p:nvSpPr>
          <p:spPr>
            <a:xfrm>
              <a:off x="4559036" y="2416736"/>
              <a:ext cx="3343556" cy="828204"/>
            </a:xfrm>
            <a:prstGeom prst="roundRect">
              <a:avLst/>
            </a:prstGeom>
            <a:solidFill>
              <a:srgbClr val="DF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2C3DDF1-23C6-E342-AEB0-9D5BE8D260E7}"/>
                </a:ext>
              </a:extLst>
            </p:cNvPr>
            <p:cNvSpPr txBox="1"/>
            <p:nvPr/>
          </p:nvSpPr>
          <p:spPr>
            <a:xfrm>
              <a:off x="4850638" y="2565420"/>
              <a:ext cx="2909771" cy="523220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r>
                <a:rPr lang="en-US" sz="2800" dirty="0">
                  <a:solidFill>
                    <a:schemeClr val="bg1"/>
                  </a:solidFill>
                  <a:latin typeface="#9Slide01 Tieu de ngan" pitchFamily="2" charset="77"/>
                  <a:ea typeface="#9Slide02 Tieu de dai" panose="02000000000000000000" pitchFamily="2" charset="0"/>
                </a:rPr>
                <a:t>II. CÔNG THỨC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C6A4CDA-06AC-434C-8620-9DEE647C380F}"/>
              </a:ext>
            </a:extLst>
          </p:cNvPr>
          <p:cNvGrpSpPr/>
          <p:nvPr/>
        </p:nvGrpSpPr>
        <p:grpSpPr>
          <a:xfrm>
            <a:off x="2451342" y="5753690"/>
            <a:ext cx="4199715" cy="1124193"/>
            <a:chOff x="8848442" y="2416736"/>
            <a:chExt cx="3343557" cy="1124193"/>
          </a:xfrm>
        </p:grpSpPr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E7283868-B091-A74B-AD7E-515BB8BA620F}"/>
                </a:ext>
              </a:extLst>
            </p:cNvPr>
            <p:cNvSpPr/>
            <p:nvPr/>
          </p:nvSpPr>
          <p:spPr>
            <a:xfrm>
              <a:off x="8848442" y="2416736"/>
              <a:ext cx="3343557" cy="828204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60DC04F-93B9-7F49-B619-70AF905B3D87}"/>
                </a:ext>
              </a:extLst>
            </p:cNvPr>
            <p:cNvSpPr txBox="1"/>
            <p:nvPr/>
          </p:nvSpPr>
          <p:spPr>
            <a:xfrm>
              <a:off x="9055481" y="2586822"/>
              <a:ext cx="2516215" cy="954107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ea typeface="#9Slide02 Tieu de dai" panose="02000000000000000000" pitchFamily="2" charset="0"/>
                  <a:cs typeface="Arial" panose="020B0604020202020204" pitchFamily="34" charset="0"/>
                </a:rPr>
                <a:t>V. </a:t>
              </a:r>
              <a:r>
                <a:rPr lang="vi-VN" sz="2800" dirty="0">
                  <a:solidFill>
                    <a:schemeClr val="bg1"/>
                  </a:solidFill>
                  <a:latin typeface="Arial" panose="020B0604020202020204" pitchFamily="34" charset="0"/>
                  <a:ea typeface="#9Slide02 Tieu de dai" panose="02000000000000000000" pitchFamily="2" charset="0"/>
                  <a:cs typeface="Arial" panose="020B0604020202020204" pitchFamily="34" charset="0"/>
                </a:rPr>
                <a:t>LUYỆ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ea typeface="#9Slide02 Tieu de dai" panose="02000000000000000000" pitchFamily="2" charset="0"/>
                  <a:cs typeface="Arial" panose="020B0604020202020204" pitchFamily="34" charset="0"/>
                </a:rPr>
                <a:t>N TẬP</a:t>
              </a:r>
            </a:p>
          </p:txBody>
        </p:sp>
      </p:grpSp>
      <p:pic>
        <p:nvPicPr>
          <p:cNvPr id="1028" name="Picture 4">
            <a:extLst>
              <a:ext uri="{FF2B5EF4-FFF2-40B4-BE49-F238E27FC236}">
                <a16:creationId xmlns:a16="http://schemas.microsoft.com/office/drawing/2014/main" id="{EFFA20F7-E436-D141-87CA-B59D21D9E9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5763" y="3610164"/>
            <a:ext cx="3793002" cy="3047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8D43A1FF-3BBE-69D1-CC7C-A4EC692DF5FF}"/>
              </a:ext>
            </a:extLst>
          </p:cNvPr>
          <p:cNvGrpSpPr/>
          <p:nvPr/>
        </p:nvGrpSpPr>
        <p:grpSpPr>
          <a:xfrm>
            <a:off x="2316251" y="3637077"/>
            <a:ext cx="3343557" cy="828204"/>
            <a:chOff x="8848442" y="2416736"/>
            <a:chExt cx="3343557" cy="828204"/>
          </a:xfrm>
        </p:grpSpPr>
        <p:sp>
          <p:nvSpPr>
            <p:cNvPr id="3" name="Rounded Rectangle 2">
              <a:extLst>
                <a:ext uri="{FF2B5EF4-FFF2-40B4-BE49-F238E27FC236}">
                  <a16:creationId xmlns:a16="http://schemas.microsoft.com/office/drawing/2014/main" id="{5D40B9FB-E479-325B-8FBB-991774BCC3FF}"/>
                </a:ext>
              </a:extLst>
            </p:cNvPr>
            <p:cNvSpPr/>
            <p:nvPr/>
          </p:nvSpPr>
          <p:spPr>
            <a:xfrm>
              <a:off x="8848442" y="2416736"/>
              <a:ext cx="3343557" cy="828204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88FC509-7EF6-FAD0-33F1-3A7AB5DE1E73}"/>
                </a:ext>
              </a:extLst>
            </p:cNvPr>
            <p:cNvSpPr txBox="1"/>
            <p:nvPr/>
          </p:nvSpPr>
          <p:spPr>
            <a:xfrm>
              <a:off x="9055482" y="2586822"/>
              <a:ext cx="2234201" cy="523220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r>
                <a:rPr lang="en-US" sz="2800" dirty="0">
                  <a:solidFill>
                    <a:schemeClr val="bg1"/>
                  </a:solidFill>
                  <a:latin typeface="#9Slide01 Tieu de ngan" pitchFamily="2" charset="77"/>
                  <a:ea typeface="#9Slide02 Tieu de dai" panose="02000000000000000000" pitchFamily="2" charset="0"/>
                </a:rPr>
                <a:t>III. PHÂN LOẠI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FD870347-5DD9-31AC-4242-0FE012E64EC9}"/>
              </a:ext>
            </a:extLst>
          </p:cNvPr>
          <p:cNvGrpSpPr/>
          <p:nvPr/>
        </p:nvGrpSpPr>
        <p:grpSpPr>
          <a:xfrm>
            <a:off x="4744505" y="4736591"/>
            <a:ext cx="3343556" cy="828204"/>
            <a:chOff x="5580111" y="2838531"/>
            <a:chExt cx="3343556" cy="828204"/>
          </a:xfrm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A9E44B20-42DC-859C-C13A-5D3947743188}"/>
                </a:ext>
              </a:extLst>
            </p:cNvPr>
            <p:cNvSpPr/>
            <p:nvPr/>
          </p:nvSpPr>
          <p:spPr>
            <a:xfrm>
              <a:off x="5580111" y="2838531"/>
              <a:ext cx="3343556" cy="828204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75C8145-8F96-42AD-BFCD-0230B9ACDB1D}"/>
                </a:ext>
              </a:extLst>
            </p:cNvPr>
            <p:cNvSpPr txBox="1"/>
            <p:nvPr/>
          </p:nvSpPr>
          <p:spPr>
            <a:xfrm>
              <a:off x="6010203" y="2976353"/>
              <a:ext cx="1995354" cy="523220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r>
                <a:rPr lang="en-US" sz="2800" dirty="0">
                  <a:solidFill>
                    <a:schemeClr val="bg1"/>
                  </a:solidFill>
                  <a:latin typeface="#9Slide01 Tieu de ngan" pitchFamily="2" charset="77"/>
                  <a:ea typeface="#9Slide02 Tieu de dai" panose="02000000000000000000" pitchFamily="2" charset="0"/>
                </a:rPr>
                <a:t>IV.   GỌI TÊN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985965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C0E08435-3475-E14C-8AE4-30DFAB9270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DB9A4D9C-B634-E744-A7E3-823779A64964}"/>
              </a:ext>
            </a:extLst>
          </p:cNvPr>
          <p:cNvSpPr/>
          <p:nvPr/>
        </p:nvSpPr>
        <p:spPr>
          <a:xfrm>
            <a:off x="2524212" y="163055"/>
            <a:ext cx="6446915" cy="1159573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DF23E27-27D9-F74D-859B-86ECF1C6297C}"/>
              </a:ext>
            </a:extLst>
          </p:cNvPr>
          <p:cNvSpPr txBox="1"/>
          <p:nvPr/>
        </p:nvSpPr>
        <p:spPr>
          <a:xfrm>
            <a:off x="3619369" y="330157"/>
            <a:ext cx="49532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>
                <a:latin typeface="#9Slide01 Tieu de ngan" pitchFamily="2" charset="77"/>
              </a:defRPr>
            </a:lvl1pPr>
          </a:lstStyle>
          <a:p>
            <a:r>
              <a:rPr lang="en-US" sz="4000" dirty="0">
                <a:solidFill>
                  <a:schemeClr val="bg1"/>
                </a:solidFill>
              </a:rPr>
              <a:t>IV- </a:t>
            </a:r>
            <a:r>
              <a:rPr lang="en-US" sz="4000" dirty="0" err="1">
                <a:solidFill>
                  <a:schemeClr val="bg1"/>
                </a:solidFill>
              </a:rPr>
              <a:t>Cách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gọi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tên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873931-B616-7E45-A9F9-E0A3EA19CD68}"/>
              </a:ext>
            </a:extLst>
          </p:cNvPr>
          <p:cNvSpPr txBox="1"/>
          <p:nvPr/>
        </p:nvSpPr>
        <p:spPr>
          <a:xfrm>
            <a:off x="1394798" y="2407870"/>
            <a:ext cx="28859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chemeClr val="tx2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Tên</a:t>
            </a:r>
            <a:r>
              <a:rPr lang="en-US" sz="4400" b="1" dirty="0">
                <a:solidFill>
                  <a:schemeClr val="tx2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oxit</a:t>
            </a:r>
            <a:r>
              <a:rPr lang="en-US" sz="4400" b="1" dirty="0">
                <a:solidFill>
                  <a:schemeClr val="tx2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5A6FF7-DF35-0F4F-A6CD-19A98D26B0D4}"/>
              </a:ext>
            </a:extLst>
          </p:cNvPr>
          <p:cNvSpPr txBox="1"/>
          <p:nvPr/>
        </p:nvSpPr>
        <p:spPr>
          <a:xfrm>
            <a:off x="3931662" y="2500204"/>
            <a:ext cx="50394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#9Slide01 Noi dung ngan" pitchFamily="2" charset="77"/>
              </a:rPr>
              <a:t>Tên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#9Slide01 Noi dung ngan" pitchFamily="2" charset="77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#9Slide01 Noi dung ngan" pitchFamily="2" charset="77"/>
              </a:rPr>
              <a:t>nguyên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#9Slide01 Noi dung ngan" pitchFamily="2" charset="77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#9Slide01 Noi dung ngan" pitchFamily="2" charset="77"/>
              </a:rPr>
              <a:t>tố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#9Slide01 Noi dung ngan" pitchFamily="2" charset="77"/>
              </a:rPr>
              <a:t> +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#9Slide01 Noi dung ngan" pitchFamily="2" charset="77"/>
              </a:rPr>
              <a:t>oxit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#9Slide01 Noi dung ngan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7D052D-5F05-C647-BC73-C5B24FDE1FCD}"/>
              </a:ext>
            </a:extLst>
          </p:cNvPr>
          <p:cNvSpPr txBox="1"/>
          <p:nvPr/>
        </p:nvSpPr>
        <p:spPr>
          <a:xfrm>
            <a:off x="4280754" y="3810739"/>
            <a:ext cx="17544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Bodoni 72 Oldstyle Book" pitchFamily="2" charset="0"/>
              </a:rPr>
              <a:t>Na</a:t>
            </a:r>
            <a:r>
              <a:rPr lang="en-US" sz="3200" baseline="-25000" dirty="0">
                <a:latin typeface="Bodoni 72 Oldstyle Book" pitchFamily="2" charset="0"/>
              </a:rPr>
              <a:t>2</a:t>
            </a:r>
            <a:r>
              <a:rPr lang="en-US" sz="3200" dirty="0">
                <a:latin typeface="Bodoni 72 Oldstyle Book" pitchFamily="2" charset="0"/>
              </a:rPr>
              <a:t>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F9254F-031F-7741-8689-99F826EB6E4B}"/>
              </a:ext>
            </a:extLst>
          </p:cNvPr>
          <p:cNvSpPr txBox="1"/>
          <p:nvPr/>
        </p:nvSpPr>
        <p:spPr>
          <a:xfrm>
            <a:off x="4364981" y="4848248"/>
            <a:ext cx="1257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Bodoni 72 Oldstyle Book" pitchFamily="2" charset="0"/>
              </a:rPr>
              <a:t>NO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E510CB-D1D8-C64D-99ED-18E1D7AB435E}"/>
              </a:ext>
            </a:extLst>
          </p:cNvPr>
          <p:cNvSpPr txBox="1"/>
          <p:nvPr/>
        </p:nvSpPr>
        <p:spPr>
          <a:xfrm>
            <a:off x="5622412" y="3769672"/>
            <a:ext cx="1959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Bodoni 72 Oldstyle Book" pitchFamily="2" charset="0"/>
              </a:rPr>
              <a:t>- </a:t>
            </a:r>
            <a:r>
              <a:rPr lang="en-US" sz="3200" dirty="0" err="1">
                <a:latin typeface="Bodoni 72 Oldstyle Book" pitchFamily="2" charset="0"/>
              </a:rPr>
              <a:t>Natri</a:t>
            </a:r>
            <a:r>
              <a:rPr lang="en-US" sz="3200" dirty="0">
                <a:latin typeface="Bodoni 72 Oldstyle Book" pitchFamily="2" charset="0"/>
              </a:rPr>
              <a:t> </a:t>
            </a:r>
            <a:r>
              <a:rPr lang="en-US" sz="3200" dirty="0" err="1">
                <a:latin typeface="Bodoni 72 Oldstyle Book" pitchFamily="2" charset="0"/>
              </a:rPr>
              <a:t>oxit</a:t>
            </a:r>
            <a:endParaRPr lang="en-US" sz="3200" dirty="0">
              <a:latin typeface="Bodoni 72 Oldstyle Book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704795-5133-2449-A138-C3A9B55A66C7}"/>
              </a:ext>
            </a:extLst>
          </p:cNvPr>
          <p:cNvSpPr txBox="1"/>
          <p:nvPr/>
        </p:nvSpPr>
        <p:spPr>
          <a:xfrm>
            <a:off x="5747669" y="4848247"/>
            <a:ext cx="1959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Bodoni 72 Oldstyle Book" pitchFamily="2" charset="0"/>
              </a:rPr>
              <a:t>- </a:t>
            </a:r>
            <a:r>
              <a:rPr lang="en-US" sz="3200" dirty="0" err="1">
                <a:latin typeface="Bodoni 72 Oldstyle Book" pitchFamily="2" charset="0"/>
              </a:rPr>
              <a:t>Nitơ</a:t>
            </a:r>
            <a:r>
              <a:rPr lang="en-US" sz="3200" dirty="0">
                <a:latin typeface="Bodoni 72 Oldstyle Book" pitchFamily="2" charset="0"/>
              </a:rPr>
              <a:t> </a:t>
            </a:r>
            <a:r>
              <a:rPr lang="en-US" sz="3200" dirty="0" err="1">
                <a:latin typeface="Bodoni 72 Oldstyle Book" pitchFamily="2" charset="0"/>
              </a:rPr>
              <a:t>oxit</a:t>
            </a:r>
            <a:endParaRPr lang="en-US" sz="3200" dirty="0">
              <a:latin typeface="Bodoni 72 Oldstyle Book" pitchFamily="2" charset="0"/>
            </a:endParaRP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61DF36D6-140A-614E-9B08-0982F610D81C}"/>
              </a:ext>
            </a:extLst>
          </p:cNvPr>
          <p:cNvSpPr/>
          <p:nvPr/>
        </p:nvSpPr>
        <p:spPr>
          <a:xfrm>
            <a:off x="3931662" y="2274224"/>
            <a:ext cx="5039465" cy="1159573"/>
          </a:xfrm>
          <a:prstGeom prst="roundRect">
            <a:avLst/>
          </a:prstGeom>
          <a:noFill/>
          <a:ln w="28575">
            <a:solidFill>
              <a:schemeClr val="accent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4-point Star 20">
            <a:extLst>
              <a:ext uri="{FF2B5EF4-FFF2-40B4-BE49-F238E27FC236}">
                <a16:creationId xmlns:a16="http://schemas.microsoft.com/office/drawing/2014/main" id="{B431BEA2-3A09-8E4A-A554-126A2E305B20}"/>
              </a:ext>
            </a:extLst>
          </p:cNvPr>
          <p:cNvSpPr/>
          <p:nvPr/>
        </p:nvSpPr>
        <p:spPr>
          <a:xfrm>
            <a:off x="3759616" y="4017226"/>
            <a:ext cx="312293" cy="245327"/>
          </a:xfrm>
          <a:prstGeom prst="star4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4-point Star 22">
            <a:extLst>
              <a:ext uri="{FF2B5EF4-FFF2-40B4-BE49-F238E27FC236}">
                <a16:creationId xmlns:a16="http://schemas.microsoft.com/office/drawing/2014/main" id="{F1D53581-3438-284A-983E-02413FB6B11D}"/>
              </a:ext>
            </a:extLst>
          </p:cNvPr>
          <p:cNvSpPr/>
          <p:nvPr/>
        </p:nvSpPr>
        <p:spPr>
          <a:xfrm>
            <a:off x="3775515" y="4979804"/>
            <a:ext cx="312293" cy="245327"/>
          </a:xfrm>
          <a:prstGeom prst="star4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9437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00F075F3-21F4-DA4F-91A3-EFB283A56C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62" y="0"/>
            <a:ext cx="12192000" cy="6858000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80877B2-2367-FA75-0C42-C52D67FFC7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914402"/>
              </p:ext>
            </p:extLst>
          </p:nvPr>
        </p:nvGraphicFramePr>
        <p:xfrm>
          <a:off x="429145" y="1592312"/>
          <a:ext cx="11333712" cy="5133608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669795">
                  <a:extLst>
                    <a:ext uri="{9D8B030D-6E8A-4147-A177-3AD203B41FA5}">
                      <a16:colId xmlns:a16="http://schemas.microsoft.com/office/drawing/2014/main" val="3017762700"/>
                    </a:ext>
                  </a:extLst>
                </a:gridCol>
                <a:gridCol w="4720864">
                  <a:extLst>
                    <a:ext uri="{9D8B030D-6E8A-4147-A177-3AD203B41FA5}">
                      <a16:colId xmlns:a16="http://schemas.microsoft.com/office/drawing/2014/main" val="1362771715"/>
                    </a:ext>
                  </a:extLst>
                </a:gridCol>
                <a:gridCol w="4943053">
                  <a:extLst>
                    <a:ext uri="{9D8B030D-6E8A-4147-A177-3AD203B41FA5}">
                      <a16:colId xmlns:a16="http://schemas.microsoft.com/office/drawing/2014/main" val="659355748"/>
                    </a:ext>
                  </a:extLst>
                </a:gridCol>
              </a:tblGrid>
              <a:tr h="549814">
                <a:tc>
                  <a:txBody>
                    <a:bodyPr/>
                    <a:lstStyle/>
                    <a:p>
                      <a:pPr algn="ctr"/>
                      <a:r>
                        <a:rPr lang="vi-VN" sz="2400" dirty="0">
                          <a:solidFill>
                            <a:srgbClr val="FF0000"/>
                          </a:solidFill>
                          <a:effectLst/>
                        </a:rPr>
                        <a:t>Phân loại</a:t>
                      </a:r>
                      <a:endParaRPr lang="en-GB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77" marR="582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>
                          <a:solidFill>
                            <a:srgbClr val="FF0000"/>
                          </a:solidFill>
                          <a:effectLst/>
                        </a:rPr>
                        <a:t>Oxit bazơ</a:t>
                      </a:r>
                      <a:endParaRPr lang="en-GB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77" marR="582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>
                          <a:solidFill>
                            <a:srgbClr val="FF0000"/>
                          </a:solidFill>
                          <a:effectLst/>
                        </a:rPr>
                        <a:t>Oxit axit</a:t>
                      </a:r>
                      <a:endParaRPr lang="en-GB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77" marR="582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5778455"/>
                  </a:ext>
                </a:extLst>
              </a:tr>
              <a:tr h="1180194">
                <a:tc>
                  <a:txBody>
                    <a:bodyPr/>
                    <a:lstStyle/>
                    <a:p>
                      <a:pPr algn="ctr"/>
                      <a:r>
                        <a:rPr lang="vi-VN" sz="24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Ví dụ</a:t>
                      </a:r>
                      <a:endParaRPr lang="en-GB" sz="24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77" marR="582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>
                          <a:effectLst/>
                        </a:rPr>
                        <a:t> </a:t>
                      </a:r>
                      <a:endParaRPr lang="en-GB" sz="2400" dirty="0">
                        <a:effectLst/>
                      </a:endParaRPr>
                    </a:p>
                    <a:p>
                      <a:pPr algn="ctr"/>
                      <a:r>
                        <a:rPr lang="vi-VN" sz="2400" dirty="0">
                          <a:effectLst/>
                        </a:rPr>
                        <a:t> </a:t>
                      </a:r>
                      <a:endParaRPr lang="en-GB" sz="2400" dirty="0">
                        <a:effectLst/>
                      </a:endParaRPr>
                    </a:p>
                    <a:p>
                      <a:pPr algn="ctr"/>
                      <a:r>
                        <a:rPr lang="vi-VN" sz="2400" dirty="0">
                          <a:effectLst/>
                        </a:rPr>
                        <a:t> </a:t>
                      </a:r>
                      <a:endParaRPr lang="en-GB" sz="2400" dirty="0">
                        <a:effectLst/>
                      </a:endParaRPr>
                    </a:p>
                  </a:txBody>
                  <a:tcPr marL="58277" marR="582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>
                          <a:effectLst/>
                        </a:rPr>
                        <a:t> </a:t>
                      </a:r>
                      <a:endParaRPr lang="en-GB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77" marR="582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7242379"/>
                  </a:ext>
                </a:extLst>
              </a:tr>
              <a:tr h="828136">
                <a:tc rowSpan="2">
                  <a:txBody>
                    <a:bodyPr/>
                    <a:lstStyle/>
                    <a:p>
                      <a:pPr algn="ctr"/>
                      <a:endParaRPr lang="vi-VN" sz="24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/>
                      <a:endParaRPr lang="vi-VN" sz="24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/>
                      <a:r>
                        <a:rPr lang="vi-VN" sz="24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Cách gọi tên</a:t>
                      </a:r>
                      <a:endParaRPr lang="en-GB" sz="24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77" marR="582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GB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77" marR="582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extLst>
                  <a:ext uri="{0D108BD9-81ED-4DB2-BD59-A6C34878D82A}">
                    <a16:rowId xmlns:a16="http://schemas.microsoft.com/office/drawing/2014/main" val="205476549"/>
                  </a:ext>
                </a:extLst>
              </a:tr>
              <a:tr h="2575464">
                <a:tc vMerge="1">
                  <a:txBody>
                    <a:bodyPr/>
                    <a:lstStyle/>
                    <a:p>
                      <a:pPr algn="ctr"/>
                      <a:r>
                        <a:rPr lang="vi-VN" sz="2400" dirty="0">
                          <a:effectLst/>
                        </a:rPr>
                        <a:t>Cách gọi tên</a:t>
                      </a:r>
                      <a:endParaRPr lang="en-GB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>
                          <a:effectLst/>
                        </a:rPr>
                        <a:t> </a:t>
                      </a:r>
                      <a:endParaRPr lang="en-GB" sz="2400" dirty="0">
                        <a:effectLst/>
                      </a:endParaRPr>
                    </a:p>
                    <a:p>
                      <a:pPr algn="ctr"/>
                      <a:r>
                        <a:rPr lang="vi-VN" sz="2400" dirty="0">
                          <a:effectLst/>
                        </a:rPr>
                        <a:t> </a:t>
                      </a:r>
                      <a:endParaRPr lang="en-GB" sz="2400" dirty="0">
                        <a:effectLst/>
                      </a:endParaRPr>
                    </a:p>
                    <a:p>
                      <a:pPr algn="ctr"/>
                      <a:r>
                        <a:rPr lang="vi-VN" sz="2400" dirty="0">
                          <a:effectLst/>
                        </a:rPr>
                        <a:t> </a:t>
                      </a:r>
                      <a:endParaRPr lang="en-GB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77" marR="582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>
                          <a:effectLst/>
                        </a:rPr>
                        <a:t> </a:t>
                      </a:r>
                      <a:endParaRPr lang="en-GB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77" marR="582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93190"/>
                  </a:ext>
                </a:extLst>
              </a:tr>
            </a:tbl>
          </a:graphicData>
        </a:graphic>
      </p:graphicFrame>
      <p:sp>
        <p:nvSpPr>
          <p:cNvPr id="8" name="Rectangle 1">
            <a:extLst>
              <a:ext uri="{FF2B5EF4-FFF2-40B4-BE49-F238E27FC236}">
                <a16:creationId xmlns:a16="http://schemas.microsoft.com/office/drawing/2014/main" id="{E31B1CE2-2433-F189-F474-C1EC5FD94B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145" y="786940"/>
            <a:ext cx="1180001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Câu 1: Hai bạn 1 bàn là 1 nhóm, Hãy nghiên </a:t>
            </a:r>
            <a:r>
              <a:rPr kumimoji="0" lang="vi-VN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cứu</a:t>
            </a:r>
            <a:r>
              <a:rPr kumimoji="0" lang="vi-VN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và Hoàn thành bảng sau</a:t>
            </a:r>
            <a:endParaRPr kumimoji="0" lang="vi-VN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20031157-28AC-FF61-A225-C4A1856C87BB}"/>
              </a:ext>
            </a:extLst>
          </p:cNvPr>
          <p:cNvSpPr/>
          <p:nvPr/>
        </p:nvSpPr>
        <p:spPr>
          <a:xfrm>
            <a:off x="3964069" y="38941"/>
            <a:ext cx="4980468" cy="692636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accent4">
                    <a:lumMod val="75000"/>
                  </a:schemeClr>
                </a:solidFill>
              </a:rPr>
              <a:t>çç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DFC2388-C063-5286-9D21-98B1C1A98DAD}"/>
              </a:ext>
            </a:extLst>
          </p:cNvPr>
          <p:cNvSpPr txBox="1"/>
          <p:nvPr/>
        </p:nvSpPr>
        <p:spPr>
          <a:xfrm>
            <a:off x="4626561" y="69284"/>
            <a:ext cx="4090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HOẠT ĐỘNG CẶP ĐÔI</a:t>
            </a:r>
            <a:endParaRPr lang="en-US" sz="3200" dirty="0">
              <a:solidFill>
                <a:schemeClr val="bg1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6124743-CC1B-84E3-EB14-727A0E691882}"/>
              </a:ext>
            </a:extLst>
          </p:cNvPr>
          <p:cNvSpPr txBox="1"/>
          <p:nvPr/>
        </p:nvSpPr>
        <p:spPr>
          <a:xfrm>
            <a:off x="7058814" y="2292857"/>
            <a:ext cx="42991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>
                <a:latin typeface="American Typewriter" panose="02090604020004020304" pitchFamily="18" charset="77"/>
              </a:defRPr>
            </a:lvl1pPr>
          </a:lstStyle>
          <a:p>
            <a:r>
              <a:rPr lang="en-US" sz="2800" dirty="0">
                <a:latin typeface="Arial" charset="0"/>
                <a:cs typeface="Arial" charset="0"/>
              </a:rPr>
              <a:t>SO</a:t>
            </a:r>
            <a:r>
              <a:rPr lang="en-US" sz="2800" baseline="-25000" dirty="0">
                <a:latin typeface="Arial" charset="0"/>
                <a:cs typeface="Arial" charset="0"/>
              </a:rPr>
              <a:t>3</a:t>
            </a:r>
            <a:r>
              <a:rPr lang="en-US" sz="2800" dirty="0">
                <a:latin typeface="Arial" charset="0"/>
                <a:cs typeface="Arial" charset="0"/>
              </a:rPr>
              <a:t> : </a:t>
            </a:r>
            <a:r>
              <a:rPr lang="en-US" sz="2800" dirty="0" err="1">
                <a:latin typeface="Arial" charset="0"/>
                <a:cs typeface="Arial" charset="0"/>
              </a:rPr>
              <a:t>Lưu</a:t>
            </a:r>
            <a:r>
              <a:rPr lang="en-US" sz="2800" dirty="0"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cs typeface="Arial" charset="0"/>
              </a:rPr>
              <a:t>huỳnh</a:t>
            </a:r>
            <a:r>
              <a:rPr lang="en-US" sz="2800" dirty="0"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charset="0"/>
                <a:cs typeface="Arial" charset="0"/>
              </a:rPr>
              <a:t>tri</a:t>
            </a:r>
            <a:r>
              <a:rPr lang="en-US" sz="2800" dirty="0" err="1">
                <a:latin typeface="Arial" charset="0"/>
                <a:cs typeface="Arial" charset="0"/>
              </a:rPr>
              <a:t>oxit</a:t>
            </a:r>
            <a:endParaRPr lang="en-US" sz="2800" dirty="0">
              <a:latin typeface="Times New Roman" panose="02020603050405020304" pitchFamily="18" charset="0"/>
              <a:ea typeface="#9Slide02 Noi dung dai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5706C5-3B09-9451-0D67-E90B8917DE2E}"/>
              </a:ext>
            </a:extLst>
          </p:cNvPr>
          <p:cNvSpPr txBox="1"/>
          <p:nvPr/>
        </p:nvSpPr>
        <p:spPr>
          <a:xfrm>
            <a:off x="2476972" y="2238134"/>
            <a:ext cx="42991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Fe</a:t>
            </a:r>
            <a:r>
              <a:rPr kumimoji="0" lang="en-US" sz="2800" b="0" i="0" u="none" strike="noStrike" cap="none" normalizeH="0" baseline="-2500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2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O</a:t>
            </a:r>
            <a:r>
              <a:rPr kumimoji="0" lang="en-US" sz="2800" b="0" i="0" u="none" strike="noStrike" cap="none" normalizeH="0" baseline="-2500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3 </a:t>
            </a:r>
            <a:r>
              <a:rPr kumimoji="0" lang="en-US" sz="28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: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Sắt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(III)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oxit</a:t>
            </a:r>
            <a:endParaRPr lang="en-US" sz="2800" dirty="0">
              <a:latin typeface="Times New Roman" panose="02020603050405020304" pitchFamily="18" charset="0"/>
              <a:ea typeface="#9Slide02 Noi dung dai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F5B35B-94B0-A44D-DDB1-3BE3CFF67C67}"/>
              </a:ext>
            </a:extLst>
          </p:cNvPr>
          <p:cNvSpPr txBox="1"/>
          <p:nvPr/>
        </p:nvSpPr>
        <p:spPr>
          <a:xfrm>
            <a:off x="2885699" y="3475845"/>
            <a:ext cx="2885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chemeClr val="tx2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Tên</a:t>
            </a:r>
            <a:r>
              <a:rPr lang="en-US" sz="2400" b="1" dirty="0">
                <a:solidFill>
                  <a:schemeClr val="tx2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oxit</a:t>
            </a:r>
            <a:r>
              <a:rPr lang="en-US" sz="2400" b="1" dirty="0">
                <a:solidFill>
                  <a:schemeClr val="tx2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498743-34FF-FB3E-0CB6-56C707B869CD}"/>
              </a:ext>
            </a:extLst>
          </p:cNvPr>
          <p:cNvSpPr txBox="1"/>
          <p:nvPr/>
        </p:nvSpPr>
        <p:spPr>
          <a:xfrm>
            <a:off x="4392471" y="3530568"/>
            <a:ext cx="50394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Tên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nguyên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tố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+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oxit</a:t>
            </a:r>
            <a:endParaRPr lang="en-US" sz="2400" b="1" dirty="0">
              <a:solidFill>
                <a:schemeClr val="accent1">
                  <a:lumMod val="50000"/>
                </a:schemeClr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2E4027-AA3F-080E-7B43-C32C51F9F0E6}"/>
              </a:ext>
            </a:extLst>
          </p:cNvPr>
          <p:cNvSpPr txBox="1"/>
          <p:nvPr/>
        </p:nvSpPr>
        <p:spPr>
          <a:xfrm>
            <a:off x="2885699" y="4510902"/>
            <a:ext cx="5700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Kim </a:t>
            </a:r>
            <a:r>
              <a:rPr lang="en-US" sz="2400" b="1" dirty="0" err="1"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loại</a:t>
            </a:r>
            <a:r>
              <a:rPr lang="en-US" sz="2400" b="1" dirty="0"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nhiều</a:t>
            </a:r>
            <a:r>
              <a:rPr lang="en-US" sz="2400" b="1" dirty="0"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hoá</a:t>
            </a:r>
            <a:r>
              <a:rPr lang="en-US" sz="2400" b="1" dirty="0"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trị</a:t>
            </a:r>
            <a:endParaRPr lang="en-US" sz="2400" b="1" dirty="0">
              <a:latin typeface="Times New Roman" panose="02020603050405020304" pitchFamily="18" charset="0"/>
              <a:ea typeface="#9Slide02 Noi dung dai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A5A46F8-7712-47EE-10D5-A7FCB29DC11E}"/>
              </a:ext>
            </a:extLst>
          </p:cNvPr>
          <p:cNvSpPr txBox="1"/>
          <p:nvPr/>
        </p:nvSpPr>
        <p:spPr>
          <a:xfrm>
            <a:off x="2476972" y="4930204"/>
            <a:ext cx="6720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>
                <a:solidFill>
                  <a:srgbClr val="C00000"/>
                </a:solidFill>
                <a:latin typeface="#9Slide01 Noi dung ngan" pitchFamily="2" charset="77"/>
              </a:defRPr>
            </a:lvl1pPr>
          </a:lstStyle>
          <a:p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i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kèm</a:t>
            </a:r>
            <a:r>
              <a:rPr lang="en-US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hoá</a:t>
            </a:r>
            <a:r>
              <a:rPr lang="en-US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oxit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ECD6DF-0075-BCE8-9E97-3A0A9B56FF0D}"/>
              </a:ext>
            </a:extLst>
          </p:cNvPr>
          <p:cNvSpPr txBox="1"/>
          <p:nvPr/>
        </p:nvSpPr>
        <p:spPr>
          <a:xfrm>
            <a:off x="6454303" y="4309905"/>
            <a:ext cx="5700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Phi </a:t>
            </a:r>
            <a:r>
              <a:rPr lang="en-US" sz="2400" b="1" dirty="0" err="1"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kim</a:t>
            </a:r>
            <a:r>
              <a:rPr lang="en-US" sz="2400" b="1" dirty="0"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nhiều</a:t>
            </a:r>
            <a:r>
              <a:rPr lang="en-US" sz="2400" b="1" dirty="0"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hoá</a:t>
            </a:r>
            <a:r>
              <a:rPr lang="en-US" sz="2400" b="1" dirty="0"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trị</a:t>
            </a:r>
            <a:endParaRPr lang="en-US" sz="2400" b="1" dirty="0">
              <a:latin typeface="Times New Roman" panose="02020603050405020304" pitchFamily="18" charset="0"/>
              <a:ea typeface="#9Slide02 Noi dung dai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011045-81BB-987D-F67D-B01B91FC6FBD}"/>
              </a:ext>
            </a:extLst>
          </p:cNvPr>
          <p:cNvSpPr txBox="1"/>
          <p:nvPr/>
        </p:nvSpPr>
        <p:spPr>
          <a:xfrm>
            <a:off x="6238957" y="4751480"/>
            <a:ext cx="108305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>
                <a:solidFill>
                  <a:srgbClr val="C00000"/>
                </a:solidFill>
                <a:latin typeface="#9Slide01 Noi dung ngan" pitchFamily="2" charset="77"/>
              </a:defRPr>
            </a:lvl1pPr>
          </a:lstStyle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phi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+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oxit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330331-5D41-D132-C0F4-D94B3DC0200E}"/>
              </a:ext>
            </a:extLst>
          </p:cNvPr>
          <p:cNvSpPr txBox="1"/>
          <p:nvPr/>
        </p:nvSpPr>
        <p:spPr>
          <a:xfrm>
            <a:off x="7450475" y="5187994"/>
            <a:ext cx="22645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có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tiền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tố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chỉ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số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#9Slide02 Noi dung dai" panose="02000000000000000000" pitchFamily="2" charset="0"/>
              <a:cs typeface="Times New Roman" panose="02020603050405020304" pitchFamily="18" charset="0"/>
            </a:endParaRPr>
          </a:p>
          <a:p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nguyên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tử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 phi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kim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)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143DDE1-6C32-76D4-BEDA-9B898DB6F5DC}"/>
              </a:ext>
            </a:extLst>
          </p:cNvPr>
          <p:cNvSpPr txBox="1"/>
          <p:nvPr/>
        </p:nvSpPr>
        <p:spPr>
          <a:xfrm>
            <a:off x="9725264" y="5130557"/>
            <a:ext cx="22645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có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tiền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tố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chỉ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số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#9Slide02 Noi dung dai" panose="02000000000000000000" pitchFamily="2" charset="0"/>
              <a:cs typeface="Times New Roman" panose="02020603050405020304" pitchFamily="18" charset="0"/>
            </a:endParaRPr>
          </a:p>
          <a:p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nguyên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tử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oxi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)</a:t>
            </a:r>
            <a:endParaRPr lang="en-US" dirty="0"/>
          </a:p>
        </p:txBody>
      </p:sp>
      <p:graphicFrame>
        <p:nvGraphicFramePr>
          <p:cNvPr id="18" name="Table 29">
            <a:extLst>
              <a:ext uri="{FF2B5EF4-FFF2-40B4-BE49-F238E27FC236}">
                <a16:creationId xmlns:a16="http://schemas.microsoft.com/office/drawing/2014/main" id="{8BCB1F64-79F1-25A5-0284-79276A63E0E7}"/>
              </a:ext>
            </a:extLst>
          </p:cNvPr>
          <p:cNvGraphicFramePr>
            <a:graphicFrameLocks noGrp="1"/>
          </p:cNvGraphicFramePr>
          <p:nvPr/>
        </p:nvGraphicFramePr>
        <p:xfrm>
          <a:off x="6912204" y="5845404"/>
          <a:ext cx="4794042" cy="74168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513938">
                  <a:extLst>
                    <a:ext uri="{9D8B030D-6E8A-4147-A177-3AD203B41FA5}">
                      <a16:colId xmlns:a16="http://schemas.microsoft.com/office/drawing/2014/main" val="2599575842"/>
                    </a:ext>
                  </a:extLst>
                </a:gridCol>
                <a:gridCol w="755620">
                  <a:extLst>
                    <a:ext uri="{9D8B030D-6E8A-4147-A177-3AD203B41FA5}">
                      <a16:colId xmlns:a16="http://schemas.microsoft.com/office/drawing/2014/main" val="2458282574"/>
                    </a:ext>
                  </a:extLst>
                </a:gridCol>
                <a:gridCol w="414338">
                  <a:extLst>
                    <a:ext uri="{9D8B030D-6E8A-4147-A177-3AD203B41FA5}">
                      <a16:colId xmlns:a16="http://schemas.microsoft.com/office/drawing/2014/main" val="2190397541"/>
                    </a:ext>
                  </a:extLst>
                </a:gridCol>
                <a:gridCol w="485775">
                  <a:extLst>
                    <a:ext uri="{9D8B030D-6E8A-4147-A177-3AD203B41FA5}">
                      <a16:colId xmlns:a16="http://schemas.microsoft.com/office/drawing/2014/main" val="1334747135"/>
                    </a:ext>
                  </a:extLst>
                </a:gridCol>
                <a:gridCol w="700087">
                  <a:extLst>
                    <a:ext uri="{9D8B030D-6E8A-4147-A177-3AD203B41FA5}">
                      <a16:colId xmlns:a16="http://schemas.microsoft.com/office/drawing/2014/main" val="437043344"/>
                    </a:ext>
                  </a:extLst>
                </a:gridCol>
                <a:gridCol w="924284">
                  <a:extLst>
                    <a:ext uri="{9D8B030D-6E8A-4147-A177-3AD203B41FA5}">
                      <a16:colId xmlns:a16="http://schemas.microsoft.com/office/drawing/2014/main" val="7120957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82561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Tiền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mono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/>
                        <a:t>đi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tri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tetra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/>
                        <a:t>penta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11745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10433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  <p:bldP spid="11" grpId="0"/>
      <p:bldP spid="14" grpId="0"/>
      <p:bldP spid="7" grpId="0"/>
      <p:bldP spid="10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C0E08435-3475-E14C-8AE4-30DFAB9270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DB9A4D9C-B634-E744-A7E3-823779A64964}"/>
              </a:ext>
            </a:extLst>
          </p:cNvPr>
          <p:cNvSpPr/>
          <p:nvPr/>
        </p:nvSpPr>
        <p:spPr>
          <a:xfrm>
            <a:off x="2157650" y="429554"/>
            <a:ext cx="7208259" cy="694038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16E0F3-121B-5F48-B81B-A6280A1E69C0}"/>
              </a:ext>
            </a:extLst>
          </p:cNvPr>
          <p:cNvSpPr txBox="1"/>
          <p:nvPr/>
        </p:nvSpPr>
        <p:spPr>
          <a:xfrm>
            <a:off x="3045618" y="441875"/>
            <a:ext cx="57005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#9Slide01 Tieu de ngan" pitchFamily="2" charset="77"/>
                <a:ea typeface="#9Slide02 Noi dung dai" panose="02000000000000000000" pitchFamily="2" charset="0"/>
              </a:rPr>
              <a:t>Kim </a:t>
            </a:r>
            <a:r>
              <a:rPr lang="en-US" sz="3200" dirty="0" err="1">
                <a:solidFill>
                  <a:schemeClr val="bg1"/>
                </a:solidFill>
                <a:latin typeface="#9Slide01 Tieu de ngan" pitchFamily="2" charset="77"/>
                <a:ea typeface="#9Slide02 Noi dung dai" panose="02000000000000000000" pitchFamily="2" charset="0"/>
              </a:rPr>
              <a:t>loại</a:t>
            </a:r>
            <a:r>
              <a:rPr lang="en-US" sz="3200" dirty="0">
                <a:solidFill>
                  <a:schemeClr val="bg1"/>
                </a:solidFill>
                <a:latin typeface="#9Slide01 Tieu de ngan" pitchFamily="2" charset="77"/>
                <a:ea typeface="#9Slide02 Noi dung dai" panose="02000000000000000000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1 Tieu de ngan" pitchFamily="2" charset="77"/>
                <a:ea typeface="#9Slide02 Noi dung dai" panose="02000000000000000000" pitchFamily="2" charset="0"/>
              </a:rPr>
              <a:t>có</a:t>
            </a:r>
            <a:r>
              <a:rPr lang="en-US" sz="3200" dirty="0">
                <a:solidFill>
                  <a:schemeClr val="bg1"/>
                </a:solidFill>
                <a:latin typeface="#9Slide01 Tieu de ngan" pitchFamily="2" charset="77"/>
                <a:ea typeface="#9Slide02 Noi dung dai" panose="02000000000000000000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1 Tieu de ngan" pitchFamily="2" charset="77"/>
                <a:ea typeface="#9Slide02 Noi dung dai" panose="02000000000000000000" pitchFamily="2" charset="0"/>
              </a:rPr>
              <a:t>nhiều</a:t>
            </a:r>
            <a:r>
              <a:rPr lang="en-US" sz="3200" dirty="0">
                <a:solidFill>
                  <a:schemeClr val="bg1"/>
                </a:solidFill>
                <a:latin typeface="#9Slide01 Tieu de ngan" pitchFamily="2" charset="77"/>
                <a:ea typeface="#9Slide02 Noi dung dai" panose="02000000000000000000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1 Tieu de ngan" pitchFamily="2" charset="77"/>
                <a:ea typeface="#9Slide02 Noi dung dai" panose="02000000000000000000" pitchFamily="2" charset="0"/>
              </a:rPr>
              <a:t>hoá</a:t>
            </a:r>
            <a:r>
              <a:rPr lang="en-US" sz="3200" dirty="0">
                <a:solidFill>
                  <a:schemeClr val="bg1"/>
                </a:solidFill>
                <a:latin typeface="#9Slide01 Tieu de ngan" pitchFamily="2" charset="77"/>
                <a:ea typeface="#9Slide02 Noi dung dai" panose="02000000000000000000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1 Tieu de ngan" pitchFamily="2" charset="77"/>
                <a:ea typeface="#9Slide02 Noi dung dai" panose="02000000000000000000" pitchFamily="2" charset="0"/>
              </a:rPr>
              <a:t>trị</a:t>
            </a:r>
            <a:endParaRPr lang="en-US" sz="3200" dirty="0">
              <a:solidFill>
                <a:schemeClr val="bg1"/>
              </a:solidFill>
              <a:latin typeface="#9Slide01 Tieu de ngan" pitchFamily="2" charset="77"/>
              <a:ea typeface="#9Slide02 Noi dung dai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6F5316-F16E-0640-9FB9-E3AA5675320A}"/>
              </a:ext>
            </a:extLst>
          </p:cNvPr>
          <p:cNvSpPr txBox="1"/>
          <p:nvPr/>
        </p:nvSpPr>
        <p:spPr>
          <a:xfrm>
            <a:off x="1935013" y="2054630"/>
            <a:ext cx="22212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>
                <a:solidFill>
                  <a:srgbClr val="C00000"/>
                </a:solidFill>
                <a:latin typeface="#9Slide01 Noi dung ngan" pitchFamily="2" charset="77"/>
              </a:defRPr>
            </a:lvl1pPr>
          </a:lstStyle>
          <a:p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Tên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gọi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A8F247-0C2D-784E-92C3-564616E2CD32}"/>
              </a:ext>
            </a:extLst>
          </p:cNvPr>
          <p:cNvSpPr txBox="1"/>
          <p:nvPr/>
        </p:nvSpPr>
        <p:spPr>
          <a:xfrm>
            <a:off x="4042291" y="2054629"/>
            <a:ext cx="6720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>
                <a:solidFill>
                  <a:srgbClr val="C00000"/>
                </a:solidFill>
                <a:latin typeface="#9Slide01 Noi dung ngan" pitchFamily="2" charset="77"/>
              </a:defRPr>
            </a:lvl1pPr>
          </a:lstStyle>
          <a:p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Tên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kim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loại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en-US" sz="2800" i="1" dirty="0" err="1">
                <a:solidFill>
                  <a:schemeClr val="accent6">
                    <a:lumMod val="75000"/>
                  </a:schemeClr>
                </a:solidFill>
              </a:rPr>
              <a:t>kèm</a:t>
            </a:r>
            <a:r>
              <a:rPr lang="en-US" sz="2800" i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accent6">
                    <a:lumMod val="75000"/>
                  </a:schemeClr>
                </a:solidFill>
              </a:rPr>
              <a:t>hoá</a:t>
            </a:r>
            <a:r>
              <a:rPr lang="en-US" sz="2800" i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accent6">
                    <a:lumMod val="75000"/>
                  </a:schemeClr>
                </a:solidFill>
              </a:rPr>
              <a:t>trị</a:t>
            </a:r>
            <a:r>
              <a:rPr lang="en-US" sz="2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+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oxit</a:t>
            </a: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BECBC8-9D21-E448-AF8C-4CE5591DA9C0}"/>
              </a:ext>
            </a:extLst>
          </p:cNvPr>
          <p:cNvSpPr txBox="1"/>
          <p:nvPr/>
        </p:nvSpPr>
        <p:spPr>
          <a:xfrm>
            <a:off x="4378858" y="3794718"/>
            <a:ext cx="11516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/>
            </a:lvl1pPr>
          </a:lstStyle>
          <a:p>
            <a:r>
              <a:rPr lang="en-US" sz="3200" dirty="0" err="1">
                <a:solidFill>
                  <a:schemeClr val="tx2"/>
                </a:solidFill>
                <a:latin typeface="Bodoni 72 Oldstyle Book" pitchFamily="2" charset="0"/>
              </a:rPr>
              <a:t>FeO</a:t>
            </a:r>
            <a:endParaRPr lang="en-US" sz="3200" dirty="0">
              <a:solidFill>
                <a:schemeClr val="tx2"/>
              </a:solidFill>
              <a:latin typeface="Bodoni 72 Oldstyle Book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B36D0EE-94C1-0F45-A99E-DB878E7CF894}"/>
              </a:ext>
            </a:extLst>
          </p:cNvPr>
          <p:cNvSpPr txBox="1"/>
          <p:nvPr/>
        </p:nvSpPr>
        <p:spPr>
          <a:xfrm>
            <a:off x="5895123" y="3794717"/>
            <a:ext cx="3015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/>
            </a:lvl1pPr>
          </a:lstStyle>
          <a:p>
            <a:r>
              <a:rPr lang="en-US" sz="3200" dirty="0">
                <a:solidFill>
                  <a:schemeClr val="tx2"/>
                </a:solidFill>
                <a:latin typeface="Bodoni 72 Oldstyle Book" pitchFamily="2" charset="0"/>
              </a:rPr>
              <a:t>- </a:t>
            </a:r>
            <a:r>
              <a:rPr lang="en-US" sz="3200" dirty="0" err="1">
                <a:solidFill>
                  <a:schemeClr val="tx2"/>
                </a:solidFill>
                <a:latin typeface="Bodoni 72 Oldstyle Book" pitchFamily="2" charset="0"/>
              </a:rPr>
              <a:t>Sắt</a:t>
            </a:r>
            <a:r>
              <a:rPr lang="en-US" sz="3200" dirty="0">
                <a:solidFill>
                  <a:schemeClr val="tx2"/>
                </a:solidFill>
                <a:latin typeface="Bodoni 72 Oldstyle Book" pitchFamily="2" charset="0"/>
              </a:rPr>
              <a:t> (II) </a:t>
            </a:r>
            <a:r>
              <a:rPr lang="en-US" sz="3200" dirty="0" err="1">
                <a:solidFill>
                  <a:schemeClr val="tx2"/>
                </a:solidFill>
                <a:latin typeface="Bodoni 72 Oldstyle Book" pitchFamily="2" charset="0"/>
              </a:rPr>
              <a:t>oxit</a:t>
            </a:r>
            <a:endParaRPr lang="en-US" sz="3200" dirty="0">
              <a:solidFill>
                <a:schemeClr val="tx2"/>
              </a:solidFill>
              <a:latin typeface="Bodoni 72 Oldstyle Book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37E6BAE-F3D4-FC4A-9449-C1EFCA45AB3F}"/>
              </a:ext>
            </a:extLst>
          </p:cNvPr>
          <p:cNvSpPr txBox="1"/>
          <p:nvPr/>
        </p:nvSpPr>
        <p:spPr>
          <a:xfrm>
            <a:off x="4378859" y="4676761"/>
            <a:ext cx="11516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/>
            </a:lvl1pPr>
          </a:lstStyle>
          <a:p>
            <a:r>
              <a:rPr lang="en-US" sz="3200" dirty="0">
                <a:solidFill>
                  <a:schemeClr val="tx2"/>
                </a:solidFill>
                <a:latin typeface="Bodoni 72 Oldstyle Book" pitchFamily="2" charset="0"/>
              </a:rPr>
              <a:t>Fe</a:t>
            </a:r>
            <a:r>
              <a:rPr lang="en-US" sz="3200" baseline="-25000" dirty="0">
                <a:solidFill>
                  <a:schemeClr val="tx2"/>
                </a:solidFill>
                <a:latin typeface="Bodoni 72 Oldstyle Book" pitchFamily="2" charset="0"/>
              </a:rPr>
              <a:t>2</a:t>
            </a:r>
            <a:r>
              <a:rPr lang="en-US" sz="3200" dirty="0">
                <a:solidFill>
                  <a:schemeClr val="tx2"/>
                </a:solidFill>
                <a:latin typeface="Bodoni 72 Oldstyle Book" pitchFamily="2" charset="0"/>
              </a:rPr>
              <a:t>O</a:t>
            </a:r>
            <a:r>
              <a:rPr lang="en-US" sz="3200" baseline="-25000" dirty="0">
                <a:solidFill>
                  <a:schemeClr val="tx2"/>
                </a:solidFill>
                <a:latin typeface="Bodoni 72 Oldstyle Book" pitchFamily="2" charset="0"/>
              </a:rPr>
              <a:t>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7B84E32-4BAA-224A-B2A2-38C0911646A2}"/>
              </a:ext>
            </a:extLst>
          </p:cNvPr>
          <p:cNvSpPr txBox="1"/>
          <p:nvPr/>
        </p:nvSpPr>
        <p:spPr>
          <a:xfrm>
            <a:off x="5895123" y="4741583"/>
            <a:ext cx="3168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/>
            </a:lvl1pPr>
          </a:lstStyle>
          <a:p>
            <a:r>
              <a:rPr lang="en-US" sz="3200" dirty="0">
                <a:solidFill>
                  <a:schemeClr val="tx2"/>
                </a:solidFill>
                <a:latin typeface="Bodoni 72 Oldstyle Book" pitchFamily="2" charset="0"/>
              </a:rPr>
              <a:t>- </a:t>
            </a:r>
            <a:r>
              <a:rPr lang="en-US" sz="3200" dirty="0" err="1">
                <a:solidFill>
                  <a:schemeClr val="tx2"/>
                </a:solidFill>
                <a:latin typeface="Bodoni 72 Oldstyle Book" pitchFamily="2" charset="0"/>
              </a:rPr>
              <a:t>Sắt</a:t>
            </a:r>
            <a:r>
              <a:rPr lang="en-US" sz="3200" dirty="0">
                <a:solidFill>
                  <a:schemeClr val="tx2"/>
                </a:solidFill>
                <a:latin typeface="Bodoni 72 Oldstyle Book" pitchFamily="2" charset="0"/>
              </a:rPr>
              <a:t> (III) </a:t>
            </a:r>
            <a:r>
              <a:rPr lang="en-US" sz="3200" dirty="0" err="1">
                <a:solidFill>
                  <a:schemeClr val="tx2"/>
                </a:solidFill>
                <a:latin typeface="Bodoni 72 Oldstyle Book" pitchFamily="2" charset="0"/>
              </a:rPr>
              <a:t>oxit</a:t>
            </a:r>
            <a:endParaRPr lang="en-US" sz="3200" dirty="0">
              <a:solidFill>
                <a:schemeClr val="tx2"/>
              </a:solidFill>
              <a:latin typeface="Bodoni 72 Oldstyle Book" pitchFamily="2" charset="0"/>
            </a:endParaRPr>
          </a:p>
        </p:txBody>
      </p:sp>
      <p:sp>
        <p:nvSpPr>
          <p:cNvPr id="20" name="4-point Star 19">
            <a:extLst>
              <a:ext uri="{FF2B5EF4-FFF2-40B4-BE49-F238E27FC236}">
                <a16:creationId xmlns:a16="http://schemas.microsoft.com/office/drawing/2014/main" id="{C5641126-3E39-9D4B-85A3-2F463BCF39F7}"/>
              </a:ext>
            </a:extLst>
          </p:cNvPr>
          <p:cNvSpPr/>
          <p:nvPr/>
        </p:nvSpPr>
        <p:spPr>
          <a:xfrm>
            <a:off x="3759616" y="4017226"/>
            <a:ext cx="312293" cy="245327"/>
          </a:xfrm>
          <a:prstGeom prst="star4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  <a:latin typeface="Bodoni 72 Oldstyle Book" pitchFamily="2" charset="0"/>
            </a:endParaRPr>
          </a:p>
        </p:txBody>
      </p:sp>
      <p:sp>
        <p:nvSpPr>
          <p:cNvPr id="21" name="4-point Star 20">
            <a:extLst>
              <a:ext uri="{FF2B5EF4-FFF2-40B4-BE49-F238E27FC236}">
                <a16:creationId xmlns:a16="http://schemas.microsoft.com/office/drawing/2014/main" id="{EF5D9845-7DAA-B348-9EB7-EDF034828FE6}"/>
              </a:ext>
            </a:extLst>
          </p:cNvPr>
          <p:cNvSpPr/>
          <p:nvPr/>
        </p:nvSpPr>
        <p:spPr>
          <a:xfrm>
            <a:off x="3775515" y="4979804"/>
            <a:ext cx="312293" cy="245327"/>
          </a:xfrm>
          <a:prstGeom prst="star4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  <a:latin typeface="Bodoni 72 Oldstyle Boo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0877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6" grpId="0"/>
      <p:bldP spid="17" grpId="0"/>
      <p:bldP spid="18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509B2B29-EC4E-6742-B08A-DA175464EC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DA01480-FD5B-FE40-9465-5326AEFDB6F4}"/>
              </a:ext>
            </a:extLst>
          </p:cNvPr>
          <p:cNvSpPr txBox="1"/>
          <p:nvPr/>
        </p:nvSpPr>
        <p:spPr>
          <a:xfrm>
            <a:off x="1452776" y="1294467"/>
            <a:ext cx="17277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>
                <a:solidFill>
                  <a:srgbClr val="C00000"/>
                </a:solidFill>
                <a:latin typeface="#9Slide01 Noi dung ngan" pitchFamily="2" charset="77"/>
              </a:defRPr>
            </a:lvl1pPr>
          </a:lstStyle>
          <a:p>
            <a:r>
              <a:rPr lang="en-US" sz="2800" dirty="0" err="1">
                <a:latin typeface="#9Slide02 Tieu de dai" panose="02000000000000000000" pitchFamily="2" charset="0"/>
                <a:ea typeface="#9Slide02 Tieu de dai" panose="02000000000000000000" pitchFamily="2" charset="0"/>
              </a:rPr>
              <a:t>Tên</a:t>
            </a:r>
            <a:r>
              <a:rPr lang="en-US" sz="2800" dirty="0"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2800" dirty="0" err="1">
                <a:latin typeface="#9Slide02 Tieu de dai" panose="02000000000000000000" pitchFamily="2" charset="0"/>
                <a:ea typeface="#9Slide02 Tieu de dai" panose="02000000000000000000" pitchFamily="2" charset="0"/>
              </a:rPr>
              <a:t>gọi</a:t>
            </a:r>
            <a:r>
              <a:rPr lang="en-US" sz="2800" dirty="0">
                <a:latin typeface="#9Slide02 Tieu de dai" panose="02000000000000000000" pitchFamily="2" charset="0"/>
                <a:ea typeface="#9Slide02 Tieu de dai" panose="02000000000000000000" pitchFamily="2" charset="0"/>
              </a:rPr>
              <a:t>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5ACE3E-A574-CE4B-9535-AE2ABD7E04EC}"/>
              </a:ext>
            </a:extLst>
          </p:cNvPr>
          <p:cNvSpPr txBox="1"/>
          <p:nvPr/>
        </p:nvSpPr>
        <p:spPr>
          <a:xfrm>
            <a:off x="3730304" y="4286591"/>
            <a:ext cx="11516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CO</a:t>
            </a:r>
            <a:r>
              <a:rPr lang="en-US" sz="2800" baseline="-25000" dirty="0">
                <a:solidFill>
                  <a:schemeClr val="tx2"/>
                </a:solidFill>
              </a:rPr>
              <a:t>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EF46CB-A4B2-304A-8FD2-203B799DDC64}"/>
              </a:ext>
            </a:extLst>
          </p:cNvPr>
          <p:cNvSpPr txBox="1"/>
          <p:nvPr/>
        </p:nvSpPr>
        <p:spPr>
          <a:xfrm>
            <a:off x="4375230" y="4286953"/>
            <a:ext cx="2270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cacbon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đi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oxit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B919D7-310A-3A47-8D25-CB4111B10119}"/>
              </a:ext>
            </a:extLst>
          </p:cNvPr>
          <p:cNvSpPr txBox="1"/>
          <p:nvPr/>
        </p:nvSpPr>
        <p:spPr>
          <a:xfrm>
            <a:off x="3730304" y="3057600"/>
            <a:ext cx="11516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 dirty="0">
                <a:solidFill>
                  <a:schemeClr val="tx2"/>
                </a:solidFill>
              </a:rPr>
              <a:t>SO</a:t>
            </a:r>
            <a:r>
              <a:rPr lang="en-US" baseline="-25000" dirty="0">
                <a:solidFill>
                  <a:schemeClr val="tx2"/>
                </a:solidFill>
              </a:rPr>
              <a:t>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B6FCF62-73B6-274F-9DD4-DDDC277099B6}"/>
              </a:ext>
            </a:extLst>
          </p:cNvPr>
          <p:cNvSpPr txBox="1"/>
          <p:nvPr/>
        </p:nvSpPr>
        <p:spPr>
          <a:xfrm>
            <a:off x="4375230" y="3041520"/>
            <a:ext cx="2455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Lưu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huỳnh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tri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oxit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EEAC712-E8E6-3944-A9E5-9FA335D47A2E}"/>
              </a:ext>
            </a:extLst>
          </p:cNvPr>
          <p:cNvSpPr txBox="1"/>
          <p:nvPr/>
        </p:nvSpPr>
        <p:spPr>
          <a:xfrm>
            <a:off x="7441207" y="4340416"/>
            <a:ext cx="11516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 dirty="0">
                <a:solidFill>
                  <a:schemeClr val="tx2"/>
                </a:solidFill>
              </a:rPr>
              <a:t>P</a:t>
            </a:r>
            <a:r>
              <a:rPr lang="en-US" baseline="-25000" dirty="0">
                <a:solidFill>
                  <a:schemeClr val="tx2"/>
                </a:solidFill>
              </a:rPr>
              <a:t>2</a:t>
            </a:r>
            <a:r>
              <a:rPr lang="en-US" dirty="0">
                <a:solidFill>
                  <a:schemeClr val="tx2"/>
                </a:solidFill>
              </a:rPr>
              <a:t>O</a:t>
            </a:r>
            <a:r>
              <a:rPr lang="en-US" baseline="-25000" dirty="0">
                <a:solidFill>
                  <a:schemeClr val="tx2"/>
                </a:solidFill>
              </a:rPr>
              <a:t>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0E733C1-DEEF-BC4D-ABBF-0C79F9B0761C}"/>
              </a:ext>
            </a:extLst>
          </p:cNvPr>
          <p:cNvSpPr txBox="1"/>
          <p:nvPr/>
        </p:nvSpPr>
        <p:spPr>
          <a:xfrm>
            <a:off x="9030013" y="4371193"/>
            <a:ext cx="3114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err="1">
                <a:solidFill>
                  <a:srgbClr val="FF0000"/>
                </a:solidFill>
              </a:rPr>
              <a:t>Đi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photpho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penta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oxit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42A52B0-2A5B-9748-8FC8-D447028AE56F}"/>
              </a:ext>
            </a:extLst>
          </p:cNvPr>
          <p:cNvSpPr txBox="1"/>
          <p:nvPr/>
        </p:nvSpPr>
        <p:spPr>
          <a:xfrm>
            <a:off x="2025942" y="1294467"/>
            <a:ext cx="10830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>
                <a:solidFill>
                  <a:srgbClr val="C00000"/>
                </a:solidFill>
                <a:latin typeface="#9Slide01 Noi dung ngan" pitchFamily="2" charset="77"/>
              </a:defRPr>
            </a:lvl1pPr>
          </a:lstStyle>
          <a:p>
            <a:r>
              <a:rPr lang="en-US" sz="2800" dirty="0"/>
              <a:t>                </a:t>
            </a:r>
            <a:r>
              <a:rPr lang="en-US" sz="2800" dirty="0" err="1"/>
              <a:t>Tên</a:t>
            </a:r>
            <a:r>
              <a:rPr lang="en-US" sz="2800" dirty="0"/>
              <a:t> phi </a:t>
            </a:r>
            <a:r>
              <a:rPr lang="en-US" sz="2800" dirty="0" err="1"/>
              <a:t>kim</a:t>
            </a:r>
            <a:r>
              <a:rPr lang="en-US" sz="2800" dirty="0"/>
              <a:t>              +                     </a:t>
            </a:r>
            <a:r>
              <a:rPr lang="en-US" sz="2800" dirty="0" err="1"/>
              <a:t>oxit</a:t>
            </a:r>
            <a:endParaRPr lang="en-US" sz="2800" dirty="0"/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               (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có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tiền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tố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chỉ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số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nguyên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tử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phi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kim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)      (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có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tiền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tố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chỉ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số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nguyên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tử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oxi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)</a:t>
            </a: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BF60A07E-1C7B-9748-88CA-BD696014C6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4606419"/>
              </p:ext>
            </p:extLst>
          </p:nvPr>
        </p:nvGraphicFramePr>
        <p:xfrm>
          <a:off x="437125" y="3041520"/>
          <a:ext cx="2856054" cy="22250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71263">
                  <a:extLst>
                    <a:ext uri="{9D8B030D-6E8A-4147-A177-3AD203B41FA5}">
                      <a16:colId xmlns:a16="http://schemas.microsoft.com/office/drawing/2014/main" val="2353295623"/>
                    </a:ext>
                  </a:extLst>
                </a:gridCol>
                <a:gridCol w="1284791">
                  <a:extLst>
                    <a:ext uri="{9D8B030D-6E8A-4147-A177-3AD203B41FA5}">
                      <a16:colId xmlns:a16="http://schemas.microsoft.com/office/drawing/2014/main" val="7796697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rgbClr val="FF0000"/>
                          </a:solidFill>
                        </a:rPr>
                        <a:t>Số</a:t>
                      </a:r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dirty="0" err="1">
                          <a:solidFill>
                            <a:srgbClr val="FF0000"/>
                          </a:solidFill>
                        </a:rPr>
                        <a:t>nguyên</a:t>
                      </a:r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dirty="0" err="1">
                          <a:solidFill>
                            <a:srgbClr val="FF0000"/>
                          </a:solidFill>
                        </a:rPr>
                        <a:t>tử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rgbClr val="FF0000"/>
                          </a:solidFill>
                        </a:rPr>
                        <a:t>Tiền</a:t>
                      </a:r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dirty="0" err="1">
                          <a:solidFill>
                            <a:srgbClr val="FF0000"/>
                          </a:solidFill>
                        </a:rPr>
                        <a:t>tố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26485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mono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64088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đi</a:t>
                      </a:r>
                      <a:endParaRPr lang="en-US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4247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tri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51981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tetra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1585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penta</a:t>
                      </a:r>
                      <a:endParaRPr lang="en-US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9600429"/>
                  </a:ext>
                </a:extLst>
              </a:tr>
            </a:tbl>
          </a:graphicData>
        </a:graphic>
      </p:graphicFrame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505FC217-F21E-B049-BD2E-039CDE6F3ACD}"/>
              </a:ext>
            </a:extLst>
          </p:cNvPr>
          <p:cNvSpPr/>
          <p:nvPr/>
        </p:nvSpPr>
        <p:spPr>
          <a:xfrm>
            <a:off x="2193508" y="211750"/>
            <a:ext cx="7208259" cy="694038"/>
          </a:xfrm>
          <a:prstGeom prst="roundRect">
            <a:avLst/>
          </a:prstGeom>
          <a:solidFill>
            <a:srgbClr val="EF741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82C068A-8F81-9A47-BCB3-4C95C2B3FFD2}"/>
              </a:ext>
            </a:extLst>
          </p:cNvPr>
          <p:cNvSpPr txBox="1"/>
          <p:nvPr/>
        </p:nvSpPr>
        <p:spPr>
          <a:xfrm>
            <a:off x="3081476" y="266382"/>
            <a:ext cx="57005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#9Slide01 Tieu de ngan" pitchFamily="2" charset="77"/>
                <a:ea typeface="#9Slide02 Noi dung dai" panose="02000000000000000000" pitchFamily="2" charset="0"/>
              </a:rPr>
              <a:t>Phi </a:t>
            </a:r>
            <a:r>
              <a:rPr lang="en-US" sz="3200" dirty="0" err="1">
                <a:solidFill>
                  <a:schemeClr val="bg1"/>
                </a:solidFill>
                <a:latin typeface="#9Slide01 Tieu de ngan" pitchFamily="2" charset="77"/>
                <a:ea typeface="#9Slide02 Noi dung dai" panose="02000000000000000000" pitchFamily="2" charset="0"/>
              </a:rPr>
              <a:t>kim</a:t>
            </a:r>
            <a:r>
              <a:rPr lang="en-US" sz="3200" dirty="0">
                <a:solidFill>
                  <a:schemeClr val="bg1"/>
                </a:solidFill>
                <a:latin typeface="#9Slide01 Tieu de ngan" pitchFamily="2" charset="77"/>
                <a:ea typeface="#9Slide02 Noi dung dai" panose="02000000000000000000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1 Tieu de ngan" pitchFamily="2" charset="77"/>
                <a:ea typeface="#9Slide02 Noi dung dai" panose="02000000000000000000" pitchFamily="2" charset="0"/>
              </a:rPr>
              <a:t>có</a:t>
            </a:r>
            <a:r>
              <a:rPr lang="en-US" sz="3200" dirty="0">
                <a:solidFill>
                  <a:schemeClr val="bg1"/>
                </a:solidFill>
                <a:latin typeface="#9Slide01 Tieu de ngan" pitchFamily="2" charset="77"/>
                <a:ea typeface="#9Slide02 Noi dung dai" panose="02000000000000000000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1 Tieu de ngan" pitchFamily="2" charset="77"/>
                <a:ea typeface="#9Slide02 Noi dung dai" panose="02000000000000000000" pitchFamily="2" charset="0"/>
              </a:rPr>
              <a:t>nhiều</a:t>
            </a:r>
            <a:r>
              <a:rPr lang="en-US" sz="3200" dirty="0">
                <a:solidFill>
                  <a:schemeClr val="bg1"/>
                </a:solidFill>
                <a:latin typeface="#9Slide01 Tieu de ngan" pitchFamily="2" charset="77"/>
                <a:ea typeface="#9Slide02 Noi dung dai" panose="02000000000000000000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1 Tieu de ngan" pitchFamily="2" charset="77"/>
                <a:ea typeface="#9Slide02 Noi dung dai" panose="02000000000000000000" pitchFamily="2" charset="0"/>
              </a:rPr>
              <a:t>hoá</a:t>
            </a:r>
            <a:r>
              <a:rPr lang="en-US" sz="3200" dirty="0">
                <a:solidFill>
                  <a:schemeClr val="bg1"/>
                </a:solidFill>
                <a:latin typeface="#9Slide01 Tieu de ngan" pitchFamily="2" charset="77"/>
                <a:ea typeface="#9Slide02 Noi dung dai" panose="02000000000000000000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1 Tieu de ngan" pitchFamily="2" charset="77"/>
                <a:ea typeface="#9Slide02 Noi dung dai" panose="02000000000000000000" pitchFamily="2" charset="0"/>
              </a:rPr>
              <a:t>trị</a:t>
            </a:r>
            <a:endParaRPr lang="en-US" sz="3200" dirty="0">
              <a:solidFill>
                <a:schemeClr val="bg1"/>
              </a:solidFill>
              <a:latin typeface="#9Slide01 Tieu de ngan" pitchFamily="2" charset="77"/>
              <a:ea typeface="#9Slide02 Noi dung dai" panose="020000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B4AA43-CF76-3F7E-6E6D-51F92F15E2BC}"/>
              </a:ext>
            </a:extLst>
          </p:cNvPr>
          <p:cNvSpPr txBox="1"/>
          <p:nvPr/>
        </p:nvSpPr>
        <p:spPr>
          <a:xfrm>
            <a:off x="7488402" y="3010743"/>
            <a:ext cx="11516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 dirty="0">
                <a:solidFill>
                  <a:schemeClr val="tx2"/>
                </a:solidFill>
              </a:rPr>
              <a:t>N</a:t>
            </a:r>
            <a:r>
              <a:rPr lang="en-US" baseline="-25000" dirty="0">
                <a:solidFill>
                  <a:schemeClr val="tx2"/>
                </a:solidFill>
              </a:rPr>
              <a:t>2</a:t>
            </a:r>
            <a:r>
              <a:rPr lang="en-US" dirty="0">
                <a:solidFill>
                  <a:schemeClr val="tx2"/>
                </a:solidFill>
              </a:rPr>
              <a:t>O</a:t>
            </a:r>
            <a:r>
              <a:rPr lang="en-US" baseline="-25000" dirty="0">
                <a:solidFill>
                  <a:schemeClr val="tx2"/>
                </a:solidFill>
              </a:rPr>
              <a:t>5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D4E5112-4F56-6CB2-8E87-F2ACC6C969F6}"/>
              </a:ext>
            </a:extLst>
          </p:cNvPr>
          <p:cNvSpPr txBox="1"/>
          <p:nvPr/>
        </p:nvSpPr>
        <p:spPr>
          <a:xfrm>
            <a:off x="9077208" y="3041520"/>
            <a:ext cx="3114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err="1">
                <a:solidFill>
                  <a:srgbClr val="FF0000"/>
                </a:solidFill>
              </a:rPr>
              <a:t>Đi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nitơ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penta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oxit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9420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3" grpId="0"/>
      <p:bldP spid="14" grpId="0"/>
      <p:bldP spid="15" grpId="0"/>
      <p:bldP spid="20" grpId="0"/>
      <p:bldP spid="2" grpId="0"/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00F075F3-21F4-DA4F-91A3-EFB283A56C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62" y="0"/>
            <a:ext cx="12192000" cy="6858000"/>
          </a:xfrm>
          <a:prstGeom prst="rect">
            <a:avLst/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20031157-28AC-FF61-A225-C4A1856C87BB}"/>
              </a:ext>
            </a:extLst>
          </p:cNvPr>
          <p:cNvSpPr/>
          <p:nvPr/>
        </p:nvSpPr>
        <p:spPr>
          <a:xfrm>
            <a:off x="3605766" y="129669"/>
            <a:ext cx="4980468" cy="800498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accent4">
                    <a:lumMod val="75000"/>
                  </a:schemeClr>
                </a:solidFill>
              </a:rPr>
              <a:t>çç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DFC2388-C063-5286-9D21-98B1C1A98DAD}"/>
              </a:ext>
            </a:extLst>
          </p:cNvPr>
          <p:cNvSpPr txBox="1"/>
          <p:nvPr/>
        </p:nvSpPr>
        <p:spPr>
          <a:xfrm>
            <a:off x="4636524" y="237530"/>
            <a:ext cx="32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PHIẾU HỌC TẬP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D292168-B348-A89D-5BC5-28BCAD032502}"/>
              </a:ext>
            </a:extLst>
          </p:cNvPr>
          <p:cNvSpPr txBox="1"/>
          <p:nvPr/>
        </p:nvSpPr>
        <p:spPr>
          <a:xfrm>
            <a:off x="1280581" y="1059836"/>
            <a:ext cx="1019647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Hãy phân loại các oxit sau thành 2 nhóm chính và gọi tên chúng</a:t>
            </a:r>
            <a:endParaRPr lang="en-GB" sz="2800" b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457200"/>
            <a:endParaRPr lang="en-GB" sz="28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Table 14">
            <a:extLst>
              <a:ext uri="{FF2B5EF4-FFF2-40B4-BE49-F238E27FC236}">
                <a16:creationId xmlns:a16="http://schemas.microsoft.com/office/drawing/2014/main" id="{6FF416B8-30BD-CF23-315B-18B2CBD23610}"/>
              </a:ext>
            </a:extLst>
          </p:cNvPr>
          <p:cNvGraphicFramePr>
            <a:graphicFrameLocks noGrp="1"/>
          </p:cNvGraphicFramePr>
          <p:nvPr/>
        </p:nvGraphicFramePr>
        <p:xfrm>
          <a:off x="1472992" y="2949790"/>
          <a:ext cx="9382322" cy="3380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1161">
                  <a:extLst>
                    <a:ext uri="{9D8B030D-6E8A-4147-A177-3AD203B41FA5}">
                      <a16:colId xmlns:a16="http://schemas.microsoft.com/office/drawing/2014/main" val="2766690949"/>
                    </a:ext>
                  </a:extLst>
                </a:gridCol>
                <a:gridCol w="4691161">
                  <a:extLst>
                    <a:ext uri="{9D8B030D-6E8A-4147-A177-3AD203B41FA5}">
                      <a16:colId xmlns:a16="http://schemas.microsoft.com/office/drawing/2014/main" val="1141324148"/>
                    </a:ext>
                  </a:extLst>
                </a:gridCol>
              </a:tblGrid>
              <a:tr h="103464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 </a:t>
                      </a:r>
                      <a:r>
                        <a:rPr lang="en-US" sz="2800" dirty="0" err="1"/>
                        <a:t>Oxit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/>
                        <a:t>bazơ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/>
                        <a:t>Oxit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/>
                        <a:t>axit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7736934"/>
                  </a:ext>
                </a:extLst>
              </a:tr>
              <a:tr h="234603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9412539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13B1A8C1-B209-9AC3-C958-06A41CA741F7}"/>
              </a:ext>
            </a:extLst>
          </p:cNvPr>
          <p:cNvSpPr txBox="1"/>
          <p:nvPr/>
        </p:nvSpPr>
        <p:spPr>
          <a:xfrm>
            <a:off x="1978186" y="2000845"/>
            <a:ext cx="1136850" cy="584775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Na</a:t>
            </a:r>
            <a:r>
              <a:rPr lang="en-US" sz="3200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2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C1C73A-9F44-C938-7741-69DC3698623D}"/>
              </a:ext>
            </a:extLst>
          </p:cNvPr>
          <p:cNvSpPr txBox="1"/>
          <p:nvPr/>
        </p:nvSpPr>
        <p:spPr>
          <a:xfrm>
            <a:off x="6619401" y="2000845"/>
            <a:ext cx="960519" cy="584775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CuO</a:t>
            </a:r>
            <a:endParaRPr lang="en-US" sz="3200" dirty="0">
              <a:solidFill>
                <a:srgbClr val="000000"/>
              </a:solidFill>
              <a:latin typeface="Times New Roman" panose="02020603050405020304" pitchFamily="18" charset="0"/>
              <a:ea typeface="#9Slide02 Noi dung dai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2C68AA-7612-0878-670F-D43B00503327}"/>
              </a:ext>
            </a:extLst>
          </p:cNvPr>
          <p:cNvSpPr txBox="1"/>
          <p:nvPr/>
        </p:nvSpPr>
        <p:spPr>
          <a:xfrm>
            <a:off x="8144886" y="2000845"/>
            <a:ext cx="981359" cy="584775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P</a:t>
            </a:r>
            <a:r>
              <a:rPr lang="en-US" sz="3200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2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O</a:t>
            </a:r>
            <a:r>
              <a:rPr lang="en-US" sz="3200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4D1EB4-B8EF-B958-6D82-3E0AFF3BD91E}"/>
              </a:ext>
            </a:extLst>
          </p:cNvPr>
          <p:cNvSpPr txBox="1"/>
          <p:nvPr/>
        </p:nvSpPr>
        <p:spPr>
          <a:xfrm>
            <a:off x="9691213" y="2000845"/>
            <a:ext cx="1164101" cy="584775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Fe</a:t>
            </a:r>
            <a:r>
              <a:rPr lang="en-US" sz="3200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2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O</a:t>
            </a:r>
            <a:r>
              <a:rPr lang="en-US" sz="3200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92B6634-9BE9-8EE2-EE5E-C86EBB9BC0E5}"/>
              </a:ext>
            </a:extLst>
          </p:cNvPr>
          <p:cNvSpPr txBox="1"/>
          <p:nvPr/>
        </p:nvSpPr>
        <p:spPr>
          <a:xfrm>
            <a:off x="5166050" y="2000845"/>
            <a:ext cx="888385" cy="584775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CO</a:t>
            </a:r>
            <a:r>
              <a:rPr lang="en-US" sz="3200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3CFA9C3-D652-F979-9D92-DEDEF6B7D4A0}"/>
              </a:ext>
            </a:extLst>
          </p:cNvPr>
          <p:cNvSpPr txBox="1"/>
          <p:nvPr/>
        </p:nvSpPr>
        <p:spPr>
          <a:xfrm>
            <a:off x="3736745" y="2000845"/>
            <a:ext cx="864339" cy="584775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SO</a:t>
            </a:r>
            <a:r>
              <a:rPr lang="en-US" sz="3200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83CC55-0495-6918-42DF-5D7FC97D8396}"/>
              </a:ext>
            </a:extLst>
          </p:cNvPr>
          <p:cNvSpPr txBox="1"/>
          <p:nvPr/>
        </p:nvSpPr>
        <p:spPr>
          <a:xfrm>
            <a:off x="3605766" y="4097417"/>
            <a:ext cx="19736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natri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oxit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C1206A-20F0-21A0-D6B5-5253D6B0855E}"/>
              </a:ext>
            </a:extLst>
          </p:cNvPr>
          <p:cNvSpPr txBox="1"/>
          <p:nvPr/>
        </p:nvSpPr>
        <p:spPr>
          <a:xfrm>
            <a:off x="3605766" y="4787042"/>
            <a:ext cx="22418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(II)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oxit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89D5D3-330F-BA38-BBD1-A8C36556B05B}"/>
              </a:ext>
            </a:extLst>
          </p:cNvPr>
          <p:cNvSpPr txBox="1"/>
          <p:nvPr/>
        </p:nvSpPr>
        <p:spPr>
          <a:xfrm>
            <a:off x="3605766" y="5482761"/>
            <a:ext cx="19736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(III)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oxit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E9DC48B-642E-F3E0-16A3-8BA443F48295}"/>
              </a:ext>
            </a:extLst>
          </p:cNvPr>
          <p:cNvSpPr txBox="1"/>
          <p:nvPr/>
        </p:nvSpPr>
        <p:spPr>
          <a:xfrm>
            <a:off x="8144885" y="4050177"/>
            <a:ext cx="27436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400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huỳnh</a:t>
            </a:r>
            <a:r>
              <a:rPr lang="en-US" sz="2400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trioxit</a:t>
            </a:r>
            <a:r>
              <a:rPr lang="en-US" sz="2400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F154FF8-5091-A193-3DEB-6E7096F92188}"/>
              </a:ext>
            </a:extLst>
          </p:cNvPr>
          <p:cNvSpPr txBox="1"/>
          <p:nvPr/>
        </p:nvSpPr>
        <p:spPr>
          <a:xfrm>
            <a:off x="8144886" y="4739802"/>
            <a:ext cx="24481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Cacbon</a:t>
            </a:r>
            <a:r>
              <a:rPr lang="en-US" sz="2400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dioxit</a:t>
            </a:r>
            <a:r>
              <a:rPr lang="en-US" sz="2400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0175624-B57E-2706-9DD7-FD6C4BD17D72}"/>
              </a:ext>
            </a:extLst>
          </p:cNvPr>
          <p:cNvSpPr txBox="1"/>
          <p:nvPr/>
        </p:nvSpPr>
        <p:spPr>
          <a:xfrm>
            <a:off x="8144886" y="5511512"/>
            <a:ext cx="8505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điphotpho</a:t>
            </a:r>
            <a:r>
              <a:rPr lang="en-US" sz="2400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pentaoxit</a:t>
            </a:r>
            <a:r>
              <a:rPr lang="en-US" sz="2400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7784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76 0.02685 L -0.01276 0.31389 " pathEditMode="relative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7.40741E-7 L 0.24583 0.29005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92" y="144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2.96296E-6 L 0.13672 0.38819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53" y="19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46 0.00532 L -0.38151 0.40694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59" y="200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7.40741E-7 L -0.10976 0.51111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95" y="25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59 7.40741E-7 L -0.63841 0.51111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341" y="25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9" grpId="0"/>
      <p:bldP spid="10" grpId="0"/>
      <p:bldP spid="11" grpId="0"/>
      <p:bldP spid="6" grpId="0"/>
      <p:bldP spid="8" grpId="0"/>
      <p:bldP spid="15" grpId="0"/>
      <p:bldP spid="19" grpId="0"/>
      <p:bldP spid="21" grpId="0"/>
      <p:bldP spid="2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D1AF2-2DFB-7847-BFEC-4FE9FC98E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3290" y="2263457"/>
            <a:ext cx="5265420" cy="1325563"/>
          </a:xfrm>
          <a:solidFill>
            <a:srgbClr val="F36E14"/>
          </a:solidFill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  <a:latin typeface="Comic Sans MS" panose="030F0902030302020204" pitchFamily="66" charset="0"/>
              </a:rPr>
              <a:t>V. LUYỆN TẬP</a:t>
            </a:r>
          </a:p>
        </p:txBody>
      </p:sp>
      <p:pic>
        <p:nvPicPr>
          <p:cNvPr id="3" name="Graphic 2" descr="Alarm clock with solid fill">
            <a:extLst>
              <a:ext uri="{FF2B5EF4-FFF2-40B4-BE49-F238E27FC236}">
                <a16:creationId xmlns:a16="http://schemas.microsoft.com/office/drawing/2014/main" id="{AE08FA8C-9353-3747-AF03-E7CB9478DB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234764">
            <a:off x="9728657" y="4334089"/>
            <a:ext cx="2674921" cy="2674921"/>
          </a:xfrm>
          <a:prstGeom prst="rect">
            <a:avLst/>
          </a:prstGeom>
        </p:spPr>
      </p:pic>
      <p:sp>
        <p:nvSpPr>
          <p:cNvPr id="4" name="Round Same-side Corner of Rectangle 3">
            <a:extLst>
              <a:ext uri="{FF2B5EF4-FFF2-40B4-BE49-F238E27FC236}">
                <a16:creationId xmlns:a16="http://schemas.microsoft.com/office/drawing/2014/main" id="{1CBCEBBD-4A7A-9143-96FB-656A7A46044E}"/>
              </a:ext>
            </a:extLst>
          </p:cNvPr>
          <p:cNvSpPr/>
          <p:nvPr/>
        </p:nvSpPr>
        <p:spPr>
          <a:xfrm rot="1235933">
            <a:off x="11111118" y="4631695"/>
            <a:ext cx="661139" cy="341775"/>
          </a:xfrm>
          <a:prstGeom prst="round2SameRect">
            <a:avLst>
              <a:gd name="adj1" fmla="val 45461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 Same-side Corner of Rectangle 4">
            <a:extLst>
              <a:ext uri="{FF2B5EF4-FFF2-40B4-BE49-F238E27FC236}">
                <a16:creationId xmlns:a16="http://schemas.microsoft.com/office/drawing/2014/main" id="{0B531D76-1DAB-6C49-B370-97A86B1ECC90}"/>
              </a:ext>
            </a:extLst>
          </p:cNvPr>
          <p:cNvSpPr/>
          <p:nvPr/>
        </p:nvSpPr>
        <p:spPr>
          <a:xfrm rot="17427459">
            <a:off x="9863222" y="5131213"/>
            <a:ext cx="661139" cy="341775"/>
          </a:xfrm>
          <a:prstGeom prst="round2SameRect">
            <a:avLst>
              <a:gd name="adj1" fmla="val 45461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362" name="Picture 2">
            <a:extLst>
              <a:ext uri="{FF2B5EF4-FFF2-40B4-BE49-F238E27FC236}">
                <a16:creationId xmlns:a16="http://schemas.microsoft.com/office/drawing/2014/main" id="{E2413E01-A5E7-1349-91D6-726E00E4FB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11712"/>
            <a:ext cx="4200207" cy="3097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phic 6" descr="Flower without stem with solid fill">
            <a:extLst>
              <a:ext uri="{FF2B5EF4-FFF2-40B4-BE49-F238E27FC236}">
                <a16:creationId xmlns:a16="http://schemas.microsoft.com/office/drawing/2014/main" id="{69A74CF3-78B9-434E-BC32-6C7701640F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583019" y="937894"/>
            <a:ext cx="1134724" cy="1134724"/>
          </a:xfrm>
          <a:prstGeom prst="rect">
            <a:avLst/>
          </a:prstGeom>
        </p:spPr>
      </p:pic>
      <p:pic>
        <p:nvPicPr>
          <p:cNvPr id="8" name="Graphic 7" descr="Flower without stem with solid fill">
            <a:extLst>
              <a:ext uri="{FF2B5EF4-FFF2-40B4-BE49-F238E27FC236}">
                <a16:creationId xmlns:a16="http://schemas.microsoft.com/office/drawing/2014/main" id="{4B7969E5-72DB-5540-854C-0A97FCD2DE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68743" y="1598788"/>
            <a:ext cx="591017" cy="591017"/>
          </a:xfrm>
          <a:prstGeom prst="rect">
            <a:avLst/>
          </a:prstGeom>
        </p:spPr>
      </p:pic>
      <p:pic>
        <p:nvPicPr>
          <p:cNvPr id="9" name="Graphic 8" descr="Flower without stem with solid fill">
            <a:extLst>
              <a:ext uri="{FF2B5EF4-FFF2-40B4-BE49-F238E27FC236}">
                <a16:creationId xmlns:a16="http://schemas.microsoft.com/office/drawing/2014/main" id="{860518FF-DBF0-9D48-94CA-A9CDB19642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526601" y="1806257"/>
            <a:ext cx="914400" cy="914400"/>
          </a:xfrm>
          <a:prstGeom prst="rect">
            <a:avLst/>
          </a:prstGeom>
        </p:spPr>
      </p:pic>
      <p:sp>
        <p:nvSpPr>
          <p:cNvPr id="6" name="Teardrop 5">
            <a:extLst>
              <a:ext uri="{FF2B5EF4-FFF2-40B4-BE49-F238E27FC236}">
                <a16:creationId xmlns:a16="http://schemas.microsoft.com/office/drawing/2014/main" id="{53E1109C-6FA9-3D4A-8474-0D911BEC5727}"/>
              </a:ext>
            </a:extLst>
          </p:cNvPr>
          <p:cNvSpPr/>
          <p:nvPr/>
        </p:nvSpPr>
        <p:spPr>
          <a:xfrm rot="17291754">
            <a:off x="1086667" y="670675"/>
            <a:ext cx="197681" cy="197681"/>
          </a:xfrm>
          <a:prstGeom prst="teardrop">
            <a:avLst/>
          </a:prstGeom>
          <a:solidFill>
            <a:srgbClr val="FDBD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ardrop 10">
            <a:extLst>
              <a:ext uri="{FF2B5EF4-FFF2-40B4-BE49-F238E27FC236}">
                <a16:creationId xmlns:a16="http://schemas.microsoft.com/office/drawing/2014/main" id="{88AEFE7F-73EE-7347-9306-CCFD18E21A29}"/>
              </a:ext>
            </a:extLst>
          </p:cNvPr>
          <p:cNvSpPr/>
          <p:nvPr/>
        </p:nvSpPr>
        <p:spPr>
          <a:xfrm rot="19713270">
            <a:off x="1399700" y="277692"/>
            <a:ext cx="197681" cy="197681"/>
          </a:xfrm>
          <a:prstGeom prst="teardrop">
            <a:avLst/>
          </a:prstGeom>
          <a:solidFill>
            <a:srgbClr val="FDBD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ardrop 11">
            <a:extLst>
              <a:ext uri="{FF2B5EF4-FFF2-40B4-BE49-F238E27FC236}">
                <a16:creationId xmlns:a16="http://schemas.microsoft.com/office/drawing/2014/main" id="{D5655ED2-BEEF-884A-8F9E-AD42AD485830}"/>
              </a:ext>
            </a:extLst>
          </p:cNvPr>
          <p:cNvSpPr/>
          <p:nvPr/>
        </p:nvSpPr>
        <p:spPr>
          <a:xfrm rot="20157939">
            <a:off x="569653" y="95385"/>
            <a:ext cx="197681" cy="197681"/>
          </a:xfrm>
          <a:prstGeom prst="teardrop">
            <a:avLst/>
          </a:prstGeom>
          <a:solidFill>
            <a:srgbClr val="FDBD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ardrop 12">
            <a:extLst>
              <a:ext uri="{FF2B5EF4-FFF2-40B4-BE49-F238E27FC236}">
                <a16:creationId xmlns:a16="http://schemas.microsoft.com/office/drawing/2014/main" id="{77FD4992-3B6B-E747-9AE6-C98711DFD3BB}"/>
              </a:ext>
            </a:extLst>
          </p:cNvPr>
          <p:cNvSpPr/>
          <p:nvPr/>
        </p:nvSpPr>
        <p:spPr>
          <a:xfrm rot="17647372">
            <a:off x="269331" y="903077"/>
            <a:ext cx="197681" cy="197681"/>
          </a:xfrm>
          <a:prstGeom prst="teardrop">
            <a:avLst/>
          </a:prstGeom>
          <a:solidFill>
            <a:srgbClr val="FDBD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ardrop 13">
            <a:extLst>
              <a:ext uri="{FF2B5EF4-FFF2-40B4-BE49-F238E27FC236}">
                <a16:creationId xmlns:a16="http://schemas.microsoft.com/office/drawing/2014/main" id="{A6E3F54A-81D8-6C48-ABB8-FF738F466E2D}"/>
              </a:ext>
            </a:extLst>
          </p:cNvPr>
          <p:cNvSpPr/>
          <p:nvPr/>
        </p:nvSpPr>
        <p:spPr>
          <a:xfrm rot="17291754">
            <a:off x="115143" y="-70046"/>
            <a:ext cx="197681" cy="197681"/>
          </a:xfrm>
          <a:prstGeom prst="teardrop">
            <a:avLst/>
          </a:prstGeom>
          <a:solidFill>
            <a:srgbClr val="FDBD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ardrop 14">
            <a:extLst>
              <a:ext uri="{FF2B5EF4-FFF2-40B4-BE49-F238E27FC236}">
                <a16:creationId xmlns:a16="http://schemas.microsoft.com/office/drawing/2014/main" id="{B2492B6A-3982-D142-A60D-68B0500792AD}"/>
              </a:ext>
            </a:extLst>
          </p:cNvPr>
          <p:cNvSpPr/>
          <p:nvPr/>
        </p:nvSpPr>
        <p:spPr>
          <a:xfrm rot="17291754">
            <a:off x="941749" y="1012776"/>
            <a:ext cx="197681" cy="197681"/>
          </a:xfrm>
          <a:prstGeom prst="teardrop">
            <a:avLst/>
          </a:prstGeom>
          <a:solidFill>
            <a:srgbClr val="FDBD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ardrop 15">
            <a:extLst>
              <a:ext uri="{FF2B5EF4-FFF2-40B4-BE49-F238E27FC236}">
                <a16:creationId xmlns:a16="http://schemas.microsoft.com/office/drawing/2014/main" id="{EBF58DDF-144B-5842-B32E-6A02DBD759E6}"/>
              </a:ext>
            </a:extLst>
          </p:cNvPr>
          <p:cNvSpPr/>
          <p:nvPr/>
        </p:nvSpPr>
        <p:spPr>
          <a:xfrm rot="19713270">
            <a:off x="1760319" y="756048"/>
            <a:ext cx="197681" cy="197681"/>
          </a:xfrm>
          <a:prstGeom prst="teardrop">
            <a:avLst/>
          </a:prstGeom>
          <a:solidFill>
            <a:srgbClr val="FDBD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ardrop 16">
            <a:extLst>
              <a:ext uri="{FF2B5EF4-FFF2-40B4-BE49-F238E27FC236}">
                <a16:creationId xmlns:a16="http://schemas.microsoft.com/office/drawing/2014/main" id="{18705B7A-E432-C640-9373-4D79DE689D88}"/>
              </a:ext>
            </a:extLst>
          </p:cNvPr>
          <p:cNvSpPr/>
          <p:nvPr/>
        </p:nvSpPr>
        <p:spPr>
          <a:xfrm rot="10800000">
            <a:off x="1040589" y="141803"/>
            <a:ext cx="197681" cy="197681"/>
          </a:xfrm>
          <a:prstGeom prst="teardrop">
            <a:avLst/>
          </a:prstGeom>
          <a:solidFill>
            <a:srgbClr val="FDBD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ardrop 17">
            <a:extLst>
              <a:ext uri="{FF2B5EF4-FFF2-40B4-BE49-F238E27FC236}">
                <a16:creationId xmlns:a16="http://schemas.microsoft.com/office/drawing/2014/main" id="{C8C570C3-DD79-2447-9E69-4494874BD1DA}"/>
              </a:ext>
            </a:extLst>
          </p:cNvPr>
          <p:cNvSpPr/>
          <p:nvPr/>
        </p:nvSpPr>
        <p:spPr>
          <a:xfrm rot="17647372">
            <a:off x="648798" y="540070"/>
            <a:ext cx="197681" cy="197681"/>
          </a:xfrm>
          <a:prstGeom prst="teardrop">
            <a:avLst/>
          </a:prstGeom>
          <a:solidFill>
            <a:srgbClr val="FDBD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ardrop 18">
            <a:extLst>
              <a:ext uri="{FF2B5EF4-FFF2-40B4-BE49-F238E27FC236}">
                <a16:creationId xmlns:a16="http://schemas.microsoft.com/office/drawing/2014/main" id="{43718126-5468-434A-8631-946F9FEC8E80}"/>
              </a:ext>
            </a:extLst>
          </p:cNvPr>
          <p:cNvSpPr/>
          <p:nvPr/>
        </p:nvSpPr>
        <p:spPr>
          <a:xfrm rot="17291754">
            <a:off x="138726" y="558308"/>
            <a:ext cx="197681" cy="197681"/>
          </a:xfrm>
          <a:prstGeom prst="teardrop">
            <a:avLst/>
          </a:prstGeom>
          <a:solidFill>
            <a:srgbClr val="FDBD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Graphic 19" descr="Stars with solid fill">
            <a:extLst>
              <a:ext uri="{FF2B5EF4-FFF2-40B4-BE49-F238E27FC236}">
                <a16:creationId xmlns:a16="http://schemas.microsoft.com/office/drawing/2014/main" id="{E8C0FBBD-E1A4-954B-A9F3-83AA362DD53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896845" y="253955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763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058F5FD-8CBA-8A31-2D6B-8984F7737D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2ABC7C1-93C7-CC8F-B582-F9302D1B4227}"/>
              </a:ext>
            </a:extLst>
          </p:cNvPr>
          <p:cNvSpPr txBox="1"/>
          <p:nvPr/>
        </p:nvSpPr>
        <p:spPr>
          <a:xfrm>
            <a:off x="1663012" y="1859340"/>
            <a:ext cx="8567916" cy="3901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800" b="0" i="0" dirty="0">
                <a:effectLst/>
                <a:latin typeface="+mj-lt"/>
              </a:rPr>
              <a:t>Mỗi nhóm (8-10 HS) được phát bộ các miếng ghép tam giác.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đậm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mờ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>
                <a:effectLst/>
                <a:latin typeface="+mj-lt"/>
              </a:rPr>
              <a:t>ghép các mảnh ghép sao cho câu hỏi trên mảnh ghép này xếp sát với câu trả lời tương ứng trên mảnh ghép khác </a:t>
            </a:r>
            <a:endParaRPr lang="en-US" sz="2800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49B373-A3E3-0DB0-9614-852011F6A84C}"/>
              </a:ext>
            </a:extLst>
          </p:cNvPr>
          <p:cNvSpPr txBox="1"/>
          <p:nvPr/>
        </p:nvSpPr>
        <p:spPr>
          <a:xfrm>
            <a:off x="2725947" y="912321"/>
            <a:ext cx="7026898" cy="646331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pPr algn="ctr"/>
            <a:r>
              <a:rPr lang="en-GB" sz="3600" b="1" i="0" dirty="0">
                <a:solidFill>
                  <a:schemeClr val="bg1"/>
                </a:solidFill>
                <a:effectLst/>
                <a:latin typeface="#9Slide02 Tieu de dai" panose="02000000000000000000" pitchFamily="2" charset="0"/>
                <a:ea typeface="#9Slide02 Tieu de dai" panose="02000000000000000000" pitchFamily="2" charset="0"/>
              </a:rPr>
              <a:t>GHÉP HÌNH (5 </a:t>
            </a:r>
            <a:r>
              <a:rPr lang="en-GB" sz="3600" b="1" i="0" dirty="0" err="1">
                <a:solidFill>
                  <a:schemeClr val="bg1"/>
                </a:solidFill>
                <a:effectLst/>
                <a:latin typeface="#9Slide02 Tieu de dai" panose="02000000000000000000" pitchFamily="2" charset="0"/>
                <a:ea typeface="#9Slide02 Tieu de dai" panose="02000000000000000000" pitchFamily="2" charset="0"/>
              </a:rPr>
              <a:t>phút</a:t>
            </a:r>
            <a:r>
              <a:rPr lang="en-GB" sz="3600" b="1" i="0" dirty="0">
                <a:solidFill>
                  <a:schemeClr val="bg1"/>
                </a:solidFill>
                <a:effectLst/>
                <a:latin typeface="#9Slide02 Tieu de dai" panose="02000000000000000000" pitchFamily="2" charset="0"/>
                <a:ea typeface="#9Slide02 Tieu de dai" panose="02000000000000000000" pitchFamily="2" charset="0"/>
              </a:rPr>
              <a:t>)</a:t>
            </a:r>
            <a:endParaRPr lang="en-US" sz="3600" dirty="0">
              <a:solidFill>
                <a:schemeClr val="bg1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341608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3B834F8D-819D-9766-A53C-CDEDC284D4E8}"/>
              </a:ext>
            </a:extLst>
          </p:cNvPr>
          <p:cNvGrpSpPr/>
          <p:nvPr/>
        </p:nvGrpSpPr>
        <p:grpSpPr>
          <a:xfrm>
            <a:off x="668743" y="204932"/>
            <a:ext cx="2301766" cy="3728928"/>
            <a:chOff x="3861483" y="1496599"/>
            <a:chExt cx="2301766" cy="3728928"/>
          </a:xfrm>
        </p:grpSpPr>
        <p:sp>
          <p:nvSpPr>
            <p:cNvPr id="4" name="Triangle 3">
              <a:extLst>
                <a:ext uri="{FF2B5EF4-FFF2-40B4-BE49-F238E27FC236}">
                  <a16:creationId xmlns:a16="http://schemas.microsoft.com/office/drawing/2014/main" id="{B7BF70E4-F937-5F37-AB25-451DAED8FE3B}"/>
                </a:ext>
              </a:extLst>
            </p:cNvPr>
            <p:cNvSpPr/>
            <p:nvPr/>
          </p:nvSpPr>
          <p:spPr>
            <a:xfrm rot="17964119">
              <a:off x="3677341" y="1680741"/>
              <a:ext cx="2670049" cy="2301766"/>
            </a:xfrm>
            <a:prstGeom prst="triangl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AAB44FD-37FB-6B9F-900E-08597F02886E}"/>
                </a:ext>
              </a:extLst>
            </p:cNvPr>
            <p:cNvSpPr txBox="1"/>
            <p:nvPr/>
          </p:nvSpPr>
          <p:spPr>
            <a:xfrm rot="3598759">
              <a:off x="3869366" y="3246852"/>
              <a:ext cx="2286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Dãy</a:t>
              </a:r>
              <a:r>
                <a:rPr 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oxit</a:t>
              </a:r>
              <a:r>
                <a:rPr 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bazơ</a:t>
              </a:r>
              <a:endPara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8857507-DFA3-1AC1-EBAC-3DD3DF53B882}"/>
                </a:ext>
              </a:extLst>
            </p:cNvPr>
            <p:cNvSpPr txBox="1"/>
            <p:nvPr/>
          </p:nvSpPr>
          <p:spPr>
            <a:xfrm rot="7103840">
              <a:off x="4205766" y="3599399"/>
              <a:ext cx="291370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Đinitơ</a:t>
              </a:r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pentaoxit</a:t>
              </a:r>
              <a:endParaRPr lang="en-US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F1C002C-7414-A6F3-7606-5FC8A11060E2}"/>
              </a:ext>
            </a:extLst>
          </p:cNvPr>
          <p:cNvGrpSpPr/>
          <p:nvPr/>
        </p:nvGrpSpPr>
        <p:grpSpPr>
          <a:xfrm>
            <a:off x="5782887" y="663372"/>
            <a:ext cx="2670049" cy="2982521"/>
            <a:chOff x="4038816" y="4197278"/>
            <a:chExt cx="2670049" cy="2982521"/>
          </a:xfrm>
        </p:grpSpPr>
        <p:sp>
          <p:nvSpPr>
            <p:cNvPr id="8" name="Triangle 7">
              <a:extLst>
                <a:ext uri="{FF2B5EF4-FFF2-40B4-BE49-F238E27FC236}">
                  <a16:creationId xmlns:a16="http://schemas.microsoft.com/office/drawing/2014/main" id="{2E2E437D-DE1D-F280-3BA0-14E0A725C338}"/>
                </a:ext>
              </a:extLst>
            </p:cNvPr>
            <p:cNvSpPr/>
            <p:nvPr/>
          </p:nvSpPr>
          <p:spPr>
            <a:xfrm>
              <a:off x="4038816" y="4548584"/>
              <a:ext cx="2670049" cy="2301766"/>
            </a:xfrm>
            <a:prstGeom prst="triangl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1C76C8F-5EF4-E48D-78AF-575FC1030E7C}"/>
                </a:ext>
              </a:extLst>
            </p:cNvPr>
            <p:cNvSpPr txBox="1"/>
            <p:nvPr/>
          </p:nvSpPr>
          <p:spPr>
            <a:xfrm rot="3521589">
              <a:off x="5002909" y="5962495"/>
              <a:ext cx="2096055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6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CO</a:t>
              </a:r>
              <a:r>
                <a:rPr lang="en-US" sz="1600" baseline="-250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2</a:t>
              </a:r>
              <a:r>
                <a:rPr lang="en-US" sz="16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, P</a:t>
              </a:r>
              <a:r>
                <a:rPr lang="en-US" sz="1600" baseline="-250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2</a:t>
              </a:r>
              <a:r>
                <a:rPr lang="en-US" sz="16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O</a:t>
              </a:r>
              <a:r>
                <a:rPr lang="en-US" sz="1600" baseline="-250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5</a:t>
              </a:r>
              <a:r>
                <a:rPr lang="en-US" sz="16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, SO</a:t>
              </a:r>
              <a:r>
                <a:rPr lang="en-US" sz="1600" baseline="-250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3</a:t>
              </a:r>
              <a:r>
                <a:rPr lang="en-US" sz="16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.</a:t>
              </a:r>
              <a:endParaRPr lang="en-US" sz="1600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DF3F2B7-0BE6-9CAA-1CC3-852738D91592}"/>
                </a:ext>
              </a:extLst>
            </p:cNvPr>
            <p:cNvSpPr txBox="1"/>
            <p:nvPr/>
          </p:nvSpPr>
          <p:spPr>
            <a:xfrm rot="17934414">
              <a:off x="4019493" y="5136757"/>
              <a:ext cx="22175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Sắt</a:t>
              </a:r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(III) </a:t>
              </a:r>
              <a:r>
                <a:rPr lang="en-US" sz="1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oxit</a:t>
              </a:r>
              <a:endParaRPr lang="en-US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746CC01-90E5-29C7-1A87-14A2732F72E1}"/>
              </a:ext>
            </a:extLst>
          </p:cNvPr>
          <p:cNvGrpSpPr/>
          <p:nvPr/>
        </p:nvGrpSpPr>
        <p:grpSpPr>
          <a:xfrm>
            <a:off x="4734628" y="3244276"/>
            <a:ext cx="3000527" cy="2738863"/>
            <a:chOff x="1801326" y="3753315"/>
            <a:chExt cx="3000527" cy="2738863"/>
          </a:xfrm>
        </p:grpSpPr>
        <p:sp>
          <p:nvSpPr>
            <p:cNvPr id="3" name="Triangle 2">
              <a:extLst>
                <a:ext uri="{FF2B5EF4-FFF2-40B4-BE49-F238E27FC236}">
                  <a16:creationId xmlns:a16="http://schemas.microsoft.com/office/drawing/2014/main" id="{D60215E6-4740-5144-D9A6-699C0B5D0F3C}"/>
                </a:ext>
              </a:extLst>
            </p:cNvPr>
            <p:cNvSpPr/>
            <p:nvPr/>
          </p:nvSpPr>
          <p:spPr>
            <a:xfrm rot="18041609">
              <a:off x="1617184" y="3937457"/>
              <a:ext cx="2670049" cy="2301766"/>
            </a:xfrm>
            <a:prstGeom prst="triangl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1C76DB3-9887-653C-DF8D-9EDABE157976}"/>
                </a:ext>
              </a:extLst>
            </p:cNvPr>
            <p:cNvSpPr txBox="1"/>
            <p:nvPr/>
          </p:nvSpPr>
          <p:spPr>
            <a:xfrm rot="17999592">
              <a:off x="2778232" y="5301300"/>
              <a:ext cx="2043202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Fe</a:t>
              </a:r>
              <a:r>
                <a:rPr lang="en-GB" sz="1600" b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r>
                <a:rPr lang="en-GB" sz="1600" b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tên</a:t>
              </a:r>
              <a:r>
                <a: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5326E3A-7E16-E349-26D9-3D6D43CA92AF}"/>
                </a:ext>
              </a:extLst>
            </p:cNvPr>
            <p:cNvSpPr txBox="1"/>
            <p:nvPr/>
          </p:nvSpPr>
          <p:spPr>
            <a:xfrm>
              <a:off x="2584341" y="4547054"/>
              <a:ext cx="22175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Lưu</a:t>
              </a:r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huỳnh</a:t>
              </a:r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trioxit</a:t>
              </a:r>
              <a:endParaRPr lang="en-US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B92FBCF-56A3-0142-AEBB-16ECF7FFF3C8}"/>
              </a:ext>
            </a:extLst>
          </p:cNvPr>
          <p:cNvGrpSpPr/>
          <p:nvPr/>
        </p:nvGrpSpPr>
        <p:grpSpPr>
          <a:xfrm>
            <a:off x="8459382" y="4002257"/>
            <a:ext cx="3071486" cy="2482538"/>
            <a:chOff x="5348454" y="4581634"/>
            <a:chExt cx="3071486" cy="2482538"/>
          </a:xfrm>
        </p:grpSpPr>
        <p:sp>
          <p:nvSpPr>
            <p:cNvPr id="7" name="Triangle 6">
              <a:extLst>
                <a:ext uri="{FF2B5EF4-FFF2-40B4-BE49-F238E27FC236}">
                  <a16:creationId xmlns:a16="http://schemas.microsoft.com/office/drawing/2014/main" id="{0FEFA747-96B7-3D2F-5486-D0C9A6418AD0}"/>
                </a:ext>
              </a:extLst>
            </p:cNvPr>
            <p:cNvSpPr/>
            <p:nvPr/>
          </p:nvSpPr>
          <p:spPr>
            <a:xfrm rot="10800000">
              <a:off x="5348454" y="4581634"/>
              <a:ext cx="2670049" cy="2301766"/>
            </a:xfrm>
            <a:prstGeom prst="triangl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4CAC191-CB40-F792-0D3D-949DA41D1C6B}"/>
                </a:ext>
              </a:extLst>
            </p:cNvPr>
            <p:cNvSpPr txBox="1"/>
            <p:nvPr/>
          </p:nvSpPr>
          <p:spPr>
            <a:xfrm rot="3598759">
              <a:off x="5215177" y="5751895"/>
              <a:ext cx="2286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Dãy</a:t>
              </a:r>
              <a:r>
                <a:rPr 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oxit</a:t>
              </a:r>
              <a:r>
                <a:rPr 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axit</a:t>
              </a:r>
              <a:endPara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5A8107F-0B68-EE2E-BCE5-5511E1DE8CB9}"/>
                </a:ext>
              </a:extLst>
            </p:cNvPr>
            <p:cNvSpPr txBox="1"/>
            <p:nvPr/>
          </p:nvSpPr>
          <p:spPr>
            <a:xfrm>
              <a:off x="6202428" y="4638563"/>
              <a:ext cx="22175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Sắt</a:t>
              </a:r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(II) </a:t>
              </a:r>
              <a:r>
                <a:rPr lang="en-US" sz="1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oxit</a:t>
              </a:r>
              <a:endParaRPr lang="en-US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02F05FA-AD69-468B-8FFF-8868C8621636}"/>
              </a:ext>
            </a:extLst>
          </p:cNvPr>
          <p:cNvGrpSpPr/>
          <p:nvPr/>
        </p:nvGrpSpPr>
        <p:grpSpPr>
          <a:xfrm>
            <a:off x="3123718" y="3939083"/>
            <a:ext cx="2957907" cy="2960505"/>
            <a:chOff x="5348455" y="2257935"/>
            <a:chExt cx="2957907" cy="2960505"/>
          </a:xfrm>
        </p:grpSpPr>
        <p:sp>
          <p:nvSpPr>
            <p:cNvPr id="6" name="Triangle 5">
              <a:extLst>
                <a:ext uri="{FF2B5EF4-FFF2-40B4-BE49-F238E27FC236}">
                  <a16:creationId xmlns:a16="http://schemas.microsoft.com/office/drawing/2014/main" id="{DD0F8C2D-43DE-0957-A900-EB6BFE914167}"/>
                </a:ext>
              </a:extLst>
            </p:cNvPr>
            <p:cNvSpPr/>
            <p:nvPr/>
          </p:nvSpPr>
          <p:spPr>
            <a:xfrm>
              <a:off x="5348455" y="2257935"/>
              <a:ext cx="2670049" cy="2301766"/>
            </a:xfrm>
            <a:prstGeom prst="triangl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D28DA31-E137-2CA5-55F3-A3F1CA271E4B}"/>
                </a:ext>
              </a:extLst>
            </p:cNvPr>
            <p:cNvSpPr txBox="1"/>
            <p:nvPr/>
          </p:nvSpPr>
          <p:spPr>
            <a:xfrm rot="7233669">
              <a:off x="4658212" y="3790878"/>
              <a:ext cx="2516571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</a:t>
              </a:r>
              <a:r>
                <a:rPr lang="en-GB" sz="1600" b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r>
                <a:rPr lang="en-GB" sz="1600" b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r>
                <a: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tên</a:t>
              </a:r>
              <a:r>
                <a: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gì</a:t>
              </a:r>
              <a:endPara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9300730-5516-C102-6403-4F05E9592BBA}"/>
                </a:ext>
              </a:extLst>
            </p:cNvPr>
            <p:cNvSpPr txBox="1"/>
            <p:nvPr/>
          </p:nvSpPr>
          <p:spPr>
            <a:xfrm>
              <a:off x="6263160" y="4198446"/>
              <a:ext cx="2043202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FeO</a:t>
              </a:r>
              <a:r>
                <a: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tên</a:t>
              </a:r>
              <a:r>
                <a: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endParaRPr lang="en-GB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B6F2AFF-1FEF-28E3-582B-83817F5F5C72}"/>
                </a:ext>
              </a:extLst>
            </p:cNvPr>
            <p:cNvSpPr txBox="1"/>
            <p:nvPr/>
          </p:nvSpPr>
          <p:spPr>
            <a:xfrm rot="3597304">
              <a:off x="6672549" y="3341982"/>
              <a:ext cx="955641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en-US" sz="16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</a:t>
              </a:r>
              <a:r>
                <a:rPr lang="en-US" sz="16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US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AE8A8AF-DC9E-701D-8747-1D9E37E15BC4}"/>
              </a:ext>
            </a:extLst>
          </p:cNvPr>
          <p:cNvGrpSpPr/>
          <p:nvPr/>
        </p:nvGrpSpPr>
        <p:grpSpPr>
          <a:xfrm rot="10800000">
            <a:off x="641321" y="3115399"/>
            <a:ext cx="3323239" cy="3241573"/>
            <a:chOff x="2678406" y="2265246"/>
            <a:chExt cx="3323239" cy="3241573"/>
          </a:xfrm>
        </p:grpSpPr>
        <p:sp>
          <p:nvSpPr>
            <p:cNvPr id="5" name="Triangle 4">
              <a:extLst>
                <a:ext uri="{FF2B5EF4-FFF2-40B4-BE49-F238E27FC236}">
                  <a16:creationId xmlns:a16="http://schemas.microsoft.com/office/drawing/2014/main" id="{F79141FE-7133-CC67-C513-9047CB577BC3}"/>
                </a:ext>
              </a:extLst>
            </p:cNvPr>
            <p:cNvSpPr/>
            <p:nvPr/>
          </p:nvSpPr>
          <p:spPr>
            <a:xfrm>
              <a:off x="2678406" y="2265246"/>
              <a:ext cx="2670049" cy="2301766"/>
            </a:xfrm>
            <a:prstGeom prst="triangl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7C95410-A3DB-3277-58AA-B0990A062636}"/>
                </a:ext>
              </a:extLst>
            </p:cNvPr>
            <p:cNvSpPr txBox="1"/>
            <p:nvPr/>
          </p:nvSpPr>
          <p:spPr>
            <a:xfrm>
              <a:off x="3485074" y="4180749"/>
              <a:ext cx="2516571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SO</a:t>
              </a:r>
              <a:r>
                <a:rPr lang="en-GB" sz="1600" b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tên</a:t>
              </a:r>
              <a:r>
                <a: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endPara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A7510D3-60A6-796D-EF2C-09518777EEDD}"/>
                </a:ext>
              </a:extLst>
            </p:cNvPr>
            <p:cNvSpPr txBox="1"/>
            <p:nvPr/>
          </p:nvSpPr>
          <p:spPr>
            <a:xfrm rot="3655244">
              <a:off x="3271257" y="3852950"/>
              <a:ext cx="2954949" cy="35278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15000"/>
                </a:lnSpc>
                <a:tabLst>
                  <a:tab pos="179705" algn="l"/>
                  <a:tab pos="3420110" algn="l"/>
                  <a:tab pos="5039995" algn="l"/>
                </a:tabLst>
              </a:pPr>
              <a:r>
                <a:rPr lang="en-US" sz="16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CuO</a:t>
              </a:r>
              <a:r>
                <a:rPr lang="en-US" sz="16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, MgO, Na</a:t>
              </a:r>
              <a:r>
                <a:rPr lang="en-US" sz="1600" baseline="-250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16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endParaRPr lang="en-GB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57DED4A-FB81-5F2F-835C-0609D6ED706A}"/>
                </a:ext>
              </a:extLst>
            </p:cNvPr>
            <p:cNvSpPr txBox="1"/>
            <p:nvPr/>
          </p:nvSpPr>
          <p:spPr>
            <a:xfrm rot="18121391">
              <a:off x="3037020" y="3286867"/>
              <a:ext cx="100714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NaOH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348C521-5421-7E4B-4830-9B464F8A01CC}"/>
              </a:ext>
            </a:extLst>
          </p:cNvPr>
          <p:cNvGrpSpPr/>
          <p:nvPr/>
        </p:nvGrpSpPr>
        <p:grpSpPr>
          <a:xfrm rot="17959929">
            <a:off x="6536638" y="4126819"/>
            <a:ext cx="2715717" cy="3111921"/>
            <a:chOff x="1183504" y="1530672"/>
            <a:chExt cx="2715717" cy="3111921"/>
          </a:xfrm>
        </p:grpSpPr>
        <p:sp>
          <p:nvSpPr>
            <p:cNvPr id="29" name="Triangle 28">
              <a:extLst>
                <a:ext uri="{FF2B5EF4-FFF2-40B4-BE49-F238E27FC236}">
                  <a16:creationId xmlns:a16="http://schemas.microsoft.com/office/drawing/2014/main" id="{7767C165-05BD-6296-6985-EB76C49CB818}"/>
                </a:ext>
              </a:extLst>
            </p:cNvPr>
            <p:cNvSpPr/>
            <p:nvPr/>
          </p:nvSpPr>
          <p:spPr>
            <a:xfrm rot="17984783">
              <a:off x="999362" y="1714814"/>
              <a:ext cx="2670049" cy="2301766"/>
            </a:xfrm>
            <a:prstGeom prst="triangl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BDD32AD-0553-8646-DFEE-3A8DA12F56E3}"/>
                </a:ext>
              </a:extLst>
            </p:cNvPr>
            <p:cNvSpPr txBox="1"/>
            <p:nvPr/>
          </p:nvSpPr>
          <p:spPr>
            <a:xfrm rot="18082107">
              <a:off x="1883128" y="3042415"/>
              <a:ext cx="2861803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600" b="1" baseline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Na</a:t>
              </a:r>
              <a:r>
                <a:rPr lang="en-US" sz="1600" b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 </a:t>
              </a:r>
              <a:r>
                <a:rPr lang="en-US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bazơ</a:t>
              </a:r>
              <a:r>
                <a:rPr 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tương</a:t>
              </a:r>
              <a:r>
                <a:rPr 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ứng</a:t>
              </a:r>
              <a:r>
                <a:rPr 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endPara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3F3B05A-11DC-2307-A2C8-8AF0325130AF}"/>
                </a:ext>
              </a:extLst>
            </p:cNvPr>
            <p:cNvSpPr txBox="1"/>
            <p:nvPr/>
          </p:nvSpPr>
          <p:spPr>
            <a:xfrm>
              <a:off x="2228108" y="2382967"/>
              <a:ext cx="167111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Al</a:t>
              </a:r>
              <a:r>
                <a:rPr lang="en-US" sz="16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r>
                <a:rPr lang="en-US" sz="16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F456383B-5885-0AE9-EE5A-66D5B9B37C61}"/>
              </a:ext>
            </a:extLst>
          </p:cNvPr>
          <p:cNvGrpSpPr/>
          <p:nvPr/>
        </p:nvGrpSpPr>
        <p:grpSpPr>
          <a:xfrm rot="18000000">
            <a:off x="3729917" y="294239"/>
            <a:ext cx="2922992" cy="2301766"/>
            <a:chOff x="1353349" y="12734"/>
            <a:chExt cx="2922992" cy="2301766"/>
          </a:xfrm>
        </p:grpSpPr>
        <p:sp>
          <p:nvSpPr>
            <p:cNvPr id="30" name="Triangle 29">
              <a:extLst>
                <a:ext uri="{FF2B5EF4-FFF2-40B4-BE49-F238E27FC236}">
                  <a16:creationId xmlns:a16="http://schemas.microsoft.com/office/drawing/2014/main" id="{618AEF07-A41D-7249-9D83-0922D17F292C}"/>
                </a:ext>
              </a:extLst>
            </p:cNvPr>
            <p:cNvSpPr/>
            <p:nvPr/>
          </p:nvSpPr>
          <p:spPr>
            <a:xfrm>
              <a:off x="1353349" y="12734"/>
              <a:ext cx="2670049" cy="2301766"/>
            </a:xfrm>
            <a:prstGeom prst="triangl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2FBDDDE-5848-3735-B7C4-7333493DE336}"/>
                </a:ext>
              </a:extLst>
            </p:cNvPr>
            <p:cNvSpPr txBox="1"/>
            <p:nvPr/>
          </p:nvSpPr>
          <p:spPr>
            <a:xfrm>
              <a:off x="1408289" y="1957951"/>
              <a:ext cx="286805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CTHH </a:t>
              </a:r>
              <a:r>
                <a:rPr lang="en-US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tạo</a:t>
              </a:r>
              <a:r>
                <a:rPr 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bởi</a:t>
              </a:r>
              <a:r>
                <a:rPr 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Al (III) </a:t>
              </a:r>
              <a:r>
                <a:rPr lang="en-US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O</a:t>
              </a:r>
              <a:endParaRPr lang="en-US" sz="16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A402118-107D-A8C4-CED7-4324EF5A5D5F}"/>
              </a:ext>
            </a:extLst>
          </p:cNvPr>
          <p:cNvGrpSpPr/>
          <p:nvPr/>
        </p:nvGrpSpPr>
        <p:grpSpPr>
          <a:xfrm>
            <a:off x="2404041" y="979980"/>
            <a:ext cx="3121526" cy="2301766"/>
            <a:chOff x="6670420" y="-54034"/>
            <a:chExt cx="3121526" cy="2301766"/>
          </a:xfrm>
        </p:grpSpPr>
        <p:sp>
          <p:nvSpPr>
            <p:cNvPr id="31" name="Triangle 30">
              <a:extLst>
                <a:ext uri="{FF2B5EF4-FFF2-40B4-BE49-F238E27FC236}">
                  <a16:creationId xmlns:a16="http://schemas.microsoft.com/office/drawing/2014/main" id="{9F29EA21-F4E5-2DBD-D338-5615E8E1CA1F}"/>
                </a:ext>
              </a:extLst>
            </p:cNvPr>
            <p:cNvSpPr/>
            <p:nvPr/>
          </p:nvSpPr>
          <p:spPr>
            <a:xfrm>
              <a:off x="6670420" y="-54034"/>
              <a:ext cx="2670049" cy="2301766"/>
            </a:xfrm>
            <a:prstGeom prst="triangl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C9CD0E3-5359-91F1-4444-D5DCD8C630BB}"/>
                </a:ext>
              </a:extLst>
            </p:cNvPr>
            <p:cNvSpPr txBox="1"/>
            <p:nvPr/>
          </p:nvSpPr>
          <p:spPr>
            <a:xfrm>
              <a:off x="7275375" y="1889644"/>
              <a:ext cx="2516571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SO</a:t>
              </a:r>
              <a:r>
                <a:rPr lang="en-GB" sz="1600" b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tên</a:t>
              </a:r>
              <a:r>
                <a: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endPara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D35AA875-3E6B-3967-9A21-24B65964523C}"/>
              </a:ext>
            </a:extLst>
          </p:cNvPr>
          <p:cNvGrpSpPr/>
          <p:nvPr/>
        </p:nvGrpSpPr>
        <p:grpSpPr>
          <a:xfrm>
            <a:off x="7966789" y="262016"/>
            <a:ext cx="2389888" cy="3521751"/>
            <a:chOff x="7101850" y="1488194"/>
            <a:chExt cx="2389888" cy="3521751"/>
          </a:xfrm>
        </p:grpSpPr>
        <p:sp>
          <p:nvSpPr>
            <p:cNvPr id="28" name="Triangle 27">
              <a:extLst>
                <a:ext uri="{FF2B5EF4-FFF2-40B4-BE49-F238E27FC236}">
                  <a16:creationId xmlns:a16="http://schemas.microsoft.com/office/drawing/2014/main" id="{7ACD1787-DD49-9BF8-C245-41BCBA2D4806}"/>
                </a:ext>
              </a:extLst>
            </p:cNvPr>
            <p:cNvSpPr/>
            <p:nvPr/>
          </p:nvSpPr>
          <p:spPr>
            <a:xfrm rot="3562546">
              <a:off x="7005830" y="1672336"/>
              <a:ext cx="2670049" cy="2301766"/>
            </a:xfrm>
            <a:prstGeom prst="triangl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DBAA02F-AA20-8FF3-853E-79E6E88AB739}"/>
                </a:ext>
              </a:extLst>
            </p:cNvPr>
            <p:cNvSpPr txBox="1"/>
            <p:nvPr/>
          </p:nvSpPr>
          <p:spPr>
            <a:xfrm rot="3670585">
              <a:off x="6175169" y="3380432"/>
              <a:ext cx="2920472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</a:t>
              </a:r>
              <a:r>
                <a:rPr lang="en-GB" sz="1600" b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axit</a:t>
              </a:r>
              <a:r>
                <a: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tương</a:t>
              </a:r>
              <a:r>
                <a: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ứng</a:t>
              </a:r>
              <a:r>
                <a: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endParaRPr lang="en-GB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6C08D1B-7679-9F95-C8F8-8FA71B77E11E}"/>
                </a:ext>
              </a:extLst>
            </p:cNvPr>
            <p:cNvSpPr txBox="1"/>
            <p:nvPr/>
          </p:nvSpPr>
          <p:spPr>
            <a:xfrm>
              <a:off x="7101850" y="2200318"/>
              <a:ext cx="22175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Lưu</a:t>
              </a:r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huỳnh</a:t>
              </a:r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đioxit</a:t>
              </a:r>
              <a:endParaRPr lang="en-US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4502793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4301110-46B0-22C0-5207-6C0178AA775C}"/>
              </a:ext>
            </a:extLst>
          </p:cNvPr>
          <p:cNvGrpSpPr/>
          <p:nvPr/>
        </p:nvGrpSpPr>
        <p:grpSpPr>
          <a:xfrm>
            <a:off x="7789923" y="137032"/>
            <a:ext cx="4531810" cy="6583936"/>
            <a:chOff x="5670518" y="-1853702"/>
            <a:chExt cx="7212130" cy="10477977"/>
          </a:xfrm>
          <a:blipFill dpi="0" rotWithShape="1">
            <a:blip r:embed="rId2"/>
            <a:srcRect/>
            <a:stretch>
              <a:fillRect l="-15000" r="-35000"/>
            </a:stretch>
          </a:blipFill>
        </p:grpSpPr>
        <p:sp>
          <p:nvSpPr>
            <p:cNvPr id="3" name="Hexagon 2">
              <a:extLst>
                <a:ext uri="{FF2B5EF4-FFF2-40B4-BE49-F238E27FC236}">
                  <a16:creationId xmlns:a16="http://schemas.microsoft.com/office/drawing/2014/main" id="{E9738C23-F06E-CBA7-92C1-3C4040B101FA}"/>
                </a:ext>
              </a:extLst>
            </p:cNvPr>
            <p:cNvSpPr/>
            <p:nvPr/>
          </p:nvSpPr>
          <p:spPr>
            <a:xfrm>
              <a:off x="5670518" y="1673975"/>
              <a:ext cx="3948545" cy="3403918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Hexagon 3">
              <a:extLst>
                <a:ext uri="{FF2B5EF4-FFF2-40B4-BE49-F238E27FC236}">
                  <a16:creationId xmlns:a16="http://schemas.microsoft.com/office/drawing/2014/main" id="{CD8E6BF8-3F5C-8EAE-10E3-91DCC913D173}"/>
                </a:ext>
              </a:extLst>
            </p:cNvPr>
            <p:cNvSpPr/>
            <p:nvPr/>
          </p:nvSpPr>
          <p:spPr>
            <a:xfrm>
              <a:off x="8934103" y="-85187"/>
              <a:ext cx="3948545" cy="3403918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Hexagon 4">
              <a:extLst>
                <a:ext uri="{FF2B5EF4-FFF2-40B4-BE49-F238E27FC236}">
                  <a16:creationId xmlns:a16="http://schemas.microsoft.com/office/drawing/2014/main" id="{C9D4290A-0DDB-9BAB-99A2-E0F961353866}"/>
                </a:ext>
              </a:extLst>
            </p:cNvPr>
            <p:cNvSpPr/>
            <p:nvPr/>
          </p:nvSpPr>
          <p:spPr>
            <a:xfrm>
              <a:off x="8934103" y="3451843"/>
              <a:ext cx="3948545" cy="3403918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Hexagon 5">
              <a:extLst>
                <a:ext uri="{FF2B5EF4-FFF2-40B4-BE49-F238E27FC236}">
                  <a16:creationId xmlns:a16="http://schemas.microsoft.com/office/drawing/2014/main" id="{12677A69-6ACF-91AF-A475-4F30B421BB24}"/>
                </a:ext>
              </a:extLst>
            </p:cNvPr>
            <p:cNvSpPr/>
            <p:nvPr/>
          </p:nvSpPr>
          <p:spPr>
            <a:xfrm>
              <a:off x="5737166" y="5220357"/>
              <a:ext cx="3948545" cy="3403918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Hexagon 6">
              <a:extLst>
                <a:ext uri="{FF2B5EF4-FFF2-40B4-BE49-F238E27FC236}">
                  <a16:creationId xmlns:a16="http://schemas.microsoft.com/office/drawing/2014/main" id="{D6692B86-0706-6242-D175-DE95C20FF91E}"/>
                </a:ext>
              </a:extLst>
            </p:cNvPr>
            <p:cNvSpPr/>
            <p:nvPr/>
          </p:nvSpPr>
          <p:spPr>
            <a:xfrm>
              <a:off x="5737165" y="-1853702"/>
              <a:ext cx="3948545" cy="3403918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098" name="TextBox 5"/>
          <p:cNvSpPr txBox="1">
            <a:spLocks noChangeArrowheads="1"/>
          </p:cNvSpPr>
          <p:nvPr/>
        </p:nvSpPr>
        <p:spPr bwMode="auto">
          <a:xfrm>
            <a:off x="1012452" y="1071791"/>
            <a:ext cx="87376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8800" b="1" dirty="0">
                <a:solidFill>
                  <a:srgbClr val="C00000"/>
                </a:solidFill>
              </a:rPr>
              <a:t>KHỞI ĐỘNG </a:t>
            </a:r>
          </a:p>
        </p:txBody>
      </p:sp>
      <p:sp>
        <p:nvSpPr>
          <p:cNvPr id="8" name="Hexagon 7">
            <a:extLst>
              <a:ext uri="{FF2B5EF4-FFF2-40B4-BE49-F238E27FC236}">
                <a16:creationId xmlns:a16="http://schemas.microsoft.com/office/drawing/2014/main" id="{6FA2108F-00AD-27AB-13E8-C4DD78C79060}"/>
              </a:ext>
            </a:extLst>
          </p:cNvPr>
          <p:cNvSpPr/>
          <p:nvPr/>
        </p:nvSpPr>
        <p:spPr>
          <a:xfrm>
            <a:off x="-780884" y="5253954"/>
            <a:ext cx="2366213" cy="1934894"/>
          </a:xfrm>
          <a:prstGeom prst="hexagon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12">
            <a:extLst>
              <a:ext uri="{FF2B5EF4-FFF2-40B4-BE49-F238E27FC236}">
                <a16:creationId xmlns:a16="http://schemas.microsoft.com/office/drawing/2014/main" id="{E62F8022-4C12-6C4F-70BD-C2FA0093D8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049" y="2941156"/>
            <a:ext cx="2500085" cy="2500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Hexagon 9">
            <a:extLst>
              <a:ext uri="{FF2B5EF4-FFF2-40B4-BE49-F238E27FC236}">
                <a16:creationId xmlns:a16="http://schemas.microsoft.com/office/drawing/2014/main" id="{421FFBB0-FFE4-972A-DDF0-0AE68CC30E1B}"/>
              </a:ext>
            </a:extLst>
          </p:cNvPr>
          <p:cNvSpPr/>
          <p:nvPr/>
        </p:nvSpPr>
        <p:spPr>
          <a:xfrm>
            <a:off x="5728973" y="4492565"/>
            <a:ext cx="1404670" cy="1210923"/>
          </a:xfrm>
          <a:prstGeom prst="hexagon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Hexagon 10">
            <a:extLst>
              <a:ext uri="{FF2B5EF4-FFF2-40B4-BE49-F238E27FC236}">
                <a16:creationId xmlns:a16="http://schemas.microsoft.com/office/drawing/2014/main" id="{AE79E5DD-3AB7-2200-6A7A-406F19B76001}"/>
              </a:ext>
            </a:extLst>
          </p:cNvPr>
          <p:cNvSpPr/>
          <p:nvPr/>
        </p:nvSpPr>
        <p:spPr>
          <a:xfrm>
            <a:off x="3409173" y="5253954"/>
            <a:ext cx="3618028" cy="3118990"/>
          </a:xfrm>
          <a:prstGeom prst="hexagon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5788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3B834F8D-819D-9766-A53C-CDEDC284D4E8}"/>
              </a:ext>
            </a:extLst>
          </p:cNvPr>
          <p:cNvGrpSpPr/>
          <p:nvPr/>
        </p:nvGrpSpPr>
        <p:grpSpPr>
          <a:xfrm>
            <a:off x="4600900" y="1614640"/>
            <a:ext cx="2301766" cy="3728928"/>
            <a:chOff x="3861483" y="1496599"/>
            <a:chExt cx="2301766" cy="3728928"/>
          </a:xfrm>
        </p:grpSpPr>
        <p:sp>
          <p:nvSpPr>
            <p:cNvPr id="4" name="Triangle 3">
              <a:extLst>
                <a:ext uri="{FF2B5EF4-FFF2-40B4-BE49-F238E27FC236}">
                  <a16:creationId xmlns:a16="http://schemas.microsoft.com/office/drawing/2014/main" id="{B7BF70E4-F937-5F37-AB25-451DAED8FE3B}"/>
                </a:ext>
              </a:extLst>
            </p:cNvPr>
            <p:cNvSpPr/>
            <p:nvPr/>
          </p:nvSpPr>
          <p:spPr>
            <a:xfrm rot="17964119">
              <a:off x="3677341" y="1680741"/>
              <a:ext cx="2670049" cy="2301766"/>
            </a:xfrm>
            <a:prstGeom prst="triangl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AAB44FD-37FB-6B9F-900E-08597F02886E}"/>
                </a:ext>
              </a:extLst>
            </p:cNvPr>
            <p:cNvSpPr txBox="1"/>
            <p:nvPr/>
          </p:nvSpPr>
          <p:spPr>
            <a:xfrm rot="3598759">
              <a:off x="3869366" y="3246852"/>
              <a:ext cx="2286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Dãy</a:t>
              </a:r>
              <a:r>
                <a:rPr 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oxit</a:t>
              </a:r>
              <a:r>
                <a:rPr 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bazơ</a:t>
              </a:r>
              <a:endPara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8857507-DFA3-1AC1-EBAC-3DD3DF53B882}"/>
                </a:ext>
              </a:extLst>
            </p:cNvPr>
            <p:cNvSpPr txBox="1"/>
            <p:nvPr/>
          </p:nvSpPr>
          <p:spPr>
            <a:xfrm rot="7103840">
              <a:off x="4205766" y="3599399"/>
              <a:ext cx="291370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Đinitơ</a:t>
              </a:r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pentaoxit</a:t>
              </a:r>
              <a:endParaRPr lang="en-US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F1C002C-7414-A6F3-7606-5FC8A11060E2}"/>
              </a:ext>
            </a:extLst>
          </p:cNvPr>
          <p:cNvGrpSpPr/>
          <p:nvPr/>
        </p:nvGrpSpPr>
        <p:grpSpPr>
          <a:xfrm>
            <a:off x="4728160" y="4284721"/>
            <a:ext cx="2670049" cy="2982521"/>
            <a:chOff x="4038816" y="4197278"/>
            <a:chExt cx="2670049" cy="2982521"/>
          </a:xfrm>
        </p:grpSpPr>
        <p:sp>
          <p:nvSpPr>
            <p:cNvPr id="8" name="Triangle 7">
              <a:extLst>
                <a:ext uri="{FF2B5EF4-FFF2-40B4-BE49-F238E27FC236}">
                  <a16:creationId xmlns:a16="http://schemas.microsoft.com/office/drawing/2014/main" id="{2E2E437D-DE1D-F280-3BA0-14E0A725C338}"/>
                </a:ext>
              </a:extLst>
            </p:cNvPr>
            <p:cNvSpPr/>
            <p:nvPr/>
          </p:nvSpPr>
          <p:spPr>
            <a:xfrm>
              <a:off x="4038816" y="4548584"/>
              <a:ext cx="2670049" cy="2301766"/>
            </a:xfrm>
            <a:prstGeom prst="triangl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1C76C8F-5EF4-E48D-78AF-575FC1030E7C}"/>
                </a:ext>
              </a:extLst>
            </p:cNvPr>
            <p:cNvSpPr txBox="1"/>
            <p:nvPr/>
          </p:nvSpPr>
          <p:spPr>
            <a:xfrm rot="3521589">
              <a:off x="5002909" y="5962495"/>
              <a:ext cx="2096055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6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CO</a:t>
              </a:r>
              <a:r>
                <a:rPr lang="en-US" sz="1600" baseline="-250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2</a:t>
              </a:r>
              <a:r>
                <a:rPr lang="en-US" sz="16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, P</a:t>
              </a:r>
              <a:r>
                <a:rPr lang="en-US" sz="1600" baseline="-250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2</a:t>
              </a:r>
              <a:r>
                <a:rPr lang="en-US" sz="16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O</a:t>
              </a:r>
              <a:r>
                <a:rPr lang="en-US" sz="1600" baseline="-250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5</a:t>
              </a:r>
              <a:r>
                <a:rPr lang="en-US" sz="16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, SO</a:t>
              </a:r>
              <a:r>
                <a:rPr lang="en-US" sz="1600" baseline="-250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3</a:t>
              </a:r>
              <a:r>
                <a:rPr lang="en-US" sz="16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.</a:t>
              </a:r>
              <a:endParaRPr lang="en-US" sz="1600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DF3F2B7-0BE6-9CAA-1CC3-852738D91592}"/>
                </a:ext>
              </a:extLst>
            </p:cNvPr>
            <p:cNvSpPr txBox="1"/>
            <p:nvPr/>
          </p:nvSpPr>
          <p:spPr>
            <a:xfrm rot="17934414">
              <a:off x="4019493" y="5136757"/>
              <a:ext cx="22175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Sắt</a:t>
              </a:r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(III) </a:t>
              </a:r>
              <a:r>
                <a:rPr lang="en-US" sz="1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oxit</a:t>
              </a:r>
              <a:endParaRPr lang="en-US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746CC01-90E5-29C7-1A87-14A2732F72E1}"/>
              </a:ext>
            </a:extLst>
          </p:cNvPr>
          <p:cNvGrpSpPr/>
          <p:nvPr/>
        </p:nvGrpSpPr>
        <p:grpSpPr>
          <a:xfrm>
            <a:off x="3252652" y="3891723"/>
            <a:ext cx="3000527" cy="2738863"/>
            <a:chOff x="1801326" y="3753315"/>
            <a:chExt cx="3000527" cy="2738863"/>
          </a:xfrm>
        </p:grpSpPr>
        <p:sp>
          <p:nvSpPr>
            <p:cNvPr id="3" name="Triangle 2">
              <a:extLst>
                <a:ext uri="{FF2B5EF4-FFF2-40B4-BE49-F238E27FC236}">
                  <a16:creationId xmlns:a16="http://schemas.microsoft.com/office/drawing/2014/main" id="{D60215E6-4740-5144-D9A6-699C0B5D0F3C}"/>
                </a:ext>
              </a:extLst>
            </p:cNvPr>
            <p:cNvSpPr/>
            <p:nvPr/>
          </p:nvSpPr>
          <p:spPr>
            <a:xfrm rot="18041609">
              <a:off x="1617184" y="3937457"/>
              <a:ext cx="2670049" cy="2301766"/>
            </a:xfrm>
            <a:prstGeom prst="triangl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1C76DB3-9887-653C-DF8D-9EDABE157976}"/>
                </a:ext>
              </a:extLst>
            </p:cNvPr>
            <p:cNvSpPr txBox="1"/>
            <p:nvPr/>
          </p:nvSpPr>
          <p:spPr>
            <a:xfrm rot="17999592">
              <a:off x="2778232" y="5301300"/>
              <a:ext cx="2043202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Fe</a:t>
              </a:r>
              <a:r>
                <a:rPr lang="en-GB" sz="1600" b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r>
                <a:rPr lang="en-GB" sz="1600" b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tên</a:t>
              </a:r>
              <a:r>
                <a: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5326E3A-7E16-E349-26D9-3D6D43CA92AF}"/>
                </a:ext>
              </a:extLst>
            </p:cNvPr>
            <p:cNvSpPr txBox="1"/>
            <p:nvPr/>
          </p:nvSpPr>
          <p:spPr>
            <a:xfrm>
              <a:off x="2584341" y="4547054"/>
              <a:ext cx="22175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Lưu</a:t>
              </a:r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huỳnh</a:t>
              </a:r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trioxit</a:t>
              </a:r>
              <a:endParaRPr lang="en-US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B92FBCF-56A3-0142-AEBB-16ECF7FFF3C8}"/>
              </a:ext>
            </a:extLst>
          </p:cNvPr>
          <p:cNvGrpSpPr/>
          <p:nvPr/>
        </p:nvGrpSpPr>
        <p:grpSpPr>
          <a:xfrm>
            <a:off x="6079971" y="4638512"/>
            <a:ext cx="3071486" cy="2482538"/>
            <a:chOff x="5348454" y="4581634"/>
            <a:chExt cx="3071486" cy="2482538"/>
          </a:xfrm>
        </p:grpSpPr>
        <p:sp>
          <p:nvSpPr>
            <p:cNvPr id="7" name="Triangle 6">
              <a:extLst>
                <a:ext uri="{FF2B5EF4-FFF2-40B4-BE49-F238E27FC236}">
                  <a16:creationId xmlns:a16="http://schemas.microsoft.com/office/drawing/2014/main" id="{0FEFA747-96B7-3D2F-5486-D0C9A6418AD0}"/>
                </a:ext>
              </a:extLst>
            </p:cNvPr>
            <p:cNvSpPr/>
            <p:nvPr/>
          </p:nvSpPr>
          <p:spPr>
            <a:xfrm rot="10800000">
              <a:off x="5348454" y="4581634"/>
              <a:ext cx="2670049" cy="2301766"/>
            </a:xfrm>
            <a:prstGeom prst="triangl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4CAC191-CB40-F792-0D3D-949DA41D1C6B}"/>
                </a:ext>
              </a:extLst>
            </p:cNvPr>
            <p:cNvSpPr txBox="1"/>
            <p:nvPr/>
          </p:nvSpPr>
          <p:spPr>
            <a:xfrm rot="3598759">
              <a:off x="5215177" y="5751895"/>
              <a:ext cx="2286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Dãy</a:t>
              </a:r>
              <a:r>
                <a:rPr 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oxit</a:t>
              </a:r>
              <a:r>
                <a:rPr 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axit</a:t>
              </a:r>
              <a:endPara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5A8107F-0B68-EE2E-BCE5-5511E1DE8CB9}"/>
                </a:ext>
              </a:extLst>
            </p:cNvPr>
            <p:cNvSpPr txBox="1"/>
            <p:nvPr/>
          </p:nvSpPr>
          <p:spPr>
            <a:xfrm>
              <a:off x="6202428" y="4638563"/>
              <a:ext cx="22175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Sắt</a:t>
              </a:r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(II) </a:t>
              </a:r>
              <a:r>
                <a:rPr lang="en-US" sz="1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oxit</a:t>
              </a:r>
              <a:endParaRPr lang="en-US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02F05FA-AD69-468B-8FFF-8868C8621636}"/>
              </a:ext>
            </a:extLst>
          </p:cNvPr>
          <p:cNvGrpSpPr/>
          <p:nvPr/>
        </p:nvGrpSpPr>
        <p:grpSpPr>
          <a:xfrm>
            <a:off x="6099541" y="2337857"/>
            <a:ext cx="2957907" cy="2960505"/>
            <a:chOff x="5348455" y="2257935"/>
            <a:chExt cx="2957907" cy="2960505"/>
          </a:xfrm>
        </p:grpSpPr>
        <p:sp>
          <p:nvSpPr>
            <p:cNvPr id="6" name="Triangle 5">
              <a:extLst>
                <a:ext uri="{FF2B5EF4-FFF2-40B4-BE49-F238E27FC236}">
                  <a16:creationId xmlns:a16="http://schemas.microsoft.com/office/drawing/2014/main" id="{DD0F8C2D-43DE-0957-A900-EB6BFE914167}"/>
                </a:ext>
              </a:extLst>
            </p:cNvPr>
            <p:cNvSpPr/>
            <p:nvPr/>
          </p:nvSpPr>
          <p:spPr>
            <a:xfrm>
              <a:off x="5348455" y="2257935"/>
              <a:ext cx="2670049" cy="2301766"/>
            </a:xfrm>
            <a:prstGeom prst="triangl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D28DA31-E137-2CA5-55F3-A3F1CA271E4B}"/>
                </a:ext>
              </a:extLst>
            </p:cNvPr>
            <p:cNvSpPr txBox="1"/>
            <p:nvPr/>
          </p:nvSpPr>
          <p:spPr>
            <a:xfrm rot="7233669">
              <a:off x="4658212" y="3790878"/>
              <a:ext cx="2516571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</a:t>
              </a:r>
              <a:r>
                <a:rPr lang="en-GB" sz="1600" b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r>
                <a:rPr lang="en-GB" sz="1600" b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r>
                <a: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tên</a:t>
              </a:r>
              <a:r>
                <a: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gì</a:t>
              </a:r>
              <a:endPara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9300730-5516-C102-6403-4F05E9592BBA}"/>
                </a:ext>
              </a:extLst>
            </p:cNvPr>
            <p:cNvSpPr txBox="1"/>
            <p:nvPr/>
          </p:nvSpPr>
          <p:spPr>
            <a:xfrm>
              <a:off x="6263160" y="4198446"/>
              <a:ext cx="2043202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FeO</a:t>
              </a:r>
              <a:r>
                <a: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tên</a:t>
              </a:r>
              <a:r>
                <a: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endParaRPr lang="en-GB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B6F2AFF-1FEF-28E3-582B-83817F5F5C72}"/>
                </a:ext>
              </a:extLst>
            </p:cNvPr>
            <p:cNvSpPr txBox="1"/>
            <p:nvPr/>
          </p:nvSpPr>
          <p:spPr>
            <a:xfrm rot="3597304">
              <a:off x="6672549" y="3341982"/>
              <a:ext cx="955641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en-US" sz="16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</a:t>
              </a:r>
              <a:r>
                <a:rPr lang="en-US" sz="16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US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AE8A8AF-DC9E-701D-8747-1D9E37E15BC4}"/>
              </a:ext>
            </a:extLst>
          </p:cNvPr>
          <p:cNvGrpSpPr/>
          <p:nvPr/>
        </p:nvGrpSpPr>
        <p:grpSpPr>
          <a:xfrm>
            <a:off x="3401554" y="2337857"/>
            <a:ext cx="3323239" cy="3241573"/>
            <a:chOff x="2678406" y="2265246"/>
            <a:chExt cx="3323239" cy="3241573"/>
          </a:xfrm>
        </p:grpSpPr>
        <p:sp>
          <p:nvSpPr>
            <p:cNvPr id="5" name="Triangle 4">
              <a:extLst>
                <a:ext uri="{FF2B5EF4-FFF2-40B4-BE49-F238E27FC236}">
                  <a16:creationId xmlns:a16="http://schemas.microsoft.com/office/drawing/2014/main" id="{F79141FE-7133-CC67-C513-9047CB577BC3}"/>
                </a:ext>
              </a:extLst>
            </p:cNvPr>
            <p:cNvSpPr/>
            <p:nvPr/>
          </p:nvSpPr>
          <p:spPr>
            <a:xfrm>
              <a:off x="2678406" y="2265246"/>
              <a:ext cx="2670049" cy="2301766"/>
            </a:xfrm>
            <a:prstGeom prst="triangl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7C95410-A3DB-3277-58AA-B0990A062636}"/>
                </a:ext>
              </a:extLst>
            </p:cNvPr>
            <p:cNvSpPr txBox="1"/>
            <p:nvPr/>
          </p:nvSpPr>
          <p:spPr>
            <a:xfrm>
              <a:off x="3485074" y="4180749"/>
              <a:ext cx="2516571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SO</a:t>
              </a:r>
              <a:r>
                <a:rPr lang="en-GB" sz="1600" b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tên</a:t>
              </a:r>
              <a:r>
                <a: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endPara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A7510D3-60A6-796D-EF2C-09518777EEDD}"/>
                </a:ext>
              </a:extLst>
            </p:cNvPr>
            <p:cNvSpPr txBox="1"/>
            <p:nvPr/>
          </p:nvSpPr>
          <p:spPr>
            <a:xfrm rot="3655244">
              <a:off x="3271257" y="3852950"/>
              <a:ext cx="2954949" cy="35278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15000"/>
                </a:lnSpc>
                <a:tabLst>
                  <a:tab pos="179705" algn="l"/>
                  <a:tab pos="3420110" algn="l"/>
                  <a:tab pos="5039995" algn="l"/>
                </a:tabLst>
              </a:pPr>
              <a:r>
                <a:rPr lang="en-US" sz="16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CuO</a:t>
              </a:r>
              <a:r>
                <a:rPr lang="en-US" sz="16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, MgO, Na</a:t>
              </a:r>
              <a:r>
                <a:rPr lang="en-US" sz="1600" baseline="-250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16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endParaRPr lang="en-GB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57DED4A-FB81-5F2F-835C-0609D6ED706A}"/>
                </a:ext>
              </a:extLst>
            </p:cNvPr>
            <p:cNvSpPr txBox="1"/>
            <p:nvPr/>
          </p:nvSpPr>
          <p:spPr>
            <a:xfrm rot="18121391">
              <a:off x="3037020" y="3286867"/>
              <a:ext cx="100714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NaOH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348C521-5421-7E4B-4830-9B464F8A01CC}"/>
              </a:ext>
            </a:extLst>
          </p:cNvPr>
          <p:cNvGrpSpPr/>
          <p:nvPr/>
        </p:nvGrpSpPr>
        <p:grpSpPr>
          <a:xfrm>
            <a:off x="1958565" y="1585745"/>
            <a:ext cx="2715717" cy="3111921"/>
            <a:chOff x="1183504" y="1530672"/>
            <a:chExt cx="2715717" cy="3111921"/>
          </a:xfrm>
        </p:grpSpPr>
        <p:sp>
          <p:nvSpPr>
            <p:cNvPr id="29" name="Triangle 28">
              <a:extLst>
                <a:ext uri="{FF2B5EF4-FFF2-40B4-BE49-F238E27FC236}">
                  <a16:creationId xmlns:a16="http://schemas.microsoft.com/office/drawing/2014/main" id="{7767C165-05BD-6296-6985-EB76C49CB818}"/>
                </a:ext>
              </a:extLst>
            </p:cNvPr>
            <p:cNvSpPr/>
            <p:nvPr/>
          </p:nvSpPr>
          <p:spPr>
            <a:xfrm rot="17984783">
              <a:off x="999362" y="1714814"/>
              <a:ext cx="2670049" cy="2301766"/>
            </a:xfrm>
            <a:prstGeom prst="triangl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BDD32AD-0553-8646-DFEE-3A8DA12F56E3}"/>
                </a:ext>
              </a:extLst>
            </p:cNvPr>
            <p:cNvSpPr txBox="1"/>
            <p:nvPr/>
          </p:nvSpPr>
          <p:spPr>
            <a:xfrm rot="18082107">
              <a:off x="1883128" y="3042415"/>
              <a:ext cx="2861803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600" b="1" baseline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Na</a:t>
              </a:r>
              <a:r>
                <a:rPr lang="en-US" sz="1600" b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 </a:t>
              </a:r>
              <a:r>
                <a:rPr lang="en-US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bazơ</a:t>
              </a:r>
              <a:r>
                <a:rPr 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tương</a:t>
              </a:r>
              <a:r>
                <a:rPr 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ứng</a:t>
              </a:r>
              <a:r>
                <a:rPr 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endPara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3F3B05A-11DC-2307-A2C8-8AF0325130AF}"/>
                </a:ext>
              </a:extLst>
            </p:cNvPr>
            <p:cNvSpPr txBox="1"/>
            <p:nvPr/>
          </p:nvSpPr>
          <p:spPr>
            <a:xfrm>
              <a:off x="2228108" y="2382967"/>
              <a:ext cx="167111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Al</a:t>
              </a:r>
              <a:r>
                <a:rPr lang="en-US" sz="16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r>
                <a:rPr lang="en-US" sz="16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F456383B-5885-0AE9-EE5A-66D5B9B37C61}"/>
              </a:ext>
            </a:extLst>
          </p:cNvPr>
          <p:cNvGrpSpPr/>
          <p:nvPr/>
        </p:nvGrpSpPr>
        <p:grpSpPr>
          <a:xfrm>
            <a:off x="2075650" y="37950"/>
            <a:ext cx="2922992" cy="2301766"/>
            <a:chOff x="1353349" y="12734"/>
            <a:chExt cx="2922992" cy="2301766"/>
          </a:xfrm>
        </p:grpSpPr>
        <p:sp>
          <p:nvSpPr>
            <p:cNvPr id="30" name="Triangle 29">
              <a:extLst>
                <a:ext uri="{FF2B5EF4-FFF2-40B4-BE49-F238E27FC236}">
                  <a16:creationId xmlns:a16="http://schemas.microsoft.com/office/drawing/2014/main" id="{618AEF07-A41D-7249-9D83-0922D17F292C}"/>
                </a:ext>
              </a:extLst>
            </p:cNvPr>
            <p:cNvSpPr/>
            <p:nvPr/>
          </p:nvSpPr>
          <p:spPr>
            <a:xfrm>
              <a:off x="1353349" y="12734"/>
              <a:ext cx="2670049" cy="2301766"/>
            </a:xfrm>
            <a:prstGeom prst="triangl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2FBDDDE-5848-3735-B7C4-7333493DE336}"/>
                </a:ext>
              </a:extLst>
            </p:cNvPr>
            <p:cNvSpPr txBox="1"/>
            <p:nvPr/>
          </p:nvSpPr>
          <p:spPr>
            <a:xfrm>
              <a:off x="1408289" y="1957951"/>
              <a:ext cx="286805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CTHH </a:t>
              </a:r>
              <a:r>
                <a:rPr lang="en-US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tạo</a:t>
              </a:r>
              <a:r>
                <a:rPr 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bởi</a:t>
              </a:r>
              <a:r>
                <a:rPr 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Al (III) </a:t>
              </a:r>
              <a:r>
                <a:rPr lang="en-US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O</a:t>
              </a:r>
              <a:endParaRPr lang="en-US" sz="16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A402118-107D-A8C4-CED7-4324EF5A5D5F}"/>
              </a:ext>
            </a:extLst>
          </p:cNvPr>
          <p:cNvGrpSpPr/>
          <p:nvPr/>
        </p:nvGrpSpPr>
        <p:grpSpPr>
          <a:xfrm>
            <a:off x="7438614" y="70318"/>
            <a:ext cx="3121526" cy="2301766"/>
            <a:chOff x="6670420" y="-54034"/>
            <a:chExt cx="3121526" cy="2301766"/>
          </a:xfrm>
        </p:grpSpPr>
        <p:sp>
          <p:nvSpPr>
            <p:cNvPr id="31" name="Triangle 30">
              <a:extLst>
                <a:ext uri="{FF2B5EF4-FFF2-40B4-BE49-F238E27FC236}">
                  <a16:creationId xmlns:a16="http://schemas.microsoft.com/office/drawing/2014/main" id="{9F29EA21-F4E5-2DBD-D338-5615E8E1CA1F}"/>
                </a:ext>
              </a:extLst>
            </p:cNvPr>
            <p:cNvSpPr/>
            <p:nvPr/>
          </p:nvSpPr>
          <p:spPr>
            <a:xfrm>
              <a:off x="6670420" y="-54034"/>
              <a:ext cx="2670049" cy="2301766"/>
            </a:xfrm>
            <a:prstGeom prst="triangl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C9CD0E3-5359-91F1-4444-D5DCD8C630BB}"/>
                </a:ext>
              </a:extLst>
            </p:cNvPr>
            <p:cNvSpPr txBox="1"/>
            <p:nvPr/>
          </p:nvSpPr>
          <p:spPr>
            <a:xfrm>
              <a:off x="7275375" y="1889644"/>
              <a:ext cx="2516571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SO</a:t>
              </a:r>
              <a:r>
                <a:rPr lang="en-GB" sz="1600" b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tên</a:t>
              </a:r>
              <a:r>
                <a: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endPara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D35AA875-3E6B-3967-9A21-24B65964523C}"/>
              </a:ext>
            </a:extLst>
          </p:cNvPr>
          <p:cNvGrpSpPr/>
          <p:nvPr/>
        </p:nvGrpSpPr>
        <p:grpSpPr>
          <a:xfrm>
            <a:off x="7869247" y="1586198"/>
            <a:ext cx="2389888" cy="3521751"/>
            <a:chOff x="7101850" y="1488194"/>
            <a:chExt cx="2389888" cy="3521751"/>
          </a:xfrm>
        </p:grpSpPr>
        <p:sp>
          <p:nvSpPr>
            <p:cNvPr id="28" name="Triangle 27">
              <a:extLst>
                <a:ext uri="{FF2B5EF4-FFF2-40B4-BE49-F238E27FC236}">
                  <a16:creationId xmlns:a16="http://schemas.microsoft.com/office/drawing/2014/main" id="{7ACD1787-DD49-9BF8-C245-41BCBA2D4806}"/>
                </a:ext>
              </a:extLst>
            </p:cNvPr>
            <p:cNvSpPr/>
            <p:nvPr/>
          </p:nvSpPr>
          <p:spPr>
            <a:xfrm rot="3562546">
              <a:off x="7005830" y="1672336"/>
              <a:ext cx="2670049" cy="2301766"/>
            </a:xfrm>
            <a:prstGeom prst="triangl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DBAA02F-AA20-8FF3-853E-79E6E88AB739}"/>
                </a:ext>
              </a:extLst>
            </p:cNvPr>
            <p:cNvSpPr txBox="1"/>
            <p:nvPr/>
          </p:nvSpPr>
          <p:spPr>
            <a:xfrm rot="3670585">
              <a:off x="6175169" y="3380432"/>
              <a:ext cx="2920472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</a:t>
              </a:r>
              <a:r>
                <a:rPr lang="en-GB" sz="1600" b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axit</a:t>
              </a:r>
              <a:r>
                <a: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tương</a:t>
              </a:r>
              <a:r>
                <a: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ứng</a:t>
              </a:r>
              <a:r>
                <a:rPr lang="en-GB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endParaRPr lang="en-GB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6C08D1B-7679-9F95-C8F8-8FA71B77E11E}"/>
                </a:ext>
              </a:extLst>
            </p:cNvPr>
            <p:cNvSpPr txBox="1"/>
            <p:nvPr/>
          </p:nvSpPr>
          <p:spPr>
            <a:xfrm>
              <a:off x="7101850" y="2200318"/>
              <a:ext cx="22175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Lưu</a:t>
              </a:r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huỳnh</a:t>
              </a:r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đioxit</a:t>
              </a:r>
              <a:endParaRPr lang="en-US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175631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>
            <a:extLst>
              <a:ext uri="{FF2B5EF4-FFF2-40B4-BE49-F238E27FC236}">
                <a16:creationId xmlns:a16="http://schemas.microsoft.com/office/drawing/2014/main" id="{5A233EE7-D7C6-91BD-C7DA-09C0A39611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036416">
            <a:off x="3226595" y="1296195"/>
            <a:ext cx="430213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2" name="Picture 18" descr="Cover">
            <a:extLst>
              <a:ext uri="{FF2B5EF4-FFF2-40B4-BE49-F238E27FC236}">
                <a16:creationId xmlns:a16="http://schemas.microsoft.com/office/drawing/2014/main" id="{92833C7D-92DB-4E82-FCC1-AB35C67116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2414" y="5197476"/>
            <a:ext cx="1627187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1" name="Picture 17" descr="Cover">
            <a:extLst>
              <a:ext uri="{FF2B5EF4-FFF2-40B4-BE49-F238E27FC236}">
                <a16:creationId xmlns:a16="http://schemas.microsoft.com/office/drawing/2014/main" id="{A38BFC54-F91E-559F-CA3C-86C822C449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3808">
            <a:off x="3048000" y="5103813"/>
            <a:ext cx="1163638" cy="1287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0" name="Picture 16" descr="Cover">
            <a:extLst>
              <a:ext uri="{FF2B5EF4-FFF2-40B4-BE49-F238E27FC236}">
                <a16:creationId xmlns:a16="http://schemas.microsoft.com/office/drawing/2014/main" id="{9727209D-10EB-38AA-83A2-486E8FEB6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276601"/>
            <a:ext cx="1951038" cy="217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7" name="Picture 13" descr="Cover">
            <a:extLst>
              <a:ext uri="{FF2B5EF4-FFF2-40B4-BE49-F238E27FC236}">
                <a16:creationId xmlns:a16="http://schemas.microsoft.com/office/drawing/2014/main" id="{C1FC2B90-5437-E492-F3CF-A773655425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726" y="2362200"/>
            <a:ext cx="950913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6" name="Picture 12" descr="Cover">
            <a:extLst>
              <a:ext uri="{FF2B5EF4-FFF2-40B4-BE49-F238E27FC236}">
                <a16:creationId xmlns:a16="http://schemas.microsoft.com/office/drawing/2014/main" id="{79B078A2-6667-B9B4-1271-9390A6E578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1" y="1295400"/>
            <a:ext cx="2936875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4" name="Picture 10" descr="Cover">
            <a:extLst>
              <a:ext uri="{FF2B5EF4-FFF2-40B4-BE49-F238E27FC236}">
                <a16:creationId xmlns:a16="http://schemas.microsoft.com/office/drawing/2014/main" id="{7947BC0F-84C4-81F9-79D6-2D0C8C96F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657896">
            <a:off x="8170863" y="5332413"/>
            <a:ext cx="1077912" cy="118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3" name="Picture 9" descr="Cover">
            <a:extLst>
              <a:ext uri="{FF2B5EF4-FFF2-40B4-BE49-F238E27FC236}">
                <a16:creationId xmlns:a16="http://schemas.microsoft.com/office/drawing/2014/main" id="{6B9A4FDF-8EEA-0CF2-CAED-B6B6B495BB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1" y="3276601"/>
            <a:ext cx="2259013" cy="263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Picture 8" descr="Cover">
            <a:extLst>
              <a:ext uri="{FF2B5EF4-FFF2-40B4-BE49-F238E27FC236}">
                <a16:creationId xmlns:a16="http://schemas.microsoft.com/office/drawing/2014/main" id="{8A907AF6-A597-8646-2272-02285D06C5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2775" y="328614"/>
            <a:ext cx="814388" cy="96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7" descr="Cover">
            <a:extLst>
              <a:ext uri="{FF2B5EF4-FFF2-40B4-BE49-F238E27FC236}">
                <a16:creationId xmlns:a16="http://schemas.microsoft.com/office/drawing/2014/main" id="{4CF88A06-0A00-923A-08FF-6D70EA6B69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1035050"/>
            <a:ext cx="9667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6" descr="Cover">
            <a:extLst>
              <a:ext uri="{FF2B5EF4-FFF2-40B4-BE49-F238E27FC236}">
                <a16:creationId xmlns:a16="http://schemas.microsoft.com/office/drawing/2014/main" id="{A51EFA43-EB69-5308-B972-4157A24452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6276" y="1298576"/>
            <a:ext cx="923925" cy="91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 descr="Cover">
            <a:extLst>
              <a:ext uri="{FF2B5EF4-FFF2-40B4-BE49-F238E27FC236}">
                <a16:creationId xmlns:a16="http://schemas.microsoft.com/office/drawing/2014/main" id="{14EC58AE-0C42-DB88-A779-82184A6523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1" y="1447800"/>
            <a:ext cx="2079625" cy="264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6" name="Picture 22" descr="http://www.health.gov.ws/portals/189/support%20files/water-drop.jpg">
            <a:extLst>
              <a:ext uri="{FF2B5EF4-FFF2-40B4-BE49-F238E27FC236}">
                <a16:creationId xmlns:a16="http://schemas.microsoft.com/office/drawing/2014/main" id="{57077751-78C8-C7CD-9095-ACDDAD4513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275772" y="2819400"/>
            <a:ext cx="1869056" cy="1326612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</p:pic>
      <p:sp>
        <p:nvSpPr>
          <p:cNvPr id="21" name="Hình chữ nhật góc tròn 20">
            <a:extLst>
              <a:ext uri="{FF2B5EF4-FFF2-40B4-BE49-F238E27FC236}">
                <a16:creationId xmlns:a16="http://schemas.microsoft.com/office/drawing/2014/main" id="{5A796879-AA11-66A2-CA31-2A2F181D6E04}"/>
              </a:ext>
            </a:extLst>
          </p:cNvPr>
          <p:cNvSpPr/>
          <p:nvPr/>
        </p:nvSpPr>
        <p:spPr>
          <a:xfrm>
            <a:off x="3886200" y="5029200"/>
            <a:ext cx="1295400" cy="1066800"/>
          </a:xfrm>
          <a:prstGeom prst="roundRect">
            <a:avLst/>
          </a:prstGeom>
          <a:solidFill>
            <a:schemeClr val="bg1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Phân</a:t>
            </a:r>
            <a:r>
              <a:rPr lang="en-US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loại</a:t>
            </a:r>
            <a:endParaRPr lang="en-US" sz="24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Hình chữ nhật góc tròn 21">
            <a:extLst>
              <a:ext uri="{FF2B5EF4-FFF2-40B4-BE49-F238E27FC236}">
                <a16:creationId xmlns:a16="http://schemas.microsoft.com/office/drawing/2014/main" id="{A33879C0-0D4C-9F41-EC2A-FB1E9FED124C}"/>
              </a:ext>
            </a:extLst>
          </p:cNvPr>
          <p:cNvSpPr/>
          <p:nvPr/>
        </p:nvSpPr>
        <p:spPr>
          <a:xfrm>
            <a:off x="1711326" y="4606925"/>
            <a:ext cx="1489075" cy="1066800"/>
          </a:xfrm>
          <a:prstGeom prst="roundRect">
            <a:avLst/>
          </a:prstGeom>
          <a:solidFill>
            <a:schemeClr val="bg1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US" b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Oxit axit</a:t>
            </a:r>
          </a:p>
        </p:txBody>
      </p:sp>
      <p:sp>
        <p:nvSpPr>
          <p:cNvPr id="24" name="Hình chữ nhật góc tròn 23">
            <a:extLst>
              <a:ext uri="{FF2B5EF4-FFF2-40B4-BE49-F238E27FC236}">
                <a16:creationId xmlns:a16="http://schemas.microsoft.com/office/drawing/2014/main" id="{38982C45-A551-9FBA-714C-1D2798DE4CE3}"/>
              </a:ext>
            </a:extLst>
          </p:cNvPr>
          <p:cNvSpPr/>
          <p:nvPr/>
        </p:nvSpPr>
        <p:spPr>
          <a:xfrm>
            <a:off x="1676400" y="5791200"/>
            <a:ext cx="1524000" cy="1066800"/>
          </a:xfrm>
          <a:prstGeom prst="roundRect">
            <a:avLst/>
          </a:prstGeom>
          <a:solidFill>
            <a:schemeClr val="bg1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US" b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Oxit bazơ</a:t>
            </a:r>
          </a:p>
        </p:txBody>
      </p:sp>
      <p:sp>
        <p:nvSpPr>
          <p:cNvPr id="25" name="Hình chữ nhật góc tròn 24">
            <a:extLst>
              <a:ext uri="{FF2B5EF4-FFF2-40B4-BE49-F238E27FC236}">
                <a16:creationId xmlns:a16="http://schemas.microsoft.com/office/drawing/2014/main" id="{7183C1E0-13AB-3A43-FADF-DB1557DF92E2}"/>
              </a:ext>
            </a:extLst>
          </p:cNvPr>
          <p:cNvSpPr/>
          <p:nvPr/>
        </p:nvSpPr>
        <p:spPr>
          <a:xfrm>
            <a:off x="3462338" y="1371600"/>
            <a:ext cx="2057400" cy="1066800"/>
          </a:xfrm>
          <a:prstGeom prst="roundRect">
            <a:avLst/>
          </a:prstGeom>
          <a:solidFill>
            <a:schemeClr val="bg1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err="1">
                <a:solidFill>
                  <a:srgbClr val="0000FF"/>
                </a:solidFill>
              </a:rPr>
              <a:t>Tên</a:t>
            </a:r>
            <a:r>
              <a:rPr lang="en-US" sz="3200">
                <a:solidFill>
                  <a:srgbClr val="0000FF"/>
                </a:solidFill>
              </a:rPr>
              <a:t> gọi</a:t>
            </a:r>
          </a:p>
        </p:txBody>
      </p:sp>
      <p:sp>
        <p:nvSpPr>
          <p:cNvPr id="29" name="Hình chữ nhật góc tròn 28">
            <a:extLst>
              <a:ext uri="{FF2B5EF4-FFF2-40B4-BE49-F238E27FC236}">
                <a16:creationId xmlns:a16="http://schemas.microsoft.com/office/drawing/2014/main" id="{B38E506A-7C69-E152-E264-7E36CC961061}"/>
              </a:ext>
            </a:extLst>
          </p:cNvPr>
          <p:cNvSpPr/>
          <p:nvPr/>
        </p:nvSpPr>
        <p:spPr>
          <a:xfrm>
            <a:off x="1533525" y="2362200"/>
            <a:ext cx="1676400" cy="990600"/>
          </a:xfrm>
          <a:prstGeom prst="roundRect">
            <a:avLst/>
          </a:prstGeom>
          <a:solidFill>
            <a:schemeClr val="bg1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US" sz="1200" b="1">
                <a:solidFill>
                  <a:srgbClr val="FF0000"/>
                </a:solidFill>
                <a:latin typeface="Calibri" panose="020F0502020204030204" pitchFamily="34" charset="0"/>
              </a:rPr>
              <a:t>PK nhiều hóa trị</a:t>
            </a:r>
          </a:p>
          <a:p>
            <a:pPr algn="ctr">
              <a:defRPr/>
            </a:pPr>
            <a:r>
              <a:rPr lang="en-US" sz="1200" b="1">
                <a:solidFill>
                  <a:srgbClr val="0000FF"/>
                </a:solidFill>
                <a:latin typeface="Calibri" panose="020F0502020204030204" pitchFamily="34" charset="0"/>
              </a:rPr>
              <a:t>(TT1)Tên PK +(TT2)Oxit</a:t>
            </a:r>
          </a:p>
        </p:txBody>
      </p:sp>
      <p:sp>
        <p:nvSpPr>
          <p:cNvPr id="30" name="Hình chữ nhật góc tròn 29">
            <a:extLst>
              <a:ext uri="{FF2B5EF4-FFF2-40B4-BE49-F238E27FC236}">
                <a16:creationId xmlns:a16="http://schemas.microsoft.com/office/drawing/2014/main" id="{6DFE7E88-EB5D-2F01-FB70-C3B5E81F27CB}"/>
              </a:ext>
            </a:extLst>
          </p:cNvPr>
          <p:cNvSpPr/>
          <p:nvPr/>
        </p:nvSpPr>
        <p:spPr>
          <a:xfrm>
            <a:off x="7010400" y="685800"/>
            <a:ext cx="1295400" cy="1371600"/>
          </a:xfrm>
          <a:prstGeom prst="roundRect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US" sz="2400" b="1">
                <a:solidFill>
                  <a:srgbClr val="000000"/>
                </a:solidFill>
                <a:latin typeface="Calibri" panose="020F0502020204030204" pitchFamily="34" charset="0"/>
                <a:cs typeface="Courier New" panose="02070309020205020404" pitchFamily="49" charset="0"/>
              </a:rPr>
              <a:t>Định nghĩa</a:t>
            </a:r>
            <a:endParaRPr lang="en-US" sz="2400" b="1">
              <a:solidFill>
                <a:srgbClr val="FFFF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1" name="Hình chữ nhật góc tròn 30">
            <a:extLst>
              <a:ext uri="{FF2B5EF4-FFF2-40B4-BE49-F238E27FC236}">
                <a16:creationId xmlns:a16="http://schemas.microsoft.com/office/drawing/2014/main" id="{6CE1518E-1DFF-00D7-576A-1D97EB0FEEA2}"/>
              </a:ext>
            </a:extLst>
          </p:cNvPr>
          <p:cNvSpPr/>
          <p:nvPr/>
        </p:nvSpPr>
        <p:spPr>
          <a:xfrm>
            <a:off x="8991600" y="0"/>
            <a:ext cx="1676400" cy="762000"/>
          </a:xfrm>
          <a:prstGeom prst="roundRect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>
                <a:solidFill>
                  <a:srgbClr val="000000"/>
                </a:solidFill>
              </a:rPr>
              <a:t>Hợp chất</a:t>
            </a:r>
          </a:p>
        </p:txBody>
      </p:sp>
      <p:sp>
        <p:nvSpPr>
          <p:cNvPr id="32" name="Hình chữ nhật góc tròn 31">
            <a:extLst>
              <a:ext uri="{FF2B5EF4-FFF2-40B4-BE49-F238E27FC236}">
                <a16:creationId xmlns:a16="http://schemas.microsoft.com/office/drawing/2014/main" id="{CE574472-B013-894A-268E-302739010D3A}"/>
              </a:ext>
            </a:extLst>
          </p:cNvPr>
          <p:cNvSpPr/>
          <p:nvPr/>
        </p:nvSpPr>
        <p:spPr>
          <a:xfrm>
            <a:off x="8991600" y="914400"/>
            <a:ext cx="1676400" cy="762000"/>
          </a:xfrm>
          <a:prstGeom prst="roundRect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>
                <a:solidFill>
                  <a:srgbClr val="000000"/>
                </a:solidFill>
              </a:rPr>
              <a:t>2 nguyên tố</a:t>
            </a:r>
          </a:p>
        </p:txBody>
      </p:sp>
      <p:sp>
        <p:nvSpPr>
          <p:cNvPr id="33" name="Hình chữ nhật góc tròn 32">
            <a:extLst>
              <a:ext uri="{FF2B5EF4-FFF2-40B4-BE49-F238E27FC236}">
                <a16:creationId xmlns:a16="http://schemas.microsoft.com/office/drawing/2014/main" id="{511C6219-6554-8E63-5713-390682904AB2}"/>
              </a:ext>
            </a:extLst>
          </p:cNvPr>
          <p:cNvSpPr/>
          <p:nvPr/>
        </p:nvSpPr>
        <p:spPr>
          <a:xfrm>
            <a:off x="8991600" y="1905000"/>
            <a:ext cx="1676400" cy="914400"/>
          </a:xfrm>
          <a:prstGeom prst="roundRect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>
                <a:solidFill>
                  <a:srgbClr val="000000"/>
                </a:solidFill>
              </a:rPr>
              <a:t>1 nguyên  tố là oxi</a:t>
            </a:r>
          </a:p>
        </p:txBody>
      </p:sp>
      <p:sp>
        <p:nvSpPr>
          <p:cNvPr id="35867" name="Hộp_Văn_Bản 33">
            <a:extLst>
              <a:ext uri="{FF2B5EF4-FFF2-40B4-BE49-F238E27FC236}">
                <a16:creationId xmlns:a16="http://schemas.microsoft.com/office/drawing/2014/main" id="{8447B4E7-07A5-7787-DF5D-0A03D25FA5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3048001"/>
            <a:ext cx="22098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4800" b="1">
                <a:solidFill>
                  <a:srgbClr val="FF0000"/>
                </a:solidFill>
                <a:latin typeface="Calibri" panose="020F0502020204030204" pitchFamily="34" charset="0"/>
              </a:rPr>
              <a:t>OXIT</a:t>
            </a:r>
          </a:p>
        </p:txBody>
      </p:sp>
      <p:sp>
        <p:nvSpPr>
          <p:cNvPr id="35" name="Hình chữ nhật góc tròn 34">
            <a:extLst>
              <a:ext uri="{FF2B5EF4-FFF2-40B4-BE49-F238E27FC236}">
                <a16:creationId xmlns:a16="http://schemas.microsoft.com/office/drawing/2014/main" id="{164699FD-5033-5C21-423F-FCE97ED0A2D0}"/>
              </a:ext>
            </a:extLst>
          </p:cNvPr>
          <p:cNvSpPr/>
          <p:nvPr/>
        </p:nvSpPr>
        <p:spPr>
          <a:xfrm>
            <a:off x="6858000" y="5027613"/>
            <a:ext cx="1219200" cy="914400"/>
          </a:xfrm>
          <a:prstGeom prst="roundRect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US" sz="2400" b="1">
                <a:solidFill>
                  <a:srgbClr val="FF0000"/>
                </a:solidFill>
                <a:latin typeface="Calibri" panose="020F0502020204030204" pitchFamily="34" charset="0"/>
                <a:cs typeface="Courier New" panose="02070309020205020404" pitchFamily="49" charset="0"/>
              </a:rPr>
              <a:t>Công thức</a:t>
            </a:r>
            <a:endParaRPr lang="en-US" sz="2400" b="1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7" name="Hình chữ nhật góc tròn 36">
            <a:extLst>
              <a:ext uri="{FF2B5EF4-FFF2-40B4-BE49-F238E27FC236}">
                <a16:creationId xmlns:a16="http://schemas.microsoft.com/office/drawing/2014/main" id="{0AD3D7C9-7EAE-CDCD-206D-E537324A52ED}"/>
              </a:ext>
            </a:extLst>
          </p:cNvPr>
          <p:cNvSpPr/>
          <p:nvPr/>
        </p:nvSpPr>
        <p:spPr>
          <a:xfrm>
            <a:off x="9047163" y="5748338"/>
            <a:ext cx="1143000" cy="685800"/>
          </a:xfrm>
          <a:prstGeom prst="roundRect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>
                <a:solidFill>
                  <a:srgbClr val="FF0000"/>
                </a:solidFill>
                <a:cs typeface="Courier New" pitchFamily="49" charset="0"/>
              </a:rPr>
              <a:t> </a:t>
            </a:r>
            <a:r>
              <a:rPr lang="en-US" sz="2400" b="1">
                <a:solidFill>
                  <a:srgbClr val="FF0000"/>
                </a:solidFill>
                <a:cs typeface="Courier New" pitchFamily="49" charset="0"/>
              </a:rPr>
              <a:t>M</a:t>
            </a:r>
            <a:r>
              <a:rPr lang="en-US" sz="2400" b="1" baseline="-25000">
                <a:solidFill>
                  <a:srgbClr val="FF0000"/>
                </a:solidFill>
                <a:cs typeface="Courier New" pitchFamily="49" charset="0"/>
              </a:rPr>
              <a:t>x</a:t>
            </a:r>
            <a:r>
              <a:rPr lang="en-US" sz="2400" b="1">
                <a:solidFill>
                  <a:srgbClr val="FF0000"/>
                </a:solidFill>
                <a:cs typeface="Courier New" pitchFamily="49" charset="0"/>
              </a:rPr>
              <a:t>O</a:t>
            </a:r>
            <a:r>
              <a:rPr lang="en-US" sz="2400" b="1" baseline="-25000">
                <a:solidFill>
                  <a:srgbClr val="FF0000"/>
                </a:solidFill>
                <a:cs typeface="Courier New" pitchFamily="49" charset="0"/>
              </a:rPr>
              <a:t>y</a:t>
            </a:r>
            <a:endParaRPr lang="en-US" sz="2400" b="1" baseline="-2500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4" name="Hình chữ nhật góc tròn 33">
            <a:extLst>
              <a:ext uri="{FF2B5EF4-FFF2-40B4-BE49-F238E27FC236}">
                <a16:creationId xmlns:a16="http://schemas.microsoft.com/office/drawing/2014/main" id="{F1E6783D-F7C5-6BB9-0580-6BAEEEF10F1F}"/>
              </a:ext>
            </a:extLst>
          </p:cNvPr>
          <p:cNvSpPr/>
          <p:nvPr/>
        </p:nvSpPr>
        <p:spPr>
          <a:xfrm>
            <a:off x="1524000" y="1219201"/>
            <a:ext cx="1447800" cy="803275"/>
          </a:xfrm>
          <a:prstGeom prst="roundRect">
            <a:avLst/>
          </a:prstGeom>
          <a:solidFill>
            <a:schemeClr val="bg1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US" sz="1200" b="1">
                <a:solidFill>
                  <a:srgbClr val="FF0000"/>
                </a:solidFill>
                <a:latin typeface="Calibri" panose="020F0502020204030204" pitchFamily="34" charset="0"/>
              </a:rPr>
              <a:t>KL nhiều hóa trị</a:t>
            </a:r>
          </a:p>
          <a:p>
            <a:pPr algn="ctr">
              <a:defRPr/>
            </a:pPr>
            <a:r>
              <a:rPr lang="en-US" sz="1200" b="1">
                <a:solidFill>
                  <a:srgbClr val="0000FF"/>
                </a:solidFill>
                <a:latin typeface="Calibri" panose="020F0502020204030204" pitchFamily="34" charset="0"/>
              </a:rPr>
              <a:t>Tên KL(hóa trị) +oxit</a:t>
            </a:r>
          </a:p>
        </p:txBody>
      </p:sp>
      <p:pic>
        <p:nvPicPr>
          <p:cNvPr id="2" name="(cut 2) Khoa học kì thú _ Mưa axit là gì_ (online-video-cutter.com).mp4">
            <a:hlinkClick r:id="" action="ppaction://media"/>
            <a:extLst>
              <a:ext uri="{FF2B5EF4-FFF2-40B4-BE49-F238E27FC236}">
                <a16:creationId xmlns:a16="http://schemas.microsoft.com/office/drawing/2014/main" id="{5D45F334-AF3C-8985-CE44-AB919F47BDB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1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5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21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21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21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8" dur="266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3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0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21" grpId="0" animBg="1"/>
      <p:bldP spid="22" grpId="0" animBg="1"/>
      <p:bldP spid="24" grpId="0" animBg="1"/>
      <p:bldP spid="25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5867" grpId="0"/>
      <p:bldP spid="35" grpId="0" animBg="1"/>
      <p:bldP spid="37" grpId="0" animBg="1"/>
      <p:bldP spid="3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>
            <a:extLst>
              <a:ext uri="{FF2B5EF4-FFF2-40B4-BE49-F238E27FC236}">
                <a16:creationId xmlns:a16="http://schemas.microsoft.com/office/drawing/2014/main" id="{AB858F50-AE46-DD1B-3201-37D6896874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63584">
            <a:off x="3226595" y="1296195"/>
            <a:ext cx="430213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2" name="Picture 18" descr="Cover">
            <a:extLst>
              <a:ext uri="{FF2B5EF4-FFF2-40B4-BE49-F238E27FC236}">
                <a16:creationId xmlns:a16="http://schemas.microsoft.com/office/drawing/2014/main" id="{2D3DC093-6A07-BB5F-F346-932F6C6148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2414" y="5197476"/>
            <a:ext cx="1627187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1" name="Picture 17" descr="Cover">
            <a:extLst>
              <a:ext uri="{FF2B5EF4-FFF2-40B4-BE49-F238E27FC236}">
                <a16:creationId xmlns:a16="http://schemas.microsoft.com/office/drawing/2014/main" id="{622FE8BF-44CC-68A7-9CEE-8275EB7736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3808">
            <a:off x="3048000" y="5103813"/>
            <a:ext cx="1163638" cy="1287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0" name="Picture 16" descr="Cover">
            <a:extLst>
              <a:ext uri="{FF2B5EF4-FFF2-40B4-BE49-F238E27FC236}">
                <a16:creationId xmlns:a16="http://schemas.microsoft.com/office/drawing/2014/main" id="{DDEFDC80-8DA0-A033-D635-41245BAA5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276601"/>
            <a:ext cx="1951038" cy="217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7" name="Picture 13" descr="Cover">
            <a:extLst>
              <a:ext uri="{FF2B5EF4-FFF2-40B4-BE49-F238E27FC236}">
                <a16:creationId xmlns:a16="http://schemas.microsoft.com/office/drawing/2014/main" id="{275F7A6F-82B0-4BA4-12D0-22C43E7E57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726" y="2362200"/>
            <a:ext cx="950913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6" name="Picture 12" descr="Cover">
            <a:extLst>
              <a:ext uri="{FF2B5EF4-FFF2-40B4-BE49-F238E27FC236}">
                <a16:creationId xmlns:a16="http://schemas.microsoft.com/office/drawing/2014/main" id="{C0CEEEE9-F56A-F598-0A3C-4AA1A62180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1" y="1295400"/>
            <a:ext cx="2936875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4" name="Picture 10" descr="Cover">
            <a:extLst>
              <a:ext uri="{FF2B5EF4-FFF2-40B4-BE49-F238E27FC236}">
                <a16:creationId xmlns:a16="http://schemas.microsoft.com/office/drawing/2014/main" id="{0313F325-F1EE-7499-9F0E-7CB76905DA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42104">
            <a:off x="8170863" y="5332413"/>
            <a:ext cx="1077912" cy="118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3" name="Picture 9" descr="Cover">
            <a:extLst>
              <a:ext uri="{FF2B5EF4-FFF2-40B4-BE49-F238E27FC236}">
                <a16:creationId xmlns:a16="http://schemas.microsoft.com/office/drawing/2014/main" id="{BFFDE852-F900-0263-DBBE-D78B0C49AC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1" y="3276601"/>
            <a:ext cx="2259013" cy="263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Picture 8" descr="Cover">
            <a:extLst>
              <a:ext uri="{FF2B5EF4-FFF2-40B4-BE49-F238E27FC236}">
                <a16:creationId xmlns:a16="http://schemas.microsoft.com/office/drawing/2014/main" id="{51CBE422-B940-0AF0-EB22-9BBA8A8FE5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2775" y="328614"/>
            <a:ext cx="814388" cy="96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7" descr="Cover">
            <a:extLst>
              <a:ext uri="{FF2B5EF4-FFF2-40B4-BE49-F238E27FC236}">
                <a16:creationId xmlns:a16="http://schemas.microsoft.com/office/drawing/2014/main" id="{23D13CD1-20B2-7CEF-5DEA-6CFAD231DF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1035050"/>
            <a:ext cx="9667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6" descr="Cover">
            <a:extLst>
              <a:ext uri="{FF2B5EF4-FFF2-40B4-BE49-F238E27FC236}">
                <a16:creationId xmlns:a16="http://schemas.microsoft.com/office/drawing/2014/main" id="{D2413923-6C00-DF99-7483-ED08F8E53F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6276" y="1298576"/>
            <a:ext cx="923925" cy="91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 descr="Cover">
            <a:extLst>
              <a:ext uri="{FF2B5EF4-FFF2-40B4-BE49-F238E27FC236}">
                <a16:creationId xmlns:a16="http://schemas.microsoft.com/office/drawing/2014/main" id="{FAD0449C-E875-FE99-4859-5B8B599CB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1" y="1447800"/>
            <a:ext cx="2079625" cy="264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6" name="Picture 22" descr="http://www.health.gov.ws/portals/189/support%20files/water-drop.jpg">
            <a:extLst>
              <a:ext uri="{FF2B5EF4-FFF2-40B4-BE49-F238E27FC236}">
                <a16:creationId xmlns:a16="http://schemas.microsoft.com/office/drawing/2014/main" id="{EA51900E-2C53-1FD4-A4E0-0C0D8A6EF7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275772" y="2819400"/>
            <a:ext cx="1869056" cy="1326612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</p:pic>
      <p:sp>
        <p:nvSpPr>
          <p:cNvPr id="21" name="Hình chữ nhật góc tròn 20">
            <a:extLst>
              <a:ext uri="{FF2B5EF4-FFF2-40B4-BE49-F238E27FC236}">
                <a16:creationId xmlns:a16="http://schemas.microsoft.com/office/drawing/2014/main" id="{31F52E20-A946-4E50-0371-4D66387FC641}"/>
              </a:ext>
            </a:extLst>
          </p:cNvPr>
          <p:cNvSpPr/>
          <p:nvPr/>
        </p:nvSpPr>
        <p:spPr>
          <a:xfrm>
            <a:off x="3886200" y="5029200"/>
            <a:ext cx="1295400" cy="1066800"/>
          </a:xfrm>
          <a:prstGeom prst="roundRect">
            <a:avLst/>
          </a:prstGeom>
          <a:solidFill>
            <a:schemeClr val="bg1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Phân</a:t>
            </a:r>
            <a:r>
              <a:rPr lang="en-US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loại</a:t>
            </a:r>
            <a:endParaRPr lang="en-US" sz="24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Hình chữ nhật góc tròn 21">
            <a:extLst>
              <a:ext uri="{FF2B5EF4-FFF2-40B4-BE49-F238E27FC236}">
                <a16:creationId xmlns:a16="http://schemas.microsoft.com/office/drawing/2014/main" id="{DD7CE78A-1483-D1C6-3DF3-DED2CAFAFDCD}"/>
              </a:ext>
            </a:extLst>
          </p:cNvPr>
          <p:cNvSpPr/>
          <p:nvPr/>
        </p:nvSpPr>
        <p:spPr>
          <a:xfrm>
            <a:off x="1711326" y="4606925"/>
            <a:ext cx="1489075" cy="1066800"/>
          </a:xfrm>
          <a:prstGeom prst="roundRect">
            <a:avLst/>
          </a:prstGeom>
          <a:solidFill>
            <a:schemeClr val="bg1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US" b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Oxit axit</a:t>
            </a:r>
          </a:p>
        </p:txBody>
      </p:sp>
      <p:sp>
        <p:nvSpPr>
          <p:cNvPr id="24" name="Hình chữ nhật góc tròn 23">
            <a:extLst>
              <a:ext uri="{FF2B5EF4-FFF2-40B4-BE49-F238E27FC236}">
                <a16:creationId xmlns:a16="http://schemas.microsoft.com/office/drawing/2014/main" id="{D1989C19-AA1C-BCBC-8FCA-69B37081EC24}"/>
              </a:ext>
            </a:extLst>
          </p:cNvPr>
          <p:cNvSpPr/>
          <p:nvPr/>
        </p:nvSpPr>
        <p:spPr>
          <a:xfrm>
            <a:off x="1676400" y="5791200"/>
            <a:ext cx="1524000" cy="1066800"/>
          </a:xfrm>
          <a:prstGeom prst="roundRect">
            <a:avLst/>
          </a:prstGeom>
          <a:solidFill>
            <a:schemeClr val="bg1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US" b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Oxit bazơ</a:t>
            </a:r>
          </a:p>
        </p:txBody>
      </p:sp>
      <p:sp>
        <p:nvSpPr>
          <p:cNvPr id="25" name="Hình chữ nhật góc tròn 24">
            <a:extLst>
              <a:ext uri="{FF2B5EF4-FFF2-40B4-BE49-F238E27FC236}">
                <a16:creationId xmlns:a16="http://schemas.microsoft.com/office/drawing/2014/main" id="{4DFAB7D7-106F-EE06-4755-E0567D23CCDA}"/>
              </a:ext>
            </a:extLst>
          </p:cNvPr>
          <p:cNvSpPr/>
          <p:nvPr/>
        </p:nvSpPr>
        <p:spPr>
          <a:xfrm>
            <a:off x="3462338" y="1371600"/>
            <a:ext cx="2057400" cy="1066800"/>
          </a:xfrm>
          <a:prstGeom prst="roundRect">
            <a:avLst/>
          </a:prstGeom>
          <a:solidFill>
            <a:schemeClr val="bg1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err="1">
                <a:solidFill>
                  <a:srgbClr val="0000FF"/>
                </a:solidFill>
              </a:rPr>
              <a:t>Tên</a:t>
            </a:r>
            <a:r>
              <a:rPr lang="en-US" sz="3200">
                <a:solidFill>
                  <a:srgbClr val="0000FF"/>
                </a:solidFill>
              </a:rPr>
              <a:t> gọi</a:t>
            </a:r>
          </a:p>
        </p:txBody>
      </p:sp>
      <p:sp>
        <p:nvSpPr>
          <p:cNvPr id="29" name="Hình chữ nhật góc tròn 28">
            <a:extLst>
              <a:ext uri="{FF2B5EF4-FFF2-40B4-BE49-F238E27FC236}">
                <a16:creationId xmlns:a16="http://schemas.microsoft.com/office/drawing/2014/main" id="{2644136B-EC48-B38D-94E2-A988CAFA3969}"/>
              </a:ext>
            </a:extLst>
          </p:cNvPr>
          <p:cNvSpPr/>
          <p:nvPr/>
        </p:nvSpPr>
        <p:spPr>
          <a:xfrm>
            <a:off x="1533525" y="2362200"/>
            <a:ext cx="1676400" cy="990600"/>
          </a:xfrm>
          <a:prstGeom prst="roundRect">
            <a:avLst/>
          </a:prstGeom>
          <a:solidFill>
            <a:schemeClr val="bg1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US" sz="1200" b="1">
                <a:solidFill>
                  <a:srgbClr val="FF0000"/>
                </a:solidFill>
                <a:latin typeface="Calibri" panose="020F0502020204030204" pitchFamily="34" charset="0"/>
              </a:rPr>
              <a:t>PK nhiều hóa trị</a:t>
            </a:r>
          </a:p>
          <a:p>
            <a:pPr algn="ctr">
              <a:defRPr/>
            </a:pPr>
            <a:r>
              <a:rPr lang="en-US" sz="1200" b="1">
                <a:solidFill>
                  <a:srgbClr val="0000FF"/>
                </a:solidFill>
                <a:latin typeface="Calibri" panose="020F0502020204030204" pitchFamily="34" charset="0"/>
              </a:rPr>
              <a:t>(TT1)Tên PK +(TT2)Oxit</a:t>
            </a:r>
          </a:p>
        </p:txBody>
      </p:sp>
      <p:sp>
        <p:nvSpPr>
          <p:cNvPr id="30" name="Hình chữ nhật góc tròn 29">
            <a:extLst>
              <a:ext uri="{FF2B5EF4-FFF2-40B4-BE49-F238E27FC236}">
                <a16:creationId xmlns:a16="http://schemas.microsoft.com/office/drawing/2014/main" id="{6EB69551-C51B-6710-65FE-AE712C8E66F2}"/>
              </a:ext>
            </a:extLst>
          </p:cNvPr>
          <p:cNvSpPr/>
          <p:nvPr/>
        </p:nvSpPr>
        <p:spPr>
          <a:xfrm>
            <a:off x="7010400" y="685800"/>
            <a:ext cx="1295400" cy="1371600"/>
          </a:xfrm>
          <a:prstGeom prst="roundRect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US" sz="2400" b="1">
                <a:solidFill>
                  <a:srgbClr val="000000"/>
                </a:solidFill>
                <a:latin typeface="Calibri" panose="020F0502020204030204" pitchFamily="34" charset="0"/>
                <a:cs typeface="Courier New" panose="02070309020205020404" pitchFamily="49" charset="0"/>
              </a:rPr>
              <a:t>Định nghĩa</a:t>
            </a:r>
            <a:endParaRPr lang="en-US" sz="2400" b="1">
              <a:solidFill>
                <a:srgbClr val="FFFF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1" name="Hình chữ nhật góc tròn 30">
            <a:extLst>
              <a:ext uri="{FF2B5EF4-FFF2-40B4-BE49-F238E27FC236}">
                <a16:creationId xmlns:a16="http://schemas.microsoft.com/office/drawing/2014/main" id="{289D8A77-AC6D-6B1A-D68D-9C52EBFB8005}"/>
              </a:ext>
            </a:extLst>
          </p:cNvPr>
          <p:cNvSpPr/>
          <p:nvPr/>
        </p:nvSpPr>
        <p:spPr>
          <a:xfrm>
            <a:off x="8991600" y="0"/>
            <a:ext cx="1676400" cy="762000"/>
          </a:xfrm>
          <a:prstGeom prst="roundRect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>
                <a:solidFill>
                  <a:srgbClr val="000000"/>
                </a:solidFill>
              </a:rPr>
              <a:t>Hợp chất</a:t>
            </a:r>
          </a:p>
        </p:txBody>
      </p:sp>
      <p:sp>
        <p:nvSpPr>
          <p:cNvPr id="32" name="Hình chữ nhật góc tròn 31">
            <a:extLst>
              <a:ext uri="{FF2B5EF4-FFF2-40B4-BE49-F238E27FC236}">
                <a16:creationId xmlns:a16="http://schemas.microsoft.com/office/drawing/2014/main" id="{CA9B5C32-2A57-E0A4-3AE8-0E2B6335D319}"/>
              </a:ext>
            </a:extLst>
          </p:cNvPr>
          <p:cNvSpPr/>
          <p:nvPr/>
        </p:nvSpPr>
        <p:spPr>
          <a:xfrm>
            <a:off x="8991600" y="914400"/>
            <a:ext cx="1676400" cy="762000"/>
          </a:xfrm>
          <a:prstGeom prst="roundRect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>
                <a:solidFill>
                  <a:srgbClr val="000000"/>
                </a:solidFill>
              </a:rPr>
              <a:t>2 nguyên tố</a:t>
            </a:r>
          </a:p>
        </p:txBody>
      </p:sp>
      <p:sp>
        <p:nvSpPr>
          <p:cNvPr id="33" name="Hình chữ nhật góc tròn 32">
            <a:extLst>
              <a:ext uri="{FF2B5EF4-FFF2-40B4-BE49-F238E27FC236}">
                <a16:creationId xmlns:a16="http://schemas.microsoft.com/office/drawing/2014/main" id="{B8525FC0-99C2-CFE9-6DAD-9A10581CC67E}"/>
              </a:ext>
            </a:extLst>
          </p:cNvPr>
          <p:cNvSpPr/>
          <p:nvPr/>
        </p:nvSpPr>
        <p:spPr>
          <a:xfrm>
            <a:off x="8991600" y="1905000"/>
            <a:ext cx="1676400" cy="914400"/>
          </a:xfrm>
          <a:prstGeom prst="roundRect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>
                <a:solidFill>
                  <a:srgbClr val="000000"/>
                </a:solidFill>
              </a:rPr>
              <a:t>1 nguyên  tố là oxi</a:t>
            </a:r>
          </a:p>
        </p:txBody>
      </p:sp>
      <p:sp>
        <p:nvSpPr>
          <p:cNvPr id="35867" name="Hộp_Văn_Bản 33">
            <a:extLst>
              <a:ext uri="{FF2B5EF4-FFF2-40B4-BE49-F238E27FC236}">
                <a16:creationId xmlns:a16="http://schemas.microsoft.com/office/drawing/2014/main" id="{86204674-E331-2E91-3230-8D8C40FB83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3048001"/>
            <a:ext cx="22098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4800" b="1">
                <a:solidFill>
                  <a:srgbClr val="FF0000"/>
                </a:solidFill>
                <a:latin typeface="Calibri" panose="020F0502020204030204" pitchFamily="34" charset="0"/>
              </a:rPr>
              <a:t>OXIT</a:t>
            </a:r>
          </a:p>
        </p:txBody>
      </p:sp>
      <p:sp>
        <p:nvSpPr>
          <p:cNvPr id="35" name="Hình chữ nhật góc tròn 34">
            <a:extLst>
              <a:ext uri="{FF2B5EF4-FFF2-40B4-BE49-F238E27FC236}">
                <a16:creationId xmlns:a16="http://schemas.microsoft.com/office/drawing/2014/main" id="{7B04691B-966C-3267-8517-3735EA67D949}"/>
              </a:ext>
            </a:extLst>
          </p:cNvPr>
          <p:cNvSpPr/>
          <p:nvPr/>
        </p:nvSpPr>
        <p:spPr>
          <a:xfrm>
            <a:off x="6858000" y="5027613"/>
            <a:ext cx="1219200" cy="914400"/>
          </a:xfrm>
          <a:prstGeom prst="roundRect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US" sz="2400" b="1">
                <a:solidFill>
                  <a:srgbClr val="FF0000"/>
                </a:solidFill>
                <a:latin typeface="Calibri" panose="020F0502020204030204" pitchFamily="34" charset="0"/>
                <a:cs typeface="Courier New" panose="02070309020205020404" pitchFamily="49" charset="0"/>
              </a:rPr>
              <a:t>Công thức</a:t>
            </a:r>
            <a:endParaRPr lang="en-US" sz="2400" b="1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7" name="Hình chữ nhật góc tròn 36">
            <a:extLst>
              <a:ext uri="{FF2B5EF4-FFF2-40B4-BE49-F238E27FC236}">
                <a16:creationId xmlns:a16="http://schemas.microsoft.com/office/drawing/2014/main" id="{1ECD7FA5-2BAF-65BD-FDE2-0267116A819F}"/>
              </a:ext>
            </a:extLst>
          </p:cNvPr>
          <p:cNvSpPr/>
          <p:nvPr/>
        </p:nvSpPr>
        <p:spPr>
          <a:xfrm>
            <a:off x="9047163" y="5748338"/>
            <a:ext cx="1143000" cy="685800"/>
          </a:xfrm>
          <a:prstGeom prst="roundRect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>
                <a:solidFill>
                  <a:srgbClr val="FF0000"/>
                </a:solidFill>
                <a:cs typeface="Courier New" pitchFamily="49" charset="0"/>
              </a:rPr>
              <a:t> </a:t>
            </a:r>
            <a:r>
              <a:rPr lang="en-US" sz="2400" b="1">
                <a:solidFill>
                  <a:srgbClr val="FF0000"/>
                </a:solidFill>
                <a:cs typeface="Courier New" pitchFamily="49" charset="0"/>
              </a:rPr>
              <a:t>M</a:t>
            </a:r>
            <a:r>
              <a:rPr lang="en-US" sz="2400" b="1" baseline="-25000">
                <a:solidFill>
                  <a:srgbClr val="FF0000"/>
                </a:solidFill>
                <a:cs typeface="Courier New" pitchFamily="49" charset="0"/>
              </a:rPr>
              <a:t>x</a:t>
            </a:r>
            <a:r>
              <a:rPr lang="en-US" sz="2400" b="1">
                <a:solidFill>
                  <a:srgbClr val="FF0000"/>
                </a:solidFill>
                <a:cs typeface="Courier New" pitchFamily="49" charset="0"/>
              </a:rPr>
              <a:t>O</a:t>
            </a:r>
            <a:r>
              <a:rPr lang="en-US" sz="2400" b="1" baseline="-25000">
                <a:solidFill>
                  <a:srgbClr val="FF0000"/>
                </a:solidFill>
                <a:cs typeface="Courier New" pitchFamily="49" charset="0"/>
              </a:rPr>
              <a:t>y</a:t>
            </a:r>
            <a:endParaRPr lang="en-US" sz="2400" b="1" baseline="-2500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4" name="Hình chữ nhật góc tròn 33">
            <a:extLst>
              <a:ext uri="{FF2B5EF4-FFF2-40B4-BE49-F238E27FC236}">
                <a16:creationId xmlns:a16="http://schemas.microsoft.com/office/drawing/2014/main" id="{195DB871-DC29-09A9-3CE3-181A9225327D}"/>
              </a:ext>
            </a:extLst>
          </p:cNvPr>
          <p:cNvSpPr/>
          <p:nvPr/>
        </p:nvSpPr>
        <p:spPr>
          <a:xfrm>
            <a:off x="1524000" y="1219201"/>
            <a:ext cx="1447800" cy="803275"/>
          </a:xfrm>
          <a:prstGeom prst="roundRect">
            <a:avLst/>
          </a:prstGeom>
          <a:solidFill>
            <a:schemeClr val="bg1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US" sz="1200" b="1">
                <a:solidFill>
                  <a:srgbClr val="FF0000"/>
                </a:solidFill>
                <a:latin typeface="Calibri" panose="020F0502020204030204" pitchFamily="34" charset="0"/>
              </a:rPr>
              <a:t>KL nhiều hóa trị</a:t>
            </a:r>
          </a:p>
          <a:p>
            <a:pPr algn="ctr">
              <a:defRPr/>
            </a:pPr>
            <a:r>
              <a:rPr lang="en-US" sz="1200" b="1">
                <a:solidFill>
                  <a:srgbClr val="0000FF"/>
                </a:solidFill>
                <a:latin typeface="Calibri" panose="020F0502020204030204" pitchFamily="34" charset="0"/>
              </a:rPr>
              <a:t>Tên KL(hóa trị) +oxit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1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5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21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21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21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4" grpId="0" animBg="1"/>
      <p:bldP spid="25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5867" grpId="0"/>
      <p:bldP spid="35" grpId="0" animBg="1"/>
      <p:bldP spid="37" grpId="0" animBg="1"/>
      <p:bldP spid="3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0852106C-C6CD-F7EA-DA3A-8F296A869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4950"/>
            <a:ext cx="2425700" cy="641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9501783D-C789-0D99-C9FC-9ED8652C91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700" y="247650"/>
            <a:ext cx="2374900" cy="638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E1B2858E-3851-9E9E-3BE2-E351A4659D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28600"/>
            <a:ext cx="24130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F2A99EC-3BD0-1F12-B40F-BE70998B4C3C}"/>
              </a:ext>
            </a:extLst>
          </p:cNvPr>
          <p:cNvSpPr txBox="1"/>
          <p:nvPr/>
        </p:nvSpPr>
        <p:spPr>
          <a:xfrm>
            <a:off x="7752256" y="2663326"/>
            <a:ext cx="4028088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Times New Roman" panose="02020603050405020304" pitchFamily="18" charset="0"/>
              </a:rPr>
              <a:t>Nhiệm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Times New Roman" panose="02020603050405020304" pitchFamily="18" charset="0"/>
              </a:rPr>
              <a:t>vụ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Times New Roman" panose="02020603050405020304" pitchFamily="18" charset="0"/>
              </a:rPr>
              <a:t>nhóm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poster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A3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thiểu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A3CB30-700B-83A8-A6BD-243357E68E33}"/>
              </a:ext>
            </a:extLst>
          </p:cNvPr>
          <p:cNvSpPr txBox="1"/>
          <p:nvPr/>
        </p:nvSpPr>
        <p:spPr>
          <a:xfrm>
            <a:off x="7752255" y="1927354"/>
            <a:ext cx="35708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2,4,5/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sgk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99907D-E384-CCDB-502F-1CB9B84017A5}"/>
              </a:ext>
            </a:extLst>
          </p:cNvPr>
          <p:cNvSpPr txBox="1"/>
          <p:nvPr/>
        </p:nvSpPr>
        <p:spPr>
          <a:xfrm>
            <a:off x="7828893" y="685301"/>
            <a:ext cx="3874814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3600" b="1" dirty="0">
                <a:solidFill>
                  <a:schemeClr val="accent3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TẬP VỀ NHÀ</a:t>
            </a:r>
          </a:p>
        </p:txBody>
      </p:sp>
    </p:spTree>
    <p:extLst>
      <p:ext uri="{BB962C8B-B14F-4D97-AF65-F5344CB8AC3E}">
        <p14:creationId xmlns:p14="http://schemas.microsoft.com/office/powerpoint/2010/main" val="1077759811"/>
      </p:ext>
    </p:extLst>
  </p:cSld>
  <p:clrMapOvr>
    <a:masterClrMapping/>
  </p:clrMapOvr>
  <p:transition spd="slow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BEA615AA-7480-4946-33B8-F52C1B12F6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0"/>
            <a:ext cx="10287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0104220"/>
      </p:ext>
    </p:extLst>
  </p:cSld>
  <p:clrMapOvr>
    <a:masterClrMapping/>
  </p:clrMapOvr>
  <p:transition spd="slow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outdoor, green, plant&#10;&#10;Description automatically generated">
            <a:extLst>
              <a:ext uri="{FF2B5EF4-FFF2-40B4-BE49-F238E27FC236}">
                <a16:creationId xmlns:a16="http://schemas.microsoft.com/office/drawing/2014/main" id="{4D0059F8-91DC-414C-877A-03D4F50300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26" b="572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8BC25D5A-7FF2-4FFA-82B1-C8B82CD88DB0}"/>
              </a:ext>
            </a:extLst>
          </p:cNvPr>
          <p:cNvGrpSpPr/>
          <p:nvPr/>
        </p:nvGrpSpPr>
        <p:grpSpPr>
          <a:xfrm>
            <a:off x="1657109" y="2128937"/>
            <a:ext cx="8877782" cy="2890738"/>
            <a:chOff x="1657109" y="2128937"/>
            <a:chExt cx="8877782" cy="2890738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E0F44EA2-E30D-4E4D-BCD7-EF5B764262E9}"/>
                </a:ext>
              </a:extLst>
            </p:cNvPr>
            <p:cNvSpPr/>
            <p:nvPr/>
          </p:nvSpPr>
          <p:spPr>
            <a:xfrm>
              <a:off x="1657109" y="2552055"/>
              <a:ext cx="8877782" cy="246762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1C3D486-2747-4584-BFC1-A968EA13F286}"/>
                </a:ext>
              </a:extLst>
            </p:cNvPr>
            <p:cNvSpPr txBox="1"/>
            <p:nvPr/>
          </p:nvSpPr>
          <p:spPr>
            <a:xfrm>
              <a:off x="1816274" y="3191614"/>
              <a:ext cx="8381022" cy="6438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3200" b="1" dirty="0"/>
                <a:t>CẢM ƠN THẦY CÔ VÀ CÁC EM ĐÃ LẮNG NGHE</a:t>
              </a: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73B54319-4A8E-47E1-9995-609F75D59F54}"/>
                </a:ext>
              </a:extLst>
            </p:cNvPr>
            <p:cNvSpPr/>
            <p:nvPr/>
          </p:nvSpPr>
          <p:spPr>
            <a:xfrm>
              <a:off x="3850511" y="2128937"/>
              <a:ext cx="4490978" cy="844952"/>
            </a:xfrm>
            <a:prstGeom prst="round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b="1" dirty="0">
                  <a:latin typeface="#9Slide05 Amplify" panose="02000000000000000000" pitchFamily="2" charset="0"/>
                </a:rPr>
                <a:t>Thank you!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152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7389" y="1726883"/>
            <a:ext cx="6435241" cy="5349994"/>
          </a:xfrm>
          <a:prstGeom prst="rect">
            <a:avLst/>
          </a:prstGeom>
          <a:noFill/>
        </p:spPr>
        <p:txBody>
          <a:bodyPr wrap="square" lIns="117224" tIns="58612" rIns="117224" bIns="58612" rtlCol="0">
            <a:spAutoFit/>
          </a:bodyPr>
          <a:lstStyle/>
          <a:p>
            <a:r>
              <a:rPr lang="en-US" sz="4133" b="1" dirty="0"/>
              <a:t>    </a:t>
            </a:r>
            <a:r>
              <a:rPr lang="en-US" sz="3733" b="1" dirty="0" err="1"/>
              <a:t>Trò</a:t>
            </a:r>
            <a:r>
              <a:rPr lang="en-US" sz="3733" b="1" dirty="0"/>
              <a:t> </a:t>
            </a:r>
            <a:r>
              <a:rPr lang="en-US" sz="3733" b="1" dirty="0" err="1"/>
              <a:t>chơi</a:t>
            </a:r>
            <a:r>
              <a:rPr lang="en-US" sz="3733" b="1" dirty="0"/>
              <a:t> </a:t>
            </a:r>
            <a:r>
              <a:rPr lang="en-US" sz="3733" b="1" dirty="0" err="1"/>
              <a:t>bức</a:t>
            </a:r>
            <a:r>
              <a:rPr lang="en-US" sz="3733" b="1" dirty="0"/>
              <a:t> </a:t>
            </a:r>
            <a:r>
              <a:rPr lang="en-US" sz="3733" b="1" dirty="0" err="1"/>
              <a:t>tranh</a:t>
            </a:r>
            <a:r>
              <a:rPr lang="en-US" sz="3733" b="1" dirty="0"/>
              <a:t> </a:t>
            </a:r>
            <a:r>
              <a:rPr lang="en-US" sz="3733" b="1" dirty="0" err="1"/>
              <a:t>bí</a:t>
            </a:r>
            <a:r>
              <a:rPr lang="en-US" sz="3733" b="1" dirty="0"/>
              <a:t> </a:t>
            </a:r>
            <a:r>
              <a:rPr lang="en-US" sz="3733" b="1" dirty="0" err="1"/>
              <a:t>ẩn</a:t>
            </a:r>
            <a:r>
              <a:rPr lang="en-US" sz="3733" b="1" dirty="0"/>
              <a:t> </a:t>
            </a:r>
            <a:r>
              <a:rPr lang="en-US" sz="3733" b="1" dirty="0" err="1"/>
              <a:t>gồm</a:t>
            </a:r>
            <a:r>
              <a:rPr lang="en-US" sz="3733" b="1" dirty="0"/>
              <a:t> </a:t>
            </a:r>
            <a:r>
              <a:rPr lang="en-US" sz="3733" b="1" dirty="0" err="1"/>
              <a:t>có</a:t>
            </a:r>
            <a:r>
              <a:rPr lang="en-US" sz="3733" b="1" dirty="0"/>
              <a:t> 4 </a:t>
            </a:r>
            <a:r>
              <a:rPr lang="en-US" sz="3733" b="1" dirty="0" err="1"/>
              <a:t>miếng</a:t>
            </a:r>
            <a:r>
              <a:rPr lang="en-US" sz="3733" b="1" dirty="0"/>
              <a:t> </a:t>
            </a:r>
            <a:r>
              <a:rPr lang="en-US" sz="3733" b="1" dirty="0" err="1"/>
              <a:t>ghép</a:t>
            </a:r>
            <a:r>
              <a:rPr lang="en-US" sz="3733" b="1" dirty="0"/>
              <a:t>, </a:t>
            </a:r>
            <a:r>
              <a:rPr lang="en-US" sz="3733" b="1" dirty="0" err="1"/>
              <a:t>mỗi</a:t>
            </a:r>
            <a:r>
              <a:rPr lang="en-US" sz="3733" b="1" dirty="0"/>
              <a:t> </a:t>
            </a:r>
            <a:r>
              <a:rPr lang="en-US" sz="3733" b="1" dirty="0" err="1"/>
              <a:t>miếng</a:t>
            </a:r>
            <a:r>
              <a:rPr lang="en-US" sz="3733" b="1" dirty="0"/>
              <a:t> </a:t>
            </a:r>
            <a:r>
              <a:rPr lang="en-US" sz="3733" b="1" dirty="0" err="1"/>
              <a:t>ghép</a:t>
            </a:r>
            <a:r>
              <a:rPr lang="en-US" sz="3733" b="1" dirty="0"/>
              <a:t> </a:t>
            </a:r>
            <a:r>
              <a:rPr lang="en-US" sz="3733" b="1" dirty="0" err="1"/>
              <a:t>tương</a:t>
            </a:r>
            <a:r>
              <a:rPr lang="en-US" sz="3733" b="1" dirty="0"/>
              <a:t> </a:t>
            </a:r>
            <a:r>
              <a:rPr lang="en-US" sz="3733" b="1" dirty="0" err="1"/>
              <a:t>ứng</a:t>
            </a:r>
            <a:r>
              <a:rPr lang="en-US" sz="3733" b="1" dirty="0"/>
              <a:t> </a:t>
            </a:r>
            <a:r>
              <a:rPr lang="en-US" sz="3733" b="1" dirty="0" err="1"/>
              <a:t>với</a:t>
            </a:r>
            <a:r>
              <a:rPr lang="en-US" sz="3733" b="1" dirty="0"/>
              <a:t> 1 </a:t>
            </a:r>
            <a:r>
              <a:rPr lang="en-US" sz="3733" b="1" dirty="0" err="1"/>
              <a:t>câu</a:t>
            </a:r>
            <a:r>
              <a:rPr lang="en-US" sz="3733" b="1" dirty="0"/>
              <a:t> </a:t>
            </a:r>
            <a:r>
              <a:rPr lang="en-US" sz="3733" b="1" dirty="0" err="1"/>
              <a:t>hỏi</a:t>
            </a:r>
            <a:r>
              <a:rPr lang="en-US" sz="3733" b="1" dirty="0"/>
              <a:t>. </a:t>
            </a:r>
            <a:r>
              <a:rPr lang="en-US" sz="3733" b="1" dirty="0" err="1"/>
              <a:t>Nếu</a:t>
            </a:r>
            <a:r>
              <a:rPr lang="en-US" sz="3733" b="1" dirty="0"/>
              <a:t> </a:t>
            </a:r>
            <a:r>
              <a:rPr lang="en-US" sz="3733" b="1" dirty="0" err="1"/>
              <a:t>trả</a:t>
            </a:r>
            <a:r>
              <a:rPr lang="en-US" sz="3733" b="1" dirty="0"/>
              <a:t> </a:t>
            </a:r>
            <a:r>
              <a:rPr lang="en-US" sz="3733" b="1" dirty="0" err="1"/>
              <a:t>lời</a:t>
            </a:r>
            <a:r>
              <a:rPr lang="en-US" sz="3733" b="1" dirty="0"/>
              <a:t> </a:t>
            </a:r>
            <a:r>
              <a:rPr lang="en-US" sz="3733" b="1" dirty="0" err="1"/>
              <a:t>đúng</a:t>
            </a:r>
            <a:r>
              <a:rPr lang="en-US" sz="3733" b="1" dirty="0"/>
              <a:t> (</a:t>
            </a:r>
            <a:r>
              <a:rPr lang="en-US" sz="3733" b="1" dirty="0" err="1"/>
              <a:t>được</a:t>
            </a:r>
            <a:r>
              <a:rPr lang="en-US" sz="3733" b="1" dirty="0"/>
              <a:t> </a:t>
            </a:r>
            <a:r>
              <a:rPr lang="en-US" sz="3733" b="1" dirty="0" err="1"/>
              <a:t>thưởng</a:t>
            </a:r>
            <a:r>
              <a:rPr lang="en-US" sz="3733" b="1" dirty="0"/>
              <a:t> </a:t>
            </a:r>
            <a:r>
              <a:rPr lang="en-US" sz="3733" b="1" dirty="0" err="1"/>
              <a:t>điểm</a:t>
            </a:r>
            <a:r>
              <a:rPr lang="en-US" sz="3733" b="1" dirty="0"/>
              <a:t> 10), </a:t>
            </a:r>
            <a:r>
              <a:rPr lang="en-US" sz="3733" b="1" dirty="0" err="1"/>
              <a:t>và</a:t>
            </a:r>
            <a:r>
              <a:rPr lang="en-US" sz="3733" b="1" dirty="0"/>
              <a:t> </a:t>
            </a:r>
            <a:r>
              <a:rPr lang="en-US" sz="3733" b="1" dirty="0" err="1"/>
              <a:t>miếng</a:t>
            </a:r>
            <a:r>
              <a:rPr lang="en-US" sz="3733" b="1" dirty="0"/>
              <a:t> </a:t>
            </a:r>
            <a:r>
              <a:rPr lang="en-US" sz="3733" b="1" dirty="0" err="1"/>
              <a:t>ghép</a:t>
            </a:r>
            <a:r>
              <a:rPr lang="en-US" sz="3733" b="1" dirty="0"/>
              <a:t> </a:t>
            </a:r>
            <a:r>
              <a:rPr lang="en-US" sz="3733" b="1" dirty="0" err="1"/>
              <a:t>được</a:t>
            </a:r>
            <a:r>
              <a:rPr lang="en-US" sz="3733" b="1" dirty="0"/>
              <a:t> </a:t>
            </a:r>
            <a:r>
              <a:rPr lang="en-US" sz="3733" b="1" dirty="0" err="1"/>
              <a:t>mở</a:t>
            </a:r>
            <a:r>
              <a:rPr lang="en-US" sz="3733" b="1" dirty="0"/>
              <a:t>, </a:t>
            </a:r>
            <a:r>
              <a:rPr lang="en-US" sz="3733" b="1" dirty="0" err="1"/>
              <a:t>hiện</a:t>
            </a:r>
            <a:r>
              <a:rPr lang="en-US" sz="3733" b="1" dirty="0"/>
              <a:t> </a:t>
            </a:r>
            <a:r>
              <a:rPr lang="en-US" sz="3733" b="1" dirty="0" err="1"/>
              <a:t>ra</a:t>
            </a:r>
            <a:r>
              <a:rPr lang="en-US" sz="3733" b="1" dirty="0"/>
              <a:t> 1 </a:t>
            </a:r>
            <a:r>
              <a:rPr lang="en-US" sz="3733" b="1" dirty="0" err="1"/>
              <a:t>phần</a:t>
            </a:r>
            <a:r>
              <a:rPr lang="en-US" sz="3733" b="1" dirty="0"/>
              <a:t> </a:t>
            </a:r>
            <a:r>
              <a:rPr lang="en-US" sz="3733" b="1" dirty="0" err="1"/>
              <a:t>của</a:t>
            </a:r>
            <a:r>
              <a:rPr lang="en-US" sz="3733" b="1" dirty="0"/>
              <a:t> </a:t>
            </a:r>
            <a:r>
              <a:rPr lang="en-US" sz="3733" b="1" dirty="0" err="1"/>
              <a:t>bức</a:t>
            </a:r>
            <a:r>
              <a:rPr lang="en-US" sz="3733" b="1" dirty="0"/>
              <a:t> </a:t>
            </a:r>
            <a:r>
              <a:rPr lang="en-US" sz="3733" b="1" dirty="0" err="1"/>
              <a:t>tranh</a:t>
            </a:r>
            <a:r>
              <a:rPr lang="en-US" sz="3733" b="1" dirty="0"/>
              <a:t>, </a:t>
            </a:r>
            <a:r>
              <a:rPr lang="en-US" sz="3733" b="1" dirty="0" err="1"/>
              <a:t>nếu</a:t>
            </a:r>
            <a:r>
              <a:rPr lang="en-US" sz="3733" b="1" dirty="0"/>
              <a:t> </a:t>
            </a:r>
            <a:r>
              <a:rPr lang="en-US" sz="3733" b="1" dirty="0" err="1"/>
              <a:t>trả</a:t>
            </a:r>
            <a:r>
              <a:rPr lang="en-US" sz="3733" b="1" dirty="0"/>
              <a:t> </a:t>
            </a:r>
            <a:r>
              <a:rPr lang="en-US" sz="3733" b="1" dirty="0" err="1"/>
              <a:t>lời</a:t>
            </a:r>
            <a:r>
              <a:rPr lang="en-US" sz="3733" b="1" dirty="0"/>
              <a:t> </a:t>
            </a:r>
            <a:r>
              <a:rPr lang="en-US" sz="3733" b="1" dirty="0" err="1"/>
              <a:t>sai</a:t>
            </a:r>
            <a:r>
              <a:rPr lang="en-US" sz="3733" b="1" dirty="0"/>
              <a:t>, </a:t>
            </a:r>
            <a:r>
              <a:rPr lang="en-US" sz="3733" b="1" dirty="0" err="1"/>
              <a:t>bạn</a:t>
            </a:r>
            <a:r>
              <a:rPr lang="en-US" sz="3733" b="1" dirty="0"/>
              <a:t> </a:t>
            </a:r>
            <a:r>
              <a:rPr lang="en-US" sz="3733" b="1" dirty="0" err="1"/>
              <a:t>khác</a:t>
            </a:r>
            <a:r>
              <a:rPr lang="en-US" sz="3733" b="1" dirty="0"/>
              <a:t> </a:t>
            </a:r>
            <a:r>
              <a:rPr lang="en-US" sz="3733" b="1" dirty="0" err="1"/>
              <a:t>có</a:t>
            </a:r>
            <a:r>
              <a:rPr lang="en-US" sz="3733" b="1" dirty="0"/>
              <a:t> </a:t>
            </a:r>
            <a:r>
              <a:rPr lang="en-US" sz="3733" b="1" dirty="0" err="1"/>
              <a:t>thể</a:t>
            </a:r>
            <a:r>
              <a:rPr lang="en-US" sz="3733" b="1" dirty="0"/>
              <a:t> </a:t>
            </a:r>
            <a:r>
              <a:rPr lang="en-US" sz="3733" b="1" dirty="0" err="1"/>
              <a:t>trả</a:t>
            </a:r>
            <a:r>
              <a:rPr lang="en-US" sz="3733" b="1" dirty="0"/>
              <a:t> </a:t>
            </a:r>
            <a:r>
              <a:rPr lang="en-US" sz="3733" b="1" dirty="0" err="1"/>
              <a:t>lời</a:t>
            </a:r>
            <a:r>
              <a:rPr lang="en-US" sz="3733" b="1" dirty="0"/>
              <a:t> </a:t>
            </a:r>
            <a:r>
              <a:rPr lang="en-US" sz="3733" b="1" dirty="0" err="1"/>
              <a:t>giúp</a:t>
            </a:r>
            <a:r>
              <a:rPr lang="en-US" sz="3733" b="1" dirty="0"/>
              <a:t> </a:t>
            </a:r>
            <a:r>
              <a:rPr lang="en-US" sz="3733" b="1" dirty="0" err="1"/>
              <a:t>bạn</a:t>
            </a:r>
            <a:r>
              <a:rPr lang="en-US" sz="3733" b="1" dirty="0"/>
              <a:t>.</a:t>
            </a:r>
          </a:p>
          <a:p>
            <a:endParaRPr lang="en-US" sz="3733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209159" y="72995"/>
            <a:ext cx="7302774" cy="1759716"/>
          </a:xfrm>
          <a:prstGeom prst="rect">
            <a:avLst/>
          </a:prstGeom>
          <a:noFill/>
        </p:spPr>
        <p:txBody>
          <a:bodyPr wrap="none" lIns="117224" tIns="58612" rIns="117224" bIns="58612" rtlCol="0">
            <a:spAutoFit/>
          </a:bodyPr>
          <a:lstStyle/>
          <a:p>
            <a:pPr algn="ctr"/>
            <a:r>
              <a:rPr lang="en-US" sz="5333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sz="5333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33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5333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5333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“BỨC TRANH BÍ ẨN ”</a:t>
            </a:r>
          </a:p>
        </p:txBody>
      </p:sp>
      <p:pic>
        <p:nvPicPr>
          <p:cNvPr id="4" name="Picture 2" descr="C:\Users\Admin\Desktop\z2177245100269_0416cb55c53be884ea836c2ea0dbddf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2630" y="1832840"/>
            <a:ext cx="5456925" cy="4873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6981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568413" y="2581277"/>
            <a:ext cx="5499387" cy="302895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00"/>
          </a:p>
        </p:txBody>
      </p:sp>
      <p:pic>
        <p:nvPicPr>
          <p:cNvPr id="58" name="Picture 5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364" y="1188211"/>
            <a:ext cx="2789213" cy="2842877"/>
          </a:xfrm>
          <a:prstGeom prst="rect">
            <a:avLst/>
          </a:prstGeom>
        </p:spPr>
      </p:pic>
      <p:sp>
        <p:nvSpPr>
          <p:cNvPr id="59" name="Decagon 58">
            <a:hlinkClick r:id="" action="ppaction://noaction"/>
          </p:cNvPr>
          <p:cNvSpPr/>
          <p:nvPr/>
        </p:nvSpPr>
        <p:spPr>
          <a:xfrm>
            <a:off x="4508697" y="2243277"/>
            <a:ext cx="879740" cy="675995"/>
          </a:xfrm>
          <a:prstGeom prst="decagon">
            <a:avLst/>
          </a:prstGeom>
          <a:solidFill>
            <a:srgbClr val="FFFF00"/>
          </a:solidFill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1</a:t>
            </a:r>
          </a:p>
        </p:txBody>
      </p:sp>
      <p:pic>
        <p:nvPicPr>
          <p:cNvPr id="62" name="Picture 6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577" y="3697887"/>
            <a:ext cx="2748275" cy="2836485"/>
          </a:xfrm>
          <a:prstGeom prst="rect">
            <a:avLst/>
          </a:prstGeom>
        </p:spPr>
      </p:pic>
      <p:sp>
        <p:nvSpPr>
          <p:cNvPr id="63" name="Decagon 62">
            <a:hlinkClick r:id="rId6" action="ppaction://hlinksldjump"/>
          </p:cNvPr>
          <p:cNvSpPr/>
          <p:nvPr/>
        </p:nvSpPr>
        <p:spPr>
          <a:xfrm>
            <a:off x="7365807" y="4779593"/>
            <a:ext cx="693820" cy="675995"/>
          </a:xfrm>
          <a:prstGeom prst="decagon">
            <a:avLst/>
          </a:prstGeom>
          <a:solidFill>
            <a:srgbClr val="FFFF00"/>
          </a:solidFill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03114" y="314198"/>
            <a:ext cx="6210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solidFill>
                  <a:srgbClr val="FFFF00"/>
                </a:solidFill>
                <a:latin typeface="UTM Banque" panose="02040603050506020204" pitchFamily="18" charset="0"/>
              </a:rPr>
              <a:t>Bức</a:t>
            </a:r>
            <a:r>
              <a:rPr lang="en-US" sz="4800" b="1" dirty="0">
                <a:solidFill>
                  <a:srgbClr val="FFFF00"/>
                </a:solidFill>
                <a:latin typeface="UTM Banque" panose="02040603050506020204" pitchFamily="18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latin typeface="UTM Banque" panose="02040603050506020204" pitchFamily="18" charset="0"/>
              </a:rPr>
              <a:t>tranh</a:t>
            </a:r>
            <a:r>
              <a:rPr lang="en-US" sz="4800" b="1" dirty="0">
                <a:solidFill>
                  <a:srgbClr val="FFFF00"/>
                </a:solidFill>
                <a:latin typeface="UTM Banque" panose="02040603050506020204" pitchFamily="18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latin typeface="UTM Banque" panose="02040603050506020204" pitchFamily="18" charset="0"/>
              </a:rPr>
              <a:t>bí</a:t>
            </a:r>
            <a:r>
              <a:rPr lang="en-US" sz="4800" b="1" dirty="0">
                <a:solidFill>
                  <a:srgbClr val="FFFF00"/>
                </a:solidFill>
                <a:latin typeface="UTM Banque" panose="02040603050506020204" pitchFamily="18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latin typeface="UTM Banque" panose="02040603050506020204" pitchFamily="18" charset="0"/>
              </a:rPr>
              <a:t>ẩn</a:t>
            </a:r>
            <a:endParaRPr lang="en-US" sz="4800" b="1" dirty="0">
              <a:solidFill>
                <a:srgbClr val="FFFF00"/>
              </a:solidFill>
              <a:latin typeface="UTM Banque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07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9" grpId="0" animBg="1"/>
      <p:bldP spid="63" grpId="0" animBg="1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BB42136-E528-E012-F45F-E1E9347FDE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409" y="993512"/>
            <a:ext cx="9348869" cy="574429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409" y="2978932"/>
            <a:ext cx="5166609" cy="381557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027" y="107733"/>
            <a:ext cx="4979210" cy="357051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431" y="120193"/>
            <a:ext cx="5080710" cy="331651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7005" y="3477991"/>
            <a:ext cx="4979210" cy="3338356"/>
          </a:xfrm>
          <a:prstGeom prst="rect">
            <a:avLst/>
          </a:prstGeom>
        </p:spPr>
      </p:pic>
      <p:sp>
        <p:nvSpPr>
          <p:cNvPr id="22" name="Decagon 21">
            <a:hlinkClick r:id="rId9" action="ppaction://hlinksldjump"/>
          </p:cNvPr>
          <p:cNvSpPr/>
          <p:nvPr/>
        </p:nvSpPr>
        <p:spPr>
          <a:xfrm>
            <a:off x="2446611" y="1598918"/>
            <a:ext cx="1175657" cy="986971"/>
          </a:xfrm>
          <a:prstGeom prst="decagon">
            <a:avLst/>
          </a:prstGeom>
          <a:solidFill>
            <a:srgbClr val="FFFF00"/>
          </a:solidFill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3" name="Decagon 22">
            <a:hlinkClick r:id="rId10" action="ppaction://hlinksldjump"/>
          </p:cNvPr>
          <p:cNvSpPr/>
          <p:nvPr/>
        </p:nvSpPr>
        <p:spPr>
          <a:xfrm>
            <a:off x="7691857" y="1620028"/>
            <a:ext cx="1175657" cy="986971"/>
          </a:xfrm>
          <a:prstGeom prst="decagon">
            <a:avLst/>
          </a:prstGeom>
          <a:solidFill>
            <a:srgbClr val="FFFF00"/>
          </a:solidFill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4" name="Decagon 23">
            <a:hlinkClick r:id="rId11" action="ppaction://hlinksldjump"/>
          </p:cNvPr>
          <p:cNvSpPr/>
          <p:nvPr/>
        </p:nvSpPr>
        <p:spPr>
          <a:xfrm>
            <a:off x="2566046" y="4393231"/>
            <a:ext cx="1175657" cy="986971"/>
          </a:xfrm>
          <a:prstGeom prst="decagon">
            <a:avLst/>
          </a:prstGeom>
          <a:solidFill>
            <a:srgbClr val="FFFF00"/>
          </a:solidFill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5" name="Decagon 24">
            <a:hlinkClick r:id="rId12" action="ppaction://hlinksldjump"/>
          </p:cNvPr>
          <p:cNvSpPr/>
          <p:nvPr/>
        </p:nvSpPr>
        <p:spPr>
          <a:xfrm>
            <a:off x="7612200" y="4521828"/>
            <a:ext cx="1175657" cy="986971"/>
          </a:xfrm>
          <a:prstGeom prst="decagon">
            <a:avLst/>
          </a:prstGeom>
          <a:solidFill>
            <a:srgbClr val="FFFF00"/>
          </a:solidFill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rgbClr val="FF0000"/>
                </a:solidFill>
              </a:rPr>
              <a:t>4</a:t>
            </a:r>
          </a:p>
        </p:txBody>
      </p:sp>
      <p:pic>
        <p:nvPicPr>
          <p:cNvPr id="3" name="7 giây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 rot="10800000" flipH="1" flipV="1">
            <a:off x="11640974" y="5287473"/>
            <a:ext cx="450284" cy="442652"/>
          </a:xfrm>
          <a:prstGeom prst="rect">
            <a:avLst/>
          </a:prstGeom>
        </p:spPr>
      </p:pic>
      <p:sp>
        <p:nvSpPr>
          <p:cNvPr id="2" name="5-Point Star 1">
            <a:hlinkClick r:id="rId14" action="ppaction://hlinksldjump"/>
          </p:cNvPr>
          <p:cNvSpPr/>
          <p:nvPr/>
        </p:nvSpPr>
        <p:spPr>
          <a:xfrm>
            <a:off x="11591235" y="6075937"/>
            <a:ext cx="549763" cy="485912"/>
          </a:xfrm>
          <a:prstGeom prst="star5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649012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55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53525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5847" y="115007"/>
            <a:ext cx="12481709" cy="6971661"/>
          </a:xfrm>
          <a:prstGeom prst="rect">
            <a:avLst/>
          </a:prstGeom>
        </p:spPr>
      </p:pic>
      <p:sp>
        <p:nvSpPr>
          <p:cNvPr id="20" name="矩形 19"/>
          <p:cNvSpPr/>
          <p:nvPr/>
        </p:nvSpPr>
        <p:spPr>
          <a:xfrm rot="20718769">
            <a:off x="4193881" y="2155344"/>
            <a:ext cx="184731" cy="8542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zh-CN" altLang="en-US" sz="4951" dirty="0">
              <a:solidFill>
                <a:srgbClr val="099F00"/>
              </a:solidFill>
              <a:latin typeface="方正少儿简体" panose="03000509000000000000" pitchFamily="65" charset="-122"/>
              <a:ea typeface="方正少儿简体" panose="03000509000000000000" pitchFamily="65" charset="-122"/>
            </a:endParaRPr>
          </a:p>
        </p:txBody>
      </p:sp>
      <p:pic>
        <p:nvPicPr>
          <p:cNvPr id="30" name="图片 29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168" y="524565"/>
            <a:ext cx="1397969" cy="118576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1" name="矩形 50"/>
          <p:cNvSpPr/>
          <p:nvPr/>
        </p:nvSpPr>
        <p:spPr>
          <a:xfrm>
            <a:off x="4286246" y="2077162"/>
            <a:ext cx="29498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Oxit</a:t>
            </a:r>
            <a:r>
              <a:rPr lang="en-US" altLang="zh-CN" sz="4000" b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là</a:t>
            </a:r>
            <a:r>
              <a:rPr lang="en-US" altLang="zh-CN" sz="4000" b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gì</a:t>
            </a:r>
            <a:r>
              <a:rPr lang="en-US" altLang="zh-CN" sz="4000" b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 ? </a:t>
            </a:r>
            <a:endParaRPr lang="zh-CN" altLang="en-US" sz="4000" b="1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ea typeface="方正少儿简体" panose="03000509000000000000" pitchFamily="65" charset="-122"/>
              <a:cs typeface="Arial" panose="020B0604020202020204" pitchFamily="34" charset="0"/>
            </a:endParaRP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6115436"/>
            <a:ext cx="9153525" cy="75247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50460" y="5022762"/>
            <a:ext cx="750509" cy="1213399"/>
          </a:xfrm>
          <a:prstGeom prst="rect">
            <a:avLst/>
          </a:prstGeom>
        </p:spPr>
      </p:pic>
      <p:sp>
        <p:nvSpPr>
          <p:cNvPr id="13" name="矩形 50"/>
          <p:cNvSpPr/>
          <p:nvPr/>
        </p:nvSpPr>
        <p:spPr>
          <a:xfrm>
            <a:off x="2129743" y="3261100"/>
            <a:ext cx="818707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err="1">
                <a:solidFill>
                  <a:srgbClr val="FFFF00"/>
                </a:solidFill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Oxit</a:t>
            </a:r>
            <a:r>
              <a:rPr lang="en-US" altLang="zh-CN" sz="4000" b="1" dirty="0">
                <a:solidFill>
                  <a:srgbClr val="FFFF00"/>
                </a:solidFill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lang="vi-VN" altLang="zh-CN" sz="4000" b="1" dirty="0">
                <a:solidFill>
                  <a:srgbClr val="FFFF00"/>
                </a:solidFill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là hợp chất có 2 nguyên tố trong đó có 1 nguyên tố là oxi</a:t>
            </a:r>
            <a:r>
              <a:rPr lang="en-US" altLang="zh-CN" sz="4000" b="1" dirty="0">
                <a:solidFill>
                  <a:srgbClr val="FFFF00"/>
                </a:solidFill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.   </a:t>
            </a:r>
            <a:endParaRPr lang="zh-CN" altLang="en-US" sz="4000" b="1" dirty="0">
              <a:solidFill>
                <a:srgbClr val="FFFF00"/>
              </a:solidFill>
              <a:latin typeface="Arial" panose="020B0604020202020204" pitchFamily="34" charset="0"/>
              <a:ea typeface="方正少儿简体" panose="03000509000000000000" pitchFamily="65" charset="-122"/>
              <a:cs typeface="Arial" panose="020B0604020202020204" pitchFamily="34" charset="0"/>
            </a:endParaRPr>
          </a:p>
        </p:txBody>
      </p:sp>
      <p:sp>
        <p:nvSpPr>
          <p:cNvPr id="10" name="Decagon 9"/>
          <p:cNvSpPr/>
          <p:nvPr/>
        </p:nvSpPr>
        <p:spPr>
          <a:xfrm>
            <a:off x="5796653" y="1117445"/>
            <a:ext cx="556711" cy="435617"/>
          </a:xfrm>
          <a:prstGeom prst="decagon">
            <a:avLst/>
          </a:prstGeom>
          <a:solidFill>
            <a:srgbClr val="FFFF00"/>
          </a:solidFill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862721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53525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5262"/>
            <a:ext cx="12216143" cy="6971661"/>
          </a:xfrm>
          <a:prstGeom prst="rect">
            <a:avLst/>
          </a:prstGeom>
        </p:spPr>
      </p:pic>
      <p:sp>
        <p:nvSpPr>
          <p:cNvPr id="20" name="矩形 19"/>
          <p:cNvSpPr/>
          <p:nvPr/>
        </p:nvSpPr>
        <p:spPr>
          <a:xfrm rot="20718769">
            <a:off x="4193881" y="2155344"/>
            <a:ext cx="184731" cy="8542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zh-CN" altLang="en-US" sz="4951" dirty="0">
              <a:solidFill>
                <a:srgbClr val="099F00"/>
              </a:solidFill>
              <a:latin typeface="方正少儿简体" panose="03000509000000000000" pitchFamily="65" charset="-122"/>
              <a:ea typeface="方正少儿简体" panose="03000509000000000000" pitchFamily="65" charset="-122"/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2512148" y="1607166"/>
            <a:ext cx="81183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>
                <a:solidFill>
                  <a:schemeClr val="bg1"/>
                </a:solidFill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    </a:t>
            </a:r>
            <a:r>
              <a:rPr lang="vi-VN" altLang="zh-CN" sz="4000" b="1" dirty="0">
                <a:solidFill>
                  <a:schemeClr val="bg1"/>
                </a:solidFill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Đâu là oxit bazo</a:t>
            </a:r>
            <a:r>
              <a:rPr lang="en-US" altLang="zh-CN" sz="4000" b="1" dirty="0">
                <a:solidFill>
                  <a:schemeClr val="bg1"/>
                </a:solidFill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?  </a:t>
            </a:r>
            <a:endParaRPr lang="zh-CN" altLang="en-US" sz="4000" b="1" dirty="0">
              <a:solidFill>
                <a:schemeClr val="bg1"/>
              </a:solidFill>
              <a:latin typeface="Arial" panose="020B0604020202020204" pitchFamily="34" charset="0"/>
              <a:ea typeface="方正少儿简体" panose="03000509000000000000" pitchFamily="65" charset="-122"/>
              <a:cs typeface="Arial" panose="020B0604020202020204" pitchFamily="34" charset="0"/>
            </a:endParaRP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6115436"/>
            <a:ext cx="9153525" cy="752475"/>
          </a:xfrm>
          <a:prstGeom prst="rect">
            <a:avLst/>
          </a:prstGeom>
        </p:spPr>
      </p:pic>
      <p:pic>
        <p:nvPicPr>
          <p:cNvPr id="10" name="图片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02225" y="5364774"/>
            <a:ext cx="1018755" cy="750663"/>
          </a:xfrm>
          <a:prstGeom prst="rect">
            <a:avLst/>
          </a:prstGeom>
        </p:spPr>
      </p:pic>
      <p:sp>
        <p:nvSpPr>
          <p:cNvPr id="11" name="Decagon 10"/>
          <p:cNvSpPr/>
          <p:nvPr/>
        </p:nvSpPr>
        <p:spPr>
          <a:xfrm>
            <a:off x="5796653" y="1117445"/>
            <a:ext cx="556711" cy="435617"/>
          </a:xfrm>
          <a:prstGeom prst="decagon">
            <a:avLst/>
          </a:prstGeom>
          <a:solidFill>
            <a:srgbClr val="FFFF00"/>
          </a:solidFill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2</a:t>
            </a:r>
          </a:p>
        </p:txBody>
      </p:sp>
      <p:pic>
        <p:nvPicPr>
          <p:cNvPr id="12" name="图片 29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168" y="524565"/>
            <a:ext cx="1397969" cy="118576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1FB76CA4-2C8E-6312-B647-4A39E54867D5}"/>
              </a:ext>
            </a:extLst>
          </p:cNvPr>
          <p:cNvSpPr txBox="1"/>
          <p:nvPr/>
        </p:nvSpPr>
        <p:spPr>
          <a:xfrm>
            <a:off x="2102225" y="2692778"/>
            <a:ext cx="16321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a. 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</a:t>
            </a:r>
            <a:r>
              <a:rPr lang="en-US" sz="4000" b="1" baseline="-25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en-US" sz="4000" b="1" baseline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altLang="zh-CN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方正少儿简体" panose="03000509000000000000" pitchFamily="65" charset="-122"/>
              <a:cs typeface="Arial" panose="020B0604020202020204" pitchFamily="34" charset="0"/>
              <a:sym typeface="Wingdings" pitchFamily="2" charset="2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9FB6545-5AEC-7B34-7969-B55336E89169}"/>
              </a:ext>
            </a:extLst>
          </p:cNvPr>
          <p:cNvSpPr txBox="1"/>
          <p:nvPr/>
        </p:nvSpPr>
        <p:spPr>
          <a:xfrm>
            <a:off x="4175603" y="3303262"/>
            <a:ext cx="17475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b="1" dirty="0">
                <a:solidFill>
                  <a:srgbClr val="FFFF00"/>
                </a:solidFill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b. </a:t>
            </a:r>
            <a:r>
              <a:rPr lang="en-US" sz="4000" b="1" dirty="0">
                <a:solidFill>
                  <a:srgbClr val="FFFF00"/>
                </a:solidFill>
              </a:rPr>
              <a:t>P</a:t>
            </a:r>
            <a:r>
              <a:rPr lang="en-US" sz="4000" b="1" baseline="-25000" dirty="0">
                <a:solidFill>
                  <a:srgbClr val="FFFF00"/>
                </a:solidFill>
              </a:rPr>
              <a:t>2</a:t>
            </a:r>
            <a:r>
              <a:rPr lang="en-US" sz="4000" b="1" dirty="0">
                <a:solidFill>
                  <a:srgbClr val="FFFF00"/>
                </a:solidFill>
              </a:rPr>
              <a:t>O</a:t>
            </a:r>
            <a:r>
              <a:rPr lang="en-US" sz="4000" b="1" baseline="-25000" dirty="0">
                <a:solidFill>
                  <a:srgbClr val="FFFF00"/>
                </a:solidFill>
              </a:rPr>
              <a:t>5</a:t>
            </a:r>
            <a:endParaRPr lang="en-US" altLang="zh-CN" sz="4000" b="1" dirty="0">
              <a:solidFill>
                <a:srgbClr val="FFFF00"/>
              </a:solidFill>
              <a:latin typeface="Arial" panose="020B0604020202020204" pitchFamily="34" charset="0"/>
              <a:ea typeface="方正少儿简体" panose="03000509000000000000" pitchFamily="65" charset="-122"/>
              <a:cs typeface="Arial" panose="020B0604020202020204" pitchFamily="34" charset="0"/>
              <a:sym typeface="Wingdings" pitchFamily="2" charset="2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F51CDC7-1798-862D-BBE7-9574EBBF2B27}"/>
              </a:ext>
            </a:extLst>
          </p:cNvPr>
          <p:cNvSpPr txBox="1"/>
          <p:nvPr/>
        </p:nvSpPr>
        <p:spPr>
          <a:xfrm>
            <a:off x="6411709" y="4173616"/>
            <a:ext cx="199445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dirty="0">
                <a:solidFill>
                  <a:srgbClr val="FFFF00"/>
                </a:solidFill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c.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Fe</a:t>
            </a:r>
            <a:r>
              <a:rPr lang="en-US" sz="4000" b="1" baseline="-25000" dirty="0">
                <a:solidFill>
                  <a:srgbClr val="FFFF00"/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2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O</a:t>
            </a:r>
            <a:r>
              <a:rPr lang="en-US" sz="4000" b="1" baseline="-25000" dirty="0">
                <a:solidFill>
                  <a:srgbClr val="FFFF00"/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3</a:t>
            </a:r>
          </a:p>
          <a:p>
            <a:endParaRPr lang="en-US" altLang="zh-CN" sz="4000" dirty="0">
              <a:solidFill>
                <a:srgbClr val="FFFF00"/>
              </a:solidFill>
              <a:latin typeface="Arial" panose="020B0604020202020204" pitchFamily="34" charset="0"/>
              <a:ea typeface="方正少儿简体" panose="03000509000000000000" pitchFamily="65" charset="-122"/>
              <a:cs typeface="Arial" panose="020B0604020202020204" pitchFamily="34" charset="0"/>
              <a:sym typeface="Wingdings" pitchFamily="2" charset="2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23FB5D7-A9E0-FE7D-E117-8E2797132921}"/>
              </a:ext>
            </a:extLst>
          </p:cNvPr>
          <p:cNvSpPr txBox="1"/>
          <p:nvPr/>
        </p:nvSpPr>
        <p:spPr>
          <a:xfrm>
            <a:off x="9186885" y="4958446"/>
            <a:ext cx="146706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b="1" dirty="0">
                <a:solidFill>
                  <a:srgbClr val="FFFF00"/>
                </a:solidFill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d. </a:t>
            </a:r>
            <a:r>
              <a:rPr lang="en-US" sz="4000" b="1" dirty="0">
                <a:solidFill>
                  <a:srgbClr val="FFFF00"/>
                </a:solidFill>
                <a:latin typeface="Bodoni 72 Oldstyle Book" pitchFamily="2" charset="0"/>
              </a:rPr>
              <a:t>NO</a:t>
            </a:r>
          </a:p>
          <a:p>
            <a:endParaRPr lang="en-US" altLang="zh-CN" sz="4000" b="1" dirty="0">
              <a:solidFill>
                <a:srgbClr val="FFFF00"/>
              </a:solidFill>
              <a:latin typeface="Arial" panose="020B0604020202020204" pitchFamily="34" charset="0"/>
              <a:ea typeface="方正少儿简体" panose="03000509000000000000" pitchFamily="65" charset="-122"/>
              <a:cs typeface="Arial" panose="020B0604020202020204" pitchFamily="34" charset="0"/>
              <a:sym typeface="Wingdings" pitchFamily="2" charset="2"/>
            </a:endParaRPr>
          </a:p>
        </p:txBody>
      </p:sp>
      <p:pic>
        <p:nvPicPr>
          <p:cNvPr id="38" name="Picture 6" descr="Hình ảnh Mặt Cười PNG, Vector, PSD, và biểu tượng để tải về miễn phí |  pngtree">
            <a:extLst>
              <a:ext uri="{FF2B5EF4-FFF2-40B4-BE49-F238E27FC236}">
                <a16:creationId xmlns:a16="http://schemas.microsoft.com/office/drawing/2014/main" id="{EF504545-CA41-AE98-5AB4-A45367A64F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0" t="5594" r="195" b="8346"/>
          <a:stretch/>
        </p:blipFill>
        <p:spPr bwMode="auto">
          <a:xfrm>
            <a:off x="5924063" y="4345918"/>
            <a:ext cx="470197" cy="442616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1108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33" grpId="0"/>
      <p:bldP spid="34" grpId="0"/>
      <p:bldP spid="35" grpId="0"/>
      <p:bldP spid="3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53525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1703" y="192220"/>
            <a:ext cx="12179928" cy="6971661"/>
          </a:xfrm>
          <a:prstGeom prst="rect">
            <a:avLst/>
          </a:prstGeom>
        </p:spPr>
      </p:pic>
      <p:sp>
        <p:nvSpPr>
          <p:cNvPr id="20" name="矩形 19"/>
          <p:cNvSpPr/>
          <p:nvPr/>
        </p:nvSpPr>
        <p:spPr>
          <a:xfrm rot="20718769">
            <a:off x="4193881" y="2155344"/>
            <a:ext cx="184731" cy="8542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zh-CN" altLang="en-US" sz="4951" dirty="0">
              <a:solidFill>
                <a:srgbClr val="099F00"/>
              </a:solidFill>
              <a:latin typeface="方正少儿简体" panose="03000509000000000000" pitchFamily="65" charset="-122"/>
              <a:ea typeface="方正少儿简体" panose="03000509000000000000" pitchFamily="65" charset="-122"/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1638511" y="1652275"/>
            <a:ext cx="99383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altLang="zh-CN" sz="3200" b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Công thức hóa học nào sau đây viết sai?</a:t>
            </a:r>
            <a:endParaRPr lang="en-US" altLang="zh-CN" sz="3200" b="1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ea typeface="方正少儿简体" panose="03000509000000000000" pitchFamily="65" charset="-122"/>
              <a:cs typeface="Arial" panose="020B0604020202020204" pitchFamily="34" charset="0"/>
            </a:endParaRP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6115436"/>
            <a:ext cx="9153525" cy="752475"/>
          </a:xfrm>
          <a:prstGeom prst="rect">
            <a:avLst/>
          </a:prstGeom>
        </p:spPr>
      </p:pic>
      <p:pic>
        <p:nvPicPr>
          <p:cNvPr id="10" name="图片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165" y="4806807"/>
            <a:ext cx="675620" cy="1408916"/>
          </a:xfrm>
          <a:prstGeom prst="rect">
            <a:avLst/>
          </a:prstGeom>
        </p:spPr>
      </p:pic>
      <p:sp>
        <p:nvSpPr>
          <p:cNvPr id="11" name="Decagon 10"/>
          <p:cNvSpPr/>
          <p:nvPr/>
        </p:nvSpPr>
        <p:spPr>
          <a:xfrm>
            <a:off x="4781909" y="806116"/>
            <a:ext cx="556711" cy="435617"/>
          </a:xfrm>
          <a:prstGeom prst="decagon">
            <a:avLst/>
          </a:prstGeom>
          <a:solidFill>
            <a:srgbClr val="FFFF00"/>
          </a:solidFill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3</a:t>
            </a:r>
          </a:p>
        </p:txBody>
      </p:sp>
      <p:pic>
        <p:nvPicPr>
          <p:cNvPr id="12" name="Picture 4" descr="100+ hình ảnh mặt cười - hinhanhsieudep.net">
            <a:extLst>
              <a:ext uri="{FF2B5EF4-FFF2-40B4-BE49-F238E27FC236}">
                <a16:creationId xmlns:a16="http://schemas.microsoft.com/office/drawing/2014/main" id="{C6E55E68-0C9F-434E-92AA-F8DCF59623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1" t="3477" r="4975" b="11885"/>
          <a:stretch/>
        </p:blipFill>
        <p:spPr bwMode="auto">
          <a:xfrm>
            <a:off x="3006707" y="3533555"/>
            <a:ext cx="432595" cy="419871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100+ hình ảnh mặt cười - hinhanhsieudep.net">
            <a:extLst>
              <a:ext uri="{FF2B5EF4-FFF2-40B4-BE49-F238E27FC236}">
                <a16:creationId xmlns:a16="http://schemas.microsoft.com/office/drawing/2014/main" id="{C8A3510A-5459-4DF3-9B57-A30F0BCCB6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1" t="3477" r="4975" b="11885"/>
          <a:stretch/>
        </p:blipFill>
        <p:spPr bwMode="auto">
          <a:xfrm>
            <a:off x="3002013" y="4945178"/>
            <a:ext cx="418248" cy="405945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100+ hình ảnh mặt cười - hinhanhsieudep.net">
            <a:extLst>
              <a:ext uri="{FF2B5EF4-FFF2-40B4-BE49-F238E27FC236}">
                <a16:creationId xmlns:a16="http://schemas.microsoft.com/office/drawing/2014/main" id="{BC2B4E04-7FE1-4CEA-8406-94DB4FA4F3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1" t="3477" r="4975" b="11885"/>
          <a:stretch/>
        </p:blipFill>
        <p:spPr bwMode="auto">
          <a:xfrm>
            <a:off x="3036146" y="4197636"/>
            <a:ext cx="432595" cy="419871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Hình ảnh Mặt Cười PNG, Vector, PSD, và biểu tượng để tải về miễn phí |  pngtree">
            <a:extLst>
              <a:ext uri="{FF2B5EF4-FFF2-40B4-BE49-F238E27FC236}">
                <a16:creationId xmlns:a16="http://schemas.microsoft.com/office/drawing/2014/main" id="{10320D59-8270-48D9-833F-6E8A6076F2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0" t="5594" r="195" b="8346"/>
          <a:stretch/>
        </p:blipFill>
        <p:spPr bwMode="auto">
          <a:xfrm>
            <a:off x="2886567" y="2898719"/>
            <a:ext cx="470197" cy="442616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59D5AB0-65EF-4B4A-A3E4-CD6D2C783D00}"/>
              </a:ext>
            </a:extLst>
          </p:cNvPr>
          <p:cNvSpPr txBox="1"/>
          <p:nvPr/>
        </p:nvSpPr>
        <p:spPr>
          <a:xfrm>
            <a:off x="3488440" y="2709207"/>
            <a:ext cx="14830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rgbClr val="FFFF00"/>
                </a:solidFill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a. </a:t>
            </a:r>
            <a:r>
              <a:rPr lang="en-US" altLang="zh-CN" sz="3200" b="1" dirty="0" err="1">
                <a:solidFill>
                  <a:srgbClr val="FFFF00"/>
                </a:solidFill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NaO</a:t>
            </a:r>
            <a:endParaRPr lang="en-US" altLang="zh-CN" sz="3200" b="1" dirty="0">
              <a:solidFill>
                <a:srgbClr val="FFFF00"/>
              </a:solidFill>
              <a:latin typeface="Arial" panose="020B0604020202020204" pitchFamily="34" charset="0"/>
              <a:ea typeface="方正少儿简体" panose="03000509000000000000" pitchFamily="65" charset="-122"/>
              <a:cs typeface="Arial" panose="020B0604020202020204" pitchFamily="34" charset="0"/>
              <a:sym typeface="Wingdings" pitchFamily="2" charset="2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1748754-A0AE-4195-A95D-A74BB5AD5F56}"/>
              </a:ext>
            </a:extLst>
          </p:cNvPr>
          <p:cNvSpPr txBox="1"/>
          <p:nvPr/>
        </p:nvSpPr>
        <p:spPr>
          <a:xfrm>
            <a:off x="3610354" y="3167831"/>
            <a:ext cx="1893467" cy="18249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4000" b="1" dirty="0">
                <a:solidFill>
                  <a:srgbClr val="FFFF00"/>
                </a:solidFill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  <a:sym typeface="Wingdings" pitchFamily="2" charset="2"/>
              </a:rPr>
              <a:t>b. </a:t>
            </a:r>
            <a:r>
              <a:rPr lang="en-US" sz="4000" b="1" baseline="0" dirty="0">
                <a:solidFill>
                  <a:srgbClr val="FFFF00"/>
                </a:solidFill>
              </a:rPr>
              <a:t>Na</a:t>
            </a:r>
            <a:r>
              <a:rPr lang="en-US" sz="4000" b="1" baseline="-25000" dirty="0">
                <a:solidFill>
                  <a:srgbClr val="FFFF00"/>
                </a:solidFill>
              </a:rPr>
              <a:t>2</a:t>
            </a:r>
            <a:r>
              <a:rPr lang="en-US" sz="4000" b="1" dirty="0">
                <a:solidFill>
                  <a:srgbClr val="FFFF00"/>
                </a:solidFill>
              </a:rPr>
              <a:t>O</a:t>
            </a:r>
          </a:p>
          <a:p>
            <a:pPr>
              <a:lnSpc>
                <a:spcPct val="150000"/>
              </a:lnSpc>
            </a:pPr>
            <a:endParaRPr lang="en-US" altLang="zh-CN" sz="4000" b="1" dirty="0">
              <a:solidFill>
                <a:srgbClr val="FFFF00"/>
              </a:solidFill>
              <a:latin typeface="Arial" panose="020B0604020202020204" pitchFamily="34" charset="0"/>
              <a:ea typeface="方正少儿简体" panose="03000509000000000000" pitchFamily="65" charset="-122"/>
              <a:cs typeface="Arial" panose="020B0604020202020204" pitchFamily="34" charset="0"/>
              <a:sym typeface="Wingdings" pitchFamily="2" charset="2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39DDD97-1842-4A2C-A676-7724933264F4}"/>
              </a:ext>
            </a:extLst>
          </p:cNvPr>
          <p:cNvSpPr txBox="1"/>
          <p:nvPr/>
        </p:nvSpPr>
        <p:spPr>
          <a:xfrm>
            <a:off x="3561801" y="3906004"/>
            <a:ext cx="1810111" cy="9015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4000" b="1" dirty="0">
                <a:solidFill>
                  <a:srgbClr val="FFFF00"/>
                </a:solidFill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  <a:sym typeface="Wingdings" pitchFamily="2" charset="2"/>
              </a:rPr>
              <a:t>c. </a:t>
            </a:r>
            <a:r>
              <a:rPr lang="en-US" altLang="zh-CN" sz="4000" b="1" dirty="0" err="1">
                <a:solidFill>
                  <a:srgbClr val="FFFF00"/>
                </a:solidFill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  <a:sym typeface="Wingdings" pitchFamily="2" charset="2"/>
              </a:rPr>
              <a:t>CaO</a:t>
            </a:r>
            <a:endParaRPr lang="en-US" altLang="zh-CN" sz="4000" b="1" dirty="0">
              <a:solidFill>
                <a:srgbClr val="FFFF00"/>
              </a:solidFill>
              <a:latin typeface="Arial" panose="020B0604020202020204" pitchFamily="34" charset="0"/>
              <a:ea typeface="方正少儿简体" panose="03000509000000000000" pitchFamily="65" charset="-122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9D49021-60E4-4A7D-92DD-8D3ACC0379E1}"/>
              </a:ext>
            </a:extLst>
          </p:cNvPr>
          <p:cNvSpPr txBox="1"/>
          <p:nvPr/>
        </p:nvSpPr>
        <p:spPr>
          <a:xfrm>
            <a:off x="3468741" y="4631768"/>
            <a:ext cx="1781257" cy="18249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4000" b="1" dirty="0">
                <a:solidFill>
                  <a:srgbClr val="FFFF00"/>
                </a:solidFill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d.</a:t>
            </a:r>
            <a:r>
              <a:rPr lang="en-US" altLang="zh-CN" sz="4000" b="1" dirty="0">
                <a:solidFill>
                  <a:srgbClr val="FFFF00"/>
                </a:solidFill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P</a:t>
            </a:r>
            <a:r>
              <a:rPr lang="en-US" sz="4000" baseline="-25000" dirty="0">
                <a:solidFill>
                  <a:srgbClr val="FFFF00"/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2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O</a:t>
            </a:r>
            <a:r>
              <a:rPr lang="en-US" sz="4000" baseline="-25000" dirty="0">
                <a:solidFill>
                  <a:srgbClr val="FFFF00"/>
                </a:solidFill>
                <a:latin typeface="Times New Roman" panose="02020603050405020304" pitchFamily="18" charset="0"/>
                <a:ea typeface="#9Slide02 Noi dung dai" panose="02000000000000000000" pitchFamily="2" charset="0"/>
                <a:cs typeface="Times New Roman" panose="02020603050405020304" pitchFamily="18" charset="0"/>
              </a:rPr>
              <a:t>5</a:t>
            </a:r>
          </a:p>
          <a:p>
            <a:pPr>
              <a:lnSpc>
                <a:spcPct val="150000"/>
              </a:lnSpc>
            </a:pPr>
            <a:endParaRPr lang="en-US" altLang="zh-CN" sz="4000" b="1" dirty="0">
              <a:solidFill>
                <a:srgbClr val="FFFF00"/>
              </a:solidFill>
              <a:latin typeface="Arial" panose="020B0604020202020204" pitchFamily="34" charset="0"/>
              <a:ea typeface="方正少儿简体" panose="03000509000000000000" pitchFamily="65" charset="-122"/>
              <a:cs typeface="Arial" panose="020B0604020202020204" pitchFamily="34" charset="0"/>
            </a:endParaRPr>
          </a:p>
        </p:txBody>
      </p:sp>
      <p:pic>
        <p:nvPicPr>
          <p:cNvPr id="21" name="图片 29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168" y="524565"/>
            <a:ext cx="1397969" cy="118576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42179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53525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64" y="342187"/>
            <a:ext cx="11902288" cy="6971661"/>
          </a:xfrm>
          <a:prstGeom prst="rect">
            <a:avLst/>
          </a:prstGeom>
        </p:spPr>
      </p:pic>
      <p:sp>
        <p:nvSpPr>
          <p:cNvPr id="20" name="矩形 19"/>
          <p:cNvSpPr/>
          <p:nvPr/>
        </p:nvSpPr>
        <p:spPr>
          <a:xfrm rot="20718769">
            <a:off x="4193881" y="2155344"/>
            <a:ext cx="184731" cy="8542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zh-CN" altLang="en-US" sz="4951" dirty="0">
              <a:solidFill>
                <a:srgbClr val="099F00"/>
              </a:solidFill>
              <a:latin typeface="方正少儿简体" panose="03000509000000000000" pitchFamily="65" charset="-122"/>
              <a:ea typeface="方正少儿简体" panose="03000509000000000000" pitchFamily="65" charset="-122"/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2512152" y="1667089"/>
            <a:ext cx="51171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     </a:t>
            </a:r>
            <a:r>
              <a:rPr lang="vi-VN" altLang="zh-CN" sz="4000" b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Đâu là oxit axit </a:t>
            </a:r>
            <a:r>
              <a:rPr lang="en-US" altLang="zh-CN" sz="4000" b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? </a:t>
            </a:r>
            <a:endParaRPr lang="zh-CN" altLang="en-US" sz="4000" b="1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ea typeface="方正少儿简体" panose="03000509000000000000" pitchFamily="65" charset="-122"/>
              <a:cs typeface="Arial" panose="020B0604020202020204" pitchFamily="34" charset="0"/>
            </a:endParaRP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6115436"/>
            <a:ext cx="9153525" cy="752475"/>
          </a:xfrm>
          <a:prstGeom prst="rect">
            <a:avLst/>
          </a:prstGeom>
        </p:spPr>
      </p:pic>
      <p:pic>
        <p:nvPicPr>
          <p:cNvPr id="10" name="图片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25834">
            <a:off x="1012431" y="4801664"/>
            <a:ext cx="1445371" cy="1461947"/>
          </a:xfrm>
          <a:prstGeom prst="rect">
            <a:avLst/>
          </a:prstGeom>
        </p:spPr>
      </p:pic>
      <p:sp>
        <p:nvSpPr>
          <p:cNvPr id="11" name="Decagon 10"/>
          <p:cNvSpPr/>
          <p:nvPr/>
        </p:nvSpPr>
        <p:spPr>
          <a:xfrm>
            <a:off x="5796653" y="1117445"/>
            <a:ext cx="556711" cy="435617"/>
          </a:xfrm>
          <a:prstGeom prst="decagon">
            <a:avLst/>
          </a:prstGeom>
          <a:solidFill>
            <a:srgbClr val="FFFF00"/>
          </a:solidFill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4</a:t>
            </a:r>
          </a:p>
        </p:txBody>
      </p:sp>
      <p:pic>
        <p:nvPicPr>
          <p:cNvPr id="12" name="图片 29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168" y="524565"/>
            <a:ext cx="1397969" cy="118576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6D4D5AA-9CA8-61AF-37F8-C0733B24F7EC}"/>
              </a:ext>
            </a:extLst>
          </p:cNvPr>
          <p:cNvSpPr txBox="1"/>
          <p:nvPr/>
        </p:nvSpPr>
        <p:spPr>
          <a:xfrm>
            <a:off x="4011389" y="2710375"/>
            <a:ext cx="1604927" cy="18249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4000" dirty="0">
                <a:solidFill>
                  <a:srgbClr val="FFFF00"/>
                </a:solidFill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  <a:sym typeface="Wingdings" pitchFamily="2" charset="2"/>
              </a:rPr>
              <a:t>b. </a:t>
            </a:r>
            <a:r>
              <a:rPr lang="en-US" sz="4000" baseline="0" dirty="0" err="1">
                <a:solidFill>
                  <a:srgbClr val="FFFF00"/>
                </a:solidFill>
              </a:rPr>
              <a:t>Zn</a:t>
            </a:r>
            <a:r>
              <a:rPr lang="en-US" sz="4000" dirty="0" err="1">
                <a:solidFill>
                  <a:srgbClr val="FFFF00"/>
                </a:solidFill>
              </a:rPr>
              <a:t>O</a:t>
            </a:r>
            <a:endParaRPr lang="en-US" sz="4000" dirty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</a:pPr>
            <a:endParaRPr lang="en-US" altLang="zh-CN" sz="4000" dirty="0">
              <a:solidFill>
                <a:srgbClr val="FFFF00"/>
              </a:solidFill>
              <a:latin typeface="Arial" panose="020B0604020202020204" pitchFamily="34" charset="0"/>
              <a:ea typeface="方正少儿简体" panose="03000509000000000000" pitchFamily="65" charset="-122"/>
              <a:cs typeface="Arial" panose="020B0604020202020204" pitchFamily="34" charset="0"/>
              <a:sym typeface="Wingdings" pitchFamily="2" charset="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C85678-46D2-6A72-5341-DA93BF6754DD}"/>
              </a:ext>
            </a:extLst>
          </p:cNvPr>
          <p:cNvSpPr txBox="1"/>
          <p:nvPr/>
        </p:nvSpPr>
        <p:spPr>
          <a:xfrm>
            <a:off x="1674939" y="2638769"/>
            <a:ext cx="1609736" cy="18249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4000" dirty="0">
                <a:solidFill>
                  <a:srgbClr val="FFFF00"/>
                </a:solidFill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  <a:sym typeface="Wingdings" pitchFamily="2" charset="2"/>
              </a:rPr>
              <a:t>a. K</a:t>
            </a:r>
            <a:r>
              <a:rPr lang="en-US" sz="4000" baseline="-25000" dirty="0">
                <a:solidFill>
                  <a:srgbClr val="FFFF00"/>
                </a:solidFill>
              </a:rPr>
              <a:t>2</a:t>
            </a:r>
            <a:r>
              <a:rPr lang="en-US" sz="4000" dirty="0">
                <a:solidFill>
                  <a:srgbClr val="FFFF00"/>
                </a:solidFill>
              </a:rPr>
              <a:t>O</a:t>
            </a:r>
          </a:p>
          <a:p>
            <a:pPr>
              <a:lnSpc>
                <a:spcPct val="150000"/>
              </a:lnSpc>
            </a:pPr>
            <a:endParaRPr lang="en-US" altLang="zh-CN" sz="4000" dirty="0">
              <a:solidFill>
                <a:srgbClr val="FFFF00"/>
              </a:solidFill>
              <a:latin typeface="Arial" panose="020B0604020202020204" pitchFamily="34" charset="0"/>
              <a:ea typeface="方正少儿简体" panose="03000509000000000000" pitchFamily="65" charset="-122"/>
              <a:cs typeface="Arial" panose="020B0604020202020204" pitchFamily="34" charset="0"/>
              <a:sym typeface="Wingdings" pitchFamily="2" charset="2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2B3943-4DD5-01AF-5DBF-B05C29B4568B}"/>
              </a:ext>
            </a:extLst>
          </p:cNvPr>
          <p:cNvSpPr txBox="1"/>
          <p:nvPr/>
        </p:nvSpPr>
        <p:spPr>
          <a:xfrm>
            <a:off x="6773326" y="3019015"/>
            <a:ext cx="1571264" cy="18249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4000" dirty="0">
                <a:solidFill>
                  <a:srgbClr val="FFFF00"/>
                </a:solidFill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  <a:sym typeface="Wingdings" pitchFamily="2" charset="2"/>
              </a:rPr>
              <a:t>c. </a:t>
            </a:r>
            <a:r>
              <a:rPr lang="en-US" sz="4000" baseline="0" dirty="0">
                <a:solidFill>
                  <a:srgbClr val="FFFF00"/>
                </a:solidFill>
              </a:rPr>
              <a:t>N</a:t>
            </a:r>
            <a:r>
              <a:rPr lang="en-US" sz="4000" baseline="-25000" dirty="0">
                <a:solidFill>
                  <a:srgbClr val="FFFF00"/>
                </a:solidFill>
              </a:rPr>
              <a:t>2</a:t>
            </a:r>
            <a:r>
              <a:rPr lang="en-US" sz="4000" dirty="0">
                <a:solidFill>
                  <a:srgbClr val="FFFF00"/>
                </a:solidFill>
              </a:rPr>
              <a:t>O</a:t>
            </a:r>
          </a:p>
          <a:p>
            <a:pPr>
              <a:lnSpc>
                <a:spcPct val="150000"/>
              </a:lnSpc>
            </a:pPr>
            <a:endParaRPr lang="en-US" altLang="zh-CN" sz="4000" dirty="0">
              <a:solidFill>
                <a:srgbClr val="FFFF00"/>
              </a:solidFill>
              <a:latin typeface="Arial" panose="020B0604020202020204" pitchFamily="34" charset="0"/>
              <a:ea typeface="方正少儿简体" panose="03000509000000000000" pitchFamily="65" charset="-122"/>
              <a:cs typeface="Arial" panose="020B0604020202020204" pitchFamily="34" charset="0"/>
              <a:sym typeface="Wingdings" pitchFamily="2" charset="2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219C9B-A0FB-5B63-EDB2-A26285AD9E1A}"/>
              </a:ext>
            </a:extLst>
          </p:cNvPr>
          <p:cNvSpPr txBox="1"/>
          <p:nvPr/>
        </p:nvSpPr>
        <p:spPr>
          <a:xfrm>
            <a:off x="9112368" y="3206958"/>
            <a:ext cx="1619354" cy="18249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4000" dirty="0">
                <a:solidFill>
                  <a:srgbClr val="FFFF00"/>
                </a:solidFill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  <a:sym typeface="Wingdings" pitchFamily="2" charset="2"/>
              </a:rPr>
              <a:t>d. </a:t>
            </a:r>
            <a:r>
              <a:rPr lang="en-US" sz="4000" baseline="0" dirty="0" err="1">
                <a:solidFill>
                  <a:srgbClr val="FFFF00"/>
                </a:solidFill>
              </a:rPr>
              <a:t>Ba</a:t>
            </a:r>
            <a:r>
              <a:rPr lang="en-US" sz="4000" dirty="0" err="1">
                <a:solidFill>
                  <a:srgbClr val="FFFF00"/>
                </a:solidFill>
              </a:rPr>
              <a:t>O</a:t>
            </a:r>
            <a:endParaRPr lang="en-US" sz="4000" dirty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</a:pPr>
            <a:endParaRPr lang="en-US" altLang="zh-CN" sz="4000" dirty="0">
              <a:solidFill>
                <a:srgbClr val="FFFF00"/>
              </a:solidFill>
              <a:latin typeface="Arial" panose="020B0604020202020204" pitchFamily="34" charset="0"/>
              <a:ea typeface="方正少儿简体" panose="03000509000000000000" pitchFamily="65" charset="-122"/>
              <a:cs typeface="Arial" panose="020B0604020202020204" pitchFamily="34" charset="0"/>
              <a:sym typeface="Wingdings" pitchFamily="2" charset="2"/>
            </a:endParaRPr>
          </a:p>
        </p:txBody>
      </p:sp>
      <p:pic>
        <p:nvPicPr>
          <p:cNvPr id="8" name="Picture 6" descr="Hình ảnh Mặt Cười PNG, Vector, PSD, và biểu tượng để tải về miễn phí |  pngtree">
            <a:extLst>
              <a:ext uri="{FF2B5EF4-FFF2-40B4-BE49-F238E27FC236}">
                <a16:creationId xmlns:a16="http://schemas.microsoft.com/office/drawing/2014/main" id="{12DC1865-4602-9629-6035-62058C2280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0" t="5594" r="195" b="8346"/>
          <a:stretch/>
        </p:blipFill>
        <p:spPr bwMode="auto">
          <a:xfrm>
            <a:off x="6248932" y="3370428"/>
            <a:ext cx="470197" cy="442616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2890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2" grpId="0"/>
      <p:bldP spid="3" grpId="0"/>
      <p:bldP spid="5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</TotalTime>
  <Words>970</Words>
  <Application>Microsoft Office PowerPoint</Application>
  <PresentationFormat>Widescreen</PresentationFormat>
  <Paragraphs>233</Paragraphs>
  <Slides>25</Slides>
  <Notes>7</Notes>
  <HiddenSlides>0</HiddenSlides>
  <MMClips>2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43" baseType="lpstr">
      <vt:lpstr>#9Slide01 Noi dung ngan</vt:lpstr>
      <vt:lpstr>#9Slide01 Tieu de ngan</vt:lpstr>
      <vt:lpstr>#9Slide02 Noi dung dai</vt:lpstr>
      <vt:lpstr>#9Slide02 Tieu de dai</vt:lpstr>
      <vt:lpstr>#9Slide05 Amplify</vt:lpstr>
      <vt:lpstr>Arial</vt:lpstr>
      <vt:lpstr>Arial Rounded MT Bold</vt:lpstr>
      <vt:lpstr>Arial Unicode MS</vt:lpstr>
      <vt:lpstr>Bodoni 72 Oldstyle Book</vt:lpstr>
      <vt:lpstr>Calibri</vt:lpstr>
      <vt:lpstr>Calibri Light</vt:lpstr>
      <vt:lpstr>Comic Sans MS</vt:lpstr>
      <vt:lpstr>Courier New</vt:lpstr>
      <vt:lpstr>Chalkboard</vt:lpstr>
      <vt:lpstr>Times New Roman</vt:lpstr>
      <vt:lpstr>UTM Banque</vt:lpstr>
      <vt:lpstr>方正少儿简体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V. LUYỆN TẬP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dong</dc:creator>
  <cp:lastModifiedBy>dong</cp:lastModifiedBy>
  <cp:revision>4</cp:revision>
  <dcterms:created xsi:type="dcterms:W3CDTF">2023-02-22T10:26:59Z</dcterms:created>
  <dcterms:modified xsi:type="dcterms:W3CDTF">2023-02-22T16:32:12Z</dcterms:modified>
</cp:coreProperties>
</file>