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7" r:id="rId2"/>
    <p:sldId id="259" r:id="rId3"/>
    <p:sldId id="260" r:id="rId4"/>
    <p:sldId id="256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</p:sldIdLst>
  <p:sldSz cx="12192000" cy="6858000"/>
  <p:notesSz cx="6858000" cy="9144000"/>
  <p:defaultTextStyle>
    <a:defPPr>
      <a:defRPr lang="en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F92"/>
    <a:srgbClr val="942093"/>
    <a:srgbClr val="9416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8124" autoAdjust="0"/>
  </p:normalViewPr>
  <p:slideViewPr>
    <p:cSldViewPr snapToGrid="0" snapToObjects="1">
      <p:cViewPr varScale="1">
        <p:scale>
          <a:sx n="55" d="100"/>
          <a:sy n="55" d="100"/>
        </p:scale>
        <p:origin x="2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4D5693-549E-604C-9DCC-E39D4A14A9BE}" type="datetimeFigureOut">
              <a:rPr lang="en-VN" smtClean="0"/>
              <a:t>07/29/2021</a:t>
            </a:fld>
            <a:endParaRPr lang="en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88617-9B0F-EE4D-B606-A116DC34F6B1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17765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5D30CD-CB9B-3341-806F-A235397C2193}" type="slidenum">
              <a:rPr lang="en-VN" smtClean="0"/>
              <a:t>2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745096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5D30CD-CB9B-3341-806F-A235397C2193}" type="slidenum">
              <a:rPr lang="en-VN" smtClean="0"/>
              <a:t>3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643503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5D30CD-CB9B-3341-806F-A235397C2193}" type="slidenum">
              <a:rPr lang="en-VN" smtClean="0"/>
              <a:t>5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441001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88617-9B0F-EE4D-B606-A116DC34F6B1}" type="slidenum">
              <a:rPr lang="en-VN" smtClean="0"/>
              <a:t>8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25633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88617-9B0F-EE4D-B606-A116DC34F6B1}" type="slidenum">
              <a:rPr lang="en-VN" smtClean="0"/>
              <a:t>11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4785435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5D30CD-CB9B-3341-806F-A235397C2193}" type="slidenum">
              <a:rPr lang="en-VN" smtClean="0"/>
              <a:t>13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955208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81E04-82CC-8A44-8A3C-FA11A2872C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8295F8-446F-334E-AB30-F98797AC11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C13F8D-5B1C-2949-BD65-1A0FD87F1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44E1-252B-E14D-A3F9-369435C0F3E6}" type="datetimeFigureOut">
              <a:rPr lang="en-VN" smtClean="0"/>
              <a:t>07/29/2021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416DC-AC91-234C-8FC8-8F2BAC3E0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803C06-2917-DB4C-85A2-0A677FF61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4751-BAA4-2442-8885-F868225D777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391720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7C98C-643B-714A-A24E-1BB453AA4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6874DA-6A90-2248-A060-D730D6E585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CA131-FA36-B14C-AE06-325E412AE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44E1-252B-E14D-A3F9-369435C0F3E6}" type="datetimeFigureOut">
              <a:rPr lang="en-VN" smtClean="0"/>
              <a:t>07/29/2021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5A335-161D-D749-8B33-7ED19F667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7EEC43-15AB-784B-B135-DF356AF43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4751-BAA4-2442-8885-F868225D777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934155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D517F8-7A6D-FB41-ABA6-729CA92C87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A3ECCD-1DA8-8449-B7B7-BF80BAB2C5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A78C5A-70C6-EC43-BBAC-4C0906CF8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44E1-252B-E14D-A3F9-369435C0F3E6}" type="datetimeFigureOut">
              <a:rPr lang="en-VN" smtClean="0"/>
              <a:t>07/29/2021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8B0CC-B955-7940-BB8C-BD9CF74A4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DFA10-1A09-E744-BE68-6FFF39EE3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4751-BAA4-2442-8885-F868225D777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234108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77423-7368-0147-8F71-3A06CAE7F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C0B7B-88B7-054F-AC8C-6F5577D9C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4E171F-0FBC-1B48-B215-FDE61F7EA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44E1-252B-E14D-A3F9-369435C0F3E6}" type="datetimeFigureOut">
              <a:rPr lang="en-VN" smtClean="0"/>
              <a:t>07/29/2021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5C598-9269-2B48-B2EC-DE3CC3D92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1844ED-1717-AD40-8351-FD3D7A79C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4751-BAA4-2442-8885-F868225D777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130518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F19BF-6B1E-1A49-B004-8DCEC0103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2F6FA3-E732-1740-963D-EE1BB1F20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A5729-35B7-F146-A0CA-5EB41EA8C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44E1-252B-E14D-A3F9-369435C0F3E6}" type="datetimeFigureOut">
              <a:rPr lang="en-VN" smtClean="0"/>
              <a:t>07/29/2021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2575BC-031B-0A4F-BE86-4B9FE0D40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AA553-6671-EF45-A8BA-673E94F71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4751-BAA4-2442-8885-F868225D777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473182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1A0A7-B732-C549-9BC4-285FAB28C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80BD5-A47E-7F4C-A20A-779574C0A3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845C9-116A-6C49-B2B0-CB46BB8D9C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1509F1-2DE7-D346-A5B9-C170D784E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44E1-252B-E14D-A3F9-369435C0F3E6}" type="datetimeFigureOut">
              <a:rPr lang="en-VN" smtClean="0"/>
              <a:t>07/29/2021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958E9D-8918-D94E-B12D-30F9D1741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79DFCE-7CBB-BF42-9CFE-44D49F36B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4751-BAA4-2442-8885-F868225D777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41763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5DF60-3DA7-BD4C-9D9C-DB5FF1E78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DC9B18-0C2D-C04B-B1F6-89AFF34FA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78D56D-28E0-EA4E-8FE8-F554F55E6E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63BE32-61BF-C442-A783-628FA7FF58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0F0974-FF96-6D4E-94F2-48409A7836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C04E18-DD2B-2443-9C59-558E595E6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44E1-252B-E14D-A3F9-369435C0F3E6}" type="datetimeFigureOut">
              <a:rPr lang="en-VN" smtClean="0"/>
              <a:t>07/29/2021</a:t>
            </a:fld>
            <a:endParaRPr lang="en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D8490E-9D19-814B-9248-393A05F94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DC43F7-9573-5D4D-A05E-6AC62E342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4751-BAA4-2442-8885-F868225D777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38298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B71D9-1FB5-584B-84FA-11E6C893B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357417-678B-C845-B512-BB470ACF8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44E1-252B-E14D-A3F9-369435C0F3E6}" type="datetimeFigureOut">
              <a:rPr lang="en-VN" smtClean="0"/>
              <a:t>07/29/2021</a:t>
            </a:fld>
            <a:endParaRPr lang="en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10D446-8E15-7046-8223-50AAE17D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3FCE41-E56E-094C-8BA3-1046E6BAD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4751-BAA4-2442-8885-F868225D777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796923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A4B026-9099-124A-BB19-ABD92FE5E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44E1-252B-E14D-A3F9-369435C0F3E6}" type="datetimeFigureOut">
              <a:rPr lang="en-VN" smtClean="0"/>
              <a:t>07/29/2021</a:t>
            </a:fld>
            <a:endParaRPr lang="en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47D9B5-8BDD-E848-9F95-8B449BC4A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C31F4-F1ED-9546-A0F7-B82F47B85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4751-BAA4-2442-8885-F868225D777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529742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FFEA-DE00-BA48-B70D-6232A36A0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EE1B7-0057-5245-AC16-2DD4026DE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AD6D3B-0D7F-3843-B79C-C67D8B2322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243311-BCC0-A943-8CCB-5DE891375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44E1-252B-E14D-A3F9-369435C0F3E6}" type="datetimeFigureOut">
              <a:rPr lang="en-VN" smtClean="0"/>
              <a:t>07/29/2021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AC4B3B-E64D-F54F-98FB-14B3E49DE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A39E6A-4A69-3142-84BD-711F029C8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4751-BAA4-2442-8885-F868225D777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238933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50E7B-41E0-4C4B-8097-7BCF1FB9B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D56E07-54FA-6645-87E7-C24BFB1352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C41380-B080-6A42-9E54-60AE9E36B7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2F385B-BCE9-1046-BFF6-317DE4BD9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244E1-252B-E14D-A3F9-369435C0F3E6}" type="datetimeFigureOut">
              <a:rPr lang="en-VN" smtClean="0"/>
              <a:t>07/29/2021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66D3AF-8C4F-BF4D-BCA6-1DA7DCD14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A58769-BDF5-3342-84CB-2BA3A26B8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14751-BAA4-2442-8885-F868225D777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47721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8E9926-8E4D-3040-869C-602F31D7B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12A36C-A678-E645-9D10-C9CD0D8B1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BE5D4-56DF-2D45-9A51-942A21E1AA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244E1-252B-E14D-A3F9-369435C0F3E6}" type="datetimeFigureOut">
              <a:rPr lang="en-VN" smtClean="0"/>
              <a:t>07/29/2021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01AFA-02FB-744C-B69B-006D6C3B1F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F8F09-6BEF-2443-8367-D5D52EDB00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14751-BAA4-2442-8885-F868225D777D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12240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0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1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A9653BF-BF1C-7441-A933-3354D51FE06B}"/>
              </a:ext>
            </a:extLst>
          </p:cNvPr>
          <p:cNvSpPr txBox="1"/>
          <p:nvPr/>
        </p:nvSpPr>
        <p:spPr>
          <a:xfrm>
            <a:off x="1737875" y="1671596"/>
            <a:ext cx="8716250" cy="351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40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UNIT 2 – IT’S DELICIOUS</a:t>
            </a:r>
          </a:p>
          <a:p>
            <a:pPr algn="ctr">
              <a:lnSpc>
                <a:spcPct val="200000"/>
              </a:lnSpc>
            </a:pPr>
            <a:r>
              <a:rPr lang="en-US" sz="4000" b="1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Lesson 2.2 Grammar</a:t>
            </a:r>
          </a:p>
          <a:p>
            <a:pPr algn="ctr">
              <a:lnSpc>
                <a:spcPct val="200000"/>
              </a:lnSpc>
            </a:pPr>
            <a:r>
              <a:rPr lang="en-US" sz="3600" dirty="0">
                <a:solidFill>
                  <a:srgbClr val="00B0F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(SB page 22)</a:t>
            </a:r>
          </a:p>
        </p:txBody>
      </p:sp>
    </p:spTree>
    <p:extLst>
      <p:ext uri="{BB962C8B-B14F-4D97-AF65-F5344CB8AC3E}">
        <p14:creationId xmlns:p14="http://schemas.microsoft.com/office/powerpoint/2010/main" val="3969797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19">
            <a:extLst>
              <a:ext uri="{FF2B5EF4-FFF2-40B4-BE49-F238E27FC236}">
                <a16:creationId xmlns:a16="http://schemas.microsoft.com/office/drawing/2014/main" id="{9F1AC0A5-1268-2B4C-BC77-04BB0899A67B}"/>
              </a:ext>
            </a:extLst>
          </p:cNvPr>
          <p:cNvSpPr/>
          <p:nvPr/>
        </p:nvSpPr>
        <p:spPr>
          <a:xfrm>
            <a:off x="3683630" y="784480"/>
            <a:ext cx="5214904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3 - SB page 22</a:t>
            </a:r>
          </a:p>
        </p:txBody>
      </p:sp>
      <p:pic>
        <p:nvPicPr>
          <p:cNvPr id="7" name="Picture 4" descr="Free Vector | Book and pen cartoon icon illustration. education object icon  concept isolated . flat cartoon style">
            <a:extLst>
              <a:ext uri="{FF2B5EF4-FFF2-40B4-BE49-F238E27FC236}">
                <a16:creationId xmlns:a16="http://schemas.microsoft.com/office/drawing/2014/main" id="{25F7C9A8-8FE0-7241-B761-38B4B03D1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CCE"/>
              </a:clrFrom>
              <a:clrTo>
                <a:srgbClr val="FFECC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7483">
            <a:off x="3022422" y="461817"/>
            <a:ext cx="1156300" cy="115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B0EBBD-4E4C-A44B-82F2-FCBBB56E70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6978"/>
          <a:stretch/>
        </p:blipFill>
        <p:spPr>
          <a:xfrm>
            <a:off x="1789863" y="2410904"/>
            <a:ext cx="9919753" cy="36740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FE9FF0F-FD6B-B741-8B65-98CA2662D498}"/>
              </a:ext>
            </a:extLst>
          </p:cNvPr>
          <p:cNvSpPr txBox="1"/>
          <p:nvPr/>
        </p:nvSpPr>
        <p:spPr>
          <a:xfrm>
            <a:off x="1353715" y="1448021"/>
            <a:ext cx="948826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accent2"/>
                </a:solidFill>
              </a:rPr>
              <a:t>Complete the sentences about restaurants in Brixton with the correct form of there is/ there are.</a:t>
            </a:r>
          </a:p>
          <a:p>
            <a:pPr algn="ctr"/>
            <a:endParaRPr lang="en-US" sz="2800" dirty="0">
              <a:solidFill>
                <a:schemeClr val="accent2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573EF37-26A5-474F-AE82-C2D60D8FFD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3470" y="898746"/>
            <a:ext cx="802186" cy="4057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6456686-1D27-9D49-BD49-91F85D00A804}"/>
              </a:ext>
            </a:extLst>
          </p:cNvPr>
          <p:cNvSpPr txBox="1"/>
          <p:nvPr/>
        </p:nvSpPr>
        <p:spPr>
          <a:xfrm>
            <a:off x="7611003" y="6420869"/>
            <a:ext cx="3746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i="1" dirty="0"/>
              <a:t>Click on the key to display the answer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8CA050-C6E0-C742-A1A3-9AC35117CC08}"/>
              </a:ext>
            </a:extLst>
          </p:cNvPr>
          <p:cNvSpPr txBox="1"/>
          <p:nvPr/>
        </p:nvSpPr>
        <p:spPr>
          <a:xfrm>
            <a:off x="2684040" y="3051584"/>
            <a:ext cx="1999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chemeClr val="accent5">
                    <a:lumMod val="50000"/>
                  </a:schemeClr>
                </a:solidFill>
              </a:rPr>
              <a:t>There are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79C8E1-2341-F345-AD8D-C1E7941FC734}"/>
              </a:ext>
            </a:extLst>
          </p:cNvPr>
          <p:cNvSpPr txBox="1"/>
          <p:nvPr/>
        </p:nvSpPr>
        <p:spPr>
          <a:xfrm>
            <a:off x="2650932" y="3665520"/>
            <a:ext cx="2227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chemeClr val="accent5">
                    <a:lumMod val="50000"/>
                  </a:schemeClr>
                </a:solidFill>
              </a:rPr>
              <a:t>There isn’t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0B4E07-F800-A448-9835-176696461EE2}"/>
              </a:ext>
            </a:extLst>
          </p:cNvPr>
          <p:cNvSpPr txBox="1"/>
          <p:nvPr/>
        </p:nvSpPr>
        <p:spPr>
          <a:xfrm>
            <a:off x="2922393" y="4279456"/>
            <a:ext cx="16848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chemeClr val="accent5">
                    <a:lumMod val="50000"/>
                  </a:schemeClr>
                </a:solidFill>
              </a:rPr>
              <a:t>There’s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24A97A-634D-7341-9AA3-E8B975B376F1}"/>
              </a:ext>
            </a:extLst>
          </p:cNvPr>
          <p:cNvSpPr txBox="1"/>
          <p:nvPr/>
        </p:nvSpPr>
        <p:spPr>
          <a:xfrm>
            <a:off x="2543969" y="4850402"/>
            <a:ext cx="2585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chemeClr val="accent5">
                    <a:lumMod val="50000"/>
                  </a:schemeClr>
                </a:solidFill>
              </a:rPr>
              <a:t>There aren’t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8AC86E-2439-564F-A23A-7F4553EB20E7}"/>
              </a:ext>
            </a:extLst>
          </p:cNvPr>
          <p:cNvSpPr txBox="1"/>
          <p:nvPr/>
        </p:nvSpPr>
        <p:spPr>
          <a:xfrm>
            <a:off x="2956903" y="5464338"/>
            <a:ext cx="1453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chemeClr val="accent5">
                    <a:lumMod val="50000"/>
                  </a:schemeClr>
                </a:solidFill>
              </a:rPr>
              <a:t>Is there</a:t>
            </a:r>
          </a:p>
        </p:txBody>
      </p:sp>
    </p:spTree>
    <p:extLst>
      <p:ext uri="{BB962C8B-B14F-4D97-AF65-F5344CB8AC3E}">
        <p14:creationId xmlns:p14="http://schemas.microsoft.com/office/powerpoint/2010/main" val="265447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1A575F1-0E08-5C40-943A-7B2BEAFEB195}"/>
              </a:ext>
            </a:extLst>
          </p:cNvPr>
          <p:cNvSpPr txBox="1"/>
          <p:nvPr/>
        </p:nvSpPr>
        <p:spPr>
          <a:xfrm>
            <a:off x="454870" y="1354801"/>
            <a:ext cx="428624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accent2"/>
                </a:solidFill>
              </a:rPr>
              <a:t>Read the description of the market and choose the correct option. Listen and check.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372FCE-DBDF-654E-A569-58638A1635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7360" y="3776953"/>
            <a:ext cx="802186" cy="4057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F3AE9A-1AF9-5748-AF89-91C4070200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7753" y="1484129"/>
            <a:ext cx="7407838" cy="474245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1BB4241D-F430-704B-8590-B3EB85744238}"/>
              </a:ext>
            </a:extLst>
          </p:cNvPr>
          <p:cNvSpPr/>
          <p:nvPr/>
        </p:nvSpPr>
        <p:spPr>
          <a:xfrm>
            <a:off x="7666189" y="2137783"/>
            <a:ext cx="1027377" cy="540863"/>
          </a:xfrm>
          <a:custGeom>
            <a:avLst/>
            <a:gdLst>
              <a:gd name="connsiteX0" fmla="*/ 0 w 1027377"/>
              <a:gd name="connsiteY0" fmla="*/ 270432 h 540863"/>
              <a:gd name="connsiteX1" fmla="*/ 513689 w 1027377"/>
              <a:gd name="connsiteY1" fmla="*/ 0 h 540863"/>
              <a:gd name="connsiteX2" fmla="*/ 1027378 w 1027377"/>
              <a:gd name="connsiteY2" fmla="*/ 270432 h 540863"/>
              <a:gd name="connsiteX3" fmla="*/ 513689 w 1027377"/>
              <a:gd name="connsiteY3" fmla="*/ 540864 h 540863"/>
              <a:gd name="connsiteX4" fmla="*/ 0 w 1027377"/>
              <a:gd name="connsiteY4" fmla="*/ 270432 h 540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7377" h="540863" extrusionOk="0">
                <a:moveTo>
                  <a:pt x="0" y="270432"/>
                </a:moveTo>
                <a:cubicBezTo>
                  <a:pt x="-29377" y="54518"/>
                  <a:pt x="285943" y="-4851"/>
                  <a:pt x="513689" y="0"/>
                </a:cubicBezTo>
                <a:cubicBezTo>
                  <a:pt x="782048" y="34357"/>
                  <a:pt x="1009156" y="149667"/>
                  <a:pt x="1027378" y="270432"/>
                </a:cubicBezTo>
                <a:cubicBezTo>
                  <a:pt x="1005699" y="404589"/>
                  <a:pt x="755149" y="593130"/>
                  <a:pt x="513689" y="540864"/>
                </a:cubicBezTo>
                <a:cubicBezTo>
                  <a:pt x="227143" y="534081"/>
                  <a:pt x="-2865" y="403781"/>
                  <a:pt x="0" y="270432"/>
                </a:cubicBez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0404DDB-2913-BD42-AE43-E4096BB19632}"/>
              </a:ext>
            </a:extLst>
          </p:cNvPr>
          <p:cNvSpPr/>
          <p:nvPr/>
        </p:nvSpPr>
        <p:spPr>
          <a:xfrm>
            <a:off x="10029723" y="2493023"/>
            <a:ext cx="555615" cy="496492"/>
          </a:xfrm>
          <a:custGeom>
            <a:avLst/>
            <a:gdLst>
              <a:gd name="connsiteX0" fmla="*/ 0 w 555615"/>
              <a:gd name="connsiteY0" fmla="*/ 248246 h 496492"/>
              <a:gd name="connsiteX1" fmla="*/ 277808 w 555615"/>
              <a:gd name="connsiteY1" fmla="*/ 0 h 496492"/>
              <a:gd name="connsiteX2" fmla="*/ 555616 w 555615"/>
              <a:gd name="connsiteY2" fmla="*/ 248246 h 496492"/>
              <a:gd name="connsiteX3" fmla="*/ 277808 w 555615"/>
              <a:gd name="connsiteY3" fmla="*/ 496492 h 496492"/>
              <a:gd name="connsiteX4" fmla="*/ 0 w 555615"/>
              <a:gd name="connsiteY4" fmla="*/ 248246 h 496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5615" h="496492" extrusionOk="0">
                <a:moveTo>
                  <a:pt x="0" y="248246"/>
                </a:moveTo>
                <a:cubicBezTo>
                  <a:pt x="-6484" y="96453"/>
                  <a:pt x="133084" y="-755"/>
                  <a:pt x="277808" y="0"/>
                </a:cubicBezTo>
                <a:cubicBezTo>
                  <a:pt x="418173" y="29251"/>
                  <a:pt x="547657" y="123631"/>
                  <a:pt x="555616" y="248246"/>
                </a:cubicBezTo>
                <a:cubicBezTo>
                  <a:pt x="526299" y="364795"/>
                  <a:pt x="411399" y="521036"/>
                  <a:pt x="277808" y="496492"/>
                </a:cubicBezTo>
                <a:cubicBezTo>
                  <a:pt x="110453" y="463271"/>
                  <a:pt x="-886" y="380397"/>
                  <a:pt x="0" y="248246"/>
                </a:cubicBez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C476ECF-7D8B-2348-A18C-B6D3F4E879DD}"/>
              </a:ext>
            </a:extLst>
          </p:cNvPr>
          <p:cNvSpPr/>
          <p:nvPr/>
        </p:nvSpPr>
        <p:spPr>
          <a:xfrm>
            <a:off x="5028383" y="3268166"/>
            <a:ext cx="769445" cy="453278"/>
          </a:xfrm>
          <a:custGeom>
            <a:avLst/>
            <a:gdLst>
              <a:gd name="connsiteX0" fmla="*/ 0 w 769445"/>
              <a:gd name="connsiteY0" fmla="*/ 226639 h 453278"/>
              <a:gd name="connsiteX1" fmla="*/ 384723 w 769445"/>
              <a:gd name="connsiteY1" fmla="*/ 0 h 453278"/>
              <a:gd name="connsiteX2" fmla="*/ 769446 w 769445"/>
              <a:gd name="connsiteY2" fmla="*/ 226639 h 453278"/>
              <a:gd name="connsiteX3" fmla="*/ 384723 w 769445"/>
              <a:gd name="connsiteY3" fmla="*/ 453278 h 453278"/>
              <a:gd name="connsiteX4" fmla="*/ 0 w 769445"/>
              <a:gd name="connsiteY4" fmla="*/ 226639 h 453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9445" h="453278" extrusionOk="0">
                <a:moveTo>
                  <a:pt x="0" y="226639"/>
                </a:moveTo>
                <a:cubicBezTo>
                  <a:pt x="-19146" y="58092"/>
                  <a:pt x="191838" y="-1698"/>
                  <a:pt x="384723" y="0"/>
                </a:cubicBezTo>
                <a:cubicBezTo>
                  <a:pt x="592063" y="11502"/>
                  <a:pt x="764060" y="109921"/>
                  <a:pt x="769446" y="226639"/>
                </a:cubicBezTo>
                <a:cubicBezTo>
                  <a:pt x="720557" y="317535"/>
                  <a:pt x="568709" y="488528"/>
                  <a:pt x="384723" y="453278"/>
                </a:cubicBezTo>
                <a:cubicBezTo>
                  <a:pt x="170583" y="449310"/>
                  <a:pt x="-3062" y="334704"/>
                  <a:pt x="0" y="226639"/>
                </a:cubicBez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EF62819-4704-D544-9415-F4775F390902}"/>
              </a:ext>
            </a:extLst>
          </p:cNvPr>
          <p:cNvSpPr/>
          <p:nvPr/>
        </p:nvSpPr>
        <p:spPr>
          <a:xfrm>
            <a:off x="9646047" y="3242007"/>
            <a:ext cx="925369" cy="505595"/>
          </a:xfrm>
          <a:custGeom>
            <a:avLst/>
            <a:gdLst>
              <a:gd name="connsiteX0" fmla="*/ 0 w 925369"/>
              <a:gd name="connsiteY0" fmla="*/ 252798 h 505595"/>
              <a:gd name="connsiteX1" fmla="*/ 462685 w 925369"/>
              <a:gd name="connsiteY1" fmla="*/ 0 h 505595"/>
              <a:gd name="connsiteX2" fmla="*/ 925370 w 925369"/>
              <a:gd name="connsiteY2" fmla="*/ 252798 h 505595"/>
              <a:gd name="connsiteX3" fmla="*/ 462685 w 925369"/>
              <a:gd name="connsiteY3" fmla="*/ 505596 h 505595"/>
              <a:gd name="connsiteX4" fmla="*/ 0 w 925369"/>
              <a:gd name="connsiteY4" fmla="*/ 252798 h 505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5369" h="505595" extrusionOk="0">
                <a:moveTo>
                  <a:pt x="0" y="252798"/>
                </a:moveTo>
                <a:cubicBezTo>
                  <a:pt x="-10739" y="88852"/>
                  <a:pt x="259400" y="-4529"/>
                  <a:pt x="462685" y="0"/>
                </a:cubicBezTo>
                <a:cubicBezTo>
                  <a:pt x="703611" y="32709"/>
                  <a:pt x="916217" y="127543"/>
                  <a:pt x="925370" y="252798"/>
                </a:cubicBezTo>
                <a:cubicBezTo>
                  <a:pt x="920706" y="389144"/>
                  <a:pt x="692255" y="537720"/>
                  <a:pt x="462685" y="505596"/>
                </a:cubicBezTo>
                <a:cubicBezTo>
                  <a:pt x="199438" y="487197"/>
                  <a:pt x="-2321" y="379448"/>
                  <a:pt x="0" y="252798"/>
                </a:cubicBez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33F10AC-6DE3-5B4E-8CC2-5D70B8F87225}"/>
              </a:ext>
            </a:extLst>
          </p:cNvPr>
          <p:cNvSpPr/>
          <p:nvPr/>
        </p:nvSpPr>
        <p:spPr>
          <a:xfrm>
            <a:off x="10724093" y="3620194"/>
            <a:ext cx="634410" cy="505595"/>
          </a:xfrm>
          <a:custGeom>
            <a:avLst/>
            <a:gdLst>
              <a:gd name="connsiteX0" fmla="*/ 0 w 634410"/>
              <a:gd name="connsiteY0" fmla="*/ 252798 h 505595"/>
              <a:gd name="connsiteX1" fmla="*/ 317205 w 634410"/>
              <a:gd name="connsiteY1" fmla="*/ 0 h 505595"/>
              <a:gd name="connsiteX2" fmla="*/ 634410 w 634410"/>
              <a:gd name="connsiteY2" fmla="*/ 252798 h 505595"/>
              <a:gd name="connsiteX3" fmla="*/ 317205 w 634410"/>
              <a:gd name="connsiteY3" fmla="*/ 505596 h 505595"/>
              <a:gd name="connsiteX4" fmla="*/ 0 w 634410"/>
              <a:gd name="connsiteY4" fmla="*/ 252798 h 505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4410" h="505595" extrusionOk="0">
                <a:moveTo>
                  <a:pt x="0" y="252798"/>
                </a:moveTo>
                <a:cubicBezTo>
                  <a:pt x="-10606" y="89152"/>
                  <a:pt x="186781" y="-3880"/>
                  <a:pt x="317205" y="0"/>
                </a:cubicBezTo>
                <a:cubicBezTo>
                  <a:pt x="477784" y="32709"/>
                  <a:pt x="625257" y="127543"/>
                  <a:pt x="634410" y="252798"/>
                </a:cubicBezTo>
                <a:cubicBezTo>
                  <a:pt x="623179" y="384541"/>
                  <a:pt x="465698" y="538622"/>
                  <a:pt x="317205" y="505596"/>
                </a:cubicBezTo>
                <a:cubicBezTo>
                  <a:pt x="134305" y="487197"/>
                  <a:pt x="-2321" y="379448"/>
                  <a:pt x="0" y="252798"/>
                </a:cubicBez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C5F8D1D-5B85-4F49-B413-B2C1769EFC04}"/>
              </a:ext>
            </a:extLst>
          </p:cNvPr>
          <p:cNvSpPr/>
          <p:nvPr/>
        </p:nvSpPr>
        <p:spPr>
          <a:xfrm>
            <a:off x="8405837" y="4425668"/>
            <a:ext cx="595318" cy="366872"/>
          </a:xfrm>
          <a:custGeom>
            <a:avLst/>
            <a:gdLst>
              <a:gd name="connsiteX0" fmla="*/ 0 w 595318"/>
              <a:gd name="connsiteY0" fmla="*/ 183436 h 366872"/>
              <a:gd name="connsiteX1" fmla="*/ 297659 w 595318"/>
              <a:gd name="connsiteY1" fmla="*/ 0 h 366872"/>
              <a:gd name="connsiteX2" fmla="*/ 595318 w 595318"/>
              <a:gd name="connsiteY2" fmla="*/ 183436 h 366872"/>
              <a:gd name="connsiteX3" fmla="*/ 297659 w 595318"/>
              <a:gd name="connsiteY3" fmla="*/ 366872 h 366872"/>
              <a:gd name="connsiteX4" fmla="*/ 0 w 595318"/>
              <a:gd name="connsiteY4" fmla="*/ 183436 h 366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5318" h="366872" extrusionOk="0">
                <a:moveTo>
                  <a:pt x="0" y="183436"/>
                </a:moveTo>
                <a:cubicBezTo>
                  <a:pt x="-17835" y="41719"/>
                  <a:pt x="146859" y="-1178"/>
                  <a:pt x="297659" y="0"/>
                </a:cubicBezTo>
                <a:cubicBezTo>
                  <a:pt x="459715" y="5234"/>
                  <a:pt x="585744" y="97149"/>
                  <a:pt x="595318" y="183436"/>
                </a:cubicBezTo>
                <a:cubicBezTo>
                  <a:pt x="559383" y="259553"/>
                  <a:pt x="432758" y="403116"/>
                  <a:pt x="297659" y="366872"/>
                </a:cubicBezTo>
                <a:cubicBezTo>
                  <a:pt x="122815" y="341940"/>
                  <a:pt x="-2168" y="272635"/>
                  <a:pt x="0" y="183436"/>
                </a:cubicBez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EFFD0F2-6E95-304D-A979-BF71DA165AF7}"/>
              </a:ext>
            </a:extLst>
          </p:cNvPr>
          <p:cNvSpPr/>
          <p:nvPr/>
        </p:nvSpPr>
        <p:spPr>
          <a:xfrm>
            <a:off x="8179877" y="4792540"/>
            <a:ext cx="699688" cy="422967"/>
          </a:xfrm>
          <a:custGeom>
            <a:avLst/>
            <a:gdLst>
              <a:gd name="connsiteX0" fmla="*/ 0 w 699688"/>
              <a:gd name="connsiteY0" fmla="*/ 211484 h 422967"/>
              <a:gd name="connsiteX1" fmla="*/ 349844 w 699688"/>
              <a:gd name="connsiteY1" fmla="*/ 0 h 422967"/>
              <a:gd name="connsiteX2" fmla="*/ 699688 w 699688"/>
              <a:gd name="connsiteY2" fmla="*/ 211484 h 422967"/>
              <a:gd name="connsiteX3" fmla="*/ 349844 w 699688"/>
              <a:gd name="connsiteY3" fmla="*/ 422968 h 422967"/>
              <a:gd name="connsiteX4" fmla="*/ 0 w 699688"/>
              <a:gd name="connsiteY4" fmla="*/ 211484 h 422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688" h="422967" extrusionOk="0">
                <a:moveTo>
                  <a:pt x="0" y="211484"/>
                </a:moveTo>
                <a:cubicBezTo>
                  <a:pt x="-2947" y="88008"/>
                  <a:pt x="193186" y="-3169"/>
                  <a:pt x="349844" y="0"/>
                </a:cubicBezTo>
                <a:cubicBezTo>
                  <a:pt x="534664" y="18794"/>
                  <a:pt x="688118" y="112838"/>
                  <a:pt x="699688" y="211484"/>
                </a:cubicBezTo>
                <a:cubicBezTo>
                  <a:pt x="693294" y="323801"/>
                  <a:pt x="532544" y="435976"/>
                  <a:pt x="349844" y="422968"/>
                </a:cubicBezTo>
                <a:cubicBezTo>
                  <a:pt x="147972" y="402314"/>
                  <a:pt x="-4254" y="304518"/>
                  <a:pt x="0" y="211484"/>
                </a:cubicBez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02DDADB-40F5-5540-AB20-79823F30EF13}"/>
              </a:ext>
            </a:extLst>
          </p:cNvPr>
          <p:cNvSpPr/>
          <p:nvPr/>
        </p:nvSpPr>
        <p:spPr>
          <a:xfrm>
            <a:off x="6479265" y="5135440"/>
            <a:ext cx="428625" cy="422967"/>
          </a:xfrm>
          <a:custGeom>
            <a:avLst/>
            <a:gdLst>
              <a:gd name="connsiteX0" fmla="*/ 0 w 428625"/>
              <a:gd name="connsiteY0" fmla="*/ 211484 h 422967"/>
              <a:gd name="connsiteX1" fmla="*/ 214313 w 428625"/>
              <a:gd name="connsiteY1" fmla="*/ 0 h 422967"/>
              <a:gd name="connsiteX2" fmla="*/ 428626 w 428625"/>
              <a:gd name="connsiteY2" fmla="*/ 211484 h 422967"/>
              <a:gd name="connsiteX3" fmla="*/ 214313 w 428625"/>
              <a:gd name="connsiteY3" fmla="*/ 422968 h 422967"/>
              <a:gd name="connsiteX4" fmla="*/ 0 w 428625"/>
              <a:gd name="connsiteY4" fmla="*/ 211484 h 422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625" h="422967" extrusionOk="0">
                <a:moveTo>
                  <a:pt x="0" y="211484"/>
                </a:moveTo>
                <a:cubicBezTo>
                  <a:pt x="-6228" y="80574"/>
                  <a:pt x="130706" y="-3013"/>
                  <a:pt x="214313" y="0"/>
                </a:cubicBezTo>
                <a:cubicBezTo>
                  <a:pt x="324281" y="18794"/>
                  <a:pt x="417056" y="112838"/>
                  <a:pt x="428626" y="211484"/>
                </a:cubicBezTo>
                <a:cubicBezTo>
                  <a:pt x="406109" y="312498"/>
                  <a:pt x="321381" y="436941"/>
                  <a:pt x="214313" y="422968"/>
                </a:cubicBezTo>
                <a:cubicBezTo>
                  <a:pt x="87293" y="402314"/>
                  <a:pt x="-4254" y="304518"/>
                  <a:pt x="0" y="211484"/>
                </a:cubicBez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Rectangle: Rounded Corners 19">
            <a:extLst>
              <a:ext uri="{FF2B5EF4-FFF2-40B4-BE49-F238E27FC236}">
                <a16:creationId xmlns:a16="http://schemas.microsoft.com/office/drawing/2014/main" id="{4DCB082A-6138-8C4A-BAB0-1A337D1823DA}"/>
              </a:ext>
            </a:extLst>
          </p:cNvPr>
          <p:cNvSpPr/>
          <p:nvPr/>
        </p:nvSpPr>
        <p:spPr>
          <a:xfrm>
            <a:off x="354536" y="679844"/>
            <a:ext cx="5290093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4 - SB page 22</a:t>
            </a:r>
          </a:p>
        </p:txBody>
      </p:sp>
      <p:pic>
        <p:nvPicPr>
          <p:cNvPr id="18" name="Picture 4" descr="Free Vector | Book and pen cartoon icon illustration. education object icon  concept isolated . flat cartoon style">
            <a:extLst>
              <a:ext uri="{FF2B5EF4-FFF2-40B4-BE49-F238E27FC236}">
                <a16:creationId xmlns:a16="http://schemas.microsoft.com/office/drawing/2014/main" id="{7E275997-D3FC-3E41-B9A3-B9F6C765C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ECCE"/>
              </a:clrFrom>
              <a:clrTo>
                <a:srgbClr val="FFECC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7483">
            <a:off x="-116520" y="460517"/>
            <a:ext cx="942112" cy="94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32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19">
            <a:extLst>
              <a:ext uri="{FF2B5EF4-FFF2-40B4-BE49-F238E27FC236}">
                <a16:creationId xmlns:a16="http://schemas.microsoft.com/office/drawing/2014/main" id="{4DCB082A-6138-8C4A-BAB0-1A337D1823DA}"/>
              </a:ext>
            </a:extLst>
          </p:cNvPr>
          <p:cNvSpPr/>
          <p:nvPr/>
        </p:nvSpPr>
        <p:spPr>
          <a:xfrm>
            <a:off x="929327" y="926738"/>
            <a:ext cx="5525902" cy="802050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5 - SB page 22</a:t>
            </a:r>
          </a:p>
        </p:txBody>
      </p:sp>
      <p:pic>
        <p:nvPicPr>
          <p:cNvPr id="19" name="Picture 4" descr="Free Vector | Book and pen cartoon icon illustration. education object icon  concept isolated . flat cartoon style">
            <a:extLst>
              <a:ext uri="{FF2B5EF4-FFF2-40B4-BE49-F238E27FC236}">
                <a16:creationId xmlns:a16="http://schemas.microsoft.com/office/drawing/2014/main" id="{415F901C-990B-9C47-ACAE-CF6795016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ECCE"/>
              </a:clrFrom>
              <a:clrTo>
                <a:srgbClr val="FFECC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7483">
            <a:off x="239746" y="545585"/>
            <a:ext cx="1379161" cy="1379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98BFA3-F60A-6E44-BB56-75E81789D3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903" t="6488" r="10500" b="9674"/>
          <a:stretch/>
        </p:blipFill>
        <p:spPr>
          <a:xfrm>
            <a:off x="1747154" y="3283547"/>
            <a:ext cx="4348846" cy="29320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A575F1-0E08-5C40-943A-7B2BEAFEB195}"/>
              </a:ext>
            </a:extLst>
          </p:cNvPr>
          <p:cNvSpPr txBox="1"/>
          <p:nvPr/>
        </p:nvSpPr>
        <p:spPr>
          <a:xfrm>
            <a:off x="840241" y="1888031"/>
            <a:ext cx="561498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 pairs, ask and answer questions about the text using the words below.</a:t>
            </a:r>
          </a:p>
        </p:txBody>
      </p:sp>
      <p:sp>
        <p:nvSpPr>
          <p:cNvPr id="11" name="Cloud Callout 10">
            <a:extLst>
              <a:ext uri="{FF2B5EF4-FFF2-40B4-BE49-F238E27FC236}">
                <a16:creationId xmlns:a16="http://schemas.microsoft.com/office/drawing/2014/main" id="{DEC6604D-D17B-FE45-89AA-5A0969306777}"/>
              </a:ext>
            </a:extLst>
          </p:cNvPr>
          <p:cNvSpPr/>
          <p:nvPr/>
        </p:nvSpPr>
        <p:spPr>
          <a:xfrm>
            <a:off x="6544315" y="1712729"/>
            <a:ext cx="4899973" cy="1851869"/>
          </a:xfrm>
          <a:prstGeom prst="cloudCallout">
            <a:avLst>
              <a:gd name="adj1" fmla="val -49533"/>
              <a:gd name="adj2" fmla="val 56137"/>
            </a:avLst>
          </a:prstGeom>
          <a:noFill/>
          <a:ln w="28575">
            <a:solidFill>
              <a:srgbClr val="00B0F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chemeClr val="accent5">
                    <a:lumMod val="50000"/>
                  </a:schemeClr>
                </a:solidFill>
              </a:rPr>
              <a:t>Is there an Indian restaurant?</a:t>
            </a:r>
          </a:p>
        </p:txBody>
      </p:sp>
      <p:sp>
        <p:nvSpPr>
          <p:cNvPr id="21" name="Cloud Callout 20">
            <a:extLst>
              <a:ext uri="{FF2B5EF4-FFF2-40B4-BE49-F238E27FC236}">
                <a16:creationId xmlns:a16="http://schemas.microsoft.com/office/drawing/2014/main" id="{6E816626-D4F8-C148-9F07-1066495FE9BB}"/>
              </a:ext>
            </a:extLst>
          </p:cNvPr>
          <p:cNvSpPr/>
          <p:nvPr/>
        </p:nvSpPr>
        <p:spPr>
          <a:xfrm>
            <a:off x="8015927" y="3948005"/>
            <a:ext cx="3942712" cy="1329322"/>
          </a:xfrm>
          <a:prstGeom prst="cloudCallout">
            <a:avLst>
              <a:gd name="adj1" fmla="val 46135"/>
              <a:gd name="adj2" fmla="val 56784"/>
            </a:avLst>
          </a:prstGeom>
          <a:noFill/>
          <a:ln w="28575">
            <a:solidFill>
              <a:srgbClr val="00B0F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chemeClr val="accent5">
                    <a:lumMod val="50000"/>
                  </a:schemeClr>
                </a:solidFill>
              </a:rPr>
              <a:t>Yes, there is.</a:t>
            </a:r>
          </a:p>
        </p:txBody>
      </p:sp>
    </p:spTree>
    <p:extLst>
      <p:ext uri="{BB962C8B-B14F-4D97-AF65-F5344CB8AC3E}">
        <p14:creationId xmlns:p14="http://schemas.microsoft.com/office/powerpoint/2010/main" val="134989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Well Done” là gì và cấu trúc cụm từ “Well Done” trong câu Tiếng Anh">
            <a:extLst>
              <a:ext uri="{FF2B5EF4-FFF2-40B4-BE49-F238E27FC236}">
                <a16:creationId xmlns:a16="http://schemas.microsoft.com/office/drawing/2014/main" id="{556BEC33-333F-F648-B072-8AAACF5C8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133" y="671581"/>
            <a:ext cx="9363734" cy="551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852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B27818B-AE37-F544-BFE5-78FB14F44B4E}"/>
              </a:ext>
            </a:extLst>
          </p:cNvPr>
          <p:cNvSpPr/>
          <p:nvPr/>
        </p:nvSpPr>
        <p:spPr>
          <a:xfrm>
            <a:off x="483476" y="798785"/>
            <a:ext cx="4561490" cy="704193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/>
              <a:t>GAME: NAME IT!</a:t>
            </a:r>
          </a:p>
        </p:txBody>
      </p:sp>
      <p:pic>
        <p:nvPicPr>
          <p:cNvPr id="5124" name="Picture 4" descr="Red and yellow dice icon icon cartoon Royalty Free Vector">
            <a:extLst>
              <a:ext uri="{FF2B5EF4-FFF2-40B4-BE49-F238E27FC236}">
                <a16:creationId xmlns:a16="http://schemas.microsoft.com/office/drawing/2014/main" id="{AFD8932E-4523-5143-8E28-ED1DCFEC5B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47"/>
          <a:stretch/>
        </p:blipFill>
        <p:spPr bwMode="auto">
          <a:xfrm rot="20612239">
            <a:off x="12616" y="761998"/>
            <a:ext cx="1128492" cy="77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E3762AC-9209-724B-B457-1572EEC4A155}"/>
              </a:ext>
            </a:extLst>
          </p:cNvPr>
          <p:cNvSpPr txBox="1"/>
          <p:nvPr/>
        </p:nvSpPr>
        <p:spPr>
          <a:xfrm>
            <a:off x="0" y="1733665"/>
            <a:ext cx="7527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VN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1266" name="Picture 2" descr="Melamine Writing Surface Black Board, for School, Frame Material: Wooden,  Rs 90 /feet | ID: 17199638073">
            <a:extLst>
              <a:ext uri="{FF2B5EF4-FFF2-40B4-BE49-F238E27FC236}">
                <a16:creationId xmlns:a16="http://schemas.microsoft.com/office/drawing/2014/main" id="{CD0AD8B8-458F-A64E-AA2C-A5A999EBD8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19669" r="2703" b="19532"/>
          <a:stretch/>
        </p:blipFill>
        <p:spPr bwMode="auto">
          <a:xfrm>
            <a:off x="6846994" y="618038"/>
            <a:ext cx="5087307" cy="295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A25E7D-E124-324A-A34B-461CDDB08350}"/>
              </a:ext>
            </a:extLst>
          </p:cNvPr>
          <p:cNvSpPr txBox="1"/>
          <p:nvPr/>
        </p:nvSpPr>
        <p:spPr>
          <a:xfrm>
            <a:off x="116877" y="1914410"/>
            <a:ext cx="59738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TT puts Ss into groups of 4 and gives each group pieces of paper.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T explains that T is going to say a letter of the alphabet and Ss think of a food or drink word that starts with this letter.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Each group will write their word on the paper and raise it.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The first correct group wins a point. </a:t>
            </a:r>
          </a:p>
        </p:txBody>
      </p:sp>
      <p:pic>
        <p:nvPicPr>
          <p:cNvPr id="1026" name="Picture 2" descr="Free Photo | Kids discussing at desks in classroom">
            <a:extLst>
              <a:ext uri="{FF2B5EF4-FFF2-40B4-BE49-F238E27FC236}">
                <a16:creationId xmlns:a16="http://schemas.microsoft.com/office/drawing/2014/main" id="{BF25C667-3180-7349-8D63-5CB68D9B2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CBC0B5"/>
              </a:clrFrom>
              <a:clrTo>
                <a:srgbClr val="CBC0B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78" b="89209" l="7188" r="96166">
                        <a14:foregroundMark x1="23323" y1="10072" x2="23323" y2="10072"/>
                        <a14:foregroundMark x1="25719" y1="8633" x2="24121" y2="19424"/>
                        <a14:foregroundMark x1="26198" y1="4556" x2="21725" y2="2878"/>
                        <a14:foregroundMark x1="27636" y1="19185" x2="27636" y2="19185"/>
                        <a14:foregroundMark x1="28115" y1="18705" x2="28115" y2="18705"/>
                        <a14:foregroundMark x1="28754" y1="18705" x2="28754" y2="18705"/>
                        <a14:foregroundMark x1="20447" y1="25899" x2="16613" y2="43165"/>
                        <a14:foregroundMark x1="18051" y1="24700" x2="16134" y2="32614"/>
                        <a14:foregroundMark x1="16134" y1="32614" x2="15974" y2="35492"/>
                        <a14:foregroundMark x1="17412" y1="23261" x2="15335" y2="31175"/>
                        <a14:foregroundMark x1="15335" y1="31175" x2="15176" y2="35492"/>
                        <a14:foregroundMark x1="12300" y1="63070" x2="9585" y2="69784"/>
                        <a14:foregroundMark x1="9585" y1="69784" x2="8626" y2="77698"/>
                        <a14:foregroundMark x1="8626" y1="77698" x2="8626" y2="78657"/>
                        <a14:foregroundMark x1="9904" y1="65468" x2="7348" y2="72182"/>
                        <a14:foregroundMark x1="7348" y1="72182" x2="8626" y2="75300"/>
                        <a14:foregroundMark x1="88978" y1="64029" x2="95847" y2="81295"/>
                        <a14:foregroundMark x1="95847" y1="81295" x2="96166" y2="83693"/>
                        <a14:foregroundMark x1="64856" y1="37650" x2="64856" y2="37650"/>
                        <a14:foregroundMark x1="64217" y1="32854" x2="64217" y2="32854"/>
                        <a14:foregroundMark x1="64537" y1="29976" x2="64537" y2="29976"/>
                        <a14:foregroundMark x1="64696" y1="29736" x2="64696" y2="29736"/>
                        <a14:foregroundMark x1="64537" y1="33094" x2="64537" y2="29496"/>
                        <a14:foregroundMark x1="64696" y1="31894" x2="63578" y2="21583"/>
                        <a14:foregroundMark x1="64856" y1="30695" x2="64537" y2="23261"/>
                        <a14:foregroundMark x1="64537" y1="23261" x2="63898" y2="22542"/>
                        <a14:foregroundMark x1="50479" y1="70743" x2="50479" y2="70743"/>
                        <a14:foregroundMark x1="50000" y1="68585" x2="58626" y2="726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588" y="3061191"/>
            <a:ext cx="5329798" cy="355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E893F4-F28C-2643-AF4C-D96939403742}"/>
              </a:ext>
            </a:extLst>
          </p:cNvPr>
          <p:cNvSpPr txBox="1"/>
          <p:nvPr/>
        </p:nvSpPr>
        <p:spPr>
          <a:xfrm>
            <a:off x="9153454" y="1318166"/>
            <a:ext cx="628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4800" dirty="0">
                <a:solidFill>
                  <a:schemeClr val="bg1"/>
                </a:solidFill>
                <a:latin typeface="Chalkduster" panose="03050602040202020205" pitchFamily="66" charset="77"/>
              </a:rPr>
              <a:t>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8E8603-6FEF-C641-A2DA-8D12C7F2878D}"/>
              </a:ext>
            </a:extLst>
          </p:cNvPr>
          <p:cNvSpPr txBox="1"/>
          <p:nvPr/>
        </p:nvSpPr>
        <p:spPr>
          <a:xfrm>
            <a:off x="7643950" y="2285086"/>
            <a:ext cx="3742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  <a:latin typeface="Chalkduster" panose="03050602040202020205" pitchFamily="66" charset="77"/>
              </a:rPr>
              <a:t>b</a:t>
            </a:r>
            <a:r>
              <a:rPr lang="en-VN" sz="2400" i="1" dirty="0">
                <a:solidFill>
                  <a:schemeClr val="bg1"/>
                </a:solidFill>
                <a:latin typeface="Chalkduster" panose="03050602040202020205" pitchFamily="66" charset="77"/>
              </a:rPr>
              <a:t>reakfast, bread, ….</a:t>
            </a:r>
          </a:p>
        </p:txBody>
      </p:sp>
    </p:spTree>
    <p:extLst>
      <p:ext uri="{BB962C8B-B14F-4D97-AF65-F5344CB8AC3E}">
        <p14:creationId xmlns:p14="http://schemas.microsoft.com/office/powerpoint/2010/main" val="223693319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7 Most Important Social Skills for Kids">
            <a:extLst>
              <a:ext uri="{FF2B5EF4-FFF2-40B4-BE49-F238E27FC236}">
                <a16:creationId xmlns:a16="http://schemas.microsoft.com/office/drawing/2014/main" id="{B07BF829-E127-8D49-B74A-1E0834518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993" y="2824615"/>
            <a:ext cx="4778013" cy="318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EC6AAA-A702-4FD9-BB9D-E41F10422691}"/>
              </a:ext>
            </a:extLst>
          </p:cNvPr>
          <p:cNvSpPr txBox="1"/>
          <p:nvPr/>
        </p:nvSpPr>
        <p:spPr>
          <a:xfrm>
            <a:off x="1056668" y="1696079"/>
            <a:ext cx="109353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can use there is/ there are to talk about places to eat in town.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2374BE5-1ACD-4715-9E5C-B4CFEBAE78BE}"/>
              </a:ext>
            </a:extLst>
          </p:cNvPr>
          <p:cNvGrpSpPr/>
          <p:nvPr/>
        </p:nvGrpSpPr>
        <p:grpSpPr>
          <a:xfrm>
            <a:off x="123503" y="750840"/>
            <a:ext cx="4296614" cy="976567"/>
            <a:chOff x="323528" y="798402"/>
            <a:chExt cx="3653512" cy="830398"/>
          </a:xfrm>
        </p:grpSpPr>
        <p:sp>
          <p:nvSpPr>
            <p:cNvPr id="6" name="Flowchart: Delay 5">
              <a:extLst>
                <a:ext uri="{FF2B5EF4-FFF2-40B4-BE49-F238E27FC236}">
                  <a16:creationId xmlns:a16="http://schemas.microsoft.com/office/drawing/2014/main" id="{AA896BE3-3D42-4A4C-BEF2-91513799D5F4}"/>
                </a:ext>
              </a:extLst>
            </p:cNvPr>
            <p:cNvSpPr/>
            <p:nvPr/>
          </p:nvSpPr>
          <p:spPr>
            <a:xfrm>
              <a:off x="808688" y="882374"/>
              <a:ext cx="3168352" cy="635815"/>
            </a:xfrm>
            <a:prstGeom prst="flowChartDelay">
              <a:avLst/>
            </a:prstGeom>
            <a:solidFill>
              <a:schemeClr val="accent2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Poppins" panose="00000500000000000000" pitchFamily="2" charset="0"/>
                  <a:cs typeface="Poppins" panose="00000500000000000000" pitchFamily="2" charset="0"/>
                </a:rPr>
                <a:t>Objective</a:t>
              </a:r>
            </a:p>
          </p:txBody>
        </p:sp>
        <p:pic>
          <p:nvPicPr>
            <p:cNvPr id="7" name="Picture 6" descr="Logo, icon&#10;&#10;Description automatically generated">
              <a:extLst>
                <a:ext uri="{FF2B5EF4-FFF2-40B4-BE49-F238E27FC236}">
                  <a16:creationId xmlns:a16="http://schemas.microsoft.com/office/drawing/2014/main" id="{DA2A7149-9F59-420A-8BCA-B4BA245820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23528" y="798402"/>
              <a:ext cx="793492" cy="8303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70494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erfect Grilled Burgers - Jessica Gavin">
            <a:extLst>
              <a:ext uri="{FF2B5EF4-FFF2-40B4-BE49-F238E27FC236}">
                <a16:creationId xmlns:a16="http://schemas.microsoft.com/office/drawing/2014/main" id="{C4D3D8D7-C0AF-814A-B4ED-CC7881D7D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661" y="1233487"/>
            <a:ext cx="2495549" cy="249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offee Milkshake - Baking Mischief">
            <a:extLst>
              <a:ext uri="{FF2B5EF4-FFF2-40B4-BE49-F238E27FC236}">
                <a16:creationId xmlns:a16="http://schemas.microsoft.com/office/drawing/2014/main" id="{D076AD6D-8633-1845-A75A-976CE8723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1" y="3714748"/>
            <a:ext cx="2495550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ow to Store Vegetables to Keep Them Fresh Longer">
            <a:extLst>
              <a:ext uri="{FF2B5EF4-FFF2-40B4-BE49-F238E27FC236}">
                <a16:creationId xmlns:a16="http://schemas.microsoft.com/office/drawing/2014/main" id="{FE7BD318-E5FF-C44A-BBFE-960DCD94F5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661" y="3714748"/>
            <a:ext cx="2495550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Raw or Cooked? Get the Most Out of Fruits and Veggies">
            <a:extLst>
              <a:ext uri="{FF2B5EF4-FFF2-40B4-BE49-F238E27FC236}">
                <a16:creationId xmlns:a16="http://schemas.microsoft.com/office/drawing/2014/main" id="{83DB8D81-07E0-364E-B1CD-410C331C8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0" y="1233487"/>
            <a:ext cx="2495549" cy="248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9E5329E-0DFD-E64C-A46D-4EBA26BCD57D}"/>
              </a:ext>
            </a:extLst>
          </p:cNvPr>
          <p:cNvSpPr/>
          <p:nvPr/>
        </p:nvSpPr>
        <p:spPr>
          <a:xfrm>
            <a:off x="635000" y="2151727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/>
              <a:t>Is/Are … your </a:t>
            </a:r>
            <a:r>
              <a:rPr lang="en-US" sz="3200" dirty="0" err="1"/>
              <a:t>favourite</a:t>
            </a:r>
            <a:r>
              <a:rPr lang="en-US" sz="3200" dirty="0"/>
              <a:t> food? </a:t>
            </a:r>
          </a:p>
          <a:p>
            <a:endParaRPr lang="en-US" sz="3200" dirty="0"/>
          </a:p>
          <a:p>
            <a:endParaRPr lang="en-US" sz="3200" dirty="0"/>
          </a:p>
          <a:p>
            <a:r>
              <a:rPr lang="en-US" sz="3200" dirty="0"/>
              <a:t>What is your </a:t>
            </a:r>
            <a:r>
              <a:rPr lang="en-US" sz="3200" dirty="0" err="1"/>
              <a:t>favourite</a:t>
            </a:r>
            <a:r>
              <a:rPr lang="en-US" sz="3200" dirty="0"/>
              <a:t> place to eat or drink?</a:t>
            </a:r>
          </a:p>
        </p:txBody>
      </p:sp>
      <p:pic>
        <p:nvPicPr>
          <p:cNvPr id="3084" name="Picture 12" descr="Question mark cartoon vector icon 554325 Vector Art at Vecteezy">
            <a:extLst>
              <a:ext uri="{FF2B5EF4-FFF2-40B4-BE49-F238E27FC236}">
                <a16:creationId xmlns:a16="http://schemas.microsoft.com/office/drawing/2014/main" id="{E8452D67-0F24-B249-8D24-93FE676DF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4" y="2095696"/>
            <a:ext cx="771129" cy="77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Question mark cartoon vector icon 554325 Vector Art at Vecteezy">
            <a:extLst>
              <a:ext uri="{FF2B5EF4-FFF2-40B4-BE49-F238E27FC236}">
                <a16:creationId xmlns:a16="http://schemas.microsoft.com/office/drawing/2014/main" id="{03E38DB1-A44F-6348-A594-CE61CC9F3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4" y="3729036"/>
            <a:ext cx="771129" cy="77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04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9">
            <a:extLst>
              <a:ext uri="{FF2B5EF4-FFF2-40B4-BE49-F238E27FC236}">
                <a16:creationId xmlns:a16="http://schemas.microsoft.com/office/drawing/2014/main" id="{C8CCA777-6839-1B48-B691-FFA86FB3D988}"/>
              </a:ext>
            </a:extLst>
          </p:cNvPr>
          <p:cNvSpPr/>
          <p:nvPr/>
        </p:nvSpPr>
        <p:spPr>
          <a:xfrm>
            <a:off x="3730853" y="843365"/>
            <a:ext cx="5158919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1 - SB page 22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FB3534-C138-DD43-9735-F1417F5271D6}"/>
              </a:ext>
            </a:extLst>
          </p:cNvPr>
          <p:cNvSpPr txBox="1"/>
          <p:nvPr/>
        </p:nvSpPr>
        <p:spPr>
          <a:xfrm>
            <a:off x="428626" y="1427554"/>
            <a:ext cx="1176337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</a:rPr>
              <a:t>Study the Vocabulary box. Have you got these places in your country? Vote for your </a:t>
            </a:r>
            <a:r>
              <a:rPr lang="en-US" sz="3200" dirty="0" err="1">
                <a:solidFill>
                  <a:schemeClr val="accent2"/>
                </a:solidFill>
              </a:rPr>
              <a:t>favourite</a:t>
            </a:r>
            <a:r>
              <a:rPr lang="en-US" sz="3200" dirty="0">
                <a:solidFill>
                  <a:schemeClr val="accent2"/>
                </a:solidFill>
              </a:rPr>
              <a:t> place to eat.</a:t>
            </a:r>
          </a:p>
        </p:txBody>
      </p:sp>
      <p:pic>
        <p:nvPicPr>
          <p:cNvPr id="1028" name="Picture 4" descr="Free Vector | Book and pen cartoon icon illustration. education object icon  concept isolated . flat cartoon style">
            <a:extLst>
              <a:ext uri="{FF2B5EF4-FFF2-40B4-BE49-F238E27FC236}">
                <a16:creationId xmlns:a16="http://schemas.microsoft.com/office/drawing/2014/main" id="{59E139B3-FC4F-B643-9C91-B571D7EEE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CCE"/>
              </a:clrFrom>
              <a:clrTo>
                <a:srgbClr val="FFECC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7483">
            <a:off x="3152703" y="518976"/>
            <a:ext cx="1156300" cy="115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85B80B-C7CF-1841-A57D-6E2CF7B17E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1971" y="2618669"/>
            <a:ext cx="9583916" cy="339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56272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School children raising their hands ready to answer the question. – The  Official ReSound Blog">
            <a:extLst>
              <a:ext uri="{FF2B5EF4-FFF2-40B4-BE49-F238E27FC236}">
                <a16:creationId xmlns:a16="http://schemas.microsoft.com/office/drawing/2014/main" id="{829CE045-732D-434E-8F05-E9612CE70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2570"/>
            <a:ext cx="8643939" cy="575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93A7DF-3981-8341-AF73-98A3C6BBA16A}"/>
              </a:ext>
            </a:extLst>
          </p:cNvPr>
          <p:cNvSpPr txBox="1"/>
          <p:nvPr/>
        </p:nvSpPr>
        <p:spPr>
          <a:xfrm>
            <a:off x="8850714" y="1543052"/>
            <a:ext cx="3123937" cy="471486"/>
          </a:xfrm>
          <a:prstGeom prst="rect">
            <a:avLst/>
          </a:prstGeom>
          <a:noFill/>
        </p:spPr>
        <p:txBody>
          <a:bodyPr wrap="square" rtlCol="0">
            <a:prstTxWarp prst="textCanUp">
              <a:avLst/>
            </a:prstTxWarp>
            <a:spAutoFit/>
          </a:bodyPr>
          <a:lstStyle/>
          <a:p>
            <a:r>
              <a:rPr lang="en-VN" sz="4400" dirty="0">
                <a:ln>
                  <a:solidFill>
                    <a:srgbClr val="FF2F92"/>
                  </a:solidFill>
                </a:ln>
                <a:solidFill>
                  <a:srgbClr val="FF2F92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CLASS VOTE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18115A-C2D6-BB4D-AA18-FE1185370B22}"/>
              </a:ext>
            </a:extLst>
          </p:cNvPr>
          <p:cNvSpPr txBox="1"/>
          <p:nvPr/>
        </p:nvSpPr>
        <p:spPr>
          <a:xfrm>
            <a:off x="9081040" y="2757488"/>
            <a:ext cx="28936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4000" dirty="0">
                <a:solidFill>
                  <a:srgbClr val="FF2F92"/>
                </a:solidFill>
              </a:rPr>
              <a:t>What’s your favourite place to eat?</a:t>
            </a:r>
          </a:p>
        </p:txBody>
      </p:sp>
    </p:spTree>
    <p:extLst>
      <p:ext uri="{BB962C8B-B14F-4D97-AF65-F5344CB8AC3E}">
        <p14:creationId xmlns:p14="http://schemas.microsoft.com/office/powerpoint/2010/main" val="360435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ading comprehension for Kids - Child and Teaching">
            <a:extLst>
              <a:ext uri="{FF2B5EF4-FFF2-40B4-BE49-F238E27FC236}">
                <a16:creationId xmlns:a16="http://schemas.microsoft.com/office/drawing/2014/main" id="{F8BAE810-1DAE-6047-ACC0-1EA7BA913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647" y="3302589"/>
            <a:ext cx="6956425" cy="281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E031BE-5AC9-B942-8E7C-43CF242B9C95}"/>
              </a:ext>
            </a:extLst>
          </p:cNvPr>
          <p:cNvSpPr txBox="1"/>
          <p:nvPr/>
        </p:nvSpPr>
        <p:spPr>
          <a:xfrm>
            <a:off x="675210" y="1485901"/>
            <a:ext cx="1118130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You’re going to </a:t>
            </a:r>
            <a:r>
              <a:rPr lang="en-US" sz="3200" b="1" i="1" dirty="0">
                <a:solidFill>
                  <a:srgbClr val="FF0000"/>
                </a:solidFill>
              </a:rPr>
              <a:t>read a short paragraph </a:t>
            </a:r>
            <a:r>
              <a:rPr lang="en-US" sz="3200" dirty="0"/>
              <a:t>about </a:t>
            </a:r>
            <a:r>
              <a:rPr lang="en-US" sz="3200" b="1" i="1" dirty="0">
                <a:solidFill>
                  <a:srgbClr val="FF0000"/>
                </a:solidFill>
              </a:rPr>
              <a:t>a market in London</a:t>
            </a:r>
            <a:r>
              <a:rPr lang="en-US" sz="3200" dirty="0"/>
              <a:t>. </a:t>
            </a:r>
          </a:p>
          <a:p>
            <a:pPr algn="ctr"/>
            <a:r>
              <a:rPr lang="en-US" sz="3200" b="1" dirty="0">
                <a:solidFill>
                  <a:srgbClr val="00B0F0"/>
                </a:solidFill>
              </a:rPr>
              <a:t>Read</a:t>
            </a:r>
            <a:r>
              <a:rPr lang="en-US" sz="3200" dirty="0"/>
              <a:t> and </a:t>
            </a:r>
            <a:r>
              <a:rPr lang="en-US" sz="3200" b="1" dirty="0">
                <a:solidFill>
                  <a:srgbClr val="00B0F0"/>
                </a:solidFill>
              </a:rPr>
              <a:t>circle</a:t>
            </a:r>
            <a:r>
              <a:rPr lang="en-US" sz="3200" dirty="0"/>
              <a:t> the </a:t>
            </a:r>
            <a:r>
              <a:rPr lang="en-US" sz="3200" b="1" dirty="0">
                <a:solidFill>
                  <a:srgbClr val="00B0F0"/>
                </a:solidFill>
              </a:rPr>
              <a:t>places you’ve read </a:t>
            </a:r>
            <a:r>
              <a:rPr lang="en-US" sz="3200" dirty="0"/>
              <a:t>in the </a:t>
            </a:r>
            <a:r>
              <a:rPr lang="en-US" sz="3200" b="1" dirty="0">
                <a:solidFill>
                  <a:srgbClr val="00B0F0"/>
                </a:solidFill>
              </a:rPr>
              <a:t>Vocabulary box</a:t>
            </a:r>
            <a:r>
              <a:rPr lang="en-US" sz="3200" dirty="0"/>
              <a:t>.</a:t>
            </a:r>
          </a:p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932476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8130F9-836B-5242-AEB3-E88464D526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160" y="529846"/>
            <a:ext cx="4761088" cy="6328154"/>
          </a:xfrm>
          <a:prstGeom prst="rect">
            <a:avLst/>
          </a:prstGeom>
        </p:spPr>
      </p:pic>
      <p:sp>
        <p:nvSpPr>
          <p:cNvPr id="6" name="Rectangle: Rounded Corners 19">
            <a:extLst>
              <a:ext uri="{FF2B5EF4-FFF2-40B4-BE49-F238E27FC236}">
                <a16:creationId xmlns:a16="http://schemas.microsoft.com/office/drawing/2014/main" id="{1AF8C799-0846-D64C-A500-34E213F0D1AD}"/>
              </a:ext>
            </a:extLst>
          </p:cNvPr>
          <p:cNvSpPr/>
          <p:nvPr/>
        </p:nvSpPr>
        <p:spPr>
          <a:xfrm>
            <a:off x="6242395" y="791919"/>
            <a:ext cx="5447925" cy="57606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Exercise 2 - SB page 22</a:t>
            </a:r>
          </a:p>
        </p:txBody>
      </p:sp>
      <p:pic>
        <p:nvPicPr>
          <p:cNvPr id="7" name="Picture 4" descr="Free Vector | Book and pen cartoon icon illustration. education object icon  concept isolated . flat cartoon style">
            <a:extLst>
              <a:ext uri="{FF2B5EF4-FFF2-40B4-BE49-F238E27FC236}">
                <a16:creationId xmlns:a16="http://schemas.microsoft.com/office/drawing/2014/main" id="{83801A8D-6333-F345-AA01-697BECE63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ECCE"/>
              </a:clrFrom>
              <a:clrTo>
                <a:srgbClr val="FFECC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4212">
            <a:off x="5726163" y="432769"/>
            <a:ext cx="1226248" cy="126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D0EE8631-2760-D646-85E8-93FA7A8FE53A}"/>
              </a:ext>
            </a:extLst>
          </p:cNvPr>
          <p:cNvSpPr/>
          <p:nvPr/>
        </p:nvSpPr>
        <p:spPr>
          <a:xfrm>
            <a:off x="3900760" y="4725137"/>
            <a:ext cx="1114425" cy="37147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CE623E7-4BFF-3546-ACF9-CB51D4EBC8CC}"/>
              </a:ext>
            </a:extLst>
          </p:cNvPr>
          <p:cNvSpPr/>
          <p:nvPr/>
        </p:nvSpPr>
        <p:spPr>
          <a:xfrm>
            <a:off x="3328743" y="5082325"/>
            <a:ext cx="900112" cy="25717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8EF2766-1923-574E-9659-8A0E2B77ADD4}"/>
              </a:ext>
            </a:extLst>
          </p:cNvPr>
          <p:cNvSpPr/>
          <p:nvPr/>
        </p:nvSpPr>
        <p:spPr>
          <a:xfrm>
            <a:off x="2500774" y="5646684"/>
            <a:ext cx="1114425" cy="25717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739E798-DFAE-E94B-BBCF-91CB00F81BF1}"/>
              </a:ext>
            </a:extLst>
          </p:cNvPr>
          <p:cNvSpPr/>
          <p:nvPr/>
        </p:nvSpPr>
        <p:spPr>
          <a:xfrm>
            <a:off x="5072853" y="5903860"/>
            <a:ext cx="669399" cy="37740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B7E8BDB-D8A2-AD45-9871-A2F1EC2176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2845" y="1533945"/>
            <a:ext cx="5797475" cy="4628437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37F0D0F1-BCBD-A44D-8A8A-BEEC6FA438DB}"/>
              </a:ext>
            </a:extLst>
          </p:cNvPr>
          <p:cNvSpPr/>
          <p:nvPr/>
        </p:nvSpPr>
        <p:spPr>
          <a:xfrm>
            <a:off x="6312986" y="3320220"/>
            <a:ext cx="2862794" cy="46033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0B2CD66-6248-9544-A27E-7B2A025AAFA4}"/>
              </a:ext>
            </a:extLst>
          </p:cNvPr>
          <p:cNvSpPr/>
          <p:nvPr/>
        </p:nvSpPr>
        <p:spPr>
          <a:xfrm>
            <a:off x="8124243" y="3749545"/>
            <a:ext cx="1991963" cy="46033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71497D6-8379-2F43-A2EB-14E059ADDF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88240" y="1541894"/>
            <a:ext cx="793118" cy="40120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5BD162F-5704-904D-BE8E-9D1E08F0C15E}"/>
              </a:ext>
            </a:extLst>
          </p:cNvPr>
          <p:cNvSpPr txBox="1"/>
          <p:nvPr/>
        </p:nvSpPr>
        <p:spPr>
          <a:xfrm>
            <a:off x="7611003" y="6425480"/>
            <a:ext cx="3746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i="1" dirty="0"/>
              <a:t>Click on the key to display the answer</a:t>
            </a:r>
          </a:p>
        </p:txBody>
      </p:sp>
    </p:spTree>
    <p:extLst>
      <p:ext uri="{BB962C8B-B14F-4D97-AF65-F5344CB8AC3E}">
        <p14:creationId xmlns:p14="http://schemas.microsoft.com/office/powerpoint/2010/main" val="2844426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19">
            <a:extLst>
              <a:ext uri="{FF2B5EF4-FFF2-40B4-BE49-F238E27FC236}">
                <a16:creationId xmlns:a16="http://schemas.microsoft.com/office/drawing/2014/main" id="{29E9F6E4-F43C-6143-96B6-E49BE6E48B85}"/>
              </a:ext>
            </a:extLst>
          </p:cNvPr>
          <p:cNvSpPr/>
          <p:nvPr/>
        </p:nvSpPr>
        <p:spPr>
          <a:xfrm>
            <a:off x="352655" y="757237"/>
            <a:ext cx="3704995" cy="532163"/>
          </a:xfrm>
          <a:prstGeom prst="roundRect">
            <a:avLst/>
          </a:prstGeom>
          <a:solidFill>
            <a:srgbClr val="9420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4000" b="1" dirty="0">
                <a:latin typeface="Poppins" panose="00000500000000000000" pitchFamily="2" charset="0"/>
                <a:cs typeface="Poppins" panose="00000500000000000000" pitchFamily="2" charset="0"/>
              </a:rPr>
              <a:t>GRAMMAR</a:t>
            </a:r>
          </a:p>
        </p:txBody>
      </p:sp>
      <p:pic>
        <p:nvPicPr>
          <p:cNvPr id="5122" name="Picture 2" descr="Open Book Cartoon Vector Symbol Icon Design. Beautiful Illustration  Isolated On White Background Stock Vector - Illustration of empty, drawn:  97272350">
            <a:extLst>
              <a:ext uri="{FF2B5EF4-FFF2-40B4-BE49-F238E27FC236}">
                <a16:creationId xmlns:a16="http://schemas.microsoft.com/office/drawing/2014/main" id="{1E7A91E2-A76B-C042-8FAC-0F6158F00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8" y="510545"/>
            <a:ext cx="1228726" cy="9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0C741C9-6086-EC45-A03F-B329AC2135A7}"/>
              </a:ext>
            </a:extLst>
          </p:cNvPr>
          <p:cNvSpPr txBox="1"/>
          <p:nvPr/>
        </p:nvSpPr>
        <p:spPr>
          <a:xfrm>
            <a:off x="3460886" y="1592302"/>
            <a:ext cx="1946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b="1" dirty="0">
                <a:solidFill>
                  <a:srgbClr val="942093"/>
                </a:solidFill>
              </a:rPr>
              <a:t>THERE IS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86EE4CB-6A87-1B47-977C-EBA651F0BE6F}"/>
              </a:ext>
            </a:extLst>
          </p:cNvPr>
          <p:cNvSpPr/>
          <p:nvPr/>
        </p:nvSpPr>
        <p:spPr>
          <a:xfrm>
            <a:off x="352655" y="1516361"/>
            <a:ext cx="11420246" cy="4670128"/>
          </a:xfrm>
          <a:custGeom>
            <a:avLst/>
            <a:gdLst>
              <a:gd name="connsiteX0" fmla="*/ 0 w 11420246"/>
              <a:gd name="connsiteY0" fmla="*/ 778370 h 4670128"/>
              <a:gd name="connsiteX1" fmla="*/ 778370 w 11420246"/>
              <a:gd name="connsiteY1" fmla="*/ 0 h 4670128"/>
              <a:gd name="connsiteX2" fmla="*/ 1259941 w 11420246"/>
              <a:gd name="connsiteY2" fmla="*/ 0 h 4670128"/>
              <a:gd name="connsiteX3" fmla="*/ 1642877 w 11420246"/>
              <a:gd name="connsiteY3" fmla="*/ 0 h 4670128"/>
              <a:gd name="connsiteX4" fmla="*/ 2025813 w 11420246"/>
              <a:gd name="connsiteY4" fmla="*/ 0 h 4670128"/>
              <a:gd name="connsiteX5" fmla="*/ 2310114 w 11420246"/>
              <a:gd name="connsiteY5" fmla="*/ 0 h 4670128"/>
              <a:gd name="connsiteX6" fmla="*/ 2693051 w 11420246"/>
              <a:gd name="connsiteY6" fmla="*/ 0 h 4670128"/>
              <a:gd name="connsiteX7" fmla="*/ 3174622 w 11420246"/>
              <a:gd name="connsiteY7" fmla="*/ 0 h 4670128"/>
              <a:gd name="connsiteX8" fmla="*/ 3557558 w 11420246"/>
              <a:gd name="connsiteY8" fmla="*/ 0 h 4670128"/>
              <a:gd name="connsiteX9" fmla="*/ 3940494 w 11420246"/>
              <a:gd name="connsiteY9" fmla="*/ 0 h 4670128"/>
              <a:gd name="connsiteX10" fmla="*/ 4224795 w 11420246"/>
              <a:gd name="connsiteY10" fmla="*/ 0 h 4670128"/>
              <a:gd name="connsiteX11" fmla="*/ 4607731 w 11420246"/>
              <a:gd name="connsiteY11" fmla="*/ 0 h 4670128"/>
              <a:gd name="connsiteX12" fmla="*/ 5089302 w 11420246"/>
              <a:gd name="connsiteY12" fmla="*/ 0 h 4670128"/>
              <a:gd name="connsiteX13" fmla="*/ 5570874 w 11420246"/>
              <a:gd name="connsiteY13" fmla="*/ 0 h 4670128"/>
              <a:gd name="connsiteX14" fmla="*/ 5855175 w 11420246"/>
              <a:gd name="connsiteY14" fmla="*/ 0 h 4670128"/>
              <a:gd name="connsiteX15" fmla="*/ 6632651 w 11420246"/>
              <a:gd name="connsiteY15" fmla="*/ 0 h 4670128"/>
              <a:gd name="connsiteX16" fmla="*/ 7114222 w 11420246"/>
              <a:gd name="connsiteY16" fmla="*/ 0 h 4670128"/>
              <a:gd name="connsiteX17" fmla="*/ 7497158 w 11420246"/>
              <a:gd name="connsiteY17" fmla="*/ 0 h 4670128"/>
              <a:gd name="connsiteX18" fmla="*/ 8077364 w 11420246"/>
              <a:gd name="connsiteY18" fmla="*/ 0 h 4670128"/>
              <a:gd name="connsiteX19" fmla="*/ 8854841 w 11420246"/>
              <a:gd name="connsiteY19" fmla="*/ 0 h 4670128"/>
              <a:gd name="connsiteX20" fmla="*/ 9139142 w 11420246"/>
              <a:gd name="connsiteY20" fmla="*/ 0 h 4670128"/>
              <a:gd name="connsiteX21" fmla="*/ 9916618 w 11420246"/>
              <a:gd name="connsiteY21" fmla="*/ 0 h 4670128"/>
              <a:gd name="connsiteX22" fmla="*/ 10641876 w 11420246"/>
              <a:gd name="connsiteY22" fmla="*/ 0 h 4670128"/>
              <a:gd name="connsiteX23" fmla="*/ 11420246 w 11420246"/>
              <a:gd name="connsiteY23" fmla="*/ 778370 h 4670128"/>
              <a:gd name="connsiteX24" fmla="*/ 11420246 w 11420246"/>
              <a:gd name="connsiteY24" fmla="*/ 1266134 h 4670128"/>
              <a:gd name="connsiteX25" fmla="*/ 11420246 w 11420246"/>
              <a:gd name="connsiteY25" fmla="*/ 1816166 h 4670128"/>
              <a:gd name="connsiteX26" fmla="*/ 11420246 w 11420246"/>
              <a:gd name="connsiteY26" fmla="*/ 2303930 h 4670128"/>
              <a:gd name="connsiteX27" fmla="*/ 11420246 w 11420246"/>
              <a:gd name="connsiteY27" fmla="*/ 2791694 h 4670128"/>
              <a:gd name="connsiteX28" fmla="*/ 11420246 w 11420246"/>
              <a:gd name="connsiteY28" fmla="*/ 3372860 h 4670128"/>
              <a:gd name="connsiteX29" fmla="*/ 11420246 w 11420246"/>
              <a:gd name="connsiteY29" fmla="*/ 3891758 h 4670128"/>
              <a:gd name="connsiteX30" fmla="*/ 10641876 w 11420246"/>
              <a:gd name="connsiteY30" fmla="*/ 4670128 h 4670128"/>
              <a:gd name="connsiteX31" fmla="*/ 9864400 w 11420246"/>
              <a:gd name="connsiteY31" fmla="*/ 4670128 h 4670128"/>
              <a:gd name="connsiteX32" fmla="*/ 9185558 w 11420246"/>
              <a:gd name="connsiteY32" fmla="*/ 4670128 h 4670128"/>
              <a:gd name="connsiteX33" fmla="*/ 8408082 w 11420246"/>
              <a:gd name="connsiteY33" fmla="*/ 4670128 h 4670128"/>
              <a:gd name="connsiteX34" fmla="*/ 8025146 w 11420246"/>
              <a:gd name="connsiteY34" fmla="*/ 4670128 h 4670128"/>
              <a:gd name="connsiteX35" fmla="*/ 7642210 w 11420246"/>
              <a:gd name="connsiteY35" fmla="*/ 4670128 h 4670128"/>
              <a:gd name="connsiteX36" fmla="*/ 7062004 w 11420246"/>
              <a:gd name="connsiteY36" fmla="*/ 4670128 h 4670128"/>
              <a:gd name="connsiteX37" fmla="*/ 6284527 w 11420246"/>
              <a:gd name="connsiteY37" fmla="*/ 4670128 h 4670128"/>
              <a:gd name="connsiteX38" fmla="*/ 6000226 w 11420246"/>
              <a:gd name="connsiteY38" fmla="*/ 4670128 h 4670128"/>
              <a:gd name="connsiteX39" fmla="*/ 5518655 w 11420246"/>
              <a:gd name="connsiteY39" fmla="*/ 4670128 h 4670128"/>
              <a:gd name="connsiteX40" fmla="*/ 5135719 w 11420246"/>
              <a:gd name="connsiteY40" fmla="*/ 4670128 h 4670128"/>
              <a:gd name="connsiteX41" fmla="*/ 4456878 w 11420246"/>
              <a:gd name="connsiteY41" fmla="*/ 4670128 h 4670128"/>
              <a:gd name="connsiteX42" fmla="*/ 3876671 w 11420246"/>
              <a:gd name="connsiteY42" fmla="*/ 4670128 h 4670128"/>
              <a:gd name="connsiteX43" fmla="*/ 3296465 w 11420246"/>
              <a:gd name="connsiteY43" fmla="*/ 4670128 h 4670128"/>
              <a:gd name="connsiteX44" fmla="*/ 3012164 w 11420246"/>
              <a:gd name="connsiteY44" fmla="*/ 4670128 h 4670128"/>
              <a:gd name="connsiteX45" fmla="*/ 2629228 w 11420246"/>
              <a:gd name="connsiteY45" fmla="*/ 4670128 h 4670128"/>
              <a:gd name="connsiteX46" fmla="*/ 2344927 w 11420246"/>
              <a:gd name="connsiteY46" fmla="*/ 4670128 h 4670128"/>
              <a:gd name="connsiteX47" fmla="*/ 1567450 w 11420246"/>
              <a:gd name="connsiteY47" fmla="*/ 4670128 h 4670128"/>
              <a:gd name="connsiteX48" fmla="*/ 778370 w 11420246"/>
              <a:gd name="connsiteY48" fmla="*/ 4670128 h 4670128"/>
              <a:gd name="connsiteX49" fmla="*/ 0 w 11420246"/>
              <a:gd name="connsiteY49" fmla="*/ 3891758 h 4670128"/>
              <a:gd name="connsiteX50" fmla="*/ 0 w 11420246"/>
              <a:gd name="connsiteY50" fmla="*/ 3372860 h 4670128"/>
              <a:gd name="connsiteX51" fmla="*/ 0 w 11420246"/>
              <a:gd name="connsiteY51" fmla="*/ 2853962 h 4670128"/>
              <a:gd name="connsiteX52" fmla="*/ 0 w 11420246"/>
              <a:gd name="connsiteY52" fmla="*/ 2397332 h 4670128"/>
              <a:gd name="connsiteX53" fmla="*/ 0 w 11420246"/>
              <a:gd name="connsiteY53" fmla="*/ 1816166 h 4670128"/>
              <a:gd name="connsiteX54" fmla="*/ 0 w 11420246"/>
              <a:gd name="connsiteY54" fmla="*/ 1390670 h 4670128"/>
              <a:gd name="connsiteX55" fmla="*/ 0 w 11420246"/>
              <a:gd name="connsiteY55" fmla="*/ 778370 h 4670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1420246" h="4670128" extrusionOk="0">
                <a:moveTo>
                  <a:pt x="0" y="778370"/>
                </a:moveTo>
                <a:cubicBezTo>
                  <a:pt x="29833" y="389451"/>
                  <a:pt x="385235" y="2251"/>
                  <a:pt x="778370" y="0"/>
                </a:cubicBezTo>
                <a:cubicBezTo>
                  <a:pt x="951913" y="-34499"/>
                  <a:pt x="1118741" y="50907"/>
                  <a:pt x="1259941" y="0"/>
                </a:cubicBezTo>
                <a:cubicBezTo>
                  <a:pt x="1401141" y="-50907"/>
                  <a:pt x="1485354" y="38834"/>
                  <a:pt x="1642877" y="0"/>
                </a:cubicBezTo>
                <a:cubicBezTo>
                  <a:pt x="1800400" y="-38834"/>
                  <a:pt x="1864007" y="27800"/>
                  <a:pt x="2025813" y="0"/>
                </a:cubicBezTo>
                <a:cubicBezTo>
                  <a:pt x="2187619" y="-27800"/>
                  <a:pt x="2189718" y="15524"/>
                  <a:pt x="2310114" y="0"/>
                </a:cubicBezTo>
                <a:cubicBezTo>
                  <a:pt x="2430510" y="-15524"/>
                  <a:pt x="2571172" y="13386"/>
                  <a:pt x="2693051" y="0"/>
                </a:cubicBezTo>
                <a:cubicBezTo>
                  <a:pt x="2814930" y="-13386"/>
                  <a:pt x="2935072" y="23899"/>
                  <a:pt x="3174622" y="0"/>
                </a:cubicBezTo>
                <a:cubicBezTo>
                  <a:pt x="3414172" y="-23899"/>
                  <a:pt x="3435246" y="18820"/>
                  <a:pt x="3557558" y="0"/>
                </a:cubicBezTo>
                <a:cubicBezTo>
                  <a:pt x="3679870" y="-18820"/>
                  <a:pt x="3812851" y="17389"/>
                  <a:pt x="3940494" y="0"/>
                </a:cubicBezTo>
                <a:cubicBezTo>
                  <a:pt x="4068137" y="-17389"/>
                  <a:pt x="4103990" y="33446"/>
                  <a:pt x="4224795" y="0"/>
                </a:cubicBezTo>
                <a:cubicBezTo>
                  <a:pt x="4345600" y="-33446"/>
                  <a:pt x="4512462" y="26975"/>
                  <a:pt x="4607731" y="0"/>
                </a:cubicBezTo>
                <a:cubicBezTo>
                  <a:pt x="4703000" y="-26975"/>
                  <a:pt x="4973535" y="38534"/>
                  <a:pt x="5089302" y="0"/>
                </a:cubicBezTo>
                <a:cubicBezTo>
                  <a:pt x="5205069" y="-38534"/>
                  <a:pt x="5415466" y="44063"/>
                  <a:pt x="5570874" y="0"/>
                </a:cubicBezTo>
                <a:cubicBezTo>
                  <a:pt x="5726282" y="-44063"/>
                  <a:pt x="5727058" y="3050"/>
                  <a:pt x="5855175" y="0"/>
                </a:cubicBezTo>
                <a:cubicBezTo>
                  <a:pt x="5983292" y="-3050"/>
                  <a:pt x="6433903" y="66367"/>
                  <a:pt x="6632651" y="0"/>
                </a:cubicBezTo>
                <a:cubicBezTo>
                  <a:pt x="6831399" y="-66367"/>
                  <a:pt x="6934344" y="39839"/>
                  <a:pt x="7114222" y="0"/>
                </a:cubicBezTo>
                <a:cubicBezTo>
                  <a:pt x="7294100" y="-39839"/>
                  <a:pt x="7344785" y="1994"/>
                  <a:pt x="7497158" y="0"/>
                </a:cubicBezTo>
                <a:cubicBezTo>
                  <a:pt x="7649531" y="-1994"/>
                  <a:pt x="7871895" y="17674"/>
                  <a:pt x="8077364" y="0"/>
                </a:cubicBezTo>
                <a:cubicBezTo>
                  <a:pt x="8282833" y="-17674"/>
                  <a:pt x="8675367" y="81166"/>
                  <a:pt x="8854841" y="0"/>
                </a:cubicBezTo>
                <a:cubicBezTo>
                  <a:pt x="9034315" y="-81166"/>
                  <a:pt x="9073845" y="13023"/>
                  <a:pt x="9139142" y="0"/>
                </a:cubicBezTo>
                <a:cubicBezTo>
                  <a:pt x="9204439" y="-13023"/>
                  <a:pt x="9567476" y="83560"/>
                  <a:pt x="9916618" y="0"/>
                </a:cubicBezTo>
                <a:cubicBezTo>
                  <a:pt x="10265760" y="-83560"/>
                  <a:pt x="10447283" y="56779"/>
                  <a:pt x="10641876" y="0"/>
                </a:cubicBezTo>
                <a:cubicBezTo>
                  <a:pt x="11045202" y="-921"/>
                  <a:pt x="11310467" y="410199"/>
                  <a:pt x="11420246" y="778370"/>
                </a:cubicBezTo>
                <a:cubicBezTo>
                  <a:pt x="11455599" y="941651"/>
                  <a:pt x="11370209" y="1140223"/>
                  <a:pt x="11420246" y="1266134"/>
                </a:cubicBezTo>
                <a:cubicBezTo>
                  <a:pt x="11470283" y="1392045"/>
                  <a:pt x="11393207" y="1621647"/>
                  <a:pt x="11420246" y="1816166"/>
                </a:cubicBezTo>
                <a:cubicBezTo>
                  <a:pt x="11447285" y="2010685"/>
                  <a:pt x="11389244" y="2181115"/>
                  <a:pt x="11420246" y="2303930"/>
                </a:cubicBezTo>
                <a:cubicBezTo>
                  <a:pt x="11451248" y="2426745"/>
                  <a:pt x="11390251" y="2591281"/>
                  <a:pt x="11420246" y="2791694"/>
                </a:cubicBezTo>
                <a:cubicBezTo>
                  <a:pt x="11450241" y="2992107"/>
                  <a:pt x="11419966" y="3150689"/>
                  <a:pt x="11420246" y="3372860"/>
                </a:cubicBezTo>
                <a:cubicBezTo>
                  <a:pt x="11420526" y="3595031"/>
                  <a:pt x="11411593" y="3745741"/>
                  <a:pt x="11420246" y="3891758"/>
                </a:cubicBezTo>
                <a:cubicBezTo>
                  <a:pt x="11352248" y="4301562"/>
                  <a:pt x="11034235" y="4689610"/>
                  <a:pt x="10641876" y="4670128"/>
                </a:cubicBezTo>
                <a:cubicBezTo>
                  <a:pt x="10436125" y="4678077"/>
                  <a:pt x="10218113" y="4659560"/>
                  <a:pt x="9864400" y="4670128"/>
                </a:cubicBezTo>
                <a:cubicBezTo>
                  <a:pt x="9510687" y="4680696"/>
                  <a:pt x="9380328" y="4606437"/>
                  <a:pt x="9185558" y="4670128"/>
                </a:cubicBezTo>
                <a:cubicBezTo>
                  <a:pt x="8990788" y="4733819"/>
                  <a:pt x="8567571" y="4646909"/>
                  <a:pt x="8408082" y="4670128"/>
                </a:cubicBezTo>
                <a:cubicBezTo>
                  <a:pt x="8248593" y="4693347"/>
                  <a:pt x="8138747" y="4655839"/>
                  <a:pt x="8025146" y="4670128"/>
                </a:cubicBezTo>
                <a:cubicBezTo>
                  <a:pt x="7911545" y="4684417"/>
                  <a:pt x="7781270" y="4661378"/>
                  <a:pt x="7642210" y="4670128"/>
                </a:cubicBezTo>
                <a:cubicBezTo>
                  <a:pt x="7503150" y="4678878"/>
                  <a:pt x="7313211" y="4659730"/>
                  <a:pt x="7062004" y="4670128"/>
                </a:cubicBezTo>
                <a:cubicBezTo>
                  <a:pt x="6810797" y="4680526"/>
                  <a:pt x="6474983" y="4597645"/>
                  <a:pt x="6284527" y="4670128"/>
                </a:cubicBezTo>
                <a:cubicBezTo>
                  <a:pt x="6094071" y="4742611"/>
                  <a:pt x="6077029" y="4656381"/>
                  <a:pt x="6000226" y="4670128"/>
                </a:cubicBezTo>
                <a:cubicBezTo>
                  <a:pt x="5923423" y="4683875"/>
                  <a:pt x="5616650" y="4613928"/>
                  <a:pt x="5518655" y="4670128"/>
                </a:cubicBezTo>
                <a:cubicBezTo>
                  <a:pt x="5420660" y="4726328"/>
                  <a:pt x="5287757" y="4628693"/>
                  <a:pt x="5135719" y="4670128"/>
                </a:cubicBezTo>
                <a:cubicBezTo>
                  <a:pt x="4983681" y="4711563"/>
                  <a:pt x="4769608" y="4666582"/>
                  <a:pt x="4456878" y="4670128"/>
                </a:cubicBezTo>
                <a:cubicBezTo>
                  <a:pt x="4144148" y="4673674"/>
                  <a:pt x="4094448" y="4662894"/>
                  <a:pt x="3876671" y="4670128"/>
                </a:cubicBezTo>
                <a:cubicBezTo>
                  <a:pt x="3658894" y="4677362"/>
                  <a:pt x="3516019" y="4641595"/>
                  <a:pt x="3296465" y="4670128"/>
                </a:cubicBezTo>
                <a:cubicBezTo>
                  <a:pt x="3076911" y="4698661"/>
                  <a:pt x="3114134" y="4646144"/>
                  <a:pt x="3012164" y="4670128"/>
                </a:cubicBezTo>
                <a:cubicBezTo>
                  <a:pt x="2910194" y="4694112"/>
                  <a:pt x="2801688" y="4645091"/>
                  <a:pt x="2629228" y="4670128"/>
                </a:cubicBezTo>
                <a:cubicBezTo>
                  <a:pt x="2456768" y="4695165"/>
                  <a:pt x="2407150" y="4653021"/>
                  <a:pt x="2344927" y="4670128"/>
                </a:cubicBezTo>
                <a:cubicBezTo>
                  <a:pt x="2282704" y="4687235"/>
                  <a:pt x="1901769" y="4645849"/>
                  <a:pt x="1567450" y="4670128"/>
                </a:cubicBezTo>
                <a:cubicBezTo>
                  <a:pt x="1233131" y="4694407"/>
                  <a:pt x="1001475" y="4579809"/>
                  <a:pt x="778370" y="4670128"/>
                </a:cubicBezTo>
                <a:cubicBezTo>
                  <a:pt x="321661" y="4722483"/>
                  <a:pt x="-33335" y="4285826"/>
                  <a:pt x="0" y="3891758"/>
                </a:cubicBezTo>
                <a:cubicBezTo>
                  <a:pt x="-21179" y="3755396"/>
                  <a:pt x="14685" y="3600141"/>
                  <a:pt x="0" y="3372860"/>
                </a:cubicBezTo>
                <a:cubicBezTo>
                  <a:pt x="-14685" y="3145579"/>
                  <a:pt x="58076" y="3078807"/>
                  <a:pt x="0" y="2853962"/>
                </a:cubicBezTo>
                <a:cubicBezTo>
                  <a:pt x="-58076" y="2629117"/>
                  <a:pt x="50662" y="2593182"/>
                  <a:pt x="0" y="2397332"/>
                </a:cubicBezTo>
                <a:cubicBezTo>
                  <a:pt x="-50662" y="2201482"/>
                  <a:pt x="59833" y="1961345"/>
                  <a:pt x="0" y="1816166"/>
                </a:cubicBezTo>
                <a:cubicBezTo>
                  <a:pt x="-59833" y="1670987"/>
                  <a:pt x="49989" y="1576167"/>
                  <a:pt x="0" y="1390670"/>
                </a:cubicBezTo>
                <a:cubicBezTo>
                  <a:pt x="-49989" y="1205173"/>
                  <a:pt x="47476" y="994681"/>
                  <a:pt x="0" y="778370"/>
                </a:cubicBezTo>
                <a:close/>
              </a:path>
            </a:pathLst>
          </a:custGeom>
          <a:noFill/>
          <a:ln w="28575">
            <a:solidFill>
              <a:srgbClr val="FF2F9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8AF7E01-695A-5E47-A34C-20060F207163}"/>
              </a:ext>
            </a:extLst>
          </p:cNvPr>
          <p:cNvCxnSpPr/>
          <p:nvPr/>
        </p:nvCxnSpPr>
        <p:spPr>
          <a:xfrm>
            <a:off x="352654" y="2314575"/>
            <a:ext cx="11420246" cy="0"/>
          </a:xfrm>
          <a:prstGeom prst="line">
            <a:avLst/>
          </a:prstGeom>
          <a:ln w="28575">
            <a:solidFill>
              <a:srgbClr val="FF2F9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16061B1-6C24-B04F-962C-7860F7709BD5}"/>
              </a:ext>
            </a:extLst>
          </p:cNvPr>
          <p:cNvCxnSpPr>
            <a:cxnSpLocks/>
          </p:cNvCxnSpPr>
          <p:nvPr/>
        </p:nvCxnSpPr>
        <p:spPr>
          <a:xfrm flipH="1">
            <a:off x="2005640" y="2331586"/>
            <a:ext cx="3301" cy="3871914"/>
          </a:xfrm>
          <a:prstGeom prst="line">
            <a:avLst/>
          </a:prstGeom>
          <a:ln w="28575">
            <a:solidFill>
              <a:srgbClr val="FF2F9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C81D16E-610D-C445-B16C-9DC345ACC789}"/>
              </a:ext>
            </a:extLst>
          </p:cNvPr>
          <p:cNvCxnSpPr/>
          <p:nvPr/>
        </p:nvCxnSpPr>
        <p:spPr>
          <a:xfrm>
            <a:off x="380589" y="3028950"/>
            <a:ext cx="11420246" cy="0"/>
          </a:xfrm>
          <a:prstGeom prst="line">
            <a:avLst/>
          </a:prstGeom>
          <a:ln w="28575">
            <a:solidFill>
              <a:srgbClr val="FF2F9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05E15F4-AA23-A34E-A7AB-439B4FAC7368}"/>
              </a:ext>
            </a:extLst>
          </p:cNvPr>
          <p:cNvSpPr txBox="1"/>
          <p:nvPr/>
        </p:nvSpPr>
        <p:spPr>
          <a:xfrm>
            <a:off x="380589" y="2379375"/>
            <a:ext cx="1719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chemeClr val="bg1"/>
                </a:solidFill>
                <a:highlight>
                  <a:srgbClr val="808080"/>
                </a:highlight>
              </a:rPr>
              <a:t>Meaning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5513B45-A678-7C40-8894-4DD551D04DBE}"/>
              </a:ext>
            </a:extLst>
          </p:cNvPr>
          <p:cNvCxnSpPr/>
          <p:nvPr/>
        </p:nvCxnSpPr>
        <p:spPr>
          <a:xfrm>
            <a:off x="352654" y="3743325"/>
            <a:ext cx="11420246" cy="0"/>
          </a:xfrm>
          <a:prstGeom prst="line">
            <a:avLst/>
          </a:prstGeom>
          <a:ln w="28575">
            <a:solidFill>
              <a:srgbClr val="FF2F9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634498E-BB79-7941-8F54-351F718C843B}"/>
              </a:ext>
            </a:extLst>
          </p:cNvPr>
          <p:cNvSpPr txBox="1"/>
          <p:nvPr/>
        </p:nvSpPr>
        <p:spPr>
          <a:xfrm>
            <a:off x="627561" y="3103616"/>
            <a:ext cx="1225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chemeClr val="bg1"/>
                </a:solidFill>
                <a:highlight>
                  <a:srgbClr val="808080"/>
                </a:highlight>
              </a:rPr>
              <a:t>Usage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D06EC2-34E3-134B-8695-F866A4F57DC9}"/>
              </a:ext>
            </a:extLst>
          </p:cNvPr>
          <p:cNvSpPr txBox="1"/>
          <p:nvPr/>
        </p:nvSpPr>
        <p:spPr>
          <a:xfrm>
            <a:off x="675131" y="4660952"/>
            <a:ext cx="1130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chemeClr val="bg1"/>
                </a:solidFill>
                <a:highlight>
                  <a:srgbClr val="808080"/>
                </a:highlight>
              </a:rPr>
              <a:t>Form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9604F2-4B86-D546-94F5-73CA7CAB7DF0}"/>
              </a:ext>
            </a:extLst>
          </p:cNvPr>
          <p:cNvSpPr txBox="1"/>
          <p:nvPr/>
        </p:nvSpPr>
        <p:spPr>
          <a:xfrm>
            <a:off x="7986712" y="1620455"/>
            <a:ext cx="2314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942093"/>
                </a:solidFill>
              </a:rPr>
              <a:t>THERE ARE</a:t>
            </a:r>
            <a:endParaRPr lang="en-VN" sz="3600" b="1" dirty="0">
              <a:solidFill>
                <a:srgbClr val="942093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7A150AC-4CCF-9C4B-B74C-F8FA4C0DD723}"/>
              </a:ext>
            </a:extLst>
          </p:cNvPr>
          <p:cNvCxnSpPr>
            <a:cxnSpLocks/>
          </p:cNvCxnSpPr>
          <p:nvPr/>
        </p:nvCxnSpPr>
        <p:spPr>
          <a:xfrm>
            <a:off x="6853353" y="3028950"/>
            <a:ext cx="0" cy="3157539"/>
          </a:xfrm>
          <a:prstGeom prst="line">
            <a:avLst/>
          </a:prstGeom>
          <a:ln w="28575">
            <a:solidFill>
              <a:srgbClr val="FF2F9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1A8860B-0C13-BD4D-908A-DD702C8DEFC0}"/>
              </a:ext>
            </a:extLst>
          </p:cNvPr>
          <p:cNvSpPr txBox="1"/>
          <p:nvPr/>
        </p:nvSpPr>
        <p:spPr>
          <a:xfrm>
            <a:off x="5210291" y="2348597"/>
            <a:ext cx="3286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942093"/>
                </a:solidFill>
              </a:rPr>
              <a:t>h</a:t>
            </a:r>
            <a:r>
              <a:rPr lang="en-VN" sz="3200" i="1" dirty="0">
                <a:solidFill>
                  <a:srgbClr val="942093"/>
                </a:solidFill>
              </a:rPr>
              <a:t>ave something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0275C91-086E-8C47-8990-9FC49D654E5C}"/>
              </a:ext>
            </a:extLst>
          </p:cNvPr>
          <p:cNvSpPr txBox="1"/>
          <p:nvPr/>
        </p:nvSpPr>
        <p:spPr>
          <a:xfrm>
            <a:off x="2695492" y="3112790"/>
            <a:ext cx="4171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942093"/>
                </a:solidFill>
              </a:rPr>
              <a:t>there is + singular N</a:t>
            </a:r>
            <a:endParaRPr lang="en-VN" sz="3200" i="1" dirty="0">
              <a:solidFill>
                <a:srgbClr val="942093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3C86508-E727-634C-9310-98FAFDF52F0F}"/>
              </a:ext>
            </a:extLst>
          </p:cNvPr>
          <p:cNvSpPr txBox="1"/>
          <p:nvPr/>
        </p:nvSpPr>
        <p:spPr>
          <a:xfrm>
            <a:off x="7554781" y="3048683"/>
            <a:ext cx="3516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942093"/>
                </a:solidFill>
              </a:rPr>
              <a:t>there are + plural N</a:t>
            </a:r>
            <a:endParaRPr lang="en-VN" sz="3200" i="1" dirty="0">
              <a:solidFill>
                <a:srgbClr val="942093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438C4B3-5AE6-3D43-9606-4046BB1069FB}"/>
              </a:ext>
            </a:extLst>
          </p:cNvPr>
          <p:cNvSpPr txBox="1"/>
          <p:nvPr/>
        </p:nvSpPr>
        <p:spPr>
          <a:xfrm>
            <a:off x="1948628" y="3851425"/>
            <a:ext cx="497052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solidFill>
                  <a:schemeClr val="bg2">
                    <a:lumMod val="25000"/>
                  </a:schemeClr>
                </a:solidFill>
              </a:rPr>
              <a:t>(+)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dirty="0">
                <a:solidFill>
                  <a:srgbClr val="942093"/>
                </a:solidFill>
              </a:rPr>
              <a:t>There’s a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sandwich bar.</a:t>
            </a:r>
          </a:p>
          <a:p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(-)  </a:t>
            </a:r>
            <a:r>
              <a:rPr lang="en-US" sz="2800" dirty="0">
                <a:solidFill>
                  <a:srgbClr val="942093"/>
                </a:solidFill>
              </a:rPr>
              <a:t>There isn’t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a pizzeria.</a:t>
            </a:r>
          </a:p>
          <a:p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(?)  </a:t>
            </a:r>
            <a:r>
              <a:rPr lang="en-US" sz="2800" dirty="0">
                <a:solidFill>
                  <a:srgbClr val="942093"/>
                </a:solidFill>
              </a:rPr>
              <a:t>Is there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an Italian restaurant?  </a:t>
            </a:r>
          </a:p>
          <a:p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	Yes, </a:t>
            </a:r>
            <a:r>
              <a:rPr lang="en-US" sz="2800" dirty="0">
                <a:solidFill>
                  <a:srgbClr val="942093"/>
                </a:solidFill>
              </a:rPr>
              <a:t>there is.</a:t>
            </a:r>
          </a:p>
          <a:p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	No, </a:t>
            </a:r>
            <a:r>
              <a:rPr lang="en-US" sz="2800" dirty="0">
                <a:solidFill>
                  <a:srgbClr val="942093"/>
                </a:solidFill>
              </a:rPr>
              <a:t>there isn’t.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CA94822-59B6-1249-8CC4-D43FFF9D76F0}"/>
              </a:ext>
            </a:extLst>
          </p:cNvPr>
          <p:cNvSpPr txBox="1"/>
          <p:nvPr/>
        </p:nvSpPr>
        <p:spPr>
          <a:xfrm>
            <a:off x="6853413" y="3845034"/>
            <a:ext cx="509896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solidFill>
                  <a:schemeClr val="bg2">
                    <a:lumMod val="25000"/>
                  </a:schemeClr>
                </a:solidFill>
              </a:rPr>
              <a:t>(+)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dirty="0">
                <a:solidFill>
                  <a:srgbClr val="942093"/>
                </a:solidFill>
              </a:rPr>
              <a:t>There are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some burgers bars</a:t>
            </a:r>
          </a:p>
          <a:p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(-)  </a:t>
            </a:r>
            <a:r>
              <a:rPr lang="en-US" sz="2800" dirty="0">
                <a:solidFill>
                  <a:srgbClr val="942093"/>
                </a:solidFill>
              </a:rPr>
              <a:t>There aren’t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any burgers bars.</a:t>
            </a:r>
          </a:p>
          <a:p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(?)  </a:t>
            </a:r>
            <a:r>
              <a:rPr lang="en-US" sz="2800" dirty="0">
                <a:solidFill>
                  <a:srgbClr val="942093"/>
                </a:solidFill>
              </a:rPr>
              <a:t>Are there 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any cafés?  </a:t>
            </a:r>
          </a:p>
          <a:p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	Yes, </a:t>
            </a:r>
            <a:r>
              <a:rPr lang="en-US" sz="2800" dirty="0">
                <a:solidFill>
                  <a:srgbClr val="942093"/>
                </a:solidFill>
              </a:rPr>
              <a:t>there are.</a:t>
            </a:r>
          </a:p>
          <a:p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	No, </a:t>
            </a:r>
            <a:r>
              <a:rPr lang="en-US" sz="2800" dirty="0">
                <a:solidFill>
                  <a:srgbClr val="942093"/>
                </a:solidFill>
              </a:rPr>
              <a:t>there aren’t.</a:t>
            </a:r>
          </a:p>
        </p:txBody>
      </p:sp>
    </p:spTree>
    <p:extLst>
      <p:ext uri="{BB962C8B-B14F-4D97-AF65-F5344CB8AC3E}">
        <p14:creationId xmlns:p14="http://schemas.microsoft.com/office/powerpoint/2010/main" val="1542686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385</Words>
  <Application>Microsoft Office PowerPoint</Application>
  <PresentationFormat>Widescreen</PresentationFormat>
  <Paragraphs>63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Chalkduster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Phương Phạm</dc:creator>
  <cp:lastModifiedBy>Super</cp:lastModifiedBy>
  <cp:revision>5</cp:revision>
  <dcterms:created xsi:type="dcterms:W3CDTF">2021-06-30T03:53:30Z</dcterms:created>
  <dcterms:modified xsi:type="dcterms:W3CDTF">2021-07-29T10:52:37Z</dcterms:modified>
</cp:coreProperties>
</file>