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7" r:id="rId2"/>
    <p:sldId id="256" r:id="rId3"/>
    <p:sldId id="259" r:id="rId4"/>
    <p:sldId id="275" r:id="rId5"/>
    <p:sldId id="261" r:id="rId6"/>
    <p:sldId id="278" r:id="rId7"/>
    <p:sldId id="276" r:id="rId8"/>
    <p:sldId id="277" r:id="rId9"/>
    <p:sldId id="262" r:id="rId10"/>
    <p:sldId id="272" r:id="rId11"/>
    <p:sldId id="273" r:id="rId12"/>
    <p:sldId id="274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V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EECB"/>
    <a:srgbClr val="00FA00"/>
    <a:srgbClr val="6CFAE9"/>
    <a:srgbClr val="FFFF99"/>
    <a:srgbClr val="941651"/>
    <a:srgbClr val="33CC33"/>
    <a:srgbClr val="FF99CC"/>
    <a:srgbClr val="FF8AD8"/>
    <a:srgbClr val="FF2F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84750" autoAdjust="0"/>
  </p:normalViewPr>
  <p:slideViewPr>
    <p:cSldViewPr snapToGrid="0" snapToObjects="1">
      <p:cViewPr varScale="1">
        <p:scale>
          <a:sx n="53" d="100"/>
          <a:sy n="53" d="100"/>
        </p:scale>
        <p:origin x="108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54C93B-5BCA-5446-B974-1827FCB38A37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V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D215ED-46F9-C54C-BC03-C7DA106C9874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189826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15ED-46F9-C54C-BC03-C7DA106C9874}" type="slidenum">
              <a:rPr lang="en-VN" smtClean="0"/>
              <a:t>1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8803996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107000"/>
              </a:lnSpc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00B050"/>
                </a:solidFill>
              </a:rPr>
              <a:t>Students work in 4 big groups.</a:t>
            </a:r>
          </a:p>
          <a:p>
            <a:pPr marL="0" indent="0">
              <a:lnSpc>
                <a:spcPct val="107000"/>
              </a:lnSpc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00B050"/>
                </a:solidFill>
              </a:rPr>
              <a:t>Teacher shows a sentence about a student named Lan: “Lan gets up at 6 o’clock every morning.”</a:t>
            </a:r>
          </a:p>
          <a:p>
            <a:pPr marL="0" indent="0">
              <a:lnSpc>
                <a:spcPct val="107000"/>
              </a:lnSpc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00B050"/>
                </a:solidFill>
              </a:rPr>
              <a:t>Students </a:t>
            </a:r>
            <a:r>
              <a:rPr lang="en-US" sz="1200" b="1" dirty="0">
                <a:solidFill>
                  <a:srgbClr val="00B050"/>
                </a:solidFill>
              </a:rPr>
              <a:t>create timetable schedule </a:t>
            </a:r>
            <a:r>
              <a:rPr lang="en-US" sz="1200" dirty="0">
                <a:solidFill>
                  <a:srgbClr val="00B050"/>
                </a:solidFill>
              </a:rPr>
              <a:t>for Lan.</a:t>
            </a:r>
          </a:p>
          <a:p>
            <a:pPr>
              <a:lnSpc>
                <a:spcPct val="107000"/>
              </a:lnSpc>
            </a:pPr>
            <a:r>
              <a:rPr lang="en-US" sz="1200" dirty="0">
                <a:solidFill>
                  <a:srgbClr val="00B050"/>
                </a:solidFill>
              </a:rPr>
              <a:t>Each student in the group will add one sentence and write it down.</a:t>
            </a:r>
          </a:p>
          <a:p>
            <a:pPr marL="0" indent="0">
              <a:lnSpc>
                <a:spcPct val="107000"/>
              </a:lnSpc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00B050"/>
                </a:solidFill>
              </a:rPr>
              <a:t>The groups with the most correct sentences will be the winner. </a:t>
            </a:r>
            <a:endParaRPr lang="en-VN" sz="1200" dirty="0">
              <a:solidFill>
                <a:srgbClr val="00B050"/>
              </a:solidFill>
            </a:endParaRPr>
          </a:p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15ED-46F9-C54C-BC03-C7DA106C9874}" type="slidenum">
              <a:rPr lang="en-VN" smtClean="0"/>
              <a:t>2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1210227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D30CD-CB9B-3341-806F-A235397C2193}" type="slidenum">
              <a:rPr lang="en-VN" smtClean="0"/>
              <a:t>3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643503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D30CD-CB9B-3341-806F-A235397C2193}" type="slidenum">
              <a:rPr lang="en-VN" smtClean="0"/>
              <a:t>5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4410014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15ED-46F9-C54C-BC03-C7DA106C9874}" type="slidenum">
              <a:rPr lang="en-VN" smtClean="0"/>
              <a:t>6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053903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D30CD-CB9B-3341-806F-A235397C2193}" type="slidenum">
              <a:rPr lang="en-VN" smtClean="0"/>
              <a:t>7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63464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D30CD-CB9B-3341-806F-A235397C2193}" type="slidenum">
              <a:rPr lang="en-VN" smtClean="0"/>
              <a:t>8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229882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15ED-46F9-C54C-BC03-C7DA106C9874}" type="slidenum">
              <a:rPr lang="en-VN" smtClean="0"/>
              <a:t>9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5008996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15ED-46F9-C54C-BC03-C7DA106C9874}" type="slidenum">
              <a:rPr lang="en-VN" smtClean="0"/>
              <a:t>10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9142418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15ED-46F9-C54C-BC03-C7DA106C9874}" type="slidenum">
              <a:rPr lang="en-VN" smtClean="0"/>
              <a:t>11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75272705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15ED-46F9-C54C-BC03-C7DA106C9874}" type="slidenum">
              <a:rPr lang="en-VN" smtClean="0"/>
              <a:t>12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2506639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15ED-46F9-C54C-BC03-C7DA106C9874}" type="slidenum">
              <a:rPr lang="en-VN" smtClean="0"/>
              <a:t>13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2183378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15ED-46F9-C54C-BC03-C7DA106C9874}" type="slidenum">
              <a:rPr lang="en-VN" smtClean="0"/>
              <a:t>14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600909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VN" dirty="0"/>
              <a:t>dd ảnh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D215ED-46F9-C54C-BC03-C7DA106C9874}" type="slidenum">
              <a:rPr lang="en-VN" smtClean="0"/>
              <a:t>15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0471490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VN" dirty="0"/>
              <a:t>hiếu 1 game chữa bài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85D30CD-CB9B-3341-806F-A235397C2193}" type="slidenum">
              <a:rPr lang="en-VN" smtClean="0"/>
              <a:t>16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955208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2926A-55C5-3547-8762-1DEEF8102C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74B5DD7-A954-324B-8865-FA7EC5A3F3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8B9D5-430E-F74D-9FA4-965C6DF387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04D325-304E-5042-ABCE-D71FA7235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685834-3EFD-1B40-B816-4D8C224CE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1659722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31182-8306-124A-8221-5826B1E5C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01D569-4DF9-CB44-9D05-1AC6DE9487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2D9F02-F8C7-6C4F-89FE-FF196C8970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F895F2-2DDE-3D4A-A6D6-0B0BAE5A6B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6BE746-1A67-4B49-A2AD-3ED387EF2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996935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FC371-5CD1-8449-B9DB-AD655E9E2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18458-A66A-4940-959F-A4C1AE9B5D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7502D5-FDC0-A445-A4FC-AE1425ABF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87EF87-869C-1141-B3CA-A6C13A77B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26572D-6866-0549-9A82-CAA2656B9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7057356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6C900A-91EE-6B4B-BE21-C39423A09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9C285E-46FA-0640-9458-EEE314EEAB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1C06A9-1994-144B-BC55-3A7F4E83F4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425E63-F88A-C741-8C09-C38D96D56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7174E7-54D9-C346-95E6-90FE92460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8D604E-235D-5248-A757-A7F646B6F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690453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371F4-9F7C-C345-B5D2-DE3790652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123D17-F7A2-5F49-B9FE-C6FD9E03D8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3AE74C-6EF4-1243-9134-31E9006CFD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4BA0B97-7A2E-3445-8922-E1827D0294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F85959F-12A6-4A42-BFF1-F27DC8DAF4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71A2A8A-0573-7748-A781-2F8A68531F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727FB9-98F7-FC45-9F2D-EA81A3E50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7FEF464-8D5A-9140-B47D-FF6D7AD00D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155193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E38F1-4096-0F4C-B6DD-E68DA717C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7A19A0-AC91-764E-9F31-914F25DEF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A7AADBB-F3A5-064A-A844-E37288A00B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ADFDAA-A496-BA48-9F94-24CF51200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769143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F714A1E-1606-5247-8975-9F4586AF80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97C81BD-76C6-5641-B29D-4FC1D9965A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386D2-D815-EF4C-A668-7654573A7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42032428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94860-7943-4441-9A65-D409CDCD7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2DC0CE-45E9-794D-BB4D-7688C12ACD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94A834-E5EE-154C-8048-C224C0B85F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E3D515-3018-6248-A0A7-1E788274F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A36A8F-3385-F14C-8AA6-529E26B10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E03637-AD0E-3741-9165-B9B632E8D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3217017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DFC1BC-9CB7-D148-B89F-09C44D26D1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0402DD1-F9BD-E94A-8027-0B484C4805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V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0550E3-718E-374E-A10A-5D568131E1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E06A0F-1D28-204C-BEB2-5F46C806FB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666624-C00F-AE4D-87E7-51D62F909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F376E7-8F3F-0D4C-9622-72310ED53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682135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0952D-78E4-3F48-950C-D9FC70FFC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6F940C9-4742-BB4D-8967-BC0879EC16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078D1-28B5-0A43-9EB8-8631265821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51DFFB-DF54-0549-A1C8-66B4B7C0F4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5307BB-2743-2643-B14E-2DF39C1CD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2134926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379B216-E532-0644-B14A-615C858E005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3340CC4-2C7C-B14B-B1BB-094436BCB1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341D99-DF5F-324F-A7C6-3DDEE7B1BE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2E074-7050-B341-AC0F-753E570632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2691BA-8911-9A41-8656-A9A75CABAD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438148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CB2267-62FB-874F-AA22-83268B47D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V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991DC3-3F4F-5C4F-BCE2-EBA2EDBEC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V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199CCA-6D71-234E-B436-BD2C1FA3B8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8BB03D-75CE-5640-8310-F37A33E2CF26}" type="datetimeFigureOut">
              <a:rPr lang="en-VN" smtClean="0"/>
              <a:t>07/29/2021</a:t>
            </a:fld>
            <a:endParaRPr lang="en-V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6D600E-995B-384B-B7B4-B4FDB86CE3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V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A4558-5294-A049-B162-D418EB56866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E39C2F-9225-0946-82BB-6AB70D0A8ACA}" type="slidenum">
              <a:rPr lang="en-VN" smtClean="0"/>
              <a:t>‹#›</a:t>
            </a:fld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0299354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audio" Target="../media/audio3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microsoft.com/office/2007/relationships/hdphoto" Target="../media/hdphoto4.wdp"/><Relationship Id="rId3" Type="http://schemas.openxmlformats.org/officeDocument/2006/relationships/audio" Target="../media/audio4.wav"/><Relationship Id="rId7" Type="http://schemas.openxmlformats.org/officeDocument/2006/relationships/image" Target="../media/image2.jpeg"/><Relationship Id="rId12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4.jpeg"/><Relationship Id="rId9" Type="http://schemas.microsoft.com/office/2007/relationships/hdphoto" Target="../media/hdphoto3.wdp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13" Type="http://schemas.openxmlformats.org/officeDocument/2006/relationships/image" Target="../media/image21.png"/><Relationship Id="rId3" Type="http://schemas.openxmlformats.org/officeDocument/2006/relationships/audio" Target="../media/audio4.wav"/><Relationship Id="rId7" Type="http://schemas.openxmlformats.org/officeDocument/2006/relationships/image" Target="../media/image16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jpeg"/><Relationship Id="rId11" Type="http://schemas.microsoft.com/office/2007/relationships/hdphoto" Target="../media/hdphoto6.wdp"/><Relationship Id="rId5" Type="http://schemas.openxmlformats.org/officeDocument/2006/relationships/image" Target="../media/image12.png"/><Relationship Id="rId10" Type="http://schemas.openxmlformats.org/officeDocument/2006/relationships/image" Target="../media/image19.png"/><Relationship Id="rId4" Type="http://schemas.openxmlformats.org/officeDocument/2006/relationships/image" Target="../media/image14.jpeg"/><Relationship Id="rId9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22.png"/><Relationship Id="rId3" Type="http://schemas.openxmlformats.org/officeDocument/2006/relationships/audio" Target="../media/audio5.wav"/><Relationship Id="rId7" Type="http://schemas.openxmlformats.org/officeDocument/2006/relationships/image" Target="../media/image2.jpeg"/><Relationship Id="rId12" Type="http://schemas.microsoft.com/office/2007/relationships/hdphoto" Target="../media/hdphoto6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9.png"/><Relationship Id="rId5" Type="http://schemas.openxmlformats.org/officeDocument/2006/relationships/image" Target="../media/image14.jpeg"/><Relationship Id="rId10" Type="http://schemas.openxmlformats.org/officeDocument/2006/relationships/image" Target="../media/image17.png"/><Relationship Id="rId4" Type="http://schemas.openxmlformats.org/officeDocument/2006/relationships/audio" Target="../media/audio4.wav"/><Relationship Id="rId9" Type="http://schemas.microsoft.com/office/2007/relationships/hdphoto" Target="../media/hdphoto5.wdp"/><Relationship Id="rId1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7" Type="http://schemas.microsoft.com/office/2007/relationships/hdphoto" Target="../media/hdphoto2.wdp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4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microsoft.com/office/2007/relationships/hdphoto" Target="../media/hdphoto2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A9653BF-BF1C-7441-A933-3354D51FE06B}"/>
              </a:ext>
            </a:extLst>
          </p:cNvPr>
          <p:cNvSpPr txBox="1"/>
          <p:nvPr/>
        </p:nvSpPr>
        <p:spPr>
          <a:xfrm>
            <a:off x="584790" y="1671596"/>
            <a:ext cx="11022419" cy="35148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UNIT 3 – EVERY DAY</a:t>
            </a:r>
          </a:p>
          <a:p>
            <a:pPr algn="ctr">
              <a:lnSpc>
                <a:spcPct val="200000"/>
              </a:lnSpc>
            </a:pPr>
            <a:r>
              <a:rPr lang="en-US" sz="4000" b="1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Lesson 3.3 Reading &amp; Vocabulary</a:t>
            </a:r>
          </a:p>
          <a:p>
            <a:pPr algn="ctr">
              <a:lnSpc>
                <a:spcPct val="200000"/>
              </a:lnSpc>
            </a:pPr>
            <a:r>
              <a:rPr lang="en-US" sz="3600" dirty="0">
                <a:solidFill>
                  <a:srgbClr val="00B0F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(SB page 33)</a:t>
            </a:r>
          </a:p>
        </p:txBody>
      </p:sp>
    </p:spTree>
    <p:extLst>
      <p:ext uri="{BB962C8B-B14F-4D97-AF65-F5344CB8AC3E}">
        <p14:creationId xmlns:p14="http://schemas.microsoft.com/office/powerpoint/2010/main" val="3969797165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6DEA9DC6-7205-8547-BA67-67F015B2635F}"/>
              </a:ext>
            </a:extLst>
          </p:cNvPr>
          <p:cNvSpPr/>
          <p:nvPr/>
        </p:nvSpPr>
        <p:spPr>
          <a:xfrm>
            <a:off x="511296" y="886034"/>
            <a:ext cx="4561490" cy="704193"/>
          </a:xfrm>
          <a:prstGeom prst="round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sz="3600" b="1" dirty="0"/>
              <a:t>CHAIN GAME</a:t>
            </a:r>
          </a:p>
        </p:txBody>
      </p:sp>
      <p:pic>
        <p:nvPicPr>
          <p:cNvPr id="7" name="Picture 4" descr="Red and yellow dice icon icon cartoon Royalty Free Vector">
            <a:extLst>
              <a:ext uri="{FF2B5EF4-FFF2-40B4-BE49-F238E27FC236}">
                <a16:creationId xmlns:a16="http://schemas.microsoft.com/office/drawing/2014/main" id="{AA1ED3A0-44AD-E348-A6A1-BD8D447B10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647"/>
          <a:stretch/>
        </p:blipFill>
        <p:spPr bwMode="auto">
          <a:xfrm rot="20612239">
            <a:off x="355525" y="804299"/>
            <a:ext cx="1128492" cy="777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04EC0A8E-0737-4DE9-A479-2CD677AF5179}"/>
              </a:ext>
            </a:extLst>
          </p:cNvPr>
          <p:cNvGrpSpPr/>
          <p:nvPr/>
        </p:nvGrpSpPr>
        <p:grpSpPr>
          <a:xfrm>
            <a:off x="3791447" y="2415835"/>
            <a:ext cx="5151719" cy="4184931"/>
            <a:chOff x="4125243" y="1544841"/>
            <a:chExt cx="5151719" cy="5151719"/>
          </a:xfrm>
        </p:grpSpPr>
        <p:pic>
          <p:nvPicPr>
            <p:cNvPr id="1028" name="Picture 4" descr="Sau đó Chú Ý Giấy Véc tơ đồ họa Clip nghệ thuật - máy tính xách tay png tải  về - Miễn phí trong suốt Màu Vàng png Tải về.">
              <a:extLst>
                <a:ext uri="{FF2B5EF4-FFF2-40B4-BE49-F238E27FC236}">
                  <a16:creationId xmlns:a16="http://schemas.microsoft.com/office/drawing/2014/main" id="{8AB17F00-1528-D545-9DFC-CA95CFB8A0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9000" b="93778" l="3778" r="95778">
                          <a14:foregroundMark x1="9333" y1="27444" x2="9333" y2="27444"/>
                          <a14:foregroundMark x1="5444" y1="23000" x2="5444" y2="23000"/>
                          <a14:foregroundMark x1="41889" y1="15111" x2="41889" y2="15111"/>
                          <a14:foregroundMark x1="40667" y1="9333" x2="40778" y2="17111"/>
                          <a14:foregroundMark x1="20556" y1="90222" x2="20556" y2="90222"/>
                          <a14:foregroundMark x1="16778" y1="93778" x2="16778" y2="93778"/>
                          <a14:foregroundMark x1="92778" y1="73778" x2="92778" y2="73778"/>
                          <a14:foregroundMark x1="95778" y1="75444" x2="95778" y2="75444"/>
                          <a14:foregroundMark x1="3778" y1="20556" x2="3778" y2="20556"/>
                          <a14:foregroundMark x1="39667" y1="17667" x2="39667" y2="17667"/>
                          <a14:foregroundMark x1="38444" y1="11556" x2="39111" y2="18667"/>
                          <a14:foregroundMark x1="39111" y1="18667" x2="40000" y2="20111"/>
                          <a14:foregroundMark x1="42111" y1="11556" x2="42778" y2="16111"/>
                          <a14:foregroundMark x1="42889" y1="13778" x2="43556" y2="21333"/>
                          <a14:foregroundMark x1="43556" y1="21333" x2="43444" y2="21444"/>
                          <a14:foregroundMark x1="76000" y1="9000" x2="76000" y2="900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90377">
              <a:off x="4125243" y="1544841"/>
              <a:ext cx="5151719" cy="515171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58C9AAF-AB50-0B4B-AC95-AE349FBE5ED1}"/>
                </a:ext>
              </a:extLst>
            </p:cNvPr>
            <p:cNvSpPr txBox="1"/>
            <p:nvPr/>
          </p:nvSpPr>
          <p:spPr>
            <a:xfrm>
              <a:off x="4636665" y="2806658"/>
              <a:ext cx="4128873" cy="19322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i="1" dirty="0"/>
                <a:t>Sam gets up at 6</a:t>
              </a:r>
            </a:p>
            <a:p>
              <a:r>
                <a:rPr lang="en-US" sz="3200" i="1" dirty="0"/>
                <a:t>o’clock every morning</a:t>
              </a:r>
            </a:p>
            <a:p>
              <a:pPr marL="457200" indent="-457200">
                <a:buFont typeface="Arial" panose="020B0604020202020204" pitchFamily="34" charset="0"/>
                <a:buChar char="•"/>
              </a:pPr>
              <a:r>
                <a:rPr lang="en-US" sz="3200" i="1" dirty="0"/>
                <a:t>…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780F418-0915-4BF8-BF32-CBD9A2F4954A}"/>
              </a:ext>
            </a:extLst>
          </p:cNvPr>
          <p:cNvSpPr txBox="1"/>
          <p:nvPr/>
        </p:nvSpPr>
        <p:spPr>
          <a:xfrm>
            <a:off x="1223786" y="1831060"/>
            <a:ext cx="641745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2"/>
                </a:solidFill>
              </a:rPr>
              <a:t>Create timetable schedule for Sam.</a:t>
            </a:r>
          </a:p>
        </p:txBody>
      </p:sp>
    </p:spTree>
    <p:extLst>
      <p:ext uri="{BB962C8B-B14F-4D97-AF65-F5344CB8AC3E}">
        <p14:creationId xmlns:p14="http://schemas.microsoft.com/office/powerpoint/2010/main" val="2700990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7EC6AAA-A702-4FD9-BB9D-E41F10422691}"/>
              </a:ext>
            </a:extLst>
          </p:cNvPr>
          <p:cNvSpPr txBox="1"/>
          <p:nvPr/>
        </p:nvSpPr>
        <p:spPr>
          <a:xfrm>
            <a:off x="1042205" y="1743311"/>
            <a:ext cx="1085702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 can </a:t>
            </a:r>
            <a:r>
              <a:rPr lang="en-US" sz="3200" b="1" i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find specific details </a:t>
            </a:r>
            <a:r>
              <a:rPr lang="en-US" sz="32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and </a:t>
            </a:r>
            <a:r>
              <a:rPr lang="en-US" sz="3200" b="1" i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main ideas </a:t>
            </a:r>
            <a:r>
              <a:rPr lang="en-US" sz="32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an article and </a:t>
            </a:r>
            <a:r>
              <a:rPr lang="en-US" sz="3200" b="1" i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talk</a:t>
            </a:r>
            <a:r>
              <a:rPr lang="en-US" sz="32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 about </a:t>
            </a:r>
            <a:r>
              <a:rPr lang="en-US" sz="3200" b="1" i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free time activities</a:t>
            </a:r>
            <a:r>
              <a:rPr lang="en-US" sz="3200" i="1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2374BE5-1ACD-4715-9E5C-B4CFEBAE78BE}"/>
              </a:ext>
            </a:extLst>
          </p:cNvPr>
          <p:cNvGrpSpPr/>
          <p:nvPr/>
        </p:nvGrpSpPr>
        <p:grpSpPr>
          <a:xfrm>
            <a:off x="109040" y="667991"/>
            <a:ext cx="4089982" cy="976567"/>
            <a:chOff x="323528" y="798402"/>
            <a:chExt cx="3477808" cy="830398"/>
          </a:xfrm>
        </p:grpSpPr>
        <p:sp>
          <p:nvSpPr>
            <p:cNvPr id="6" name="Flowchart: Delay 5">
              <a:extLst>
                <a:ext uri="{FF2B5EF4-FFF2-40B4-BE49-F238E27FC236}">
                  <a16:creationId xmlns:a16="http://schemas.microsoft.com/office/drawing/2014/main" id="{AA896BE3-3D42-4A4C-BEF2-91513799D5F4}"/>
                </a:ext>
              </a:extLst>
            </p:cNvPr>
            <p:cNvSpPr/>
            <p:nvPr/>
          </p:nvSpPr>
          <p:spPr>
            <a:xfrm>
              <a:off x="808689" y="882374"/>
              <a:ext cx="2992647" cy="635815"/>
            </a:xfrm>
            <a:prstGeom prst="flowChartDelay">
              <a:avLst/>
            </a:prstGeom>
            <a:solidFill>
              <a:schemeClr val="accent2"/>
            </a:solidFill>
            <a:ln>
              <a:solidFill>
                <a:srgbClr val="FFC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600" b="1" dirty="0">
                  <a:latin typeface="Poppins" panose="00000500000000000000" pitchFamily="2" charset="0"/>
                  <a:cs typeface="Poppins" panose="00000500000000000000" pitchFamily="2" charset="0"/>
                </a:rPr>
                <a:t>Objectives</a:t>
              </a:r>
            </a:p>
          </p:txBody>
        </p:sp>
        <p:pic>
          <p:nvPicPr>
            <p:cNvPr id="7" name="Picture 6" descr="Logo, icon&#10;&#10;Description automatically generated">
              <a:extLst>
                <a:ext uri="{FF2B5EF4-FFF2-40B4-BE49-F238E27FC236}">
                  <a16:creationId xmlns:a16="http://schemas.microsoft.com/office/drawing/2014/main" id="{DA2A7149-9F59-420A-8BCA-B4BA24582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7F7F7"/>
                </a:clrFrom>
                <a:clrTo>
                  <a:srgbClr val="F7F7F7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23528" y="798402"/>
              <a:ext cx="793492" cy="830398"/>
            </a:xfrm>
            <a:prstGeom prst="rect">
              <a:avLst/>
            </a:prstGeom>
          </p:spPr>
        </p:pic>
      </p:grpSp>
      <p:pic>
        <p:nvPicPr>
          <p:cNvPr id="1026" name="Picture 2" descr="What are talk partners? | TheSchoolRun">
            <a:extLst>
              <a:ext uri="{FF2B5EF4-FFF2-40B4-BE49-F238E27FC236}">
                <a16:creationId xmlns:a16="http://schemas.microsoft.com/office/drawing/2014/main" id="{B6191094-0886-BA47-B7B5-0358A16391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0729" y="3126972"/>
            <a:ext cx="4450542" cy="296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7049443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7">
            <a:extLst>
              <a:ext uri="{FF2B5EF4-FFF2-40B4-BE49-F238E27FC236}">
                <a16:creationId xmlns:a16="http://schemas.microsoft.com/office/drawing/2014/main" id="{C83A5C14-ED91-4CD1-809E-D29FF97C9A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5" name="Freeform: Shape 9">
            <a:extLst>
              <a:ext uri="{FF2B5EF4-FFF2-40B4-BE49-F238E27FC236}">
                <a16:creationId xmlns:a16="http://schemas.microsoft.com/office/drawing/2014/main" id="{56065185-5C34-4F86-AA96-AA4D065B0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425" y="0"/>
            <a:ext cx="9963150" cy="6858000"/>
          </a:xfrm>
          <a:custGeom>
            <a:avLst/>
            <a:gdLst>
              <a:gd name="connsiteX0" fmla="*/ 1595771 w 9963150"/>
              <a:gd name="connsiteY0" fmla="*/ 0 h 6858000"/>
              <a:gd name="connsiteX1" fmla="*/ 8367379 w 9963150"/>
              <a:gd name="connsiteY1" fmla="*/ 0 h 6858000"/>
              <a:gd name="connsiteX2" fmla="*/ 8504080 w 9963150"/>
              <a:gd name="connsiteY2" fmla="*/ 130333 h 6858000"/>
              <a:gd name="connsiteX3" fmla="*/ 9963150 w 9963150"/>
              <a:gd name="connsiteY3" fmla="*/ 3652838 h 6858000"/>
              <a:gd name="connsiteX4" fmla="*/ 8825600 w 9963150"/>
              <a:gd name="connsiteY4" fmla="*/ 6821583 h 6858000"/>
              <a:gd name="connsiteX5" fmla="*/ 8794055 w 9963150"/>
              <a:gd name="connsiteY5" fmla="*/ 6858000 h 6858000"/>
              <a:gd name="connsiteX6" fmla="*/ 1169096 w 9963150"/>
              <a:gd name="connsiteY6" fmla="*/ 6858000 h 6858000"/>
              <a:gd name="connsiteX7" fmla="*/ 1137550 w 9963150"/>
              <a:gd name="connsiteY7" fmla="*/ 6821583 h 6858000"/>
              <a:gd name="connsiteX8" fmla="*/ 0 w 9963150"/>
              <a:gd name="connsiteY8" fmla="*/ 3652838 h 6858000"/>
              <a:gd name="connsiteX9" fmla="*/ 1459070 w 9963150"/>
              <a:gd name="connsiteY9" fmla="*/ 13033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963150" h="6858000">
                <a:moveTo>
                  <a:pt x="1595771" y="0"/>
                </a:moveTo>
                <a:lnTo>
                  <a:pt x="8367379" y="0"/>
                </a:lnTo>
                <a:lnTo>
                  <a:pt x="8504080" y="130333"/>
                </a:lnTo>
                <a:cubicBezTo>
                  <a:pt x="9405568" y="1031820"/>
                  <a:pt x="9963150" y="2277214"/>
                  <a:pt x="9963150" y="3652838"/>
                </a:cubicBezTo>
                <a:cubicBezTo>
                  <a:pt x="9963150" y="4856509"/>
                  <a:pt x="9536251" y="5960473"/>
                  <a:pt x="8825600" y="6821583"/>
                </a:cubicBezTo>
                <a:lnTo>
                  <a:pt x="8794055" y="6858000"/>
                </a:lnTo>
                <a:lnTo>
                  <a:pt x="1169096" y="6858000"/>
                </a:lnTo>
                <a:lnTo>
                  <a:pt x="1137550" y="6821583"/>
                </a:lnTo>
                <a:cubicBezTo>
                  <a:pt x="426899" y="5960473"/>
                  <a:pt x="0" y="4856509"/>
                  <a:pt x="0" y="3652838"/>
                </a:cubicBezTo>
                <a:cubicBezTo>
                  <a:pt x="0" y="2277214"/>
                  <a:pt x="557582" y="1031820"/>
                  <a:pt x="1459070" y="130333"/>
                </a:cubicBez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101600" sx="102000" sy="102000" algn="ctr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3CCDD6CD-8266-4A0C-A11B-5FEB89A8697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3026" b="-1"/>
          <a:stretch/>
        </p:blipFill>
        <p:spPr>
          <a:xfrm>
            <a:off x="1114426" y="10"/>
            <a:ext cx="9963149" cy="6857990"/>
          </a:xfrm>
          <a:custGeom>
            <a:avLst/>
            <a:gdLst/>
            <a:ahLst/>
            <a:cxnLst/>
            <a:rect l="l" t="t" r="r" b="b"/>
            <a:pathLst>
              <a:path w="9948672" h="6858000">
                <a:moveTo>
                  <a:pt x="1593452" y="0"/>
                </a:moveTo>
                <a:lnTo>
                  <a:pt x="8355220" y="0"/>
                </a:lnTo>
                <a:lnTo>
                  <a:pt x="8491722" y="130333"/>
                </a:lnTo>
                <a:cubicBezTo>
                  <a:pt x="9391900" y="1031820"/>
                  <a:pt x="9948672" y="2277214"/>
                  <a:pt x="9948672" y="3652838"/>
                </a:cubicBezTo>
                <a:cubicBezTo>
                  <a:pt x="9948672" y="4856509"/>
                  <a:pt x="9522393" y="5960473"/>
                  <a:pt x="8812775" y="6821583"/>
                </a:cubicBezTo>
                <a:lnTo>
                  <a:pt x="8781276" y="6858000"/>
                </a:lnTo>
                <a:lnTo>
                  <a:pt x="1167397" y="6858000"/>
                </a:lnTo>
                <a:lnTo>
                  <a:pt x="1135897" y="6821583"/>
                </a:lnTo>
                <a:cubicBezTo>
                  <a:pt x="426279" y="5960473"/>
                  <a:pt x="0" y="4856509"/>
                  <a:pt x="0" y="3652838"/>
                </a:cubicBezTo>
                <a:cubicBezTo>
                  <a:pt x="0" y="2277214"/>
                  <a:pt x="556772" y="1031820"/>
                  <a:pt x="1456950" y="130333"/>
                </a:cubicBezTo>
                <a:close/>
              </a:path>
            </a:pathLst>
          </a:cu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8EB52CB-88D8-41B2-B751-D332DB62256B}"/>
              </a:ext>
            </a:extLst>
          </p:cNvPr>
          <p:cNvSpPr/>
          <p:nvPr/>
        </p:nvSpPr>
        <p:spPr>
          <a:xfrm>
            <a:off x="104272" y="0"/>
            <a:ext cx="3970421" cy="3429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1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F9D013-6BE0-45BC-9E2D-E8170B85E791}"/>
              </a:ext>
            </a:extLst>
          </p:cNvPr>
          <p:cNvSpPr/>
          <p:nvPr/>
        </p:nvSpPr>
        <p:spPr>
          <a:xfrm>
            <a:off x="4110790" y="12032"/>
            <a:ext cx="3970421" cy="3429000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ED3D87A-8DBB-4FE1-AB1A-1B74820D7DB5}"/>
              </a:ext>
            </a:extLst>
          </p:cNvPr>
          <p:cNvSpPr/>
          <p:nvPr/>
        </p:nvSpPr>
        <p:spPr>
          <a:xfrm>
            <a:off x="8117308" y="12042"/>
            <a:ext cx="3970421" cy="3429000"/>
          </a:xfrm>
          <a:prstGeom prst="rect">
            <a:avLst/>
          </a:prstGeom>
          <a:solidFill>
            <a:srgbClr val="FF99CC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3</a:t>
            </a:r>
            <a:endParaRPr lang="en-US" sz="96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8EBC24-E434-438A-831B-5F72BA3AA494}"/>
              </a:ext>
            </a:extLst>
          </p:cNvPr>
          <p:cNvSpPr/>
          <p:nvPr/>
        </p:nvSpPr>
        <p:spPr>
          <a:xfrm>
            <a:off x="104276" y="3477114"/>
            <a:ext cx="3970421" cy="3429000"/>
          </a:xfrm>
          <a:prstGeom prst="rect">
            <a:avLst/>
          </a:prstGeom>
          <a:solidFill>
            <a:srgbClr val="33CC33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4</a:t>
            </a:r>
            <a:endParaRPr lang="en-US" sz="9600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0A21FA2-55EC-4316-B4EE-E2A64C9748C0}"/>
              </a:ext>
            </a:extLst>
          </p:cNvPr>
          <p:cNvSpPr/>
          <p:nvPr/>
        </p:nvSpPr>
        <p:spPr>
          <a:xfrm>
            <a:off x="4106775" y="3477118"/>
            <a:ext cx="3970421" cy="3429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5</a:t>
            </a:r>
            <a:endParaRPr lang="en-US" sz="96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399CAD9-0888-4473-817F-D3506272D475}"/>
              </a:ext>
            </a:extLst>
          </p:cNvPr>
          <p:cNvSpPr/>
          <p:nvPr/>
        </p:nvSpPr>
        <p:spPr>
          <a:xfrm>
            <a:off x="8113785" y="3489150"/>
            <a:ext cx="3970421" cy="3429000"/>
          </a:xfrm>
          <a:prstGeom prst="rect">
            <a:avLst/>
          </a:prstGeom>
          <a:solidFill>
            <a:srgbClr val="6CFAE9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/>
              <a:t>6</a:t>
            </a:r>
            <a:endParaRPr lang="en-US" sz="96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B570ED3-ADDD-44C9-84D7-0E1D99876936}"/>
              </a:ext>
            </a:extLst>
          </p:cNvPr>
          <p:cNvSpPr/>
          <p:nvPr/>
        </p:nvSpPr>
        <p:spPr>
          <a:xfrm>
            <a:off x="2744639" y="163977"/>
            <a:ext cx="6631111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8000" b="1" cap="none" spc="0" dirty="0">
                <a:ln/>
                <a:solidFill>
                  <a:schemeClr val="accent4"/>
                </a:solidFill>
                <a:effectLst/>
              </a:rPr>
              <a:t>SPACE STATION</a:t>
            </a:r>
          </a:p>
        </p:txBody>
      </p:sp>
    </p:spTree>
    <p:extLst>
      <p:ext uri="{BB962C8B-B14F-4D97-AF65-F5344CB8AC3E}">
        <p14:creationId xmlns:p14="http://schemas.microsoft.com/office/powerpoint/2010/main" val="578125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9" grpId="0" animBg="1"/>
      <p:bldP spid="10" grpId="0" animBg="1"/>
      <p:bldP spid="11" grpId="0" animBg="1"/>
      <p:bldP spid="12" grpId="0" animBg="1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DFB3534-C138-DD43-9735-F1417F5271D6}"/>
              </a:ext>
            </a:extLst>
          </p:cNvPr>
          <p:cNvSpPr txBox="1"/>
          <p:nvPr/>
        </p:nvSpPr>
        <p:spPr>
          <a:xfrm>
            <a:off x="2607615" y="1808374"/>
            <a:ext cx="706429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Do you know the underlined words?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1EFFA-9D9E-401A-822B-189933FFBC65}"/>
              </a:ext>
            </a:extLst>
          </p:cNvPr>
          <p:cNvGrpSpPr/>
          <p:nvPr/>
        </p:nvGrpSpPr>
        <p:grpSpPr>
          <a:xfrm>
            <a:off x="3093739" y="390397"/>
            <a:ext cx="5692476" cy="1156300"/>
            <a:chOff x="3382497" y="362663"/>
            <a:chExt cx="5692476" cy="1156300"/>
          </a:xfrm>
        </p:grpSpPr>
        <p:sp>
          <p:nvSpPr>
            <p:cNvPr id="14" name="Rectangle: Rounded Corners 19">
              <a:extLst>
                <a:ext uri="{FF2B5EF4-FFF2-40B4-BE49-F238E27FC236}">
                  <a16:creationId xmlns:a16="http://schemas.microsoft.com/office/drawing/2014/main" id="{C8CCA777-6839-1B48-B691-FFA86FB3D988}"/>
                </a:ext>
              </a:extLst>
            </p:cNvPr>
            <p:cNvSpPr/>
            <p:nvPr/>
          </p:nvSpPr>
          <p:spPr>
            <a:xfrm>
              <a:off x="3782064" y="645890"/>
              <a:ext cx="5292909" cy="668560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b="1" dirty="0">
                  <a:latin typeface="Poppins" panose="00000500000000000000" pitchFamily="2" charset="0"/>
                  <a:cs typeface="Poppins" panose="00000500000000000000" pitchFamily="2" charset="0"/>
                </a:rPr>
                <a:t>Exercise 1 - SB page 33</a:t>
              </a:r>
            </a:p>
          </p:txBody>
        </p:sp>
        <p:pic>
          <p:nvPicPr>
            <p:cNvPr id="1028" name="Picture 4" descr="Free Vector | Book and pen cartoon icon illustration. education object icon  concept isolated . flat cartoon style">
              <a:extLst>
                <a:ext uri="{FF2B5EF4-FFF2-40B4-BE49-F238E27FC236}">
                  <a16:creationId xmlns:a16="http://schemas.microsoft.com/office/drawing/2014/main" id="{59E139B3-FC4F-B643-9C91-B571D7EEE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ECCE"/>
                </a:clrFrom>
                <a:clrTo>
                  <a:srgbClr val="FFECC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92231">
              <a:off x="3382497" y="362663"/>
              <a:ext cx="1156300" cy="1156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Picture 12" descr="Question mark cartoon vector icon 554325 Vector Art at Vecteezy">
            <a:extLst>
              <a:ext uri="{FF2B5EF4-FFF2-40B4-BE49-F238E27FC236}">
                <a16:creationId xmlns:a16="http://schemas.microsoft.com/office/drawing/2014/main" id="{338C80A4-BEC0-6F4B-B096-5E250C5AF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345" y="1591160"/>
            <a:ext cx="957647" cy="95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AF73EF-92EF-2744-B15F-2EA1A6CF2D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340" y="2871825"/>
            <a:ext cx="11456745" cy="309241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28CF072-0F46-4645-A03B-C2EEC79B8B71}"/>
              </a:ext>
            </a:extLst>
          </p:cNvPr>
          <p:cNvSpPr txBox="1"/>
          <p:nvPr/>
        </p:nvSpPr>
        <p:spPr>
          <a:xfrm>
            <a:off x="6516005" y="6448747"/>
            <a:ext cx="5557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</a:t>
            </a:r>
            <a:r>
              <a:rPr lang="en-VN" i="1" dirty="0"/>
              <a:t>lick on the question mark to display the definitions</a:t>
            </a:r>
          </a:p>
        </p:txBody>
      </p:sp>
    </p:spTree>
    <p:extLst>
      <p:ext uri="{BB962C8B-B14F-4D97-AF65-F5344CB8AC3E}">
        <p14:creationId xmlns:p14="http://schemas.microsoft.com/office/powerpoint/2010/main" val="37465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EE21EA8-1355-4088-A504-734ECF0B6EA7}"/>
              </a:ext>
            </a:extLst>
          </p:cNvPr>
          <p:cNvSpPr txBox="1"/>
          <p:nvPr/>
        </p:nvSpPr>
        <p:spPr>
          <a:xfrm>
            <a:off x="105276" y="953119"/>
            <a:ext cx="4106007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Poppins" panose="00000500000000000000" pitchFamily="2" charset="0"/>
                <a:cs typeface="Poppins" panose="00000500000000000000" pitchFamily="2" charset="0"/>
              </a:rPr>
              <a:t>international (adj)</a:t>
            </a:r>
          </a:p>
          <a:p>
            <a:pPr algn="ctr"/>
            <a:r>
              <a:rPr lang="en-US" sz="2800" b="1" i="0" dirty="0">
                <a:cs typeface="Poppins" panose="00000500000000000000" pitchFamily="2" charset="0"/>
              </a:rPr>
              <a:t>/ˌ</a:t>
            </a:r>
            <a:r>
              <a:rPr lang="en-US" sz="2800" b="1" i="0" dirty="0" err="1">
                <a:cs typeface="Poppins" panose="00000500000000000000" pitchFamily="2" charset="0"/>
              </a:rPr>
              <a:t>ɪntəˈnæʃnəl</a:t>
            </a:r>
            <a:r>
              <a:rPr lang="en-US" sz="2800" b="1" i="0" dirty="0">
                <a:cs typeface="Poppins" panose="00000500000000000000" pitchFamily="2" charset="0"/>
              </a:rPr>
              <a:t>/</a:t>
            </a:r>
            <a:endParaRPr lang="en-US" sz="2800" b="1" dirty="0"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DC952B-9519-424E-93C1-D4C0B9F85846}"/>
              </a:ext>
            </a:extLst>
          </p:cNvPr>
          <p:cNvSpPr txBox="1"/>
          <p:nvPr/>
        </p:nvSpPr>
        <p:spPr>
          <a:xfrm>
            <a:off x="110825" y="4283525"/>
            <a:ext cx="4100459" cy="9541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Poppins" panose="00000500000000000000" pitchFamily="2" charset="0"/>
                <a:cs typeface="Poppins" panose="00000500000000000000" pitchFamily="2" charset="0"/>
              </a:rPr>
              <a:t>orbit (n)</a:t>
            </a:r>
          </a:p>
          <a:p>
            <a:pPr algn="ctr"/>
            <a:r>
              <a:rPr lang="en-US" sz="2800" b="1" i="0" dirty="0">
                <a:effectLst/>
                <a:cs typeface="Poppins" panose="00000500000000000000" pitchFamily="2" charset="0"/>
              </a:rPr>
              <a:t>/ˈ</a:t>
            </a:r>
            <a:r>
              <a:rPr lang="en-US" sz="2800" b="1" i="0" dirty="0" err="1">
                <a:effectLst/>
                <a:cs typeface="Poppins" panose="00000500000000000000" pitchFamily="2" charset="0"/>
              </a:rPr>
              <a:t>ɔːbɪt</a:t>
            </a:r>
            <a:r>
              <a:rPr lang="en-US" sz="2800" b="1" i="0" dirty="0">
                <a:effectLst/>
                <a:cs typeface="Poppins" panose="00000500000000000000" pitchFamily="2" charset="0"/>
              </a:rPr>
              <a:t>/</a:t>
            </a:r>
            <a:endParaRPr lang="en-US" sz="2800" b="1" dirty="0">
              <a:cs typeface="Poppins" panose="00000500000000000000" pitchFamily="2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7565636-CEE9-4172-8F5E-5EF162302B7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62" t="9298"/>
          <a:stretch/>
        </p:blipFill>
        <p:spPr>
          <a:xfrm>
            <a:off x="1654130" y="5320351"/>
            <a:ext cx="2557153" cy="138499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5103332-5CB9-4B5E-BF3A-99561790FBC5}"/>
              </a:ext>
            </a:extLst>
          </p:cNvPr>
          <p:cNvSpPr txBox="1"/>
          <p:nvPr/>
        </p:nvSpPr>
        <p:spPr>
          <a:xfrm>
            <a:off x="4611105" y="4258277"/>
            <a:ext cx="6739228" cy="138499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0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 curved path followed by a planet or an object as it moves around another planet, star, moon, etc.</a:t>
            </a:r>
            <a:endParaRPr lang="en-US" sz="2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4766643-AB97-435F-8B9A-7339ED7506AB}"/>
              </a:ext>
            </a:extLst>
          </p:cNvPr>
          <p:cNvSpPr txBox="1"/>
          <p:nvPr/>
        </p:nvSpPr>
        <p:spPr>
          <a:xfrm>
            <a:off x="110824" y="2682443"/>
            <a:ext cx="4100459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Poppins" panose="00000500000000000000" pitchFamily="2" charset="0"/>
                <a:cs typeface="Poppins" panose="00000500000000000000" pitchFamily="2" charset="0"/>
              </a:rPr>
              <a:t>astronaut (n)</a:t>
            </a:r>
          </a:p>
          <a:p>
            <a:pPr algn="ctr"/>
            <a:r>
              <a:rPr lang="en-US" sz="2800" b="1" i="0" dirty="0">
                <a:effectLst/>
                <a:cs typeface="Poppins" panose="00000500000000000000" pitchFamily="2" charset="0"/>
              </a:rPr>
              <a:t>/ˈ</a:t>
            </a:r>
            <a:r>
              <a:rPr lang="en-US" sz="2800" b="1" i="0" dirty="0" err="1">
                <a:effectLst/>
                <a:cs typeface="Poppins" panose="00000500000000000000" pitchFamily="2" charset="0"/>
              </a:rPr>
              <a:t>æstrənɔːt</a:t>
            </a:r>
            <a:r>
              <a:rPr lang="en-US" sz="2800" b="1" i="0" dirty="0">
                <a:effectLst/>
                <a:cs typeface="Poppins" panose="00000500000000000000" pitchFamily="2" charset="0"/>
              </a:rPr>
              <a:t>/</a:t>
            </a:r>
            <a:endParaRPr lang="en-US" sz="2800" b="1" dirty="0">
              <a:cs typeface="Poppins" panose="00000500000000000000" pitchFamily="2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66A0BE9-80D7-4C83-A524-1AEE0E284AF0}"/>
              </a:ext>
            </a:extLst>
          </p:cNvPr>
          <p:cNvSpPr txBox="1"/>
          <p:nvPr/>
        </p:nvSpPr>
        <p:spPr>
          <a:xfrm>
            <a:off x="4611105" y="2682443"/>
            <a:ext cx="6999370" cy="9541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b="0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a person whose job involves travelling and working in a spacecraft</a:t>
            </a:r>
            <a:endParaRPr lang="en-US" sz="2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076AAE-CF51-4407-B9E5-9709C01407C6}"/>
              </a:ext>
            </a:extLst>
          </p:cNvPr>
          <p:cNvSpPr txBox="1"/>
          <p:nvPr/>
        </p:nvSpPr>
        <p:spPr>
          <a:xfrm>
            <a:off x="4611105" y="953118"/>
            <a:ext cx="6999370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en-US" sz="2800" i="0" dirty="0">
                <a:effectLst/>
                <a:latin typeface="Poppins" panose="00000500000000000000" pitchFamily="2" charset="0"/>
                <a:cs typeface="Poppins" panose="00000500000000000000" pitchFamily="2" charset="0"/>
              </a:rPr>
              <a:t>connected with or involving two or more countries</a:t>
            </a:r>
            <a:endParaRPr lang="en-US" sz="28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854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3" grpId="0" animBg="1"/>
      <p:bldP spid="14" grpId="0" animBg="1"/>
      <p:bldP spid="16" grpId="0" animBg="1"/>
      <p:bldP spid="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DFB3534-C138-DD43-9735-F1417F5271D6}"/>
              </a:ext>
            </a:extLst>
          </p:cNvPr>
          <p:cNvSpPr txBox="1"/>
          <p:nvPr/>
        </p:nvSpPr>
        <p:spPr>
          <a:xfrm>
            <a:off x="1901222" y="1869145"/>
            <a:ext cx="837898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In pairs, tick the sentences you think are true.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6E21EFFA-9D9E-401A-822B-189933FFBC65}"/>
              </a:ext>
            </a:extLst>
          </p:cNvPr>
          <p:cNvGrpSpPr/>
          <p:nvPr/>
        </p:nvGrpSpPr>
        <p:grpSpPr>
          <a:xfrm>
            <a:off x="3093739" y="532800"/>
            <a:ext cx="5692476" cy="1156300"/>
            <a:chOff x="3382497" y="362663"/>
            <a:chExt cx="5692476" cy="1156300"/>
          </a:xfrm>
        </p:grpSpPr>
        <p:sp>
          <p:nvSpPr>
            <p:cNvPr id="14" name="Rectangle: Rounded Corners 19">
              <a:extLst>
                <a:ext uri="{FF2B5EF4-FFF2-40B4-BE49-F238E27FC236}">
                  <a16:creationId xmlns:a16="http://schemas.microsoft.com/office/drawing/2014/main" id="{C8CCA777-6839-1B48-B691-FFA86FB3D988}"/>
                </a:ext>
              </a:extLst>
            </p:cNvPr>
            <p:cNvSpPr/>
            <p:nvPr/>
          </p:nvSpPr>
          <p:spPr>
            <a:xfrm>
              <a:off x="3782064" y="645890"/>
              <a:ext cx="5292909" cy="668560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b="1" dirty="0">
                  <a:latin typeface="Poppins" panose="00000500000000000000" pitchFamily="2" charset="0"/>
                  <a:cs typeface="Poppins" panose="00000500000000000000" pitchFamily="2" charset="0"/>
                </a:rPr>
                <a:t>Exercise 1 - SB page 33</a:t>
              </a:r>
            </a:p>
          </p:txBody>
        </p:sp>
        <p:pic>
          <p:nvPicPr>
            <p:cNvPr id="1028" name="Picture 4" descr="Free Vector | Book and pen cartoon icon illustration. education object icon  concept isolated . flat cartoon style">
              <a:extLst>
                <a:ext uri="{FF2B5EF4-FFF2-40B4-BE49-F238E27FC236}">
                  <a16:creationId xmlns:a16="http://schemas.microsoft.com/office/drawing/2014/main" id="{59E139B3-FC4F-B643-9C91-B571D7EEEE7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ECCE"/>
                </a:clrFrom>
                <a:clrTo>
                  <a:srgbClr val="FFECC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92231">
              <a:off x="3382497" y="362663"/>
              <a:ext cx="1156300" cy="11563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6" name="Picture 12" descr="Question mark cartoon vector icon 554325 Vector Art at Vecteezy">
            <a:extLst>
              <a:ext uri="{FF2B5EF4-FFF2-40B4-BE49-F238E27FC236}">
                <a16:creationId xmlns:a16="http://schemas.microsoft.com/office/drawing/2014/main" id="{338C80A4-BEC0-6F4B-B096-5E250C5AFE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575" y="1643536"/>
            <a:ext cx="957647" cy="95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1AF73EF-92EF-2744-B15F-2EA1A6CF2DD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2340" y="2871825"/>
            <a:ext cx="11456745" cy="3092416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28CF072-0F46-4645-A03B-C2EEC79B8B71}"/>
              </a:ext>
            </a:extLst>
          </p:cNvPr>
          <p:cNvSpPr txBox="1"/>
          <p:nvPr/>
        </p:nvSpPr>
        <p:spPr>
          <a:xfrm>
            <a:off x="6516005" y="6448747"/>
            <a:ext cx="55578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C</a:t>
            </a:r>
            <a:r>
              <a:rPr lang="en-VN" i="1" dirty="0"/>
              <a:t>lick on the question mark to display the definitions</a:t>
            </a:r>
          </a:p>
        </p:txBody>
      </p:sp>
    </p:spTree>
    <p:extLst>
      <p:ext uri="{BB962C8B-B14F-4D97-AF65-F5344CB8AC3E}">
        <p14:creationId xmlns:p14="http://schemas.microsoft.com/office/powerpoint/2010/main" val="3572366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2" name="Rectangle 109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4" name="Picture 233" descr="Earth from space">
            <a:extLst>
              <a:ext uri="{FF2B5EF4-FFF2-40B4-BE49-F238E27FC236}">
                <a16:creationId xmlns:a16="http://schemas.microsoft.com/office/drawing/2014/main" id="{60121B3E-957E-40F5-A71C-2A2E3AE68F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061" r="20839"/>
          <a:stretch/>
        </p:blipFill>
        <p:spPr>
          <a:xfrm>
            <a:off x="3523488" y="10"/>
            <a:ext cx="8668512" cy="6857990"/>
          </a:xfrm>
          <a:prstGeom prst="rect">
            <a:avLst/>
          </a:prstGeom>
        </p:spPr>
      </p:pic>
      <p:sp>
        <p:nvSpPr>
          <p:cNvPr id="243" name="Rectangle 111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DFB3534-C138-DD43-9735-F1417F5271D6}"/>
              </a:ext>
            </a:extLst>
          </p:cNvPr>
          <p:cNvSpPr txBox="1"/>
          <p:nvPr/>
        </p:nvSpPr>
        <p:spPr>
          <a:xfrm>
            <a:off x="477980" y="1122363"/>
            <a:ext cx="5116703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5000" lnSpcReduction="10000"/>
          </a:bodyPr>
          <a:lstStyle/>
          <a:p>
            <a:pPr>
              <a:lnSpc>
                <a:spcPts val="54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dirty="0"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What do you know about the </a:t>
            </a:r>
            <a:r>
              <a:rPr lang="en-US" sz="5400" b="1" i="1" dirty="0">
                <a:latin typeface="Poppins" panose="00000500000000000000" pitchFamily="2" charset="0"/>
                <a:ea typeface="+mj-ea"/>
                <a:cs typeface="Poppins" panose="00000500000000000000" pitchFamily="2" charset="0"/>
              </a:rPr>
              <a:t>International Space Station? </a:t>
            </a:r>
          </a:p>
        </p:txBody>
      </p:sp>
      <p:sp>
        <p:nvSpPr>
          <p:cNvPr id="244" name="Rectangle 113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45" name="Rectangle 115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3261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827F4B0-0822-7A4A-B1FC-0B667C5F3B8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80157" y="3745795"/>
            <a:ext cx="9330917" cy="251861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A0EE7A3-2B83-2A42-9E8C-896765C27719}"/>
              </a:ext>
            </a:extLst>
          </p:cNvPr>
          <p:cNvSpPr/>
          <p:nvPr/>
        </p:nvSpPr>
        <p:spPr>
          <a:xfrm>
            <a:off x="115105" y="1545381"/>
            <a:ext cx="50464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Read Part 1 of the text and check your answer to Exercise 1.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7BF8035-1C47-6D46-927F-6B9B1D9345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047233" y="5535059"/>
            <a:ext cx="852733" cy="43136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5AF6102-B590-B147-98A8-A1F0FD39DF75}"/>
              </a:ext>
            </a:extLst>
          </p:cNvPr>
          <p:cNvSpPr txBox="1"/>
          <p:nvPr/>
        </p:nvSpPr>
        <p:spPr>
          <a:xfrm>
            <a:off x="7611003" y="6425480"/>
            <a:ext cx="374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i="1" dirty="0"/>
              <a:t>Click on the key to display the answer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7202598-A654-EA4D-993C-13E6D7672926}"/>
              </a:ext>
            </a:extLst>
          </p:cNvPr>
          <p:cNvSpPr txBox="1"/>
          <p:nvPr/>
        </p:nvSpPr>
        <p:spPr>
          <a:xfrm>
            <a:off x="1583171" y="3868898"/>
            <a:ext cx="3951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3200" dirty="0">
                <a:solidFill>
                  <a:schemeClr val="accent5">
                    <a:lumMod val="75000"/>
                  </a:schemeClr>
                </a:solidFill>
              </a:rPr>
              <a:t>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7960256-F0E8-9241-AAAC-A5F4DF623CE3}"/>
              </a:ext>
            </a:extLst>
          </p:cNvPr>
          <p:cNvSpPr txBox="1"/>
          <p:nvPr/>
        </p:nvSpPr>
        <p:spPr>
          <a:xfrm>
            <a:off x="1583171" y="4908416"/>
            <a:ext cx="307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3200" dirty="0">
                <a:solidFill>
                  <a:schemeClr val="accent5">
                    <a:lumMod val="75000"/>
                  </a:schemeClr>
                </a:solidFill>
              </a:rPr>
              <a:t>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7AAB32B-58D0-0F45-9DB5-F580E78127E2}"/>
              </a:ext>
            </a:extLst>
          </p:cNvPr>
          <p:cNvSpPr txBox="1"/>
          <p:nvPr/>
        </p:nvSpPr>
        <p:spPr>
          <a:xfrm>
            <a:off x="1583171" y="5535059"/>
            <a:ext cx="3072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3200" dirty="0">
                <a:solidFill>
                  <a:schemeClr val="accent5">
                    <a:lumMod val="75000"/>
                  </a:schemeClr>
                </a:solidFill>
              </a:rPr>
              <a:t>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EEC6429-CB5F-7244-AAFA-50F23C8ACA7C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056"/>
          <a:stretch/>
        </p:blipFill>
        <p:spPr>
          <a:xfrm>
            <a:off x="5617667" y="789233"/>
            <a:ext cx="6527409" cy="2639767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43E723FF-BC60-469A-9E0D-73A07259BF0F}"/>
              </a:ext>
            </a:extLst>
          </p:cNvPr>
          <p:cNvGrpSpPr/>
          <p:nvPr/>
        </p:nvGrpSpPr>
        <p:grpSpPr>
          <a:xfrm>
            <a:off x="-240224" y="403524"/>
            <a:ext cx="5785840" cy="1165111"/>
            <a:chOff x="-240224" y="403524"/>
            <a:chExt cx="5785840" cy="1165111"/>
          </a:xfrm>
        </p:grpSpPr>
        <p:sp>
          <p:nvSpPr>
            <p:cNvPr id="12" name="Rectangle: Rounded Corners 19">
              <a:extLst>
                <a:ext uri="{FF2B5EF4-FFF2-40B4-BE49-F238E27FC236}">
                  <a16:creationId xmlns:a16="http://schemas.microsoft.com/office/drawing/2014/main" id="{BF8B9C51-3642-5F4C-A088-0969D11E7ADE}"/>
                </a:ext>
              </a:extLst>
            </p:cNvPr>
            <p:cNvSpPr/>
            <p:nvPr/>
          </p:nvSpPr>
          <p:spPr>
            <a:xfrm>
              <a:off x="217080" y="717297"/>
              <a:ext cx="5328536" cy="693914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b="1" dirty="0">
                  <a:latin typeface="Poppins" panose="00000500000000000000" pitchFamily="2" charset="0"/>
                  <a:cs typeface="Poppins" panose="00000500000000000000" pitchFamily="2" charset="0"/>
                </a:rPr>
                <a:t>Exercise 2 - SB page 33</a:t>
              </a:r>
            </a:p>
          </p:txBody>
        </p:sp>
        <p:pic>
          <p:nvPicPr>
            <p:cNvPr id="13" name="Picture 4" descr="Free Vector | Book and pen cartoon icon illustration. education object icon  concept isolated . flat cartoon style">
              <a:extLst>
                <a:ext uri="{FF2B5EF4-FFF2-40B4-BE49-F238E27FC236}">
                  <a16:creationId xmlns:a16="http://schemas.microsoft.com/office/drawing/2014/main" id="{4642BBD2-74BA-E745-97A4-5A949E5500E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ECCE"/>
                </a:clrFrom>
                <a:clrTo>
                  <a:srgbClr val="FFECC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37483">
              <a:off x="-240224" y="403524"/>
              <a:ext cx="1165111" cy="116511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84804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antasy Cartoon Expanses Star Sea Galaxy Planet Cure Illustration  Background, Cure, Planet, Galaxy Background Image for Free Download">
            <a:extLst>
              <a:ext uri="{FF2B5EF4-FFF2-40B4-BE49-F238E27FC236}">
                <a16:creationId xmlns:a16="http://schemas.microsoft.com/office/drawing/2014/main" id="{CFCC7264-C7D4-1A41-8A44-7050CA862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4297" y="0"/>
            <a:ext cx="14401746" cy="6866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CA0EE7A3-2B83-2A42-9E8C-896765C27719}"/>
              </a:ext>
            </a:extLst>
          </p:cNvPr>
          <p:cNvSpPr/>
          <p:nvPr/>
        </p:nvSpPr>
        <p:spPr>
          <a:xfrm>
            <a:off x="485267" y="1227530"/>
            <a:ext cx="108026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FA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What’s the heading for the text below?</a:t>
            </a:r>
            <a:endParaRPr lang="en-VN" sz="2800" dirty="0">
              <a:solidFill>
                <a:srgbClr val="00FA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4E19B33-672C-7C4A-A908-4A2692765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18898" y="1327440"/>
            <a:ext cx="724731" cy="36661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7FF520B-67B4-AC40-B414-97E556E2E935}"/>
              </a:ext>
            </a:extLst>
          </p:cNvPr>
          <p:cNvSpPr txBox="1"/>
          <p:nvPr/>
        </p:nvSpPr>
        <p:spPr>
          <a:xfrm>
            <a:off x="9101874" y="6488668"/>
            <a:ext cx="374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i="1" dirty="0"/>
              <a:t>Click on the key to display the answer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D49EC15-B438-D543-8481-565E3CB2E31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65223"/>
          <a:stretch/>
        </p:blipFill>
        <p:spPr>
          <a:xfrm>
            <a:off x="67909" y="5106437"/>
            <a:ext cx="2172180" cy="451954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405E430-4382-4471-926D-CD7F7307818E}"/>
              </a:ext>
            </a:extLst>
          </p:cNvPr>
          <p:cNvGrpSpPr/>
          <p:nvPr/>
        </p:nvGrpSpPr>
        <p:grpSpPr>
          <a:xfrm>
            <a:off x="2318953" y="328243"/>
            <a:ext cx="7934515" cy="631949"/>
            <a:chOff x="2342646" y="630494"/>
            <a:chExt cx="7934515" cy="631949"/>
          </a:xfrm>
        </p:grpSpPr>
        <p:sp>
          <p:nvSpPr>
            <p:cNvPr id="12" name="Rectangle: Rounded Corners 19">
              <a:extLst>
                <a:ext uri="{FF2B5EF4-FFF2-40B4-BE49-F238E27FC236}">
                  <a16:creationId xmlns:a16="http://schemas.microsoft.com/office/drawing/2014/main" id="{BF8B9C51-3642-5F4C-A088-0969D11E7ADE}"/>
                </a:ext>
              </a:extLst>
            </p:cNvPr>
            <p:cNvSpPr/>
            <p:nvPr/>
          </p:nvSpPr>
          <p:spPr>
            <a:xfrm>
              <a:off x="2375991" y="633793"/>
              <a:ext cx="7901170" cy="62865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b="1" dirty="0">
                  <a:latin typeface="Poppins" panose="00000500000000000000" pitchFamily="2" charset="0"/>
                  <a:cs typeface="Poppins" panose="00000500000000000000" pitchFamily="2" charset="0"/>
                </a:rPr>
                <a:t>Let’s play: Planet to the rescues!!</a:t>
              </a:r>
            </a:p>
          </p:txBody>
        </p:sp>
        <p:pic>
          <p:nvPicPr>
            <p:cNvPr id="16" name="Picture 4" descr="Red and yellow dice icon icon cartoon Royalty Free Vector">
              <a:extLst>
                <a:ext uri="{FF2B5EF4-FFF2-40B4-BE49-F238E27FC236}">
                  <a16:creationId xmlns:a16="http://schemas.microsoft.com/office/drawing/2014/main" id="{E800331E-4F24-2647-BF6C-A9684BD42C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647"/>
            <a:stretch/>
          </p:blipFill>
          <p:spPr bwMode="auto">
            <a:xfrm rot="20612239">
              <a:off x="2342646" y="630494"/>
              <a:ext cx="858366" cy="591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F151710B-2242-FD4F-A4DA-4C74A63760F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77643" t="-3309" b="3309"/>
          <a:stretch/>
        </p:blipFill>
        <p:spPr>
          <a:xfrm>
            <a:off x="10277161" y="4912677"/>
            <a:ext cx="1396409" cy="451954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080FCDE-4B56-9C4F-A8EC-7686786C955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280" t="1366" r="25244" b="-1366"/>
          <a:stretch/>
        </p:blipFill>
        <p:spPr>
          <a:xfrm>
            <a:off x="4716232" y="5652083"/>
            <a:ext cx="2340751" cy="451954"/>
          </a:xfrm>
          <a:prstGeom prst="rect">
            <a:avLst/>
          </a:prstGeom>
        </p:spPr>
      </p:pic>
      <p:pic>
        <p:nvPicPr>
          <p:cNvPr id="1034" name="Picture 10" descr="Spaceship Clipart Free Spaceship Clipart Free Download - Cartoon Ufo  Transparent Background - Png Download (#308967) - PinClipart">
            <a:extLst>
              <a:ext uri="{FF2B5EF4-FFF2-40B4-BE49-F238E27FC236}">
                <a16:creationId xmlns:a16="http://schemas.microsoft.com/office/drawing/2014/main" id="{B5D2C1C3-4733-6F4C-8FD9-A489A84A4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195" b="90805" l="4545" r="95000">
                        <a14:foregroundMark x1="27045" y1="24631" x2="40114" y2="16420"/>
                        <a14:foregroundMark x1="40114" y1="16420" x2="51250" y2="16420"/>
                        <a14:foregroundMark x1="51250" y1="16420" x2="59659" y2="22003"/>
                        <a14:foregroundMark x1="59659" y1="22003" x2="61477" y2="25616"/>
                        <a14:foregroundMark x1="82727" y1="37438" x2="86023" y2="41708"/>
                        <a14:foregroundMark x1="93295" y1="38588" x2="92273" y2="47619"/>
                        <a14:foregroundMark x1="92273" y1="47619" x2="91477" y2="48604"/>
                        <a14:foregroundMark x1="67500" y1="67488" x2="72500" y2="79146"/>
                        <a14:foregroundMark x1="74205" y1="85878" x2="73182" y2="87356"/>
                        <a14:foregroundMark x1="71250" y1="85714" x2="74773" y2="88670"/>
                        <a14:foregroundMark x1="75455" y1="83908" x2="74432" y2="90805"/>
                        <a14:foregroundMark x1="74432" y1="90805" x2="74205" y2="90640"/>
                        <a14:foregroundMark x1="23182" y1="86043" x2="25682" y2="80131"/>
                        <a14:foregroundMark x1="25682" y1="80131" x2="27614" y2="69294"/>
                        <a14:foregroundMark x1="29205" y1="67652" x2="29205" y2="67652"/>
                        <a14:foregroundMark x1="29205" y1="67652" x2="29205" y2="67652"/>
                        <a14:foregroundMark x1="29318" y1="67323" x2="29318" y2="67323"/>
                        <a14:foregroundMark x1="32500" y1="65681" x2="32500" y2="65681"/>
                        <a14:foregroundMark x1="33068" y1="65846" x2="33068" y2="65846"/>
                        <a14:foregroundMark x1="35795" y1="66010" x2="36136" y2="66174"/>
                        <a14:foregroundMark x1="38977" y1="66174" x2="38977" y2="66174"/>
                        <a14:foregroundMark x1="41023" y1="66502" x2="41023" y2="66502"/>
                        <a14:foregroundMark x1="50455" y1="67980" x2="50455" y2="67980"/>
                        <a14:foregroundMark x1="52045" y1="68144" x2="52045" y2="68144"/>
                        <a14:foregroundMark x1="53295" y1="68144" x2="53295" y2="68144"/>
                        <a14:foregroundMark x1="54432" y1="68144" x2="54432" y2="68144"/>
                        <a14:foregroundMark x1="82273" y1="58456" x2="82273" y2="58456"/>
                        <a14:foregroundMark x1="82273" y1="58456" x2="82273" y2="58456"/>
                        <a14:foregroundMark x1="82273" y1="58456" x2="82273" y2="58456"/>
                        <a14:foregroundMark x1="93636" y1="46962" x2="93636" y2="46962"/>
                        <a14:foregroundMark x1="95000" y1="41872" x2="95000" y2="41872"/>
                        <a14:foregroundMark x1="64886" y1="18391" x2="68864" y2="22660"/>
                        <a14:foregroundMark x1="68864" y1="22660" x2="69773" y2="31691"/>
                        <a14:foregroundMark x1="69773" y1="31691" x2="68977" y2="33169"/>
                        <a14:foregroundMark x1="31705" y1="16256" x2="25909" y2="24138"/>
                        <a14:foregroundMark x1="25909" y1="24138" x2="27273" y2="29721"/>
                        <a14:foregroundMark x1="4659" y1="39573" x2="6136" y2="45320"/>
                        <a14:foregroundMark x1="14545" y1="37767" x2="16591" y2="36453"/>
                        <a14:foregroundMark x1="5114" y1="38752" x2="18864" y2="26929"/>
                        <a14:foregroundMark x1="21932" y1="24466" x2="20000" y2="32841"/>
                        <a14:foregroundMark x1="20000" y1="32841" x2="45795" y2="36453"/>
                        <a14:foregroundMark x1="45795" y1="36453" x2="68523" y2="33990"/>
                        <a14:foregroundMark x1="69659" y1="34319" x2="69659" y2="34319"/>
                        <a14:foregroundMark x1="68295" y1="34811" x2="68295" y2="34811"/>
                        <a14:foregroundMark x1="68068" y1="34975" x2="68068" y2="34975"/>
                        <a14:foregroundMark x1="67159" y1="35468" x2="67159" y2="35468"/>
                        <a14:foregroundMark x1="66364" y1="35632" x2="66364" y2="35632"/>
                        <a14:foregroundMark x1="65341" y1="35632" x2="65341" y2="35632"/>
                        <a14:foregroundMark x1="64318" y1="35961" x2="64318" y2="35961"/>
                        <a14:foregroundMark x1="55909" y1="36782" x2="55909" y2="36782"/>
                        <a14:foregroundMark x1="51932" y1="37438" x2="51477" y2="37767"/>
                        <a14:foregroundMark x1="46932" y1="38259" x2="46932" y2="38259"/>
                        <a14:foregroundMark x1="43182" y1="38259" x2="42727" y2="38424"/>
                        <a14:foregroundMark x1="39432" y1="37438" x2="39432" y2="37438"/>
                        <a14:foregroundMark x1="38409" y1="37274" x2="38409" y2="37274"/>
                        <a14:foregroundMark x1="36477" y1="37274" x2="36477" y2="37274"/>
                        <a14:foregroundMark x1="13409" y1="38916" x2="17159" y2="40558"/>
                        <a14:foregroundMark x1="5568" y1="47126" x2="15795" y2="57143"/>
                        <a14:foregroundMark x1="45568" y1="51396" x2="51136" y2="53530"/>
                        <a14:foregroundMark x1="51136" y1="53530" x2="51250" y2="53530"/>
                        <a14:foregroundMark x1="73182" y1="33826" x2="77955" y2="30213"/>
                        <a14:foregroundMark x1="77955" y1="30213" x2="83182" y2="29721"/>
                        <a14:foregroundMark x1="83182" y1="29721" x2="88750" y2="31363"/>
                        <a14:foregroundMark x1="88750" y1="31363" x2="93864" y2="38095"/>
                        <a14:foregroundMark x1="93864" y1="38095" x2="94545" y2="39901"/>
                        <a14:foregroundMark x1="77273" y1="27422" x2="63295" y2="12315"/>
                        <a14:foregroundMark x1="63295" y1="12315" x2="45568" y2="8539"/>
                        <a14:foregroundMark x1="45568" y1="8539" x2="37500" y2="9195"/>
                        <a14:foregroundMark x1="37500" y1="9195" x2="22386" y2="22167"/>
                        <a14:foregroundMark x1="22386" y1="22167" x2="22159" y2="239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404" y="3821181"/>
            <a:ext cx="1950666" cy="135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artoon Alien Flying Saucer Png Element Space Ship- - Alien Spaceship  Cartoon Png, Transparent Png , Transparent Png Image - PNGitem">
            <a:extLst>
              <a:ext uri="{FF2B5EF4-FFF2-40B4-BE49-F238E27FC236}">
                <a16:creationId xmlns:a16="http://schemas.microsoft.com/office/drawing/2014/main" id="{3CE0399B-9B39-E240-87D7-E35064AA0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376" y="4395146"/>
            <a:ext cx="1539063" cy="11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61A8FAB-B04B-BC4A-AB3F-193852752F9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r="3438" b="19868"/>
          <a:stretch/>
        </p:blipFill>
        <p:spPr>
          <a:xfrm>
            <a:off x="3008395" y="1974266"/>
            <a:ext cx="6633806" cy="2210096"/>
          </a:xfrm>
          <a:prstGeom prst="rect">
            <a:avLst/>
          </a:prstGeom>
        </p:spPr>
      </p:pic>
      <p:pic>
        <p:nvPicPr>
          <p:cNvPr id="1038" name="Picture 14" descr="Cartoon Spacecraft PNG Images | Vector and PSD Files | Free Download on  Pngtree">
            <a:extLst>
              <a:ext uri="{FF2B5EF4-FFF2-40B4-BE49-F238E27FC236}">
                <a16:creationId xmlns:a16="http://schemas.microsoft.com/office/drawing/2014/main" id="{13151BCE-2E0B-1443-8E6C-A4526BE30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10000" b="90000" l="8889" r="90278">
                        <a14:foregroundMark x1="8889" y1="61389" x2="8889" y2="61389"/>
                        <a14:foregroundMark x1="90278" y1="48611" x2="90278" y2="48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05833" y="3599591"/>
            <a:ext cx="1539063" cy="153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A000C50-8A17-B542-9F2E-BD2FCDD040E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7280" t="1366" r="25244" b="-1366"/>
          <a:stretch/>
        </p:blipFill>
        <p:spPr>
          <a:xfrm>
            <a:off x="5371862" y="5960176"/>
            <a:ext cx="2340751" cy="451954"/>
          </a:xfrm>
          <a:prstGeom prst="rect">
            <a:avLst/>
          </a:prstGeom>
        </p:spPr>
      </p:pic>
      <p:pic>
        <p:nvPicPr>
          <p:cNvPr id="32" name="Picture 12" descr="Cartoon Alien Flying Saucer Png Element Space Ship- - Alien Spaceship  Cartoon Png, Transparent Png , Transparent Png Image - PNGitem">
            <a:extLst>
              <a:ext uri="{FF2B5EF4-FFF2-40B4-BE49-F238E27FC236}">
                <a16:creationId xmlns:a16="http://schemas.microsoft.com/office/drawing/2014/main" id="{2DB4AF1A-CE1C-9340-B0CB-A7B9577EE5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5595" y="4459919"/>
            <a:ext cx="1539063" cy="11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60478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" dur="75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" dur="75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5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75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0" dur="75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2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5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antasy Cartoon Expanses Star Sea Galaxy Planet Cure Illustration  Background, Cure, Planet, Galaxy Background Image for Free Download">
            <a:extLst>
              <a:ext uri="{FF2B5EF4-FFF2-40B4-BE49-F238E27FC236}">
                <a16:creationId xmlns:a16="http://schemas.microsoft.com/office/drawing/2014/main" id="{CFCC7264-C7D4-1A41-8A44-7050CA862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9009" y="0"/>
            <a:ext cx="1438372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E19B33-672C-7C4A-A908-4A2692765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91505" y="1322480"/>
            <a:ext cx="724731" cy="36661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7FF520B-67B4-AC40-B414-97E556E2E935}"/>
              </a:ext>
            </a:extLst>
          </p:cNvPr>
          <p:cNvSpPr txBox="1"/>
          <p:nvPr/>
        </p:nvSpPr>
        <p:spPr>
          <a:xfrm>
            <a:off x="7868178" y="6385043"/>
            <a:ext cx="374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i="1" dirty="0"/>
              <a:t>Click on the key to display the answer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D1651AF-ACDD-4147-9937-2DC943B84D84}"/>
              </a:ext>
            </a:extLst>
          </p:cNvPr>
          <p:cNvGrpSpPr/>
          <p:nvPr/>
        </p:nvGrpSpPr>
        <p:grpSpPr>
          <a:xfrm>
            <a:off x="2235871" y="252543"/>
            <a:ext cx="8118841" cy="628650"/>
            <a:chOff x="2235871" y="327088"/>
            <a:chExt cx="8118841" cy="628650"/>
          </a:xfrm>
        </p:grpSpPr>
        <p:sp>
          <p:nvSpPr>
            <p:cNvPr id="12" name="Rectangle: Rounded Corners 19">
              <a:extLst>
                <a:ext uri="{FF2B5EF4-FFF2-40B4-BE49-F238E27FC236}">
                  <a16:creationId xmlns:a16="http://schemas.microsoft.com/office/drawing/2014/main" id="{BF8B9C51-3642-5F4C-A088-0969D11E7ADE}"/>
                </a:ext>
              </a:extLst>
            </p:cNvPr>
            <p:cNvSpPr/>
            <p:nvPr/>
          </p:nvSpPr>
          <p:spPr>
            <a:xfrm>
              <a:off x="2287290" y="327088"/>
              <a:ext cx="8067422" cy="62865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b="1" dirty="0">
                  <a:latin typeface="Poppins" panose="00000500000000000000" pitchFamily="2" charset="0"/>
                  <a:cs typeface="Poppins" panose="00000500000000000000" pitchFamily="2" charset="0"/>
                </a:rPr>
                <a:t>Let’s play: Planet to the rescues!!</a:t>
              </a:r>
            </a:p>
          </p:txBody>
        </p:sp>
        <p:pic>
          <p:nvPicPr>
            <p:cNvPr id="16" name="Picture 4" descr="Red and yellow dice icon icon cartoon Royalty Free Vector">
              <a:extLst>
                <a:ext uri="{FF2B5EF4-FFF2-40B4-BE49-F238E27FC236}">
                  <a16:creationId xmlns:a16="http://schemas.microsoft.com/office/drawing/2014/main" id="{E800331E-4F24-2647-BF6C-A9684BD42C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647"/>
            <a:stretch/>
          </p:blipFill>
          <p:spPr bwMode="auto">
            <a:xfrm rot="20612239">
              <a:off x="2235871" y="339704"/>
              <a:ext cx="930751" cy="591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4" name="Picture 10" descr="Spaceship Clipart Free Spaceship Clipart Free Download - Cartoon Ufo  Transparent Background - Png Download (#308967) - PinClipart">
            <a:extLst>
              <a:ext uri="{FF2B5EF4-FFF2-40B4-BE49-F238E27FC236}">
                <a16:creationId xmlns:a16="http://schemas.microsoft.com/office/drawing/2014/main" id="{B5D2C1C3-4733-6F4C-8FD9-A489A84A4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9195" b="90805" l="4545" r="95000">
                        <a14:foregroundMark x1="27045" y1="24631" x2="40114" y2="16420"/>
                        <a14:foregroundMark x1="40114" y1="16420" x2="51250" y2="16420"/>
                        <a14:foregroundMark x1="51250" y1="16420" x2="59659" y2="22003"/>
                        <a14:foregroundMark x1="59659" y1="22003" x2="61477" y2="25616"/>
                        <a14:foregroundMark x1="82727" y1="37438" x2="86023" y2="41708"/>
                        <a14:foregroundMark x1="93295" y1="38588" x2="92273" y2="47619"/>
                        <a14:foregroundMark x1="92273" y1="47619" x2="91477" y2="48604"/>
                        <a14:foregroundMark x1="67500" y1="67488" x2="72500" y2="79146"/>
                        <a14:foregroundMark x1="74205" y1="85878" x2="73182" y2="87356"/>
                        <a14:foregroundMark x1="71250" y1="85714" x2="74773" y2="88670"/>
                        <a14:foregroundMark x1="75455" y1="83908" x2="74432" y2="90805"/>
                        <a14:foregroundMark x1="74432" y1="90805" x2="74205" y2="90640"/>
                        <a14:foregroundMark x1="23182" y1="86043" x2="25682" y2="80131"/>
                        <a14:foregroundMark x1="25682" y1="80131" x2="27614" y2="69294"/>
                        <a14:foregroundMark x1="29205" y1="67652" x2="29205" y2="67652"/>
                        <a14:foregroundMark x1="29205" y1="67652" x2="29205" y2="67652"/>
                        <a14:foregroundMark x1="29318" y1="67323" x2="29318" y2="67323"/>
                        <a14:foregroundMark x1="32500" y1="65681" x2="32500" y2="65681"/>
                        <a14:foregroundMark x1="33068" y1="65846" x2="33068" y2="65846"/>
                        <a14:foregroundMark x1="35795" y1="66010" x2="36136" y2="66174"/>
                        <a14:foregroundMark x1="38977" y1="66174" x2="38977" y2="66174"/>
                        <a14:foregroundMark x1="41023" y1="66502" x2="41023" y2="66502"/>
                        <a14:foregroundMark x1="50455" y1="67980" x2="50455" y2="67980"/>
                        <a14:foregroundMark x1="52045" y1="68144" x2="52045" y2="68144"/>
                        <a14:foregroundMark x1="53295" y1="68144" x2="53295" y2="68144"/>
                        <a14:foregroundMark x1="54432" y1="68144" x2="54432" y2="68144"/>
                        <a14:foregroundMark x1="82273" y1="58456" x2="82273" y2="58456"/>
                        <a14:foregroundMark x1="82273" y1="58456" x2="82273" y2="58456"/>
                        <a14:foregroundMark x1="82273" y1="58456" x2="82273" y2="58456"/>
                        <a14:foregroundMark x1="93636" y1="46962" x2="93636" y2="46962"/>
                        <a14:foregroundMark x1="95000" y1="41872" x2="95000" y2="41872"/>
                        <a14:foregroundMark x1="64886" y1="18391" x2="68864" y2="22660"/>
                        <a14:foregroundMark x1="68864" y1="22660" x2="69773" y2="31691"/>
                        <a14:foregroundMark x1="69773" y1="31691" x2="68977" y2="33169"/>
                        <a14:foregroundMark x1="31705" y1="16256" x2="25909" y2="24138"/>
                        <a14:foregroundMark x1="25909" y1="24138" x2="27273" y2="29721"/>
                        <a14:foregroundMark x1="4659" y1="39573" x2="6136" y2="45320"/>
                        <a14:foregroundMark x1="14545" y1="37767" x2="16591" y2="36453"/>
                        <a14:foregroundMark x1="5114" y1="38752" x2="18864" y2="26929"/>
                        <a14:foregroundMark x1="21932" y1="24466" x2="20000" y2="32841"/>
                        <a14:foregroundMark x1="20000" y1="32841" x2="45795" y2="36453"/>
                        <a14:foregroundMark x1="45795" y1="36453" x2="68523" y2="33990"/>
                        <a14:foregroundMark x1="69659" y1="34319" x2="69659" y2="34319"/>
                        <a14:foregroundMark x1="68295" y1="34811" x2="68295" y2="34811"/>
                        <a14:foregroundMark x1="68068" y1="34975" x2="68068" y2="34975"/>
                        <a14:foregroundMark x1="67159" y1="35468" x2="67159" y2="35468"/>
                        <a14:foregroundMark x1="66364" y1="35632" x2="66364" y2="35632"/>
                        <a14:foregroundMark x1="65341" y1="35632" x2="65341" y2="35632"/>
                        <a14:foregroundMark x1="64318" y1="35961" x2="64318" y2="35961"/>
                        <a14:foregroundMark x1="55909" y1="36782" x2="55909" y2="36782"/>
                        <a14:foregroundMark x1="51932" y1="37438" x2="51477" y2="37767"/>
                        <a14:foregroundMark x1="46932" y1="38259" x2="46932" y2="38259"/>
                        <a14:foregroundMark x1="43182" y1="38259" x2="42727" y2="38424"/>
                        <a14:foregroundMark x1="39432" y1="37438" x2="39432" y2="37438"/>
                        <a14:foregroundMark x1="38409" y1="37274" x2="38409" y2="37274"/>
                        <a14:foregroundMark x1="36477" y1="37274" x2="36477" y2="37274"/>
                        <a14:foregroundMark x1="13409" y1="38916" x2="17159" y2="40558"/>
                        <a14:foregroundMark x1="5568" y1="47126" x2="15795" y2="57143"/>
                        <a14:foregroundMark x1="45568" y1="51396" x2="51136" y2="53530"/>
                        <a14:foregroundMark x1="51136" y1="53530" x2="51250" y2="53530"/>
                        <a14:foregroundMark x1="73182" y1="33826" x2="77955" y2="30213"/>
                        <a14:foregroundMark x1="77955" y1="30213" x2="83182" y2="29721"/>
                        <a14:foregroundMark x1="83182" y1="29721" x2="88750" y2="31363"/>
                        <a14:foregroundMark x1="88750" y1="31363" x2="93864" y2="38095"/>
                        <a14:foregroundMark x1="93864" y1="38095" x2="94545" y2="39901"/>
                        <a14:foregroundMark x1="77273" y1="27422" x2="63295" y2="12315"/>
                        <a14:foregroundMark x1="63295" y1="12315" x2="45568" y2="8539"/>
                        <a14:foregroundMark x1="45568" y1="8539" x2="37500" y2="9195"/>
                        <a14:foregroundMark x1="37500" y1="9195" x2="22386" y2="22167"/>
                        <a14:foregroundMark x1="22386" y1="22167" x2="22159" y2="239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27" y="4044170"/>
            <a:ext cx="1950666" cy="135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artoon Alien Flying Saucer Png Element Space Ship- - Alien Spaceship  Cartoon Png, Transparent Png , Transparent Png Image - PNGitem">
            <a:extLst>
              <a:ext uri="{FF2B5EF4-FFF2-40B4-BE49-F238E27FC236}">
                <a16:creationId xmlns:a16="http://schemas.microsoft.com/office/drawing/2014/main" id="{3CE0399B-9B39-E240-87D7-E35064AA0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376" y="4395146"/>
            <a:ext cx="1539063" cy="11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artoon Spacecraft PNG Images | Vector and PSD Files | Free Download on  Pngtree">
            <a:extLst>
              <a:ext uri="{FF2B5EF4-FFF2-40B4-BE49-F238E27FC236}">
                <a16:creationId xmlns:a16="http://schemas.microsoft.com/office/drawing/2014/main" id="{13151BCE-2E0B-1443-8E6C-A4526BE30E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8889" r="90278">
                        <a14:foregroundMark x1="8889" y1="61389" x2="8889" y2="61389"/>
                        <a14:foregroundMark x1="90278" y1="48611" x2="90278" y2="48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8715" y="4309211"/>
            <a:ext cx="1539063" cy="153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CA2B259-BC8B-DC45-B16D-66D2E7052829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r="960"/>
          <a:stretch/>
        </p:blipFill>
        <p:spPr>
          <a:xfrm>
            <a:off x="2370745" y="1980350"/>
            <a:ext cx="7900512" cy="236160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6CD7684-E5A8-D642-A449-2D8E13CD5267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t="17693" r="72052" b="8295"/>
          <a:stretch/>
        </p:blipFill>
        <p:spPr>
          <a:xfrm>
            <a:off x="156475" y="5443311"/>
            <a:ext cx="2544771" cy="45554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D80291A-8574-A748-866A-035FD2273151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2485" t="400" r="32679" b="14395"/>
          <a:stretch/>
        </p:blipFill>
        <p:spPr>
          <a:xfrm>
            <a:off x="4498252" y="5617234"/>
            <a:ext cx="2755310" cy="45554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4EA9DB0C-5885-C342-A771-C778BD3189D0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9876" t="14815" b="7386"/>
          <a:stretch/>
        </p:blipFill>
        <p:spPr>
          <a:xfrm>
            <a:off x="4728308" y="5671486"/>
            <a:ext cx="2359879" cy="411977"/>
          </a:xfrm>
          <a:prstGeom prst="rect">
            <a:avLst/>
          </a:prstGeom>
        </p:spPr>
      </p:pic>
      <p:pic>
        <p:nvPicPr>
          <p:cNvPr id="25" name="Picture 14" descr="Cartoon Spacecraft PNG Images | Vector and PSD Files | Free Download on  Pngtree">
            <a:extLst>
              <a:ext uri="{FF2B5EF4-FFF2-40B4-BE49-F238E27FC236}">
                <a16:creationId xmlns:a16="http://schemas.microsoft.com/office/drawing/2014/main" id="{C52738F9-C63E-AC46-82FE-1D9EE341D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10000" b="90000" l="8889" r="90278">
                        <a14:foregroundMark x1="8889" y1="61389" x2="8889" y2="61389"/>
                        <a14:foregroundMark x1="90278" y1="48611" x2="90278" y2="48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686" y="3993218"/>
            <a:ext cx="1539063" cy="153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E0B4E026-7CB3-804C-931D-0E729AC34664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69876" t="14815" b="7386"/>
          <a:stretch/>
        </p:blipFill>
        <p:spPr>
          <a:xfrm>
            <a:off x="9255279" y="5355493"/>
            <a:ext cx="2359879" cy="411977"/>
          </a:xfrm>
          <a:prstGeom prst="rect">
            <a:avLst/>
          </a:prstGeom>
        </p:spPr>
      </p:pic>
      <p:sp>
        <p:nvSpPr>
          <p:cNvPr id="21" name="Rectangle 20">
            <a:extLst>
              <a:ext uri="{FF2B5EF4-FFF2-40B4-BE49-F238E27FC236}">
                <a16:creationId xmlns:a16="http://schemas.microsoft.com/office/drawing/2014/main" id="{FB166C51-AE04-42AE-B220-D803D3E2014A}"/>
              </a:ext>
            </a:extLst>
          </p:cNvPr>
          <p:cNvSpPr/>
          <p:nvPr/>
        </p:nvSpPr>
        <p:spPr>
          <a:xfrm>
            <a:off x="2091602" y="1254215"/>
            <a:ext cx="778042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FA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What’s the heading for the text below?</a:t>
            </a:r>
            <a:endParaRPr lang="en-VN" sz="2800" dirty="0">
              <a:solidFill>
                <a:srgbClr val="00FA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8112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antasy Cartoon Expanses Star Sea Galaxy Planet Cure Illustration  Background, Cure, Planet, Galaxy Background Image for Free Download">
            <a:extLst>
              <a:ext uri="{FF2B5EF4-FFF2-40B4-BE49-F238E27FC236}">
                <a16:creationId xmlns:a16="http://schemas.microsoft.com/office/drawing/2014/main" id="{CFCC7264-C7D4-1A41-8A44-7050CA8627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99009" y="0"/>
            <a:ext cx="14383726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E19B33-672C-7C4A-A908-4A2692765C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48120" y="1275742"/>
            <a:ext cx="724731" cy="36661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47FF520B-67B4-AC40-B414-97E556E2E935}"/>
              </a:ext>
            </a:extLst>
          </p:cNvPr>
          <p:cNvSpPr txBox="1"/>
          <p:nvPr/>
        </p:nvSpPr>
        <p:spPr>
          <a:xfrm>
            <a:off x="7868178" y="6488668"/>
            <a:ext cx="374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i="1" dirty="0"/>
              <a:t>Click on the key to display the answer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10FADC4-DC2F-4F38-885A-79D4AEBF6FE7}"/>
              </a:ext>
            </a:extLst>
          </p:cNvPr>
          <p:cNvGrpSpPr/>
          <p:nvPr/>
        </p:nvGrpSpPr>
        <p:grpSpPr>
          <a:xfrm>
            <a:off x="2106555" y="392879"/>
            <a:ext cx="8006664" cy="628650"/>
            <a:chOff x="2268304" y="715422"/>
            <a:chExt cx="8006664" cy="628650"/>
          </a:xfrm>
        </p:grpSpPr>
        <p:sp>
          <p:nvSpPr>
            <p:cNvPr id="12" name="Rectangle: Rounded Corners 19">
              <a:extLst>
                <a:ext uri="{FF2B5EF4-FFF2-40B4-BE49-F238E27FC236}">
                  <a16:creationId xmlns:a16="http://schemas.microsoft.com/office/drawing/2014/main" id="{BF8B9C51-3642-5F4C-A088-0969D11E7ADE}"/>
                </a:ext>
              </a:extLst>
            </p:cNvPr>
            <p:cNvSpPr/>
            <p:nvPr/>
          </p:nvSpPr>
          <p:spPr>
            <a:xfrm>
              <a:off x="2301649" y="715422"/>
              <a:ext cx="7973319" cy="628650"/>
            </a:xfrm>
            <a:prstGeom prst="roundRect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b="1" dirty="0">
                  <a:latin typeface="Poppins" panose="00000500000000000000" pitchFamily="2" charset="0"/>
                  <a:cs typeface="Poppins" panose="00000500000000000000" pitchFamily="2" charset="0"/>
                </a:rPr>
                <a:t>Let’s play: Planet to the rescues!!</a:t>
              </a:r>
            </a:p>
          </p:txBody>
        </p:sp>
        <p:pic>
          <p:nvPicPr>
            <p:cNvPr id="16" name="Picture 4" descr="Red and yellow dice icon icon cartoon Royalty Free Vector">
              <a:extLst>
                <a:ext uri="{FF2B5EF4-FFF2-40B4-BE49-F238E27FC236}">
                  <a16:creationId xmlns:a16="http://schemas.microsoft.com/office/drawing/2014/main" id="{E800331E-4F24-2647-BF6C-A9684BD42CE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647"/>
            <a:stretch/>
          </p:blipFill>
          <p:spPr bwMode="auto">
            <a:xfrm rot="20612239">
              <a:off x="2268304" y="729699"/>
              <a:ext cx="858366" cy="591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034" name="Picture 10" descr="Spaceship Clipart Free Spaceship Clipart Free Download - Cartoon Ufo  Transparent Background - Png Download (#308967) - PinClipart">
            <a:extLst>
              <a:ext uri="{FF2B5EF4-FFF2-40B4-BE49-F238E27FC236}">
                <a16:creationId xmlns:a16="http://schemas.microsoft.com/office/drawing/2014/main" id="{B5D2C1C3-4733-6F4C-8FD9-A489A84A4A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195" b="90805" l="4545" r="95000">
                        <a14:foregroundMark x1="27045" y1="24631" x2="40114" y2="16420"/>
                        <a14:foregroundMark x1="40114" y1="16420" x2="51250" y2="16420"/>
                        <a14:foregroundMark x1="51250" y1="16420" x2="59659" y2="22003"/>
                        <a14:foregroundMark x1="59659" y1="22003" x2="61477" y2="25616"/>
                        <a14:foregroundMark x1="82727" y1="37438" x2="86023" y2="41708"/>
                        <a14:foregroundMark x1="93295" y1="38588" x2="92273" y2="47619"/>
                        <a14:foregroundMark x1="92273" y1="47619" x2="91477" y2="48604"/>
                        <a14:foregroundMark x1="67500" y1="67488" x2="72500" y2="79146"/>
                        <a14:foregroundMark x1="74205" y1="85878" x2="73182" y2="87356"/>
                        <a14:foregroundMark x1="71250" y1="85714" x2="74773" y2="88670"/>
                        <a14:foregroundMark x1="75455" y1="83908" x2="74432" y2="90805"/>
                        <a14:foregroundMark x1="74432" y1="90805" x2="74205" y2="90640"/>
                        <a14:foregroundMark x1="23182" y1="86043" x2="25682" y2="80131"/>
                        <a14:foregroundMark x1="25682" y1="80131" x2="27614" y2="69294"/>
                        <a14:foregroundMark x1="29205" y1="67652" x2="29205" y2="67652"/>
                        <a14:foregroundMark x1="29205" y1="67652" x2="29205" y2="67652"/>
                        <a14:foregroundMark x1="29318" y1="67323" x2="29318" y2="67323"/>
                        <a14:foregroundMark x1="32500" y1="65681" x2="32500" y2="65681"/>
                        <a14:foregroundMark x1="33068" y1="65846" x2="33068" y2="65846"/>
                        <a14:foregroundMark x1="35795" y1="66010" x2="36136" y2="66174"/>
                        <a14:foregroundMark x1="38977" y1="66174" x2="38977" y2="66174"/>
                        <a14:foregroundMark x1="41023" y1="66502" x2="41023" y2="66502"/>
                        <a14:foregroundMark x1="50455" y1="67980" x2="50455" y2="67980"/>
                        <a14:foregroundMark x1="52045" y1="68144" x2="52045" y2="68144"/>
                        <a14:foregroundMark x1="53295" y1="68144" x2="53295" y2="68144"/>
                        <a14:foregroundMark x1="54432" y1="68144" x2="54432" y2="68144"/>
                        <a14:foregroundMark x1="82273" y1="58456" x2="82273" y2="58456"/>
                        <a14:foregroundMark x1="82273" y1="58456" x2="82273" y2="58456"/>
                        <a14:foregroundMark x1="82273" y1="58456" x2="82273" y2="58456"/>
                        <a14:foregroundMark x1="93636" y1="46962" x2="93636" y2="46962"/>
                        <a14:foregroundMark x1="95000" y1="41872" x2="95000" y2="41872"/>
                        <a14:foregroundMark x1="64886" y1="18391" x2="68864" y2="22660"/>
                        <a14:foregroundMark x1="68864" y1="22660" x2="69773" y2="31691"/>
                        <a14:foregroundMark x1="69773" y1="31691" x2="68977" y2="33169"/>
                        <a14:foregroundMark x1="31705" y1="16256" x2="25909" y2="24138"/>
                        <a14:foregroundMark x1="25909" y1="24138" x2="27273" y2="29721"/>
                        <a14:foregroundMark x1="4659" y1="39573" x2="6136" y2="45320"/>
                        <a14:foregroundMark x1="14545" y1="37767" x2="16591" y2="36453"/>
                        <a14:foregroundMark x1="5114" y1="38752" x2="18864" y2="26929"/>
                        <a14:foregroundMark x1="21932" y1="24466" x2="20000" y2="32841"/>
                        <a14:foregroundMark x1="20000" y1="32841" x2="45795" y2="36453"/>
                        <a14:foregroundMark x1="45795" y1="36453" x2="68523" y2="33990"/>
                        <a14:foregroundMark x1="69659" y1="34319" x2="69659" y2="34319"/>
                        <a14:foregroundMark x1="68295" y1="34811" x2="68295" y2="34811"/>
                        <a14:foregroundMark x1="68068" y1="34975" x2="68068" y2="34975"/>
                        <a14:foregroundMark x1="67159" y1="35468" x2="67159" y2="35468"/>
                        <a14:foregroundMark x1="66364" y1="35632" x2="66364" y2="35632"/>
                        <a14:foregroundMark x1="65341" y1="35632" x2="65341" y2="35632"/>
                        <a14:foregroundMark x1="64318" y1="35961" x2="64318" y2="35961"/>
                        <a14:foregroundMark x1="55909" y1="36782" x2="55909" y2="36782"/>
                        <a14:foregroundMark x1="51932" y1="37438" x2="51477" y2="37767"/>
                        <a14:foregroundMark x1="46932" y1="38259" x2="46932" y2="38259"/>
                        <a14:foregroundMark x1="43182" y1="38259" x2="42727" y2="38424"/>
                        <a14:foregroundMark x1="39432" y1="37438" x2="39432" y2="37438"/>
                        <a14:foregroundMark x1="38409" y1="37274" x2="38409" y2="37274"/>
                        <a14:foregroundMark x1="36477" y1="37274" x2="36477" y2="37274"/>
                        <a14:foregroundMark x1="13409" y1="38916" x2="17159" y2="40558"/>
                        <a14:foregroundMark x1="5568" y1="47126" x2="15795" y2="57143"/>
                        <a14:foregroundMark x1="45568" y1="51396" x2="51136" y2="53530"/>
                        <a14:foregroundMark x1="51136" y1="53530" x2="51250" y2="53530"/>
                        <a14:foregroundMark x1="73182" y1="33826" x2="77955" y2="30213"/>
                        <a14:foregroundMark x1="77955" y1="30213" x2="83182" y2="29721"/>
                        <a14:foregroundMark x1="83182" y1="29721" x2="88750" y2="31363"/>
                        <a14:foregroundMark x1="88750" y1="31363" x2="93864" y2="38095"/>
                        <a14:foregroundMark x1="93864" y1="38095" x2="94545" y2="39901"/>
                        <a14:foregroundMark x1="77273" y1="27422" x2="63295" y2="12315"/>
                        <a14:foregroundMark x1="63295" y1="12315" x2="45568" y2="8539"/>
                        <a14:foregroundMark x1="45568" y1="8539" x2="37500" y2="9195"/>
                        <a14:foregroundMark x1="37500" y1="9195" x2="22386" y2="22167"/>
                        <a14:foregroundMark x1="22386" y1="22167" x2="22159" y2="239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27" y="4044170"/>
            <a:ext cx="1950666" cy="135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artoon Alien Flying Saucer Png Element Space Ship- - Alien Spaceship  Cartoon Png, Transparent Png , Transparent Png Image - PNGitem">
            <a:extLst>
              <a:ext uri="{FF2B5EF4-FFF2-40B4-BE49-F238E27FC236}">
                <a16:creationId xmlns:a16="http://schemas.microsoft.com/office/drawing/2014/main" id="{3CE0399B-9B39-E240-87D7-E35064AA0D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656" y="4527327"/>
            <a:ext cx="1539063" cy="116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4" descr="Cartoon Spacecraft PNG Images | Vector and PSD Files | Free Download on  Pngtree">
            <a:extLst>
              <a:ext uri="{FF2B5EF4-FFF2-40B4-BE49-F238E27FC236}">
                <a16:creationId xmlns:a16="http://schemas.microsoft.com/office/drawing/2014/main" id="{C52738F9-C63E-AC46-82FE-1D9EE341D1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8889" r="90278">
                        <a14:foregroundMark x1="8889" y1="61389" x2="8889" y2="61389"/>
                        <a14:foregroundMark x1="90278" y1="48611" x2="90278" y2="48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5686" y="3993218"/>
            <a:ext cx="1539063" cy="153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F19451F-CC56-0341-B313-75CC4B2FC882}"/>
              </a:ext>
            </a:extLst>
          </p:cNvPr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2901"/>
          <a:stretch/>
        </p:blipFill>
        <p:spPr>
          <a:xfrm>
            <a:off x="2381723" y="1961496"/>
            <a:ext cx="7439022" cy="246063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8AFC86E-B5D5-454E-BD58-37F508D682E7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-10997" r="76203" b="-51497"/>
          <a:stretch/>
        </p:blipFill>
        <p:spPr>
          <a:xfrm>
            <a:off x="350984" y="5436316"/>
            <a:ext cx="2040183" cy="59367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28DA16F-13B5-E044-9346-125EB049C53A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34795" r="36867"/>
          <a:stretch/>
        </p:blipFill>
        <p:spPr>
          <a:xfrm>
            <a:off x="4628776" y="5772162"/>
            <a:ext cx="2463104" cy="37041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6985D5A0-5C11-9B4E-8BA6-A20637C5FA3F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l="75265" t="-38754"/>
          <a:stretch/>
        </p:blipFill>
        <p:spPr>
          <a:xfrm>
            <a:off x="9371528" y="5327900"/>
            <a:ext cx="2344299" cy="560427"/>
          </a:xfrm>
          <a:prstGeom prst="rect">
            <a:avLst/>
          </a:prstGeom>
        </p:spPr>
      </p:pic>
      <p:pic>
        <p:nvPicPr>
          <p:cNvPr id="28" name="Picture 10" descr="Spaceship Clipart Free Spaceship Clipart Free Download - Cartoon Ufo  Transparent Background - Png Download (#308967) - PinClipart">
            <a:extLst>
              <a:ext uri="{FF2B5EF4-FFF2-40B4-BE49-F238E27FC236}">
                <a16:creationId xmlns:a16="http://schemas.microsoft.com/office/drawing/2014/main" id="{A25D096B-D791-844D-9CAF-CD14BC7A4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ECECEC"/>
              </a:clrFrom>
              <a:clrTo>
                <a:srgbClr val="ECECEC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195" b="90805" l="4545" r="95000">
                        <a14:foregroundMark x1="27045" y1="24631" x2="40114" y2="16420"/>
                        <a14:foregroundMark x1="40114" y1="16420" x2="51250" y2="16420"/>
                        <a14:foregroundMark x1="51250" y1="16420" x2="59659" y2="22003"/>
                        <a14:foregroundMark x1="59659" y1="22003" x2="61477" y2="25616"/>
                        <a14:foregroundMark x1="82727" y1="37438" x2="86023" y2="41708"/>
                        <a14:foregroundMark x1="93295" y1="38588" x2="92273" y2="47619"/>
                        <a14:foregroundMark x1="92273" y1="47619" x2="91477" y2="48604"/>
                        <a14:foregroundMark x1="67500" y1="67488" x2="72500" y2="79146"/>
                        <a14:foregroundMark x1="74205" y1="85878" x2="73182" y2="87356"/>
                        <a14:foregroundMark x1="71250" y1="85714" x2="74773" y2="88670"/>
                        <a14:foregroundMark x1="75455" y1="83908" x2="74432" y2="90805"/>
                        <a14:foregroundMark x1="74432" y1="90805" x2="74205" y2="90640"/>
                        <a14:foregroundMark x1="23182" y1="86043" x2="25682" y2="80131"/>
                        <a14:foregroundMark x1="25682" y1="80131" x2="27614" y2="69294"/>
                        <a14:foregroundMark x1="29205" y1="67652" x2="29205" y2="67652"/>
                        <a14:foregroundMark x1="29205" y1="67652" x2="29205" y2="67652"/>
                        <a14:foregroundMark x1="29318" y1="67323" x2="29318" y2="67323"/>
                        <a14:foregroundMark x1="32500" y1="65681" x2="32500" y2="65681"/>
                        <a14:foregroundMark x1="33068" y1="65846" x2="33068" y2="65846"/>
                        <a14:foregroundMark x1="35795" y1="66010" x2="36136" y2="66174"/>
                        <a14:foregroundMark x1="38977" y1="66174" x2="38977" y2="66174"/>
                        <a14:foregroundMark x1="41023" y1="66502" x2="41023" y2="66502"/>
                        <a14:foregroundMark x1="50455" y1="67980" x2="50455" y2="67980"/>
                        <a14:foregroundMark x1="52045" y1="68144" x2="52045" y2="68144"/>
                        <a14:foregroundMark x1="53295" y1="68144" x2="53295" y2="68144"/>
                        <a14:foregroundMark x1="54432" y1="68144" x2="54432" y2="68144"/>
                        <a14:foregroundMark x1="82273" y1="58456" x2="82273" y2="58456"/>
                        <a14:foregroundMark x1="82273" y1="58456" x2="82273" y2="58456"/>
                        <a14:foregroundMark x1="82273" y1="58456" x2="82273" y2="58456"/>
                        <a14:foregroundMark x1="93636" y1="46962" x2="93636" y2="46962"/>
                        <a14:foregroundMark x1="95000" y1="41872" x2="95000" y2="41872"/>
                        <a14:foregroundMark x1="64886" y1="18391" x2="68864" y2="22660"/>
                        <a14:foregroundMark x1="68864" y1="22660" x2="69773" y2="31691"/>
                        <a14:foregroundMark x1="69773" y1="31691" x2="68977" y2="33169"/>
                        <a14:foregroundMark x1="31705" y1="16256" x2="25909" y2="24138"/>
                        <a14:foregroundMark x1="25909" y1="24138" x2="27273" y2="29721"/>
                        <a14:foregroundMark x1="4659" y1="39573" x2="6136" y2="45320"/>
                        <a14:foregroundMark x1="14545" y1="37767" x2="16591" y2="36453"/>
                        <a14:foregroundMark x1="5114" y1="38752" x2="18864" y2="26929"/>
                        <a14:foregroundMark x1="21932" y1="24466" x2="20000" y2="32841"/>
                        <a14:foregroundMark x1="20000" y1="32841" x2="45795" y2="36453"/>
                        <a14:foregroundMark x1="45795" y1="36453" x2="68523" y2="33990"/>
                        <a14:foregroundMark x1="69659" y1="34319" x2="69659" y2="34319"/>
                        <a14:foregroundMark x1="68295" y1="34811" x2="68295" y2="34811"/>
                        <a14:foregroundMark x1="68068" y1="34975" x2="68068" y2="34975"/>
                        <a14:foregroundMark x1="67159" y1="35468" x2="67159" y2="35468"/>
                        <a14:foregroundMark x1="66364" y1="35632" x2="66364" y2="35632"/>
                        <a14:foregroundMark x1="65341" y1="35632" x2="65341" y2="35632"/>
                        <a14:foregroundMark x1="64318" y1="35961" x2="64318" y2="35961"/>
                        <a14:foregroundMark x1="55909" y1="36782" x2="55909" y2="36782"/>
                        <a14:foregroundMark x1="51932" y1="37438" x2="51477" y2="37767"/>
                        <a14:foregroundMark x1="46932" y1="38259" x2="46932" y2="38259"/>
                        <a14:foregroundMark x1="43182" y1="38259" x2="42727" y2="38424"/>
                        <a14:foregroundMark x1="39432" y1="37438" x2="39432" y2="37438"/>
                        <a14:foregroundMark x1="38409" y1="37274" x2="38409" y2="37274"/>
                        <a14:foregroundMark x1="36477" y1="37274" x2="36477" y2="37274"/>
                        <a14:foregroundMark x1="13409" y1="38916" x2="17159" y2="40558"/>
                        <a14:foregroundMark x1="5568" y1="47126" x2="15795" y2="57143"/>
                        <a14:foregroundMark x1="45568" y1="51396" x2="51136" y2="53530"/>
                        <a14:foregroundMark x1="51136" y1="53530" x2="51250" y2="53530"/>
                        <a14:foregroundMark x1="73182" y1="33826" x2="77955" y2="30213"/>
                        <a14:foregroundMark x1="77955" y1="30213" x2="83182" y2="29721"/>
                        <a14:foregroundMark x1="83182" y1="29721" x2="88750" y2="31363"/>
                        <a14:foregroundMark x1="88750" y1="31363" x2="93864" y2="38095"/>
                        <a14:foregroundMark x1="93864" y1="38095" x2="94545" y2="39901"/>
                        <a14:foregroundMark x1="77273" y1="27422" x2="63295" y2="12315"/>
                        <a14:foregroundMark x1="63295" y1="12315" x2="45568" y2="8539"/>
                        <a14:foregroundMark x1="45568" y1="8539" x2="37500" y2="9195"/>
                        <a14:foregroundMark x1="37500" y1="9195" x2="22386" y2="22167"/>
                        <a14:foregroundMark x1="22386" y1="22167" x2="22159" y2="239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9051" y="4422133"/>
            <a:ext cx="1950666" cy="135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DF24A71-909B-2F40-8B65-6A890CED0E21}"/>
              </a:ext>
            </a:extLst>
          </p:cNvPr>
          <p:cNvPicPr>
            <a:picLocks noChangeAspect="1"/>
          </p:cNvPicPr>
          <p:nvPr/>
        </p:nvPicPr>
        <p:blipFill rotWithShape="1">
          <a:blip r:embed="rId14"/>
          <a:srcRect t="-10997" r="76203" b="-51497"/>
          <a:stretch/>
        </p:blipFill>
        <p:spPr>
          <a:xfrm>
            <a:off x="4866508" y="5814279"/>
            <a:ext cx="2040183" cy="59367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7B44B3A-4F7D-4807-B0E4-AB955091AB2B}"/>
              </a:ext>
            </a:extLst>
          </p:cNvPr>
          <p:cNvSpPr/>
          <p:nvPr/>
        </p:nvSpPr>
        <p:spPr>
          <a:xfrm>
            <a:off x="2139900" y="1249843"/>
            <a:ext cx="72799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rgbClr val="00FA00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What’s the heading for the text below?</a:t>
            </a:r>
            <a:endParaRPr lang="en-VN" sz="2800" dirty="0">
              <a:solidFill>
                <a:srgbClr val="00FA00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22B3143-9015-4739-BC07-E4702A2F765C}"/>
              </a:ext>
            </a:extLst>
          </p:cNvPr>
          <p:cNvSpPr/>
          <p:nvPr/>
        </p:nvSpPr>
        <p:spPr>
          <a:xfrm>
            <a:off x="2384775" y="1865895"/>
            <a:ext cx="7425502" cy="490316"/>
          </a:xfrm>
          <a:prstGeom prst="rect">
            <a:avLst/>
          </a:prstGeom>
          <a:solidFill>
            <a:srgbClr val="FBEECB"/>
          </a:solidFill>
          <a:ln>
            <a:solidFill>
              <a:srgbClr val="FBEE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b="1" dirty="0">
                <a:solidFill>
                  <a:schemeClr val="tx1"/>
                </a:solidFill>
              </a:rPr>
              <a:t>Part 4</a:t>
            </a:r>
          </a:p>
        </p:txBody>
      </p:sp>
    </p:spTree>
    <p:extLst>
      <p:ext uri="{BB962C8B-B14F-4D97-AF65-F5344CB8AC3E}">
        <p14:creationId xmlns:p14="http://schemas.microsoft.com/office/powerpoint/2010/main" val="16167936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1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8" dur="10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5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: Rounded Corners 19">
            <a:extLst>
              <a:ext uri="{FF2B5EF4-FFF2-40B4-BE49-F238E27FC236}">
                <a16:creationId xmlns:a16="http://schemas.microsoft.com/office/drawing/2014/main" id="{E009F80E-1253-EB4D-BAEA-32F7A3C93C53}"/>
              </a:ext>
            </a:extLst>
          </p:cNvPr>
          <p:cNvSpPr/>
          <p:nvPr/>
        </p:nvSpPr>
        <p:spPr>
          <a:xfrm>
            <a:off x="3868707" y="631376"/>
            <a:ext cx="5251230" cy="576064"/>
          </a:xfrm>
          <a:prstGeom prst="roundRect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3200" b="1" dirty="0">
                <a:latin typeface="Poppins" panose="00000500000000000000" pitchFamily="2" charset="0"/>
                <a:cs typeface="Poppins" panose="00000500000000000000" pitchFamily="2" charset="0"/>
              </a:rPr>
              <a:t>Exercise 4 - SB page 33</a:t>
            </a:r>
          </a:p>
        </p:txBody>
      </p:sp>
      <p:pic>
        <p:nvPicPr>
          <p:cNvPr id="9" name="Picture 4" descr="Free Vector | Book and pen cartoon icon illustration. education object icon  concept isolated . flat cartoon style">
            <a:extLst>
              <a:ext uri="{FF2B5EF4-FFF2-40B4-BE49-F238E27FC236}">
                <a16:creationId xmlns:a16="http://schemas.microsoft.com/office/drawing/2014/main" id="{B8EDB60A-CAEB-874A-AAB5-27CE054C8A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ECCE"/>
              </a:clrFrom>
              <a:clrTo>
                <a:srgbClr val="FFECCE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937483">
            <a:off x="3341495" y="392196"/>
            <a:ext cx="1054423" cy="1054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1C2847F-08A9-2447-AFA8-4FD9AE96C6D7}"/>
              </a:ext>
            </a:extLst>
          </p:cNvPr>
          <p:cNvSpPr/>
          <p:nvPr/>
        </p:nvSpPr>
        <p:spPr>
          <a:xfrm>
            <a:off x="1834923" y="1207440"/>
            <a:ext cx="852215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solidFill>
                  <a:schemeClr val="accent2"/>
                </a:solidFill>
              </a:rPr>
              <a:t>Which facts about life on the International Space Station are surprising to you?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40A173-48CF-AD41-9AE0-3A5954EA8FE0}"/>
              </a:ext>
            </a:extLst>
          </p:cNvPr>
          <p:cNvSpPr txBox="1"/>
          <p:nvPr/>
        </p:nvSpPr>
        <p:spPr>
          <a:xfrm>
            <a:off x="328613" y="2284658"/>
            <a:ext cx="21787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3200" i="1" dirty="0">
                <a:solidFill>
                  <a:schemeClr val="accent5">
                    <a:lumMod val="75000"/>
                  </a:schemeClr>
                </a:solidFill>
              </a:rPr>
              <a:t>Example</a:t>
            </a:r>
            <a:r>
              <a:rPr lang="en-US" sz="3200" i="1" dirty="0">
                <a:solidFill>
                  <a:schemeClr val="accent5">
                    <a:lumMod val="75000"/>
                  </a:schemeClr>
                </a:solidFill>
              </a:rPr>
              <a:t>s</a:t>
            </a:r>
            <a:r>
              <a:rPr lang="en-VN" sz="3200" i="1" dirty="0">
                <a:solidFill>
                  <a:schemeClr val="accent5">
                    <a:lumMod val="75000"/>
                  </a:schemeClr>
                </a:solidFill>
              </a:rPr>
              <a:t>:</a:t>
            </a:r>
          </a:p>
        </p:txBody>
      </p:sp>
      <p:sp>
        <p:nvSpPr>
          <p:cNvPr id="3" name="Rounded Rectangular Callout 2">
            <a:extLst>
              <a:ext uri="{FF2B5EF4-FFF2-40B4-BE49-F238E27FC236}">
                <a16:creationId xmlns:a16="http://schemas.microsoft.com/office/drawing/2014/main" id="{B3DFD777-BD37-184B-8F41-F5CE15899685}"/>
              </a:ext>
            </a:extLst>
          </p:cNvPr>
          <p:cNvSpPr/>
          <p:nvPr/>
        </p:nvSpPr>
        <p:spPr>
          <a:xfrm>
            <a:off x="328613" y="4131082"/>
            <a:ext cx="5207922" cy="966255"/>
          </a:xfrm>
          <a:prstGeom prst="wedgeRoundRectCallout">
            <a:avLst>
              <a:gd name="adj1" fmla="val -47080"/>
              <a:gd name="adj2" fmla="val 85859"/>
              <a:gd name="adj3" fmla="val 16667"/>
            </a:avLst>
          </a:prstGeom>
          <a:noFill/>
          <a:ln w="28575">
            <a:solidFill>
              <a:srgbClr val="00FA00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6">
                    <a:lumMod val="75000"/>
                  </a:schemeClr>
                </a:solidFill>
              </a:rPr>
              <a:t>They can’t take a shower. Because …</a:t>
            </a:r>
          </a:p>
        </p:txBody>
      </p:sp>
      <p:sp>
        <p:nvSpPr>
          <p:cNvPr id="26" name="Rounded Rectangular Callout 25">
            <a:extLst>
              <a:ext uri="{FF2B5EF4-FFF2-40B4-BE49-F238E27FC236}">
                <a16:creationId xmlns:a16="http://schemas.microsoft.com/office/drawing/2014/main" id="{5246F56D-2183-B54A-BDC6-AE5A63DA188B}"/>
              </a:ext>
            </a:extLst>
          </p:cNvPr>
          <p:cNvSpPr/>
          <p:nvPr/>
        </p:nvSpPr>
        <p:spPr>
          <a:xfrm>
            <a:off x="5900739" y="4557714"/>
            <a:ext cx="5063610" cy="1135056"/>
          </a:xfrm>
          <a:prstGeom prst="wedgeRoundRectCallout">
            <a:avLst>
              <a:gd name="adj1" fmla="val 40801"/>
              <a:gd name="adj2" fmla="val 78373"/>
              <a:gd name="adj3" fmla="val 16667"/>
            </a:avLst>
          </a:prstGeom>
          <a:noFill/>
          <a:ln w="28575">
            <a:solidFill>
              <a:schemeClr val="accent5">
                <a:lumMod val="7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accent5">
                    <a:lumMod val="75000"/>
                  </a:schemeClr>
                </a:solidFill>
              </a:rPr>
              <a:t>They work 11 hours a day. Because …</a:t>
            </a:r>
          </a:p>
        </p:txBody>
      </p:sp>
      <p:sp>
        <p:nvSpPr>
          <p:cNvPr id="30" name="Rounded Rectangular Callout 29">
            <a:extLst>
              <a:ext uri="{FF2B5EF4-FFF2-40B4-BE49-F238E27FC236}">
                <a16:creationId xmlns:a16="http://schemas.microsoft.com/office/drawing/2014/main" id="{87D7BEBF-AE63-8041-AB59-01C4CCFDE5B8}"/>
              </a:ext>
            </a:extLst>
          </p:cNvPr>
          <p:cNvSpPr/>
          <p:nvPr/>
        </p:nvSpPr>
        <p:spPr>
          <a:xfrm>
            <a:off x="4674583" y="2378793"/>
            <a:ext cx="6618377" cy="1466257"/>
          </a:xfrm>
          <a:prstGeom prst="wedgeRoundRectCallout">
            <a:avLst>
              <a:gd name="adj1" fmla="val 50860"/>
              <a:gd name="adj2" fmla="val 87338"/>
              <a:gd name="adj3" fmla="val 16667"/>
            </a:avLst>
          </a:prstGeom>
          <a:noFill/>
          <a:ln w="28575">
            <a:solidFill>
              <a:srgbClr val="FF8AD8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941651"/>
                </a:solidFill>
              </a:rPr>
              <a:t>They can browse the Internet. Because I don’t think they can access Internet from the Space.</a:t>
            </a:r>
          </a:p>
        </p:txBody>
      </p:sp>
    </p:spTree>
    <p:extLst>
      <p:ext uri="{BB962C8B-B14F-4D97-AF65-F5344CB8AC3E}">
        <p14:creationId xmlns:p14="http://schemas.microsoft.com/office/powerpoint/2010/main" val="1034730184"/>
      </p:ext>
    </p:extLst>
  </p:cSld>
  <p:clrMapOvr>
    <a:masterClrMapping/>
  </p:clrMapOvr>
  <p:transition spd="slow">
    <p:wheel spokes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0C679F3-5F87-D242-9985-337773B33767}"/>
              </a:ext>
            </a:extLst>
          </p:cNvPr>
          <p:cNvSpPr/>
          <p:nvPr/>
        </p:nvSpPr>
        <p:spPr>
          <a:xfrm>
            <a:off x="5574359" y="776443"/>
            <a:ext cx="558036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Choose the correct answers.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C82BE552-1D69-2E45-B26B-F35A7230C5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30825" y="5645074"/>
            <a:ext cx="864711" cy="437422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468A4283-7137-984B-8C96-15C88603BD67}"/>
              </a:ext>
            </a:extLst>
          </p:cNvPr>
          <p:cNvSpPr txBox="1"/>
          <p:nvPr/>
        </p:nvSpPr>
        <p:spPr>
          <a:xfrm>
            <a:off x="7724743" y="6443219"/>
            <a:ext cx="37469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i="1" dirty="0"/>
              <a:t>Click on the key to display the answer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0FC60F-F725-7A4E-9266-2264DC71CC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89018"/>
          <a:stretch/>
        </p:blipFill>
        <p:spPr>
          <a:xfrm>
            <a:off x="0" y="1647808"/>
            <a:ext cx="5464627" cy="89911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DACD683B-BE8C-104D-8B12-1DE4659F480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73662"/>
          <a:stretch/>
        </p:blipFill>
        <p:spPr>
          <a:xfrm>
            <a:off x="-2" y="4132001"/>
            <a:ext cx="5464627" cy="215638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021C771-5E73-DE45-A39A-8921311767F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47926" b="26937"/>
          <a:stretch/>
        </p:blipFill>
        <p:spPr>
          <a:xfrm>
            <a:off x="6007096" y="3575750"/>
            <a:ext cx="5464627" cy="205805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85167C9-E9C9-3842-AEEA-83CAC20E785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31777" b="52687"/>
          <a:stretch/>
        </p:blipFill>
        <p:spPr>
          <a:xfrm>
            <a:off x="-2" y="2792987"/>
            <a:ext cx="5464627" cy="1272025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3F6CA58B-DACA-AE4C-97BE-401AA3D5B13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1144" b="68893"/>
          <a:stretch/>
        </p:blipFill>
        <p:spPr>
          <a:xfrm>
            <a:off x="6007096" y="1647808"/>
            <a:ext cx="5464627" cy="1634443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173B9F0-BBB2-FF40-97B2-7CC33C98ABFD}"/>
              </a:ext>
            </a:extLst>
          </p:cNvPr>
          <p:cNvSpPr/>
          <p:nvPr/>
        </p:nvSpPr>
        <p:spPr>
          <a:xfrm>
            <a:off x="8079219" y="2792987"/>
            <a:ext cx="1304624" cy="636013"/>
          </a:xfrm>
          <a:custGeom>
            <a:avLst/>
            <a:gdLst>
              <a:gd name="connsiteX0" fmla="*/ 0 w 1304624"/>
              <a:gd name="connsiteY0" fmla="*/ 318007 h 636013"/>
              <a:gd name="connsiteX1" fmla="*/ 652312 w 1304624"/>
              <a:gd name="connsiteY1" fmla="*/ 0 h 636013"/>
              <a:gd name="connsiteX2" fmla="*/ 1304624 w 1304624"/>
              <a:gd name="connsiteY2" fmla="*/ 318007 h 636013"/>
              <a:gd name="connsiteX3" fmla="*/ 652312 w 1304624"/>
              <a:gd name="connsiteY3" fmla="*/ 636014 h 636013"/>
              <a:gd name="connsiteX4" fmla="*/ 0 w 1304624"/>
              <a:gd name="connsiteY4" fmla="*/ 318007 h 6360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04624" h="636013" extrusionOk="0">
                <a:moveTo>
                  <a:pt x="0" y="318007"/>
                </a:moveTo>
                <a:cubicBezTo>
                  <a:pt x="-36957" y="58644"/>
                  <a:pt x="377996" y="-7450"/>
                  <a:pt x="652312" y="0"/>
                </a:cubicBezTo>
                <a:cubicBezTo>
                  <a:pt x="1009619" y="6616"/>
                  <a:pt x="1277473" y="184976"/>
                  <a:pt x="1304624" y="318007"/>
                </a:cubicBezTo>
                <a:cubicBezTo>
                  <a:pt x="1265084" y="465918"/>
                  <a:pt x="996687" y="655671"/>
                  <a:pt x="652312" y="636014"/>
                </a:cubicBezTo>
                <a:cubicBezTo>
                  <a:pt x="280153" y="607634"/>
                  <a:pt x="-3484" y="474174"/>
                  <a:pt x="0" y="318007"/>
                </a:cubicBezTo>
                <a:close/>
              </a:path>
            </a:pathLst>
          </a:cu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847A4C6-1DFD-0C4C-B593-0969805EECD2}"/>
              </a:ext>
            </a:extLst>
          </p:cNvPr>
          <p:cNvSpPr/>
          <p:nvPr/>
        </p:nvSpPr>
        <p:spPr>
          <a:xfrm>
            <a:off x="3896963" y="3575750"/>
            <a:ext cx="1567662" cy="556251"/>
          </a:xfrm>
          <a:custGeom>
            <a:avLst/>
            <a:gdLst>
              <a:gd name="connsiteX0" fmla="*/ 0 w 1567662"/>
              <a:gd name="connsiteY0" fmla="*/ 278126 h 556251"/>
              <a:gd name="connsiteX1" fmla="*/ 783831 w 1567662"/>
              <a:gd name="connsiteY1" fmla="*/ 0 h 556251"/>
              <a:gd name="connsiteX2" fmla="*/ 1567662 w 1567662"/>
              <a:gd name="connsiteY2" fmla="*/ 278126 h 556251"/>
              <a:gd name="connsiteX3" fmla="*/ 783831 w 1567662"/>
              <a:gd name="connsiteY3" fmla="*/ 556252 h 556251"/>
              <a:gd name="connsiteX4" fmla="*/ 0 w 1567662"/>
              <a:gd name="connsiteY4" fmla="*/ 278126 h 556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7662" h="556251" extrusionOk="0">
                <a:moveTo>
                  <a:pt x="0" y="278126"/>
                </a:moveTo>
                <a:cubicBezTo>
                  <a:pt x="-21626" y="75524"/>
                  <a:pt x="401685" y="-4400"/>
                  <a:pt x="783831" y="0"/>
                </a:cubicBezTo>
                <a:cubicBezTo>
                  <a:pt x="1212292" y="9934"/>
                  <a:pt x="1554234" y="145589"/>
                  <a:pt x="1567662" y="278126"/>
                </a:cubicBezTo>
                <a:cubicBezTo>
                  <a:pt x="1530603" y="405751"/>
                  <a:pt x="1202780" y="573510"/>
                  <a:pt x="783831" y="556252"/>
                </a:cubicBezTo>
                <a:cubicBezTo>
                  <a:pt x="349199" y="552115"/>
                  <a:pt x="-4915" y="404272"/>
                  <a:pt x="0" y="278126"/>
                </a:cubicBezTo>
                <a:close/>
              </a:path>
            </a:pathLst>
          </a:cu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2E0BA284-38F2-9641-8B9C-6A97E6D1D7BC}"/>
              </a:ext>
            </a:extLst>
          </p:cNvPr>
          <p:cNvSpPr/>
          <p:nvPr/>
        </p:nvSpPr>
        <p:spPr>
          <a:xfrm>
            <a:off x="6385329" y="4326652"/>
            <a:ext cx="2518827" cy="556251"/>
          </a:xfrm>
          <a:custGeom>
            <a:avLst/>
            <a:gdLst>
              <a:gd name="connsiteX0" fmla="*/ 0 w 2518827"/>
              <a:gd name="connsiteY0" fmla="*/ 278126 h 556251"/>
              <a:gd name="connsiteX1" fmla="*/ 1259414 w 2518827"/>
              <a:gd name="connsiteY1" fmla="*/ 0 h 556251"/>
              <a:gd name="connsiteX2" fmla="*/ 2518828 w 2518827"/>
              <a:gd name="connsiteY2" fmla="*/ 278126 h 556251"/>
              <a:gd name="connsiteX3" fmla="*/ 1259414 w 2518827"/>
              <a:gd name="connsiteY3" fmla="*/ 556252 h 556251"/>
              <a:gd name="connsiteX4" fmla="*/ 0 w 2518827"/>
              <a:gd name="connsiteY4" fmla="*/ 278126 h 556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18827" h="556251" extrusionOk="0">
                <a:moveTo>
                  <a:pt x="0" y="278126"/>
                </a:moveTo>
                <a:cubicBezTo>
                  <a:pt x="-9204" y="103669"/>
                  <a:pt x="715431" y="-13139"/>
                  <a:pt x="1259414" y="0"/>
                </a:cubicBezTo>
                <a:cubicBezTo>
                  <a:pt x="1950532" y="9934"/>
                  <a:pt x="2505400" y="145589"/>
                  <a:pt x="2518828" y="278126"/>
                </a:cubicBezTo>
                <a:cubicBezTo>
                  <a:pt x="2507580" y="423846"/>
                  <a:pt x="1903298" y="620181"/>
                  <a:pt x="1259414" y="556252"/>
                </a:cubicBezTo>
                <a:cubicBezTo>
                  <a:pt x="562125" y="552115"/>
                  <a:pt x="-4915" y="404272"/>
                  <a:pt x="0" y="278126"/>
                </a:cubicBezTo>
                <a:close/>
              </a:path>
            </a:pathLst>
          </a:cu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F44FC0B3-1606-0F44-BDB7-F9DC2540C2F4}"/>
              </a:ext>
            </a:extLst>
          </p:cNvPr>
          <p:cNvSpPr/>
          <p:nvPr/>
        </p:nvSpPr>
        <p:spPr>
          <a:xfrm>
            <a:off x="328021" y="5853054"/>
            <a:ext cx="1440818" cy="435330"/>
          </a:xfrm>
          <a:custGeom>
            <a:avLst/>
            <a:gdLst>
              <a:gd name="connsiteX0" fmla="*/ 0 w 1440818"/>
              <a:gd name="connsiteY0" fmla="*/ 217665 h 435330"/>
              <a:gd name="connsiteX1" fmla="*/ 720409 w 1440818"/>
              <a:gd name="connsiteY1" fmla="*/ 0 h 435330"/>
              <a:gd name="connsiteX2" fmla="*/ 1440818 w 1440818"/>
              <a:gd name="connsiteY2" fmla="*/ 217665 h 435330"/>
              <a:gd name="connsiteX3" fmla="*/ 720409 w 1440818"/>
              <a:gd name="connsiteY3" fmla="*/ 435330 h 435330"/>
              <a:gd name="connsiteX4" fmla="*/ 0 w 1440818"/>
              <a:gd name="connsiteY4" fmla="*/ 217665 h 435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40818" h="435330" extrusionOk="0">
                <a:moveTo>
                  <a:pt x="0" y="217665"/>
                </a:moveTo>
                <a:cubicBezTo>
                  <a:pt x="-8710" y="77717"/>
                  <a:pt x="401832" y="-6874"/>
                  <a:pt x="720409" y="0"/>
                </a:cubicBezTo>
                <a:cubicBezTo>
                  <a:pt x="1117169" y="2488"/>
                  <a:pt x="1435721" y="105449"/>
                  <a:pt x="1440818" y="217665"/>
                </a:cubicBezTo>
                <a:cubicBezTo>
                  <a:pt x="1380307" y="295457"/>
                  <a:pt x="1062371" y="504503"/>
                  <a:pt x="720409" y="435330"/>
                </a:cubicBezTo>
                <a:cubicBezTo>
                  <a:pt x="320031" y="429350"/>
                  <a:pt x="-3233" y="319815"/>
                  <a:pt x="0" y="217665"/>
                </a:cubicBezTo>
                <a:close/>
              </a:path>
            </a:pathLst>
          </a:custGeom>
          <a:noFill/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78710EAB-BCE4-4D39-833B-3BEE279193A2}"/>
              </a:ext>
            </a:extLst>
          </p:cNvPr>
          <p:cNvGrpSpPr/>
          <p:nvPr/>
        </p:nvGrpSpPr>
        <p:grpSpPr>
          <a:xfrm>
            <a:off x="-109737" y="470351"/>
            <a:ext cx="5684096" cy="1054423"/>
            <a:chOff x="564132" y="481594"/>
            <a:chExt cx="5684096" cy="1054423"/>
          </a:xfrm>
        </p:grpSpPr>
        <p:sp>
          <p:nvSpPr>
            <p:cNvPr id="9" name="Rectangle: Rounded Corners 19">
              <a:extLst>
                <a:ext uri="{FF2B5EF4-FFF2-40B4-BE49-F238E27FC236}">
                  <a16:creationId xmlns:a16="http://schemas.microsoft.com/office/drawing/2014/main" id="{BF6CBBA8-A34A-B347-BE2F-8DED3986AC19}"/>
                </a:ext>
              </a:extLst>
            </p:cNvPr>
            <p:cNvSpPr/>
            <p:nvPr/>
          </p:nvSpPr>
          <p:spPr>
            <a:xfrm>
              <a:off x="1091132" y="732996"/>
              <a:ext cx="5157096" cy="576064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b="1" dirty="0">
                  <a:latin typeface="Poppins" panose="00000500000000000000" pitchFamily="2" charset="0"/>
                  <a:cs typeface="Poppins" panose="00000500000000000000" pitchFamily="2" charset="0"/>
                </a:rPr>
                <a:t>Exercise 5 - SB page 33</a:t>
              </a:r>
            </a:p>
          </p:txBody>
        </p:sp>
        <p:pic>
          <p:nvPicPr>
            <p:cNvPr id="10" name="Picture 4" descr="Free Vector | Book and pen cartoon icon illustration. education object icon  concept isolated . flat cartoon style">
              <a:extLst>
                <a:ext uri="{FF2B5EF4-FFF2-40B4-BE49-F238E27FC236}">
                  <a16:creationId xmlns:a16="http://schemas.microsoft.com/office/drawing/2014/main" id="{9953C1BE-46B7-B246-B027-DDD7B4CA17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clrChange>
                <a:clrFrom>
                  <a:srgbClr val="FFECCE"/>
                </a:clrFrom>
                <a:clrTo>
                  <a:srgbClr val="FFECC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37483">
              <a:off x="564132" y="481594"/>
              <a:ext cx="1054423" cy="105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2980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5" grpId="0" animBg="1"/>
      <p:bldP spid="30" grpId="0" animBg="1"/>
      <p:bldP spid="31" grpId="0" animBg="1"/>
      <p:bldP spid="3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F0613F6-821C-482F-93E1-A9DADE024DEC}"/>
              </a:ext>
            </a:extLst>
          </p:cNvPr>
          <p:cNvGrpSpPr/>
          <p:nvPr/>
        </p:nvGrpSpPr>
        <p:grpSpPr>
          <a:xfrm>
            <a:off x="-11919" y="614030"/>
            <a:ext cx="5802505" cy="1054423"/>
            <a:chOff x="3341495" y="574980"/>
            <a:chExt cx="5802505" cy="1054423"/>
          </a:xfrm>
        </p:grpSpPr>
        <p:sp>
          <p:nvSpPr>
            <p:cNvPr id="5" name="Rectangle: Rounded Corners 19">
              <a:extLst>
                <a:ext uri="{FF2B5EF4-FFF2-40B4-BE49-F238E27FC236}">
                  <a16:creationId xmlns:a16="http://schemas.microsoft.com/office/drawing/2014/main" id="{0E240F9F-0582-C041-A35B-E5E06FC86AA5}"/>
                </a:ext>
              </a:extLst>
            </p:cNvPr>
            <p:cNvSpPr/>
            <p:nvPr/>
          </p:nvSpPr>
          <p:spPr>
            <a:xfrm>
              <a:off x="3868707" y="814159"/>
              <a:ext cx="5275293" cy="632021"/>
            </a:xfrm>
            <a:prstGeom prst="roundRect">
              <a:avLst/>
            </a:prstGeom>
            <a:solidFill>
              <a:srgbClr val="00B0F0"/>
            </a:solidFill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3200" b="1" dirty="0">
                  <a:latin typeface="Poppins" panose="00000500000000000000" pitchFamily="2" charset="0"/>
                  <a:cs typeface="Poppins" panose="00000500000000000000" pitchFamily="2" charset="0"/>
                </a:rPr>
                <a:t>Exercise 6 - PB page 33</a:t>
              </a:r>
            </a:p>
          </p:txBody>
        </p:sp>
        <p:pic>
          <p:nvPicPr>
            <p:cNvPr id="6" name="Picture 4" descr="Free Vector | Book and pen cartoon icon illustration. education object icon  concept isolated . flat cartoon style">
              <a:extLst>
                <a:ext uri="{FF2B5EF4-FFF2-40B4-BE49-F238E27FC236}">
                  <a16:creationId xmlns:a16="http://schemas.microsoft.com/office/drawing/2014/main" id="{AAB0414A-1D72-6048-9587-BF72FDCF08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ECCE"/>
                </a:clrFrom>
                <a:clrTo>
                  <a:srgbClr val="FFECC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937483">
              <a:off x="3341495" y="574980"/>
              <a:ext cx="1054423" cy="10544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B2555415-E75E-C343-A088-4B3601EEE9A5}"/>
              </a:ext>
            </a:extLst>
          </p:cNvPr>
          <p:cNvSpPr/>
          <p:nvPr/>
        </p:nvSpPr>
        <p:spPr>
          <a:xfrm>
            <a:off x="751809" y="1613010"/>
            <a:ext cx="917240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chemeClr val="accent2"/>
                </a:solidFill>
                <a:latin typeface="Poppins" panose="00000500000000000000" pitchFamily="2" charset="0"/>
                <a:cs typeface="Poppins" panose="00000500000000000000" pitchFamily="2" charset="0"/>
              </a:rPr>
              <a:t>Talk about your daily activities with your partners. Then report.</a:t>
            </a:r>
            <a:endParaRPr lang="en-VN" sz="2800" dirty="0">
              <a:solidFill>
                <a:schemeClr val="accent2"/>
              </a:solidFill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pic>
        <p:nvPicPr>
          <p:cNvPr id="7" name="Picture 6" descr="Graphical user interface&#10;&#10;Description automatically generated">
            <a:extLst>
              <a:ext uri="{FF2B5EF4-FFF2-40B4-BE49-F238E27FC236}">
                <a16:creationId xmlns:a16="http://schemas.microsoft.com/office/drawing/2014/main" id="{96970A23-1946-4F67-86CA-6309F75D9E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9960"/>
          <a:stretch/>
        </p:blipFill>
        <p:spPr>
          <a:xfrm>
            <a:off x="3677151" y="3907203"/>
            <a:ext cx="3714750" cy="2401360"/>
          </a:xfrm>
          <a:prstGeom prst="rect">
            <a:avLst/>
          </a:prstGeom>
        </p:spPr>
      </p:pic>
      <p:sp>
        <p:nvSpPr>
          <p:cNvPr id="15" name="Rounded Rectangular Callout 14">
            <a:extLst>
              <a:ext uri="{FF2B5EF4-FFF2-40B4-BE49-F238E27FC236}">
                <a16:creationId xmlns:a16="http://schemas.microsoft.com/office/drawing/2014/main" id="{3CFF2D2C-258A-E346-ABAD-343DE15170F9}"/>
              </a:ext>
            </a:extLst>
          </p:cNvPr>
          <p:cNvSpPr/>
          <p:nvPr/>
        </p:nvSpPr>
        <p:spPr>
          <a:xfrm>
            <a:off x="5790586" y="2345122"/>
            <a:ext cx="6265892" cy="1530377"/>
          </a:xfrm>
          <a:prstGeom prst="wedgeRoundRectCallout">
            <a:avLst>
              <a:gd name="adj1" fmla="val -45461"/>
              <a:gd name="adj2" fmla="val 88704"/>
              <a:gd name="adj3" fmla="val 16667"/>
            </a:avLst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Nam often browses the Internet.</a:t>
            </a:r>
          </a:p>
          <a:p>
            <a:r>
              <a:rPr lang="en-US" sz="28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Poppins" panose="00000500000000000000" pitchFamily="2" charset="0"/>
                <a:cs typeface="Poppins" panose="00000500000000000000" pitchFamily="2" charset="0"/>
              </a:rPr>
              <a:t>He sometimes reads but he never plays cards.</a:t>
            </a:r>
          </a:p>
        </p:txBody>
      </p:sp>
    </p:spTree>
    <p:extLst>
      <p:ext uri="{BB962C8B-B14F-4D97-AF65-F5344CB8AC3E}">
        <p14:creationId xmlns:p14="http://schemas.microsoft.com/office/powerpoint/2010/main" val="3228952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Well Done” là gì và cấu trúc cụm từ “Well Done” trong câu Tiếng Anh">
            <a:extLst>
              <a:ext uri="{FF2B5EF4-FFF2-40B4-BE49-F238E27FC236}">
                <a16:creationId xmlns:a16="http://schemas.microsoft.com/office/drawing/2014/main" id="{556BEC33-333F-F648-B072-8AAACF5C8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4133" y="671581"/>
            <a:ext cx="9363734" cy="5514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8522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672</TotalTime>
  <Words>486</Words>
  <Application>Microsoft Office PowerPoint</Application>
  <PresentationFormat>Widescreen</PresentationFormat>
  <Paragraphs>84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Poppins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Phương Phạm</dc:creator>
  <cp:lastModifiedBy>Super</cp:lastModifiedBy>
  <cp:revision>12</cp:revision>
  <dcterms:created xsi:type="dcterms:W3CDTF">2021-06-30T07:08:07Z</dcterms:created>
  <dcterms:modified xsi:type="dcterms:W3CDTF">2021-07-29T10:57:21Z</dcterms:modified>
</cp:coreProperties>
</file>