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95" r:id="rId2"/>
    <p:sldId id="293" r:id="rId3"/>
    <p:sldId id="257" r:id="rId4"/>
    <p:sldId id="277" r:id="rId5"/>
    <p:sldId id="294" r:id="rId6"/>
    <p:sldId id="276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68" r:id="rId17"/>
    <p:sldId id="270" r:id="rId18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1C5DCF1-E32B-4588-AAD6-8C1AF4C487DB}">
          <p14:sldIdLst>
            <p14:sldId id="295"/>
          </p14:sldIdLst>
        </p14:section>
        <p14:section name="Untitled Section" id="{0603E115-4DB2-4686-9707-607F075751BE}">
          <p14:sldIdLst>
            <p14:sldId id="293"/>
            <p14:sldId id="257"/>
            <p14:sldId id="277"/>
            <p14:sldId id="294"/>
            <p14:sldId id="276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68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8AD8"/>
    <a:srgbClr val="FFFF00"/>
    <a:srgbClr val="00FF00"/>
    <a:srgbClr val="FFD579"/>
    <a:srgbClr val="FF9300"/>
    <a:srgbClr val="942093"/>
    <a:srgbClr val="FF2F92"/>
    <a:srgbClr val="941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60"/>
    <p:restoredTop sz="94580"/>
  </p:normalViewPr>
  <p:slideViewPr>
    <p:cSldViewPr snapToGrid="0" snapToObjects="1">
      <p:cViewPr varScale="1">
        <p:scale>
          <a:sx n="68" d="100"/>
          <a:sy n="68" d="100"/>
        </p:scale>
        <p:origin x="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D5693-549E-604C-9DCC-E39D4A14A9BE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88617-9B0F-EE4D-B606-A116DC34F6B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7765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528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88617-9B0F-EE4D-B606-A116DC34F6B1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68829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88617-9B0F-EE4D-B606-A116DC34F6B1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22751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</a:t>
            </a:r>
            <a:r>
              <a:rPr lang="x-none" dirty="0"/>
              <a:t>ame EXERCISE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88617-9B0F-EE4D-B606-A116DC34F6B1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33219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88617-9B0F-EE4D-B606-A116DC34F6B1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94965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88617-9B0F-EE4D-B606-A116DC34F6B1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28664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Exercise 4 SB p.72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88617-9B0F-EE4D-B606-A116DC34F6B1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50583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88617-9B0F-EE4D-B606-A116DC34F6B1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3914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D30CD-CB9B-3341-806F-A235397C2193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55208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81E04-82CC-8A44-8A3C-FA11A2872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8295F8-446F-334E-AB30-F98797AC1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13F8D-5B1C-2949-BD65-1A0FD87F1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416DC-AC91-234C-8FC8-8F2BAC3E0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03C06-2917-DB4C-85A2-0A677FF61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91720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7C98C-643B-714A-A24E-1BB453AA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874DA-6A90-2248-A060-D730D6E58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CA131-FA36-B14C-AE06-325E412AE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5A335-161D-D749-8B33-7ED19F667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EEC43-15AB-784B-B135-DF356AF4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3415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D517F8-7A6D-FB41-ABA6-729CA92C87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3ECCD-1DA8-8449-B7B7-BF80BAB2C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78C5A-70C6-EC43-BBAC-4C0906CF8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B0CC-B955-7940-BB8C-BD9CF74A4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DFA10-1A09-E744-BE68-6FFF39EE3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4108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77423-7368-0147-8F71-3A06CAE7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C0B7B-88B7-054F-AC8C-6F5577D9C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E171F-0FBC-1B48-B215-FDE61F7EA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5C598-9269-2B48-B2EC-DE3CC3D92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844ED-1717-AD40-8351-FD3D7A79C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30518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F19BF-6B1E-1A49-B004-8DCEC0103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F6FA3-E732-1740-963D-EE1BB1F20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A5729-35B7-F146-A0CA-5EB41EA8C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575BC-031B-0A4F-BE86-4B9FE0D4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AA553-6671-EF45-A8BA-673E94F71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73182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A0A7-B732-C549-9BC4-285FAB28C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80BD5-A47E-7F4C-A20A-779574C0A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845C9-116A-6C49-B2B0-CB46BB8D9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1509F1-2DE7-D346-A5B9-C170D784E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58E9D-8918-D94E-B12D-30F9D1741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9DFCE-7CBB-BF42-9CFE-44D49F36B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763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5DF60-3DA7-BD4C-9D9C-DB5FF1E78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C9B18-0C2D-C04B-B1F6-89AFF34FA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8D56D-28E0-EA4E-8FE8-F554F55E6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3BE32-61BF-C442-A783-628FA7FF58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0F0974-FF96-6D4E-94F2-48409A7836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C04E18-DD2B-2443-9C59-558E595E6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D8490E-9D19-814B-9248-393A05F94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DC43F7-9573-5D4D-A05E-6AC62E342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3829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B71D9-1FB5-584B-84FA-11E6C893B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357417-678B-C845-B512-BB470ACF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0D446-8E15-7046-8223-50AAE17D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3FCE41-E56E-094C-8BA3-1046E6BAD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9692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A4B026-9099-124A-BB19-ABD92FE5E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47D9B5-8BDD-E848-9F95-8B449BC4A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C31F4-F1ED-9546-A0F7-B82F47B85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29742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FFEA-DE00-BA48-B70D-6232A36A0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EE1B7-0057-5245-AC16-2DD4026DE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AD6D3B-0D7F-3843-B79C-C67D8B232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43311-BCC0-A943-8CCB-5DE891375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AC4B3B-E64D-F54F-98FB-14B3E49DE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A39E6A-4A69-3142-84BD-711F029C8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8933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50E7B-41E0-4C4B-8097-7BCF1FB9B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D56E07-54FA-6645-87E7-C24BFB1352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41380-B080-6A42-9E54-60AE9E36B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2F385B-BCE9-1046-BFF6-317DE4BD9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66D3AF-8C4F-BF4D-BCA6-1DA7DCD14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A58769-BDF5-3342-84CB-2BA3A26B8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47721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8E9926-8E4D-3040-869C-602F31D7B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2A36C-A678-E645-9D10-C9CD0D8B1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BE5D4-56DF-2D45-9A51-942A21E1AA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244E1-252B-E14D-A3F9-369435C0F3E6}" type="datetimeFigureOut">
              <a:rPr lang="x-none" smtClean="0"/>
              <a:t>2/17/2023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01AFA-02FB-744C-B69B-006D6C3B1F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F8F09-6BEF-2443-8367-D5D52EDB00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14751-BAA4-2442-8885-F868225D777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2240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B4663BC-83D2-5DF8-56B1-8218B16CA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775"/>
            <a:ext cx="12070080" cy="599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59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03BC45-2A14-1F48-97B0-0C07A12EC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04" y="940571"/>
            <a:ext cx="4942760" cy="49473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EE6932-8BEB-5C40-B2FA-97EEA33C25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30" y="3073089"/>
            <a:ext cx="441308" cy="668066"/>
          </a:xfrm>
          <a:prstGeom prst="rect">
            <a:avLst/>
          </a:prstGeom>
        </p:spPr>
      </p:pic>
      <p:sp>
        <p:nvSpPr>
          <p:cNvPr id="4" name="Flowchart: Stored Data 3">
            <a:extLst>
              <a:ext uri="{FF2B5EF4-FFF2-40B4-BE49-F238E27FC236}">
                <a16:creationId xmlns:a16="http://schemas.microsoft.com/office/drawing/2014/main" id="{705716E3-7C3F-F74E-A664-1534099EB4F1}"/>
              </a:ext>
            </a:extLst>
          </p:cNvPr>
          <p:cNvSpPr/>
          <p:nvPr/>
        </p:nvSpPr>
        <p:spPr>
          <a:xfrm rot="5400000">
            <a:off x="2762266" y="1398369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CE0480BB-B297-7440-B34B-4B602F32AEEA}"/>
              </a:ext>
            </a:extLst>
          </p:cNvPr>
          <p:cNvSpPr/>
          <p:nvPr/>
        </p:nvSpPr>
        <p:spPr>
          <a:xfrm rot="10800000">
            <a:off x="4351774" y="2998812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lowchart: Stored Data 5">
            <a:extLst>
              <a:ext uri="{FF2B5EF4-FFF2-40B4-BE49-F238E27FC236}">
                <a16:creationId xmlns:a16="http://schemas.microsoft.com/office/drawing/2014/main" id="{35F74875-EB32-3145-85B2-ACBE2EFF95B5}"/>
              </a:ext>
            </a:extLst>
          </p:cNvPr>
          <p:cNvSpPr/>
          <p:nvPr/>
        </p:nvSpPr>
        <p:spPr>
          <a:xfrm rot="16200000">
            <a:off x="2762267" y="4604117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owchart: Stored Data 6">
            <a:extLst>
              <a:ext uri="{FF2B5EF4-FFF2-40B4-BE49-F238E27FC236}">
                <a16:creationId xmlns:a16="http://schemas.microsoft.com/office/drawing/2014/main" id="{B8EEE158-0E21-684F-A097-EAF3A7DF4C3C}"/>
              </a:ext>
            </a:extLst>
          </p:cNvPr>
          <p:cNvSpPr/>
          <p:nvPr/>
        </p:nvSpPr>
        <p:spPr>
          <a:xfrm>
            <a:off x="1178919" y="2998812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owchart: Stored Data 7">
            <a:extLst>
              <a:ext uri="{FF2B5EF4-FFF2-40B4-BE49-F238E27FC236}">
                <a16:creationId xmlns:a16="http://schemas.microsoft.com/office/drawing/2014/main" id="{2944B8B3-0A45-8F45-8FD3-E28BCDF67FEF}"/>
              </a:ext>
            </a:extLst>
          </p:cNvPr>
          <p:cNvSpPr/>
          <p:nvPr/>
        </p:nvSpPr>
        <p:spPr>
          <a:xfrm rot="2700000">
            <a:off x="1648989" y="1878480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owchart: Stored Data 8">
            <a:extLst>
              <a:ext uri="{FF2B5EF4-FFF2-40B4-BE49-F238E27FC236}">
                <a16:creationId xmlns:a16="http://schemas.microsoft.com/office/drawing/2014/main" id="{BAE4AD32-0BD8-8A4B-A344-A1C510BA3642}"/>
              </a:ext>
            </a:extLst>
          </p:cNvPr>
          <p:cNvSpPr/>
          <p:nvPr/>
        </p:nvSpPr>
        <p:spPr>
          <a:xfrm rot="13500000">
            <a:off x="3877754" y="4124481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owchart: Stored Data 9">
            <a:extLst>
              <a:ext uri="{FF2B5EF4-FFF2-40B4-BE49-F238E27FC236}">
                <a16:creationId xmlns:a16="http://schemas.microsoft.com/office/drawing/2014/main" id="{179CD089-60DF-4C44-8D14-536252AF815F}"/>
              </a:ext>
            </a:extLst>
          </p:cNvPr>
          <p:cNvSpPr/>
          <p:nvPr/>
        </p:nvSpPr>
        <p:spPr>
          <a:xfrm rot="18900000">
            <a:off x="1645726" y="4119446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owchart: Stored Data 10">
            <a:extLst>
              <a:ext uri="{FF2B5EF4-FFF2-40B4-BE49-F238E27FC236}">
                <a16:creationId xmlns:a16="http://schemas.microsoft.com/office/drawing/2014/main" id="{3FA8E278-13DB-004D-A30F-A9D9257DECF1}"/>
              </a:ext>
            </a:extLst>
          </p:cNvPr>
          <p:cNvSpPr/>
          <p:nvPr/>
        </p:nvSpPr>
        <p:spPr>
          <a:xfrm rot="8100000">
            <a:off x="3887173" y="1875334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7E4ED7-4F2A-E24D-B48B-6650EF96E078}"/>
              </a:ext>
            </a:extLst>
          </p:cNvPr>
          <p:cNvSpPr/>
          <p:nvPr/>
        </p:nvSpPr>
        <p:spPr>
          <a:xfrm>
            <a:off x="3047509" y="1478310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88E41C-8EED-3C4F-95A2-5D5C93AC6D60}"/>
              </a:ext>
            </a:extLst>
          </p:cNvPr>
          <p:cNvSpPr/>
          <p:nvPr/>
        </p:nvSpPr>
        <p:spPr>
          <a:xfrm rot="2700000">
            <a:off x="4172416" y="1898346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5BE516-EA5F-BB48-9713-771AF1FE29D6}"/>
              </a:ext>
            </a:extLst>
          </p:cNvPr>
          <p:cNvSpPr/>
          <p:nvPr/>
        </p:nvSpPr>
        <p:spPr>
          <a:xfrm>
            <a:off x="4637017" y="3078752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CE5191-EEE2-694F-9D4D-FBCAD5352E0D}"/>
              </a:ext>
            </a:extLst>
          </p:cNvPr>
          <p:cNvSpPr/>
          <p:nvPr/>
        </p:nvSpPr>
        <p:spPr>
          <a:xfrm>
            <a:off x="3047510" y="4684058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0CEE94-6D67-3C4D-9949-F06EA7C6B7DE}"/>
              </a:ext>
            </a:extLst>
          </p:cNvPr>
          <p:cNvSpPr/>
          <p:nvPr/>
        </p:nvSpPr>
        <p:spPr>
          <a:xfrm>
            <a:off x="1464161" y="3078753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3B12B83-EB5E-914C-91C4-809A2D77DD85}"/>
              </a:ext>
            </a:extLst>
          </p:cNvPr>
          <p:cNvSpPr/>
          <p:nvPr/>
        </p:nvSpPr>
        <p:spPr>
          <a:xfrm rot="2700000">
            <a:off x="1930967" y="4142458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2648799-2116-9E46-95D5-18AF488D57C4}"/>
              </a:ext>
            </a:extLst>
          </p:cNvPr>
          <p:cNvSpPr/>
          <p:nvPr/>
        </p:nvSpPr>
        <p:spPr>
          <a:xfrm rot="18900000">
            <a:off x="1934231" y="1901493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DF6267-6EF1-3B4F-9E72-49B75FD6E745}"/>
              </a:ext>
            </a:extLst>
          </p:cNvPr>
          <p:cNvSpPr/>
          <p:nvPr/>
        </p:nvSpPr>
        <p:spPr>
          <a:xfrm rot="18900000">
            <a:off x="4162996" y="4147493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3625A30-DD2B-B34E-87FF-A102951A4E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159" y="2764322"/>
            <a:ext cx="1447113" cy="1249699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B511C36-A18A-8749-85FF-BF0E87FD1C00}"/>
              </a:ext>
            </a:extLst>
          </p:cNvPr>
          <p:cNvSpPr/>
          <p:nvPr/>
        </p:nvSpPr>
        <p:spPr>
          <a:xfrm>
            <a:off x="649563" y="781770"/>
            <a:ext cx="10892873" cy="5294459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7C183E-F1D1-C04A-A155-FFD1CF9A1495}"/>
              </a:ext>
            </a:extLst>
          </p:cNvPr>
          <p:cNvSpPr txBox="1"/>
          <p:nvPr/>
        </p:nvSpPr>
        <p:spPr>
          <a:xfrm>
            <a:off x="5790064" y="1017201"/>
            <a:ext cx="5439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the sentences with the Past Simple forms of the verbs in brackets.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8A261C-A932-E045-A571-28B13A505F8F}"/>
              </a:ext>
            </a:extLst>
          </p:cNvPr>
          <p:cNvSpPr txBox="1"/>
          <p:nvPr/>
        </p:nvSpPr>
        <p:spPr>
          <a:xfrm>
            <a:off x="5823340" y="3331805"/>
            <a:ext cx="5650719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Ola 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____________ (</a:t>
            </a:r>
            <a:r>
              <a:rPr kumimoji="0" lang="es-ES_trad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have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a </a:t>
            </a:r>
            <a:r>
              <a:rPr kumimoji="0" lang="es-ES_trad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shower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s-ES_trad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s-ES_trad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morning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s-ES_trad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but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s-ES_trad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she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____________ </a:t>
            </a:r>
            <a:r>
              <a:rPr kumimoji="0" lang="es-ES_trad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her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s-ES_trad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hair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296011-E1BE-054A-B39A-EE7BE1EE97B4}"/>
              </a:ext>
            </a:extLst>
          </p:cNvPr>
          <p:cNvSpPr txBox="1"/>
          <p:nvPr/>
        </p:nvSpPr>
        <p:spPr>
          <a:xfrm>
            <a:off x="7561302" y="2573966"/>
            <a:ext cx="1897125" cy="578882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Question 2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8F96FD86-446A-2A45-951F-765A66657E66}"/>
              </a:ext>
            </a:extLst>
          </p:cNvPr>
          <p:cNvSpPr/>
          <p:nvPr/>
        </p:nvSpPr>
        <p:spPr>
          <a:xfrm>
            <a:off x="5933788" y="5455512"/>
            <a:ext cx="426571" cy="44176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47524F-C0A2-A047-A776-E811B2E88F73}"/>
              </a:ext>
            </a:extLst>
          </p:cNvPr>
          <p:cNvSpPr txBox="1"/>
          <p:nvPr/>
        </p:nvSpPr>
        <p:spPr>
          <a:xfrm>
            <a:off x="6446532" y="5374052"/>
            <a:ext cx="2806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ad /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didn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’t wash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C98CEF-F01A-564E-BD2E-2C91D64EB235}"/>
              </a:ext>
            </a:extLst>
          </p:cNvPr>
          <p:cNvSpPr txBox="1"/>
          <p:nvPr/>
        </p:nvSpPr>
        <p:spPr>
          <a:xfrm>
            <a:off x="7102481" y="3490801"/>
            <a:ext cx="747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63061A-D423-F04E-814A-3284FDAE56DD}"/>
              </a:ext>
            </a:extLst>
          </p:cNvPr>
          <p:cNvSpPr txBox="1"/>
          <p:nvPr/>
        </p:nvSpPr>
        <p:spPr>
          <a:xfrm>
            <a:off x="9105966" y="4160838"/>
            <a:ext cx="1926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800" b="1" noProof="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idn’t</a:t>
            </a: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wash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5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2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(6*min(max(ppt_w*ppt_h,.3),1)-7.4)/-.7*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" fill="hold">
                                          <p:stCondLst>
                                            <p:cond delay="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" fill="hold">
                                          <p:stCondLst>
                                            <p:cond delay="14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ster sou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4"/>
                            </p:stCondLst>
                            <p:childTnLst>
                              <p:par>
                                <p:cTn id="3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92 C 0.02214 0.01227 -0.02135 -0.20741 0.00105 -0.19421 C 0.003 -0.2169 0.00352 -0.17037 0.00339 -0.1206 C 0.00339 -0.07083 -0.03476 -0.01319 -0.02851 0.01019 C -0.03346 0.06111 0.03438 0.01296 0.04805 0.00394 C 0.07058 -0.00949 0.12006 0.01783 0.14323 0.00463 " pathEditMode="relative" rAng="0" ptsTypes="AAAAAA">
                                      <p:cBhvr>
                                        <p:cTn id="32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16" y="-82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Rot by="-10800000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5400000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animRot by="-5400000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5400000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188E41C-8EED-3C4F-95A2-5D5C93AC6D60}"/>
              </a:ext>
            </a:extLst>
          </p:cNvPr>
          <p:cNvSpPr/>
          <p:nvPr/>
        </p:nvSpPr>
        <p:spPr>
          <a:xfrm rot="2700000">
            <a:off x="4172416" y="1898346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B511C36-A18A-8749-85FF-BF0E87FD1C00}"/>
              </a:ext>
            </a:extLst>
          </p:cNvPr>
          <p:cNvSpPr/>
          <p:nvPr/>
        </p:nvSpPr>
        <p:spPr>
          <a:xfrm>
            <a:off x="649563" y="781770"/>
            <a:ext cx="10892873" cy="5294459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7C183E-F1D1-C04A-A155-FFD1CF9A1495}"/>
              </a:ext>
            </a:extLst>
          </p:cNvPr>
          <p:cNvSpPr txBox="1"/>
          <p:nvPr/>
        </p:nvSpPr>
        <p:spPr>
          <a:xfrm>
            <a:off x="5790064" y="1017201"/>
            <a:ext cx="5439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the sentences with the Past Simple forms of the verbs in brackets.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8A261C-A932-E045-A571-28B13A505F8F}"/>
              </a:ext>
            </a:extLst>
          </p:cNvPr>
          <p:cNvSpPr txBox="1"/>
          <p:nvPr/>
        </p:nvSpPr>
        <p:spPr>
          <a:xfrm>
            <a:off x="5754964" y="3271346"/>
            <a:ext cx="5650719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night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________ (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to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bed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early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 _____________ </a:t>
            </a:r>
          </a:p>
          <a:p>
            <a:pPr lvl="0">
              <a:lnSpc>
                <a:spcPct val="150000"/>
              </a:lnSpc>
              <a:defRPr/>
            </a:pP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sleep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296011-E1BE-054A-B39A-EE7BE1EE97B4}"/>
              </a:ext>
            </a:extLst>
          </p:cNvPr>
          <p:cNvSpPr txBox="1"/>
          <p:nvPr/>
        </p:nvSpPr>
        <p:spPr>
          <a:xfrm>
            <a:off x="7561302" y="2573966"/>
            <a:ext cx="1897125" cy="578882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Question 3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8F96FD86-446A-2A45-951F-765A66657E66}"/>
              </a:ext>
            </a:extLst>
          </p:cNvPr>
          <p:cNvSpPr/>
          <p:nvPr/>
        </p:nvSpPr>
        <p:spPr>
          <a:xfrm>
            <a:off x="5933788" y="5455512"/>
            <a:ext cx="426571" cy="44176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47524F-C0A2-A047-A776-E811B2E88F73}"/>
              </a:ext>
            </a:extLst>
          </p:cNvPr>
          <p:cNvSpPr txBox="1"/>
          <p:nvPr/>
        </p:nvSpPr>
        <p:spPr>
          <a:xfrm>
            <a:off x="6446532" y="5374052"/>
            <a:ext cx="3094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went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/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didn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’t sleep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C98CEF-F01A-564E-BD2E-2C91D64EB235}"/>
              </a:ext>
            </a:extLst>
          </p:cNvPr>
          <p:cNvSpPr txBox="1"/>
          <p:nvPr/>
        </p:nvSpPr>
        <p:spPr>
          <a:xfrm>
            <a:off x="8275040" y="3428999"/>
            <a:ext cx="944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went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63061A-D423-F04E-814A-3284FDAE56DD}"/>
              </a:ext>
            </a:extLst>
          </p:cNvPr>
          <p:cNvSpPr txBox="1"/>
          <p:nvPr/>
        </p:nvSpPr>
        <p:spPr>
          <a:xfrm>
            <a:off x="7834361" y="4109872"/>
            <a:ext cx="1935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800" b="1" noProof="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idn’t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sleep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DBC3439-5BF6-1449-A391-2668F5BB5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66" y="1112742"/>
            <a:ext cx="4942760" cy="494732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D1B509-C618-ED48-BC7A-46BD5A2590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92" y="3245260"/>
            <a:ext cx="441308" cy="668066"/>
          </a:xfrm>
          <a:prstGeom prst="rect">
            <a:avLst/>
          </a:prstGeom>
        </p:spPr>
      </p:pic>
      <p:sp>
        <p:nvSpPr>
          <p:cNvPr id="31" name="Flowchart: Stored Data 5">
            <a:extLst>
              <a:ext uri="{FF2B5EF4-FFF2-40B4-BE49-F238E27FC236}">
                <a16:creationId xmlns:a16="http://schemas.microsoft.com/office/drawing/2014/main" id="{C076E55C-B0EF-BC42-AD7C-496C6CE08169}"/>
              </a:ext>
            </a:extLst>
          </p:cNvPr>
          <p:cNvSpPr/>
          <p:nvPr/>
        </p:nvSpPr>
        <p:spPr>
          <a:xfrm rot="5400000">
            <a:off x="2655628" y="1570540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lowchart: Stored Data 6">
            <a:extLst>
              <a:ext uri="{FF2B5EF4-FFF2-40B4-BE49-F238E27FC236}">
                <a16:creationId xmlns:a16="http://schemas.microsoft.com/office/drawing/2014/main" id="{A8BFAC8B-4121-6F45-8DB6-17151B06E4EF}"/>
              </a:ext>
            </a:extLst>
          </p:cNvPr>
          <p:cNvSpPr/>
          <p:nvPr/>
        </p:nvSpPr>
        <p:spPr>
          <a:xfrm rot="10800000">
            <a:off x="4245136" y="3170983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lowchart: Stored Data 7">
            <a:extLst>
              <a:ext uri="{FF2B5EF4-FFF2-40B4-BE49-F238E27FC236}">
                <a16:creationId xmlns:a16="http://schemas.microsoft.com/office/drawing/2014/main" id="{6B21E95E-12AD-7545-ADB0-BD5209A5703A}"/>
              </a:ext>
            </a:extLst>
          </p:cNvPr>
          <p:cNvSpPr/>
          <p:nvPr/>
        </p:nvSpPr>
        <p:spPr>
          <a:xfrm rot="16200000">
            <a:off x="2655629" y="4776288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lowchart: Stored Data 8">
            <a:extLst>
              <a:ext uri="{FF2B5EF4-FFF2-40B4-BE49-F238E27FC236}">
                <a16:creationId xmlns:a16="http://schemas.microsoft.com/office/drawing/2014/main" id="{1EBEB842-AC45-9C42-857D-19988871E25F}"/>
              </a:ext>
            </a:extLst>
          </p:cNvPr>
          <p:cNvSpPr/>
          <p:nvPr/>
        </p:nvSpPr>
        <p:spPr>
          <a:xfrm>
            <a:off x="1072281" y="3170983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lowchart: Stored Data 9">
            <a:extLst>
              <a:ext uri="{FF2B5EF4-FFF2-40B4-BE49-F238E27FC236}">
                <a16:creationId xmlns:a16="http://schemas.microsoft.com/office/drawing/2014/main" id="{A0CB80A2-D58A-E94B-AEEB-D2200E7D0694}"/>
              </a:ext>
            </a:extLst>
          </p:cNvPr>
          <p:cNvSpPr/>
          <p:nvPr/>
        </p:nvSpPr>
        <p:spPr>
          <a:xfrm rot="2700000">
            <a:off x="1542351" y="2050651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lowchart: Stored Data 10">
            <a:extLst>
              <a:ext uri="{FF2B5EF4-FFF2-40B4-BE49-F238E27FC236}">
                <a16:creationId xmlns:a16="http://schemas.microsoft.com/office/drawing/2014/main" id="{11738DBC-BE5B-A546-9B58-296E3D2FD2C7}"/>
              </a:ext>
            </a:extLst>
          </p:cNvPr>
          <p:cNvSpPr/>
          <p:nvPr/>
        </p:nvSpPr>
        <p:spPr>
          <a:xfrm rot="13500000">
            <a:off x="3771116" y="4296652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lowchart: Stored Data 11">
            <a:extLst>
              <a:ext uri="{FF2B5EF4-FFF2-40B4-BE49-F238E27FC236}">
                <a16:creationId xmlns:a16="http://schemas.microsoft.com/office/drawing/2014/main" id="{602D4DF3-E776-8E49-933A-DF745E884DFC}"/>
              </a:ext>
            </a:extLst>
          </p:cNvPr>
          <p:cNvSpPr/>
          <p:nvPr/>
        </p:nvSpPr>
        <p:spPr>
          <a:xfrm rot="18900000">
            <a:off x="1539088" y="4291617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lowchart: Stored Data 12">
            <a:extLst>
              <a:ext uri="{FF2B5EF4-FFF2-40B4-BE49-F238E27FC236}">
                <a16:creationId xmlns:a16="http://schemas.microsoft.com/office/drawing/2014/main" id="{BB91DB38-42AF-CE4E-B793-CF724BDB842F}"/>
              </a:ext>
            </a:extLst>
          </p:cNvPr>
          <p:cNvSpPr/>
          <p:nvPr/>
        </p:nvSpPr>
        <p:spPr>
          <a:xfrm rot="8100000">
            <a:off x="3780535" y="2047505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016249-DE84-FC4B-8166-A463175A83F0}"/>
              </a:ext>
            </a:extLst>
          </p:cNvPr>
          <p:cNvSpPr/>
          <p:nvPr/>
        </p:nvSpPr>
        <p:spPr>
          <a:xfrm>
            <a:off x="2940871" y="1650481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140706D-83C9-0740-A586-5224E459845F}"/>
              </a:ext>
            </a:extLst>
          </p:cNvPr>
          <p:cNvSpPr/>
          <p:nvPr/>
        </p:nvSpPr>
        <p:spPr>
          <a:xfrm rot="2700000">
            <a:off x="4065778" y="2070517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0A29BF9-B5D9-874E-9292-B730915A7335}"/>
              </a:ext>
            </a:extLst>
          </p:cNvPr>
          <p:cNvSpPr/>
          <p:nvPr/>
        </p:nvSpPr>
        <p:spPr>
          <a:xfrm>
            <a:off x="4530379" y="3250923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585C56D-B1FF-724B-AFEF-171E1D8C8BD4}"/>
              </a:ext>
            </a:extLst>
          </p:cNvPr>
          <p:cNvSpPr/>
          <p:nvPr/>
        </p:nvSpPr>
        <p:spPr>
          <a:xfrm>
            <a:off x="2940872" y="4856229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CEC5820-1DB6-BA4C-9BB7-70B2B1D127EC}"/>
              </a:ext>
            </a:extLst>
          </p:cNvPr>
          <p:cNvSpPr/>
          <p:nvPr/>
        </p:nvSpPr>
        <p:spPr>
          <a:xfrm>
            <a:off x="1357523" y="3250924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3A44F4A-5E30-594B-AB75-7020666AA766}"/>
              </a:ext>
            </a:extLst>
          </p:cNvPr>
          <p:cNvSpPr/>
          <p:nvPr/>
        </p:nvSpPr>
        <p:spPr>
          <a:xfrm rot="2700000">
            <a:off x="1824329" y="4314629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247A8A3-4F96-5445-9609-FBA73EC926CA}"/>
              </a:ext>
            </a:extLst>
          </p:cNvPr>
          <p:cNvSpPr/>
          <p:nvPr/>
        </p:nvSpPr>
        <p:spPr>
          <a:xfrm rot="18900000">
            <a:off x="1827593" y="2073664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AB40834-3EB5-244D-9D6C-4E60C2D344C9}"/>
              </a:ext>
            </a:extLst>
          </p:cNvPr>
          <p:cNvSpPr/>
          <p:nvPr/>
        </p:nvSpPr>
        <p:spPr>
          <a:xfrm rot="18900000">
            <a:off x="4056358" y="4319664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61E25266-8D83-9C4D-81FA-C1D4EEF4A9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4377" y="3055829"/>
            <a:ext cx="1245490" cy="111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45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2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(6*min(max(ppt_w*ppt_h,.3),1)-7.4)/-.7*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" fill="hold">
                                          <p:stCondLst>
                                            <p:cond delay="9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" fill="hold">
                                          <p:stCondLst>
                                            <p:cond delay="14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ster sou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4"/>
                            </p:stCondLst>
                            <p:childTnLst>
                              <p:par>
                                <p:cTn id="3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7.40741E-7 C 0.01471 -0.02083 0.04336 -0.10208 0.06588 -0.08866 C 0.07955 -0.07963 0.0914 0.03981 0.06927 0.07176 C 0.047 0.10347 -0.03985 0.21088 -0.06745 0.10208 C -0.07982 0.08079 -0.0737 -0.03704 -0.04271 -0.0875 C -0.0267 -0.1213 0.01445 -0.11458 0.03919 -0.13032 C 0.06406 -0.14607 0.09427 -0.17407 0.10612 -0.18125 " pathEditMode="relative" rAng="0" ptsTypes="AAAAAAA">
                                      <p:cBhvr>
                                        <p:cTn id="32" dur="6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8" y="-1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ster sou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0800000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5400000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0800000">
                                      <p:cBhvr>
                                        <p:cTn id="4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0800000">
                                      <p:cBhvr>
                                        <p:cTn id="42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0800000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B511C36-A18A-8749-85FF-BF0E87FD1C00}"/>
              </a:ext>
            </a:extLst>
          </p:cNvPr>
          <p:cNvSpPr/>
          <p:nvPr/>
        </p:nvSpPr>
        <p:spPr>
          <a:xfrm>
            <a:off x="649563" y="781770"/>
            <a:ext cx="10892873" cy="5294459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7C183E-F1D1-C04A-A155-FFD1CF9A1495}"/>
              </a:ext>
            </a:extLst>
          </p:cNvPr>
          <p:cNvSpPr txBox="1"/>
          <p:nvPr/>
        </p:nvSpPr>
        <p:spPr>
          <a:xfrm>
            <a:off x="5790064" y="1017201"/>
            <a:ext cx="5439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the sentences with the Past Simple forms of the verbs in brackets.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8A261C-A932-E045-A571-28B13A505F8F}"/>
              </a:ext>
            </a:extLst>
          </p:cNvPr>
          <p:cNvSpPr txBox="1"/>
          <p:nvPr/>
        </p:nvSpPr>
        <p:spPr>
          <a:xfrm>
            <a:off x="5815459" y="3478240"/>
            <a:ext cx="5650719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________ </a:t>
            </a:r>
            <a:r>
              <a:rPr lang="vi-VN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(work)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hard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yesterday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__________</a:t>
            </a:r>
            <a:r>
              <a:rPr lang="vi-VN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(not feel)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tired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296011-E1BE-054A-B39A-EE7BE1EE97B4}"/>
              </a:ext>
            </a:extLst>
          </p:cNvPr>
          <p:cNvSpPr txBox="1"/>
          <p:nvPr/>
        </p:nvSpPr>
        <p:spPr>
          <a:xfrm>
            <a:off x="7561302" y="2573966"/>
            <a:ext cx="1897125" cy="578882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Question 4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8F96FD86-446A-2A45-951F-765A66657E66}"/>
              </a:ext>
            </a:extLst>
          </p:cNvPr>
          <p:cNvSpPr/>
          <p:nvPr/>
        </p:nvSpPr>
        <p:spPr>
          <a:xfrm>
            <a:off x="5933788" y="5455512"/>
            <a:ext cx="426571" cy="44176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47524F-C0A2-A047-A776-E811B2E88F73}"/>
              </a:ext>
            </a:extLst>
          </p:cNvPr>
          <p:cNvSpPr txBox="1"/>
          <p:nvPr/>
        </p:nvSpPr>
        <p:spPr>
          <a:xfrm>
            <a:off x="6446532" y="5374052"/>
            <a:ext cx="3147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 /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didn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’t feel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C98CEF-F01A-564E-BD2E-2C91D64EB235}"/>
              </a:ext>
            </a:extLst>
          </p:cNvPr>
          <p:cNvSpPr txBox="1"/>
          <p:nvPr/>
        </p:nvSpPr>
        <p:spPr>
          <a:xfrm>
            <a:off x="6474678" y="3638763"/>
            <a:ext cx="13068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worked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63061A-D423-F04E-814A-3284FDAE56DD}"/>
              </a:ext>
            </a:extLst>
          </p:cNvPr>
          <p:cNvSpPr txBox="1"/>
          <p:nvPr/>
        </p:nvSpPr>
        <p:spPr>
          <a:xfrm>
            <a:off x="6933171" y="4250853"/>
            <a:ext cx="1707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800" b="1" noProof="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idn’t</a:t>
            </a: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feel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B59C8AFE-57BA-B446-AADA-5AA80DFC8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31" y="955336"/>
            <a:ext cx="4942760" cy="494732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5B57A8B-DF80-5641-BBBE-01F64968E3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857" y="3087854"/>
            <a:ext cx="441308" cy="668066"/>
          </a:xfrm>
          <a:prstGeom prst="rect">
            <a:avLst/>
          </a:prstGeom>
        </p:spPr>
      </p:pic>
      <p:sp>
        <p:nvSpPr>
          <p:cNvPr id="50" name="Flowchart: Stored Data 5">
            <a:extLst>
              <a:ext uri="{FF2B5EF4-FFF2-40B4-BE49-F238E27FC236}">
                <a16:creationId xmlns:a16="http://schemas.microsoft.com/office/drawing/2014/main" id="{E3FD3022-D0A6-854C-B024-24F2BB554DAA}"/>
              </a:ext>
            </a:extLst>
          </p:cNvPr>
          <p:cNvSpPr/>
          <p:nvPr/>
        </p:nvSpPr>
        <p:spPr>
          <a:xfrm rot="5400000">
            <a:off x="2711193" y="1413134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Flowchart: Stored Data 6">
            <a:extLst>
              <a:ext uri="{FF2B5EF4-FFF2-40B4-BE49-F238E27FC236}">
                <a16:creationId xmlns:a16="http://schemas.microsoft.com/office/drawing/2014/main" id="{9F737CE9-5D8A-5E4D-B981-4218E753EA53}"/>
              </a:ext>
            </a:extLst>
          </p:cNvPr>
          <p:cNvSpPr/>
          <p:nvPr/>
        </p:nvSpPr>
        <p:spPr>
          <a:xfrm rot="10800000">
            <a:off x="4300701" y="3013577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Flowchart: Stored Data 7">
            <a:extLst>
              <a:ext uri="{FF2B5EF4-FFF2-40B4-BE49-F238E27FC236}">
                <a16:creationId xmlns:a16="http://schemas.microsoft.com/office/drawing/2014/main" id="{C3E41E3B-DD27-3848-A87F-DB5F69C4D387}"/>
              </a:ext>
            </a:extLst>
          </p:cNvPr>
          <p:cNvSpPr/>
          <p:nvPr/>
        </p:nvSpPr>
        <p:spPr>
          <a:xfrm rot="16200000">
            <a:off x="2711194" y="4618882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Flowchart: Stored Data 8">
            <a:extLst>
              <a:ext uri="{FF2B5EF4-FFF2-40B4-BE49-F238E27FC236}">
                <a16:creationId xmlns:a16="http://schemas.microsoft.com/office/drawing/2014/main" id="{645880D3-3B6D-7C46-8367-0DA8232CE67F}"/>
              </a:ext>
            </a:extLst>
          </p:cNvPr>
          <p:cNvSpPr/>
          <p:nvPr/>
        </p:nvSpPr>
        <p:spPr>
          <a:xfrm>
            <a:off x="1127846" y="3013577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Flowchart: Stored Data 9">
            <a:extLst>
              <a:ext uri="{FF2B5EF4-FFF2-40B4-BE49-F238E27FC236}">
                <a16:creationId xmlns:a16="http://schemas.microsoft.com/office/drawing/2014/main" id="{32AAA75C-DDAA-2044-B033-274DF7AD8841}"/>
              </a:ext>
            </a:extLst>
          </p:cNvPr>
          <p:cNvSpPr/>
          <p:nvPr/>
        </p:nvSpPr>
        <p:spPr>
          <a:xfrm rot="2700000">
            <a:off x="1597916" y="1893245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Flowchart: Stored Data 10">
            <a:extLst>
              <a:ext uri="{FF2B5EF4-FFF2-40B4-BE49-F238E27FC236}">
                <a16:creationId xmlns:a16="http://schemas.microsoft.com/office/drawing/2014/main" id="{B516394A-7C3A-8E46-AF2B-A57DFC24F7A7}"/>
              </a:ext>
            </a:extLst>
          </p:cNvPr>
          <p:cNvSpPr/>
          <p:nvPr/>
        </p:nvSpPr>
        <p:spPr>
          <a:xfrm rot="13500000">
            <a:off x="3826681" y="4139246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Stored Data 11">
            <a:extLst>
              <a:ext uri="{FF2B5EF4-FFF2-40B4-BE49-F238E27FC236}">
                <a16:creationId xmlns:a16="http://schemas.microsoft.com/office/drawing/2014/main" id="{AA562878-A4B4-2843-B7D1-2BFCF60D089D}"/>
              </a:ext>
            </a:extLst>
          </p:cNvPr>
          <p:cNvSpPr/>
          <p:nvPr/>
        </p:nvSpPr>
        <p:spPr>
          <a:xfrm rot="18900000">
            <a:off x="1594653" y="4134211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Flowchart: Stored Data 12">
            <a:extLst>
              <a:ext uri="{FF2B5EF4-FFF2-40B4-BE49-F238E27FC236}">
                <a16:creationId xmlns:a16="http://schemas.microsoft.com/office/drawing/2014/main" id="{E55E43D8-021C-7744-BFED-93F8C61A84DD}"/>
              </a:ext>
            </a:extLst>
          </p:cNvPr>
          <p:cNvSpPr/>
          <p:nvPr/>
        </p:nvSpPr>
        <p:spPr>
          <a:xfrm rot="8100000">
            <a:off x="3836100" y="1890099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C3C51A4-88DA-AF42-A714-227E109DC532}"/>
              </a:ext>
            </a:extLst>
          </p:cNvPr>
          <p:cNvSpPr/>
          <p:nvPr/>
        </p:nvSpPr>
        <p:spPr>
          <a:xfrm>
            <a:off x="2996436" y="1493075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068B8C9-76FC-9A4B-957F-B2E639EF101F}"/>
              </a:ext>
            </a:extLst>
          </p:cNvPr>
          <p:cNvSpPr/>
          <p:nvPr/>
        </p:nvSpPr>
        <p:spPr>
          <a:xfrm rot="2700000">
            <a:off x="4121343" y="1913111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EB77867-DA1A-9741-A071-4E0DEC87FA69}"/>
              </a:ext>
            </a:extLst>
          </p:cNvPr>
          <p:cNvSpPr/>
          <p:nvPr/>
        </p:nvSpPr>
        <p:spPr>
          <a:xfrm>
            <a:off x="4585944" y="3093517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927EE34-9A6E-F144-A4F4-5D42D3564515}"/>
              </a:ext>
            </a:extLst>
          </p:cNvPr>
          <p:cNvSpPr/>
          <p:nvPr/>
        </p:nvSpPr>
        <p:spPr>
          <a:xfrm>
            <a:off x="2996437" y="4698823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6E7489D-514C-4E40-BE56-E092332B1F00}"/>
              </a:ext>
            </a:extLst>
          </p:cNvPr>
          <p:cNvSpPr/>
          <p:nvPr/>
        </p:nvSpPr>
        <p:spPr>
          <a:xfrm>
            <a:off x="1413088" y="3093518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2023D8E-A185-D942-9EA9-4AB731B0AECC}"/>
              </a:ext>
            </a:extLst>
          </p:cNvPr>
          <p:cNvSpPr/>
          <p:nvPr/>
        </p:nvSpPr>
        <p:spPr>
          <a:xfrm rot="2700000">
            <a:off x="1879894" y="4157223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886921E-854C-304C-94D7-E27520E1B2E3}"/>
              </a:ext>
            </a:extLst>
          </p:cNvPr>
          <p:cNvSpPr/>
          <p:nvPr/>
        </p:nvSpPr>
        <p:spPr>
          <a:xfrm rot="18900000">
            <a:off x="1883158" y="1916258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A016514-B74E-D740-8109-8B2B83BC667B}"/>
              </a:ext>
            </a:extLst>
          </p:cNvPr>
          <p:cNvSpPr/>
          <p:nvPr/>
        </p:nvSpPr>
        <p:spPr>
          <a:xfrm rot="18900000">
            <a:off x="4111923" y="4162258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B516166D-CEBE-0E4B-AD37-5F2FFA7D2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9942" y="2786708"/>
            <a:ext cx="1235215" cy="114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5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2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(6*min(max(ppt_w*ppt_h,.3),1)-7.4)/-.7*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" fill="hold">
                                          <p:stCondLst>
                                            <p:cond delay="4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" fill="hold">
                                          <p:stCondLst>
                                            <p:cond delay="13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ster sou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4"/>
                            </p:stCondLst>
                            <p:childTnLst>
                              <p:par>
                                <p:cTn id="3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0092 C 0.02149 0.0125 -0.08099 -0.0287 -0.07968 -0.00046 C -0.08072 0.09236 -0.01901 0.12894 0.00079 0.12199 C 0.01472 0.07778 0.00391 -0.175 0.00352 -0.26481 " pathEditMode="relative" rAng="0" ptsTypes="AAAA">
                                      <p:cBhvr>
                                        <p:cTn id="32" dur="6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16" y="-701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36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Rot by="-10800000">
                                      <p:cBhvr>
                                        <p:cTn id="38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B511C36-A18A-8749-85FF-BF0E87FD1C00}"/>
              </a:ext>
            </a:extLst>
          </p:cNvPr>
          <p:cNvSpPr/>
          <p:nvPr/>
        </p:nvSpPr>
        <p:spPr>
          <a:xfrm>
            <a:off x="649563" y="781770"/>
            <a:ext cx="10892873" cy="5294459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7C183E-F1D1-C04A-A155-FFD1CF9A1495}"/>
              </a:ext>
            </a:extLst>
          </p:cNvPr>
          <p:cNvSpPr txBox="1"/>
          <p:nvPr/>
        </p:nvSpPr>
        <p:spPr>
          <a:xfrm>
            <a:off x="5790064" y="1017201"/>
            <a:ext cx="5439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the sentences with the Past Simple forms of the verbs in brackets.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8A261C-A932-E045-A571-28B13A505F8F}"/>
              </a:ext>
            </a:extLst>
          </p:cNvPr>
          <p:cNvSpPr txBox="1"/>
          <p:nvPr/>
        </p:nvSpPr>
        <p:spPr>
          <a:xfrm>
            <a:off x="5790064" y="3256956"/>
            <a:ext cx="5650719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________ (come) to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party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Saturday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____________ (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stay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296011-E1BE-054A-B39A-EE7BE1EE97B4}"/>
              </a:ext>
            </a:extLst>
          </p:cNvPr>
          <p:cNvSpPr txBox="1"/>
          <p:nvPr/>
        </p:nvSpPr>
        <p:spPr>
          <a:xfrm>
            <a:off x="7561302" y="2573966"/>
            <a:ext cx="1897125" cy="578882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Question 5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8F96FD86-446A-2A45-951F-765A66657E66}"/>
              </a:ext>
            </a:extLst>
          </p:cNvPr>
          <p:cNvSpPr/>
          <p:nvPr/>
        </p:nvSpPr>
        <p:spPr>
          <a:xfrm>
            <a:off x="5933788" y="5455512"/>
            <a:ext cx="426571" cy="44176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47524F-C0A2-A047-A776-E811B2E88F73}"/>
              </a:ext>
            </a:extLst>
          </p:cNvPr>
          <p:cNvSpPr txBox="1"/>
          <p:nvPr/>
        </p:nvSpPr>
        <p:spPr>
          <a:xfrm>
            <a:off x="6446532" y="5374052"/>
            <a:ext cx="2872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/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didn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’t stay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C98CEF-F01A-564E-BD2E-2C91D64EB235}"/>
              </a:ext>
            </a:extLst>
          </p:cNvPr>
          <p:cNvSpPr txBox="1"/>
          <p:nvPr/>
        </p:nvSpPr>
        <p:spPr>
          <a:xfrm>
            <a:off x="6865749" y="3428999"/>
            <a:ext cx="9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63061A-D423-F04E-814A-3284FDAE56DD}"/>
              </a:ext>
            </a:extLst>
          </p:cNvPr>
          <p:cNvSpPr txBox="1"/>
          <p:nvPr/>
        </p:nvSpPr>
        <p:spPr>
          <a:xfrm>
            <a:off x="9261966" y="4090122"/>
            <a:ext cx="1751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800" b="1" noProof="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idn’t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stay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5D83DC-9FBD-464D-ACA3-9BDA64AD2F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34" y="940603"/>
            <a:ext cx="4942760" cy="49473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80368E-E845-9243-8C65-87F80E372F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8892">
            <a:off x="2999160" y="3073121"/>
            <a:ext cx="441308" cy="668066"/>
          </a:xfrm>
          <a:prstGeom prst="rect">
            <a:avLst/>
          </a:prstGeom>
        </p:spPr>
      </p:pic>
      <p:sp>
        <p:nvSpPr>
          <p:cNvPr id="12" name="Flowchart: Stored Data 3">
            <a:extLst>
              <a:ext uri="{FF2B5EF4-FFF2-40B4-BE49-F238E27FC236}">
                <a16:creationId xmlns:a16="http://schemas.microsoft.com/office/drawing/2014/main" id="{D550D39D-88E0-FC48-BC34-865B81DDD70E}"/>
              </a:ext>
            </a:extLst>
          </p:cNvPr>
          <p:cNvSpPr/>
          <p:nvPr/>
        </p:nvSpPr>
        <p:spPr>
          <a:xfrm rot="5400000">
            <a:off x="2698496" y="1398401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owchart: Stored Data 4">
            <a:extLst>
              <a:ext uri="{FF2B5EF4-FFF2-40B4-BE49-F238E27FC236}">
                <a16:creationId xmlns:a16="http://schemas.microsoft.com/office/drawing/2014/main" id="{6EF8523B-E4C2-BC4B-A0AE-54BB3CF169B2}"/>
              </a:ext>
            </a:extLst>
          </p:cNvPr>
          <p:cNvSpPr/>
          <p:nvPr/>
        </p:nvSpPr>
        <p:spPr>
          <a:xfrm rot="10800000">
            <a:off x="4288004" y="2998844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owchart: Stored Data 5">
            <a:extLst>
              <a:ext uri="{FF2B5EF4-FFF2-40B4-BE49-F238E27FC236}">
                <a16:creationId xmlns:a16="http://schemas.microsoft.com/office/drawing/2014/main" id="{92448C8B-EBA4-9749-A978-BF63E9229106}"/>
              </a:ext>
            </a:extLst>
          </p:cNvPr>
          <p:cNvSpPr/>
          <p:nvPr/>
        </p:nvSpPr>
        <p:spPr>
          <a:xfrm rot="16200000">
            <a:off x="2698497" y="4604149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Stored Data 6">
            <a:extLst>
              <a:ext uri="{FF2B5EF4-FFF2-40B4-BE49-F238E27FC236}">
                <a16:creationId xmlns:a16="http://schemas.microsoft.com/office/drawing/2014/main" id="{8CA0C5CB-22EE-584E-89E3-2B781702A5A7}"/>
              </a:ext>
            </a:extLst>
          </p:cNvPr>
          <p:cNvSpPr/>
          <p:nvPr/>
        </p:nvSpPr>
        <p:spPr>
          <a:xfrm>
            <a:off x="1115149" y="2998844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owchart: Stored Data 7">
            <a:extLst>
              <a:ext uri="{FF2B5EF4-FFF2-40B4-BE49-F238E27FC236}">
                <a16:creationId xmlns:a16="http://schemas.microsoft.com/office/drawing/2014/main" id="{382ECDEA-FC02-0D42-9625-608582FED654}"/>
              </a:ext>
            </a:extLst>
          </p:cNvPr>
          <p:cNvSpPr/>
          <p:nvPr/>
        </p:nvSpPr>
        <p:spPr>
          <a:xfrm rot="2700000">
            <a:off x="1585219" y="1878512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Stored Data 8">
            <a:extLst>
              <a:ext uri="{FF2B5EF4-FFF2-40B4-BE49-F238E27FC236}">
                <a16:creationId xmlns:a16="http://schemas.microsoft.com/office/drawing/2014/main" id="{F013A691-E45A-4E40-9BCE-CD90BC41113E}"/>
              </a:ext>
            </a:extLst>
          </p:cNvPr>
          <p:cNvSpPr/>
          <p:nvPr/>
        </p:nvSpPr>
        <p:spPr>
          <a:xfrm rot="13500000">
            <a:off x="3813984" y="4124513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lowchart: Stored Data 9">
            <a:extLst>
              <a:ext uri="{FF2B5EF4-FFF2-40B4-BE49-F238E27FC236}">
                <a16:creationId xmlns:a16="http://schemas.microsoft.com/office/drawing/2014/main" id="{F006247A-9F27-4745-953D-8A217DA00228}"/>
              </a:ext>
            </a:extLst>
          </p:cNvPr>
          <p:cNvSpPr/>
          <p:nvPr/>
        </p:nvSpPr>
        <p:spPr>
          <a:xfrm rot="18900000">
            <a:off x="1581956" y="4119478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lowchart: Stored Data 10">
            <a:extLst>
              <a:ext uri="{FF2B5EF4-FFF2-40B4-BE49-F238E27FC236}">
                <a16:creationId xmlns:a16="http://schemas.microsoft.com/office/drawing/2014/main" id="{35D8284D-E764-E347-AAB8-398E5C7B00B8}"/>
              </a:ext>
            </a:extLst>
          </p:cNvPr>
          <p:cNvSpPr/>
          <p:nvPr/>
        </p:nvSpPr>
        <p:spPr>
          <a:xfrm rot="8100000">
            <a:off x="3823403" y="1875366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D0D2B3-AC4E-7747-B2D6-9B8A922F04B7}"/>
              </a:ext>
            </a:extLst>
          </p:cNvPr>
          <p:cNvSpPr/>
          <p:nvPr/>
        </p:nvSpPr>
        <p:spPr>
          <a:xfrm>
            <a:off x="2983739" y="1478342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C7A8C6-F3AB-B24E-984E-287BC9937D4D}"/>
              </a:ext>
            </a:extLst>
          </p:cNvPr>
          <p:cNvSpPr/>
          <p:nvPr/>
        </p:nvSpPr>
        <p:spPr>
          <a:xfrm rot="2700000">
            <a:off x="4108646" y="1898378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4086A57-93E4-9D40-9125-CA25563E1245}"/>
              </a:ext>
            </a:extLst>
          </p:cNvPr>
          <p:cNvSpPr/>
          <p:nvPr/>
        </p:nvSpPr>
        <p:spPr>
          <a:xfrm>
            <a:off x="4573247" y="3078784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B385EF2-420A-D747-A7BA-E979D68D2505}"/>
              </a:ext>
            </a:extLst>
          </p:cNvPr>
          <p:cNvSpPr/>
          <p:nvPr/>
        </p:nvSpPr>
        <p:spPr>
          <a:xfrm>
            <a:off x="2983740" y="4684090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DB00278-3AA7-B448-863E-26831FCFBF74}"/>
              </a:ext>
            </a:extLst>
          </p:cNvPr>
          <p:cNvSpPr/>
          <p:nvPr/>
        </p:nvSpPr>
        <p:spPr>
          <a:xfrm>
            <a:off x="1400391" y="3078785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4C7BB1-1EB6-0641-90E4-468AFB243BDC}"/>
              </a:ext>
            </a:extLst>
          </p:cNvPr>
          <p:cNvSpPr/>
          <p:nvPr/>
        </p:nvSpPr>
        <p:spPr>
          <a:xfrm rot="2700000">
            <a:off x="1867197" y="4142490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98B4E9-818D-C641-818E-BF7CD13F63AD}"/>
              </a:ext>
            </a:extLst>
          </p:cNvPr>
          <p:cNvSpPr/>
          <p:nvPr/>
        </p:nvSpPr>
        <p:spPr>
          <a:xfrm rot="18900000">
            <a:off x="1870461" y="1901525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752C524-B69D-2945-B0D0-301C19021D43}"/>
              </a:ext>
            </a:extLst>
          </p:cNvPr>
          <p:cNvSpPr/>
          <p:nvPr/>
        </p:nvSpPr>
        <p:spPr>
          <a:xfrm rot="18900000">
            <a:off x="4099226" y="4147525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95702F9-D72B-0747-8C52-9BF6CFDF81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7245" y="2846858"/>
            <a:ext cx="1323801" cy="114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4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2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(6*min(max(ppt_w*ppt_h,.3),1)-7.4)/-.7*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" fill="hold">
                                          <p:stCondLst>
                                            <p:cond delay="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" fill="hold">
                                          <p:stCondLst>
                                            <p:cond delay="14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ster sou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4"/>
                            </p:stCondLst>
                            <p:childTnLst>
                              <p:par>
                                <p:cTn id="3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0.00023 C 0.02123 0.01296 -0.06966 -0.10347 -0.04739 -0.08982 C -0.03867 -0.11782 0.00013 -0.14537 0.01992 -0.12593 C 0.03933 -0.10648 0.06901 -0.03982 0.07188 0.02685 C 0.05977 0.08356 -0.08463 0.15833 -0.10234 0.18218 " pathEditMode="relative" rAng="0" ptsTypes="AAAAA">
                                      <p:cBhvr>
                                        <p:cTn id="32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5" y="25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10800000">
                                      <p:cBhvr>
                                        <p:cTn id="3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Rot by="5400000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B511C36-A18A-8749-85FF-BF0E87FD1C00}"/>
              </a:ext>
            </a:extLst>
          </p:cNvPr>
          <p:cNvSpPr/>
          <p:nvPr/>
        </p:nvSpPr>
        <p:spPr>
          <a:xfrm>
            <a:off x="649563" y="781770"/>
            <a:ext cx="10892873" cy="5294459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7C183E-F1D1-C04A-A155-FFD1CF9A1495}"/>
              </a:ext>
            </a:extLst>
          </p:cNvPr>
          <p:cNvSpPr txBox="1"/>
          <p:nvPr/>
        </p:nvSpPr>
        <p:spPr>
          <a:xfrm>
            <a:off x="5790064" y="1017201"/>
            <a:ext cx="5439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the sentences with the Past Simple forms of the verbs in brackets.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8A261C-A932-E045-A571-28B13A505F8F}"/>
              </a:ext>
            </a:extLst>
          </p:cNvPr>
          <p:cNvSpPr txBox="1"/>
          <p:nvPr/>
        </p:nvSpPr>
        <p:spPr>
          <a:xfrm>
            <a:off x="5933788" y="3215346"/>
            <a:ext cx="5442957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Marion ________ (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tell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me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do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 ___________________ (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296011-E1BE-054A-B39A-EE7BE1EE97B4}"/>
              </a:ext>
            </a:extLst>
          </p:cNvPr>
          <p:cNvSpPr txBox="1"/>
          <p:nvPr/>
        </p:nvSpPr>
        <p:spPr>
          <a:xfrm>
            <a:off x="7561302" y="2573966"/>
            <a:ext cx="1897125" cy="578882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Question </a:t>
            </a:r>
            <a:r>
              <a:rPr 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8F96FD86-446A-2A45-951F-765A66657E66}"/>
              </a:ext>
            </a:extLst>
          </p:cNvPr>
          <p:cNvSpPr/>
          <p:nvPr/>
        </p:nvSpPr>
        <p:spPr>
          <a:xfrm>
            <a:off x="5933788" y="5455512"/>
            <a:ext cx="426571" cy="44176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47524F-C0A2-A047-A776-E811B2E88F73}"/>
              </a:ext>
            </a:extLst>
          </p:cNvPr>
          <p:cNvSpPr txBox="1"/>
          <p:nvPr/>
        </p:nvSpPr>
        <p:spPr>
          <a:xfrm>
            <a:off x="6446532" y="5374052"/>
            <a:ext cx="3766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told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/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didn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’t understand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C98CEF-F01A-564E-BD2E-2C91D64EB235}"/>
              </a:ext>
            </a:extLst>
          </p:cNvPr>
          <p:cNvSpPr txBox="1"/>
          <p:nvPr/>
        </p:nvSpPr>
        <p:spPr>
          <a:xfrm>
            <a:off x="7481637" y="3370521"/>
            <a:ext cx="779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told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63061A-D423-F04E-814A-3284FDAE56DD}"/>
              </a:ext>
            </a:extLst>
          </p:cNvPr>
          <p:cNvSpPr txBox="1"/>
          <p:nvPr/>
        </p:nvSpPr>
        <p:spPr>
          <a:xfrm>
            <a:off x="7561302" y="4023279"/>
            <a:ext cx="2854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800" b="1" noProof="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idn’t</a:t>
            </a: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understand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CD481A-E6C1-8E43-9C26-40CA70ACC8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55" y="934022"/>
            <a:ext cx="4942760" cy="49473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46F32F-9F49-DD40-9AC5-5E82023E21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0117">
            <a:off x="3065981" y="3066540"/>
            <a:ext cx="441308" cy="668066"/>
          </a:xfrm>
          <a:prstGeom prst="rect">
            <a:avLst/>
          </a:prstGeom>
        </p:spPr>
      </p:pic>
      <p:sp>
        <p:nvSpPr>
          <p:cNvPr id="12" name="Flowchart: Stored Data 3">
            <a:extLst>
              <a:ext uri="{FF2B5EF4-FFF2-40B4-BE49-F238E27FC236}">
                <a16:creationId xmlns:a16="http://schemas.microsoft.com/office/drawing/2014/main" id="{F801C2D7-2C74-2D44-AAB3-DF757D65D444}"/>
              </a:ext>
            </a:extLst>
          </p:cNvPr>
          <p:cNvSpPr/>
          <p:nvPr/>
        </p:nvSpPr>
        <p:spPr>
          <a:xfrm rot="5400000">
            <a:off x="2765317" y="1391820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owchart: Stored Data 4">
            <a:extLst>
              <a:ext uri="{FF2B5EF4-FFF2-40B4-BE49-F238E27FC236}">
                <a16:creationId xmlns:a16="http://schemas.microsoft.com/office/drawing/2014/main" id="{0A66EA5E-6D63-3547-9373-17861FCD38A8}"/>
              </a:ext>
            </a:extLst>
          </p:cNvPr>
          <p:cNvSpPr/>
          <p:nvPr/>
        </p:nvSpPr>
        <p:spPr>
          <a:xfrm rot="10800000">
            <a:off x="4354825" y="2992263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owchart: Stored Data 5">
            <a:extLst>
              <a:ext uri="{FF2B5EF4-FFF2-40B4-BE49-F238E27FC236}">
                <a16:creationId xmlns:a16="http://schemas.microsoft.com/office/drawing/2014/main" id="{51500FDC-C4AC-5548-BD7F-91E77CDB6151}"/>
              </a:ext>
            </a:extLst>
          </p:cNvPr>
          <p:cNvSpPr/>
          <p:nvPr/>
        </p:nvSpPr>
        <p:spPr>
          <a:xfrm rot="16200000">
            <a:off x="2765318" y="4597568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Stored Data 6">
            <a:extLst>
              <a:ext uri="{FF2B5EF4-FFF2-40B4-BE49-F238E27FC236}">
                <a16:creationId xmlns:a16="http://schemas.microsoft.com/office/drawing/2014/main" id="{40B70894-79B0-8C48-89C6-02E89717C825}"/>
              </a:ext>
            </a:extLst>
          </p:cNvPr>
          <p:cNvSpPr/>
          <p:nvPr/>
        </p:nvSpPr>
        <p:spPr>
          <a:xfrm>
            <a:off x="1181970" y="2992263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owchart: Stored Data 7">
            <a:extLst>
              <a:ext uri="{FF2B5EF4-FFF2-40B4-BE49-F238E27FC236}">
                <a16:creationId xmlns:a16="http://schemas.microsoft.com/office/drawing/2014/main" id="{75749E77-D87B-A647-B132-A2CCD0CB23FE}"/>
              </a:ext>
            </a:extLst>
          </p:cNvPr>
          <p:cNvSpPr/>
          <p:nvPr/>
        </p:nvSpPr>
        <p:spPr>
          <a:xfrm rot="2700000">
            <a:off x="1652040" y="1871931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Stored Data 8">
            <a:extLst>
              <a:ext uri="{FF2B5EF4-FFF2-40B4-BE49-F238E27FC236}">
                <a16:creationId xmlns:a16="http://schemas.microsoft.com/office/drawing/2014/main" id="{FDD13DA4-2224-6F42-BAF4-BE1C3157A390}"/>
              </a:ext>
            </a:extLst>
          </p:cNvPr>
          <p:cNvSpPr/>
          <p:nvPr/>
        </p:nvSpPr>
        <p:spPr>
          <a:xfrm rot="13500000">
            <a:off x="3880805" y="4117932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lowchart: Stored Data 9">
            <a:extLst>
              <a:ext uri="{FF2B5EF4-FFF2-40B4-BE49-F238E27FC236}">
                <a16:creationId xmlns:a16="http://schemas.microsoft.com/office/drawing/2014/main" id="{BE974CC4-6BEC-B141-A45F-C35FEA392DF7}"/>
              </a:ext>
            </a:extLst>
          </p:cNvPr>
          <p:cNvSpPr/>
          <p:nvPr/>
        </p:nvSpPr>
        <p:spPr>
          <a:xfrm rot="18900000">
            <a:off x="1648777" y="4112897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lowchart: Stored Data 10">
            <a:extLst>
              <a:ext uri="{FF2B5EF4-FFF2-40B4-BE49-F238E27FC236}">
                <a16:creationId xmlns:a16="http://schemas.microsoft.com/office/drawing/2014/main" id="{9033C048-A949-134E-B31D-341956AADE0A}"/>
              </a:ext>
            </a:extLst>
          </p:cNvPr>
          <p:cNvSpPr/>
          <p:nvPr/>
        </p:nvSpPr>
        <p:spPr>
          <a:xfrm rot="8100000">
            <a:off x="3890224" y="1868785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F752D6A-3E53-CE4A-B683-093F19BFA0AB}"/>
              </a:ext>
            </a:extLst>
          </p:cNvPr>
          <p:cNvSpPr/>
          <p:nvPr/>
        </p:nvSpPr>
        <p:spPr>
          <a:xfrm>
            <a:off x="3050560" y="1471761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440CE9B-D26D-1642-8AE9-8CFB2335FC14}"/>
              </a:ext>
            </a:extLst>
          </p:cNvPr>
          <p:cNvSpPr/>
          <p:nvPr/>
        </p:nvSpPr>
        <p:spPr>
          <a:xfrm rot="2700000">
            <a:off x="4175467" y="1891797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438028A-88C0-364C-9050-C9B990AAB4AD}"/>
              </a:ext>
            </a:extLst>
          </p:cNvPr>
          <p:cNvSpPr/>
          <p:nvPr/>
        </p:nvSpPr>
        <p:spPr>
          <a:xfrm>
            <a:off x="4640068" y="3072203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9F8D45D-9F7E-3F43-AB1F-A4675A2221D2}"/>
              </a:ext>
            </a:extLst>
          </p:cNvPr>
          <p:cNvSpPr/>
          <p:nvPr/>
        </p:nvSpPr>
        <p:spPr>
          <a:xfrm>
            <a:off x="3050561" y="4677509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6F2C6EC-3B35-5F46-9293-4529C4CF56EC}"/>
              </a:ext>
            </a:extLst>
          </p:cNvPr>
          <p:cNvSpPr/>
          <p:nvPr/>
        </p:nvSpPr>
        <p:spPr>
          <a:xfrm>
            <a:off x="1467212" y="3072204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410BA91-6226-874D-A1C6-9A774C8BBF44}"/>
              </a:ext>
            </a:extLst>
          </p:cNvPr>
          <p:cNvSpPr/>
          <p:nvPr/>
        </p:nvSpPr>
        <p:spPr>
          <a:xfrm rot="2700000">
            <a:off x="1934018" y="4135909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874FCC-0FD6-9C4B-8F31-E1A834B40E26}"/>
              </a:ext>
            </a:extLst>
          </p:cNvPr>
          <p:cNvSpPr/>
          <p:nvPr/>
        </p:nvSpPr>
        <p:spPr>
          <a:xfrm rot="18900000">
            <a:off x="1937282" y="1894944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CCEF44-4B27-9343-B195-8A6C601743AD}"/>
              </a:ext>
            </a:extLst>
          </p:cNvPr>
          <p:cNvSpPr/>
          <p:nvPr/>
        </p:nvSpPr>
        <p:spPr>
          <a:xfrm rot="18900000">
            <a:off x="4166047" y="4140944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0802C92-F24B-8E4C-BD21-64CDAB8324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4066" y="2840278"/>
            <a:ext cx="1323801" cy="106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2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2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(6*min(max(ppt_w*ppt_h,.3),1)-7.4)/-.7*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" fill="hold">
                                          <p:stCondLst>
                                            <p:cond delay="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" fill="hold">
                                          <p:stCondLst>
                                            <p:cond delay="14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ster sou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4"/>
                            </p:stCondLst>
                            <p:childTnLst>
                              <p:par>
                                <p:cTn id="3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0.00023 C -0.03164 -0.03657 -0.06758 -0.08865 -0.04531 -0.07523 C -0.03138 -0.06597 -0.00078 -0.17176 0.00208 -0.14282 C 0.00456 -0.11365 -0.04336 0.10834 -0.0293 0.09931 C -0.02031 0.13195 0.02383 0.02153 0.05586 0.00486 C 0.08776 -0.01157 -0.00182 0.25764 0.0043 0.27084 " pathEditMode="relative" rAng="0" ptsTypes="AAAAAA">
                                      <p:cBhvr>
                                        <p:cTn id="32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" y="615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0800000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5400000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Rot by="-5400000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5400000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animRot by="10800000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-10800000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10800000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B511C36-A18A-8749-85FF-BF0E87FD1C00}"/>
              </a:ext>
            </a:extLst>
          </p:cNvPr>
          <p:cNvSpPr/>
          <p:nvPr/>
        </p:nvSpPr>
        <p:spPr>
          <a:xfrm>
            <a:off x="649563" y="781770"/>
            <a:ext cx="10892873" cy="5294459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7C183E-F1D1-C04A-A155-FFD1CF9A1495}"/>
              </a:ext>
            </a:extLst>
          </p:cNvPr>
          <p:cNvSpPr txBox="1"/>
          <p:nvPr/>
        </p:nvSpPr>
        <p:spPr>
          <a:xfrm>
            <a:off x="5790064" y="1017201"/>
            <a:ext cx="5439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the sentences with the Past Simple forms of the verbs in brackets.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8A261C-A932-E045-A571-28B13A505F8F}"/>
              </a:ext>
            </a:extLst>
          </p:cNvPr>
          <p:cNvSpPr txBox="1"/>
          <p:nvPr/>
        </p:nvSpPr>
        <p:spPr>
          <a:xfrm>
            <a:off x="5790064" y="3271890"/>
            <a:ext cx="5650719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________ (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want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to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concert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 ___________ (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enough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money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s-ES" sz="2800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ticket.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296011-E1BE-054A-B39A-EE7BE1EE97B4}"/>
              </a:ext>
            </a:extLst>
          </p:cNvPr>
          <p:cNvSpPr txBox="1"/>
          <p:nvPr/>
        </p:nvSpPr>
        <p:spPr>
          <a:xfrm>
            <a:off x="7561302" y="2555358"/>
            <a:ext cx="1897125" cy="578882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Question 7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8F96FD86-446A-2A45-951F-765A66657E66}"/>
              </a:ext>
            </a:extLst>
          </p:cNvPr>
          <p:cNvSpPr/>
          <p:nvPr/>
        </p:nvSpPr>
        <p:spPr>
          <a:xfrm>
            <a:off x="5933788" y="5455512"/>
            <a:ext cx="426571" cy="44176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47524F-C0A2-A047-A776-E811B2E88F73}"/>
              </a:ext>
            </a:extLst>
          </p:cNvPr>
          <p:cNvSpPr txBox="1"/>
          <p:nvPr/>
        </p:nvSpPr>
        <p:spPr>
          <a:xfrm>
            <a:off x="6446532" y="5374052"/>
            <a:ext cx="3386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wanted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/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didn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’t have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C98CEF-F01A-564E-BD2E-2C91D64EB235}"/>
              </a:ext>
            </a:extLst>
          </p:cNvPr>
          <p:cNvSpPr txBox="1"/>
          <p:nvPr/>
        </p:nvSpPr>
        <p:spPr>
          <a:xfrm>
            <a:off x="6147073" y="3428999"/>
            <a:ext cx="1309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wanted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63061A-D423-F04E-814A-3284FDAE56DD}"/>
              </a:ext>
            </a:extLst>
          </p:cNvPr>
          <p:cNvSpPr txBox="1"/>
          <p:nvPr/>
        </p:nvSpPr>
        <p:spPr>
          <a:xfrm>
            <a:off x="7849801" y="4059783"/>
            <a:ext cx="1862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800" b="1" noProof="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idn’t</a:t>
            </a:r>
            <a:r>
              <a:rPr lang="en-US" sz="2800" b="1" noProof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have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399D2D-68E9-084D-8AEC-05A493113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6" y="949944"/>
            <a:ext cx="4942760" cy="49473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974C61-4EFD-034A-8AE2-1078E10160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66735">
            <a:off x="3071022" y="3082462"/>
            <a:ext cx="441308" cy="668066"/>
          </a:xfrm>
          <a:prstGeom prst="rect">
            <a:avLst/>
          </a:prstGeom>
        </p:spPr>
      </p:pic>
      <p:sp>
        <p:nvSpPr>
          <p:cNvPr id="12" name="Flowchart: Stored Data 3">
            <a:extLst>
              <a:ext uri="{FF2B5EF4-FFF2-40B4-BE49-F238E27FC236}">
                <a16:creationId xmlns:a16="http://schemas.microsoft.com/office/drawing/2014/main" id="{71F267A9-7522-F84D-94DE-D10FD867431E}"/>
              </a:ext>
            </a:extLst>
          </p:cNvPr>
          <p:cNvSpPr/>
          <p:nvPr/>
        </p:nvSpPr>
        <p:spPr>
          <a:xfrm rot="5400000">
            <a:off x="2770358" y="1407742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owchart: Stored Data 4">
            <a:extLst>
              <a:ext uri="{FF2B5EF4-FFF2-40B4-BE49-F238E27FC236}">
                <a16:creationId xmlns:a16="http://schemas.microsoft.com/office/drawing/2014/main" id="{5AEB6023-A632-8146-8F07-AE61BE4663AB}"/>
              </a:ext>
            </a:extLst>
          </p:cNvPr>
          <p:cNvSpPr/>
          <p:nvPr/>
        </p:nvSpPr>
        <p:spPr>
          <a:xfrm rot="10800000">
            <a:off x="4359866" y="3008185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owchart: Stored Data 5">
            <a:extLst>
              <a:ext uri="{FF2B5EF4-FFF2-40B4-BE49-F238E27FC236}">
                <a16:creationId xmlns:a16="http://schemas.microsoft.com/office/drawing/2014/main" id="{ED73C747-E218-354C-B692-1A3427F61A49}"/>
              </a:ext>
            </a:extLst>
          </p:cNvPr>
          <p:cNvSpPr/>
          <p:nvPr/>
        </p:nvSpPr>
        <p:spPr>
          <a:xfrm rot="16200000">
            <a:off x="2770359" y="4613490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Stored Data 6">
            <a:extLst>
              <a:ext uri="{FF2B5EF4-FFF2-40B4-BE49-F238E27FC236}">
                <a16:creationId xmlns:a16="http://schemas.microsoft.com/office/drawing/2014/main" id="{6D918AB0-642A-1C4D-A0F2-22AB454535FD}"/>
              </a:ext>
            </a:extLst>
          </p:cNvPr>
          <p:cNvSpPr/>
          <p:nvPr/>
        </p:nvSpPr>
        <p:spPr>
          <a:xfrm>
            <a:off x="1187011" y="3008185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owchart: Stored Data 7">
            <a:extLst>
              <a:ext uri="{FF2B5EF4-FFF2-40B4-BE49-F238E27FC236}">
                <a16:creationId xmlns:a16="http://schemas.microsoft.com/office/drawing/2014/main" id="{D42D9522-F220-DC4F-BD34-98D3FB22D1E3}"/>
              </a:ext>
            </a:extLst>
          </p:cNvPr>
          <p:cNvSpPr/>
          <p:nvPr/>
        </p:nvSpPr>
        <p:spPr>
          <a:xfrm rot="2700000">
            <a:off x="1657081" y="1887853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Stored Data 8">
            <a:extLst>
              <a:ext uri="{FF2B5EF4-FFF2-40B4-BE49-F238E27FC236}">
                <a16:creationId xmlns:a16="http://schemas.microsoft.com/office/drawing/2014/main" id="{3A7B0C54-9402-124C-91AE-33A62E159691}"/>
              </a:ext>
            </a:extLst>
          </p:cNvPr>
          <p:cNvSpPr/>
          <p:nvPr/>
        </p:nvSpPr>
        <p:spPr>
          <a:xfrm rot="13500000">
            <a:off x="3885846" y="4133854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lowchart: Stored Data 9">
            <a:extLst>
              <a:ext uri="{FF2B5EF4-FFF2-40B4-BE49-F238E27FC236}">
                <a16:creationId xmlns:a16="http://schemas.microsoft.com/office/drawing/2014/main" id="{D5D340F1-CF4E-5945-9553-0001A5D1A97A}"/>
              </a:ext>
            </a:extLst>
          </p:cNvPr>
          <p:cNvSpPr/>
          <p:nvPr/>
        </p:nvSpPr>
        <p:spPr>
          <a:xfrm rot="18900000">
            <a:off x="1653818" y="4128819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lowchart: Stored Data 10">
            <a:extLst>
              <a:ext uri="{FF2B5EF4-FFF2-40B4-BE49-F238E27FC236}">
                <a16:creationId xmlns:a16="http://schemas.microsoft.com/office/drawing/2014/main" id="{CF4B4F89-20E8-9945-A39D-3030C1284890}"/>
              </a:ext>
            </a:extLst>
          </p:cNvPr>
          <p:cNvSpPr/>
          <p:nvPr/>
        </p:nvSpPr>
        <p:spPr>
          <a:xfrm rot="8100000">
            <a:off x="3895265" y="1884707"/>
            <a:ext cx="1043690" cy="830852"/>
          </a:xfrm>
          <a:prstGeom prst="flowChartOnlineStorag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2F6389-884F-CA4C-A234-F735321D3E24}"/>
              </a:ext>
            </a:extLst>
          </p:cNvPr>
          <p:cNvSpPr/>
          <p:nvPr/>
        </p:nvSpPr>
        <p:spPr>
          <a:xfrm>
            <a:off x="3055601" y="1487683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901679D-FC54-8F44-A514-330467D5CEEA}"/>
              </a:ext>
            </a:extLst>
          </p:cNvPr>
          <p:cNvSpPr/>
          <p:nvPr/>
        </p:nvSpPr>
        <p:spPr>
          <a:xfrm rot="2700000">
            <a:off x="4180508" y="1907719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5962E14-02EC-8047-B4C1-B6E9C381F737}"/>
              </a:ext>
            </a:extLst>
          </p:cNvPr>
          <p:cNvSpPr/>
          <p:nvPr/>
        </p:nvSpPr>
        <p:spPr>
          <a:xfrm>
            <a:off x="4645109" y="3088125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0874184-AC77-6A47-B7F8-1F06E7933DF0}"/>
              </a:ext>
            </a:extLst>
          </p:cNvPr>
          <p:cNvSpPr/>
          <p:nvPr/>
        </p:nvSpPr>
        <p:spPr>
          <a:xfrm>
            <a:off x="3055602" y="4693431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EFAEF8-E009-CD4C-8317-CE2ED3C8C166}"/>
              </a:ext>
            </a:extLst>
          </p:cNvPr>
          <p:cNvSpPr/>
          <p:nvPr/>
        </p:nvSpPr>
        <p:spPr>
          <a:xfrm>
            <a:off x="1472253" y="3088126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6746CC5-1F6B-7844-AB1C-428BD246DE47}"/>
              </a:ext>
            </a:extLst>
          </p:cNvPr>
          <p:cNvSpPr/>
          <p:nvPr/>
        </p:nvSpPr>
        <p:spPr>
          <a:xfrm rot="2700000">
            <a:off x="1939059" y="4151831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0F20462-6A0A-C447-A9A9-29A74F3D1D2B}"/>
              </a:ext>
            </a:extLst>
          </p:cNvPr>
          <p:cNvSpPr/>
          <p:nvPr/>
        </p:nvSpPr>
        <p:spPr>
          <a:xfrm rot="18900000">
            <a:off x="1942323" y="1910866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C7EF861-FC9C-3544-8774-3B6E02D21793}"/>
              </a:ext>
            </a:extLst>
          </p:cNvPr>
          <p:cNvSpPr/>
          <p:nvPr/>
        </p:nvSpPr>
        <p:spPr>
          <a:xfrm rot="18900000">
            <a:off x="4171088" y="4156866"/>
            <a:ext cx="47320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C9FB82C-9ADB-444B-A4D0-27244FDF91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9107" y="2856199"/>
            <a:ext cx="1323801" cy="10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7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2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(6*min(max(ppt_w*ppt_h,.3),1)-7.4)/-.7*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(6*min(max(ppt_w*ppt_h,.3),1)-7.4)/-.7*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" fill="hold">
                                          <p:stCondLst>
                                            <p:cond delay="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" fill="hold">
                                          <p:stCondLst>
                                            <p:cond delay="14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ster sou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4"/>
                            </p:stCondLst>
                            <p:childTnLst>
                              <p:par>
                                <p:cTn id="3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093 C 0.02162 0.01227 0.04818 -0.12639 0.07071 -0.1132 C 0.06888 -0.10926 0.00482 -0.02176 -0.01836 0.0169 C -0.04153 0.05579 -0.0707 0.11041 -0.06849 0.11967 C -0.07982 0.15162 -0.01198 0.08704 0.00222 0.07801 C 0.02461 0.06458 0.08985 0.19583 0.1125 0.18287 " pathEditMode="relative" rAng="0" ptsTypes="AAAAAA">
                                      <p:cBhvr>
                                        <p:cTn id="32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356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Rot by="10800000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10800000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5400000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animRot by="10800000">
                                      <p:cBhvr>
                                        <p:cTn id="4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1A575F1-0E08-5C40-943A-7B2BEAFEB195}"/>
              </a:ext>
            </a:extLst>
          </p:cNvPr>
          <p:cNvSpPr txBox="1"/>
          <p:nvPr/>
        </p:nvSpPr>
        <p:spPr>
          <a:xfrm>
            <a:off x="1160037" y="1382184"/>
            <a:ext cx="98719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</a:rPr>
              <a:t>In pairs, talk about what you did/ didn’t do last night. </a:t>
            </a:r>
          </a:p>
          <a:p>
            <a:pPr algn="ctr"/>
            <a:r>
              <a:rPr lang="en-US" sz="3200" dirty="0">
                <a:solidFill>
                  <a:schemeClr val="accent2"/>
                </a:solidFill>
              </a:rPr>
              <a:t>Use the ideas below or your own. </a:t>
            </a:r>
          </a:p>
        </p:txBody>
      </p:sp>
      <p:sp>
        <p:nvSpPr>
          <p:cNvPr id="11" name="Cloud Callout 10">
            <a:extLst>
              <a:ext uri="{FF2B5EF4-FFF2-40B4-BE49-F238E27FC236}">
                <a16:creationId xmlns:a16="http://schemas.microsoft.com/office/drawing/2014/main" id="{DEC6604D-D17B-FE45-89AA-5A0969306777}"/>
              </a:ext>
            </a:extLst>
          </p:cNvPr>
          <p:cNvSpPr/>
          <p:nvPr/>
        </p:nvSpPr>
        <p:spPr>
          <a:xfrm>
            <a:off x="5694556" y="2644960"/>
            <a:ext cx="6209177" cy="1465709"/>
          </a:xfrm>
          <a:prstGeom prst="cloudCallout">
            <a:avLst>
              <a:gd name="adj1" fmla="val -49533"/>
              <a:gd name="adj2" fmla="val 56137"/>
            </a:avLst>
          </a:prstGeom>
          <a:noFill/>
          <a:ln w="28575">
            <a:solidFill>
              <a:srgbClr val="FF8AD8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2F92"/>
                </a:solidFill>
              </a:rPr>
              <a:t>Last night I did homework. </a:t>
            </a:r>
          </a:p>
          <a:p>
            <a:pPr algn="ctr"/>
            <a:r>
              <a:rPr lang="en-US" sz="2800" dirty="0">
                <a:solidFill>
                  <a:srgbClr val="FF2F92"/>
                </a:solidFill>
              </a:rPr>
              <a:t>I didn’t watch a movie. </a:t>
            </a:r>
          </a:p>
        </p:txBody>
      </p:sp>
      <p:sp>
        <p:nvSpPr>
          <p:cNvPr id="21" name="Cloud Callout 20">
            <a:extLst>
              <a:ext uri="{FF2B5EF4-FFF2-40B4-BE49-F238E27FC236}">
                <a16:creationId xmlns:a16="http://schemas.microsoft.com/office/drawing/2014/main" id="{6E816626-D4F8-C148-9F07-1066495FE9BB}"/>
              </a:ext>
            </a:extLst>
          </p:cNvPr>
          <p:cNvSpPr/>
          <p:nvPr/>
        </p:nvSpPr>
        <p:spPr>
          <a:xfrm>
            <a:off x="7692571" y="4296227"/>
            <a:ext cx="4339145" cy="1694011"/>
          </a:xfrm>
          <a:prstGeom prst="cloudCallout">
            <a:avLst>
              <a:gd name="adj1" fmla="val 46389"/>
              <a:gd name="adj2" fmla="val 47125"/>
            </a:avLst>
          </a:prstGeom>
          <a:noFill/>
          <a:ln w="28575">
            <a:solidFill>
              <a:srgbClr val="FFD579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9300"/>
                </a:solidFill>
              </a:rPr>
              <a:t>Really? I didn’t do homework. I went to bed early.</a:t>
            </a:r>
            <a:endParaRPr lang="x-none" sz="2800" dirty="0">
              <a:solidFill>
                <a:srgbClr val="FF9300"/>
              </a:solidFill>
            </a:endParaRPr>
          </a:p>
        </p:txBody>
      </p:sp>
      <p:pic>
        <p:nvPicPr>
          <p:cNvPr id="12" name="Picture 8" descr="Pin on powerpoint">
            <a:extLst>
              <a:ext uri="{FF2B5EF4-FFF2-40B4-BE49-F238E27FC236}">
                <a16:creationId xmlns:a16="http://schemas.microsoft.com/office/drawing/2014/main" id="{3F0B03FD-F377-434C-9300-A35CCF080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3691"/>
            <a:ext cx="5452946" cy="372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C89E329-A32E-DB46-8A0F-ABC63719143A}"/>
              </a:ext>
            </a:extLst>
          </p:cNvPr>
          <p:cNvGrpSpPr/>
          <p:nvPr/>
        </p:nvGrpSpPr>
        <p:grpSpPr>
          <a:xfrm>
            <a:off x="-157096" y="234008"/>
            <a:ext cx="5503566" cy="1505914"/>
            <a:chOff x="3124000" y="255631"/>
            <a:chExt cx="5503566" cy="1505914"/>
          </a:xfrm>
        </p:grpSpPr>
        <p:sp>
          <p:nvSpPr>
            <p:cNvPr id="13" name="Rectangle: Rounded Corners 19">
              <a:extLst>
                <a:ext uri="{FF2B5EF4-FFF2-40B4-BE49-F238E27FC236}">
                  <a16:creationId xmlns:a16="http://schemas.microsoft.com/office/drawing/2014/main" id="{B2727726-E64B-1B42-AF27-B8EFD6763256}"/>
                </a:ext>
              </a:extLst>
            </p:cNvPr>
            <p:cNvSpPr/>
            <p:nvPr/>
          </p:nvSpPr>
          <p:spPr>
            <a:xfrm>
              <a:off x="3564431" y="735179"/>
              <a:ext cx="5063135" cy="584775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b="1" dirty="0">
                  <a:latin typeface="Poppins" panose="00000500000000000000" pitchFamily="2" charset="0"/>
                  <a:cs typeface="Poppins" panose="00000500000000000000" pitchFamily="2" charset="0"/>
                </a:rPr>
                <a:t>Exercise 5 </a:t>
              </a:r>
              <a:r>
                <a:rPr lang="en-US" sz="2400" b="1" dirty="0">
                  <a:latin typeface="Poppins" panose="00000500000000000000" pitchFamily="2" charset="0"/>
                  <a:cs typeface="Poppins" panose="00000500000000000000" pitchFamily="2" charset="0"/>
                </a:rPr>
                <a:t>(SB page 72)</a:t>
              </a:r>
              <a:endParaRPr lang="en-US" sz="32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14" name="Picture 13" descr="Free Vector | Book and pen cartoon icon illustration. education object icon  concept isolated . flat cartoon style">
              <a:extLst>
                <a:ext uri="{FF2B5EF4-FFF2-40B4-BE49-F238E27FC236}">
                  <a16:creationId xmlns:a16="http://schemas.microsoft.com/office/drawing/2014/main" id="{D87CFE67-C33D-A64A-955B-D7D6F38E6C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ECCE"/>
                </a:clrFrom>
                <a:clrTo>
                  <a:srgbClr val="FFECC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37483">
              <a:off x="3124000" y="255631"/>
              <a:ext cx="1405575" cy="15059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DDF9719-DE02-134F-A234-CECDA2D86C0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207" r="1094"/>
          <a:stretch/>
        </p:blipFill>
        <p:spPr>
          <a:xfrm>
            <a:off x="545691" y="3385070"/>
            <a:ext cx="4633965" cy="203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92347"/>
      </p:ext>
    </p:extLst>
  </p:cSld>
  <p:clrMapOvr>
    <a:masterClrMapping/>
  </p:clrMapOvr>
  <p:transition spd="slow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Well Done” là gì và cấu trúc cụm từ “Well Done” trong câu Tiếng Anh">
            <a:extLst>
              <a:ext uri="{FF2B5EF4-FFF2-40B4-BE49-F238E27FC236}">
                <a16:creationId xmlns:a16="http://schemas.microsoft.com/office/drawing/2014/main" id="{556BEC33-333F-F648-B072-8AAACF5C8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133" y="671581"/>
            <a:ext cx="9363734" cy="551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852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EA2141F5-E9CC-4923-A178-1F0C5BFBA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912" y="780703"/>
            <a:ext cx="765220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eaLnBrk="1" hangingPunct="1"/>
            <a:r>
              <a:rPr lang="en-US" altLang="zh-CN" sz="3200" b="1" spc="300" dirty="0">
                <a:solidFill>
                  <a:srgbClr val="2B80A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Game:“</a:t>
            </a:r>
            <a:r>
              <a:rPr lang="vi-VN" altLang="zh-CN" sz="3200" b="1" spc="300" dirty="0">
                <a:solidFill>
                  <a:srgbClr val="2B80A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Matching</a:t>
            </a:r>
            <a:r>
              <a:rPr lang="en-US" altLang="zh-CN" sz="3200" b="1" spc="300" dirty="0">
                <a:solidFill>
                  <a:srgbClr val="2B80A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”?</a:t>
            </a:r>
            <a:endParaRPr lang="zh-CN" altLang="en-US" sz="3200" b="1" spc="300" dirty="0">
              <a:solidFill>
                <a:srgbClr val="2B80A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BB19465-18DF-6C59-DA0E-47CB361846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05424"/>
              </p:ext>
            </p:extLst>
          </p:nvPr>
        </p:nvGraphicFramePr>
        <p:xfrm>
          <a:off x="1008807" y="1377706"/>
          <a:ext cx="7248306" cy="4699591"/>
        </p:xfrm>
        <a:graphic>
          <a:graphicData uri="http://schemas.openxmlformats.org/drawingml/2006/table">
            <a:tbl>
              <a:tblPr firstRow="1" firstCol="1" bandRow="1"/>
              <a:tblGrid>
                <a:gridCol w="3623765">
                  <a:extLst>
                    <a:ext uri="{9D8B030D-6E8A-4147-A177-3AD203B41FA5}">
                      <a16:colId xmlns:a16="http://schemas.microsoft.com/office/drawing/2014/main" val="4125097254"/>
                    </a:ext>
                  </a:extLst>
                </a:gridCol>
                <a:gridCol w="3624541">
                  <a:extLst>
                    <a:ext uri="{9D8B030D-6E8A-4147-A177-3AD203B41FA5}">
                      <a16:colId xmlns:a16="http://schemas.microsoft.com/office/drawing/2014/main" val="100164673"/>
                    </a:ext>
                  </a:extLst>
                </a:gridCol>
              </a:tblGrid>
              <a:tr h="3590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1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18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026422"/>
                  </a:ext>
                </a:extLst>
              </a:tr>
              <a:tr h="35904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Become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Thought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526338"/>
                  </a:ext>
                </a:extLst>
              </a:tr>
              <a:tr h="35904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Begin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Wrote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8892025"/>
                  </a:ext>
                </a:extLst>
              </a:tr>
              <a:tr h="35904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Buy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Became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8329108"/>
                  </a:ext>
                </a:extLst>
              </a:tr>
              <a:tr h="35904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Sell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Understood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704649"/>
                  </a:ext>
                </a:extLst>
              </a:tr>
              <a:tr h="35904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Think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Bought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491580"/>
                  </a:ext>
                </a:extLst>
              </a:tr>
              <a:tr h="35904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Understand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Began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83408"/>
                  </a:ext>
                </a:extLst>
              </a:tr>
              <a:tr h="35904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Write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 Sold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66509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0F1F5FB-2191-6714-4BC7-8A46AD0906C4}"/>
              </a:ext>
            </a:extLst>
          </p:cNvPr>
          <p:cNvSpPr txBox="1"/>
          <p:nvPr/>
        </p:nvSpPr>
        <p:spPr>
          <a:xfrm>
            <a:off x="9256541" y="2194561"/>
            <a:ext cx="142083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</a:p>
          <a:p>
            <a:r>
              <a:rPr 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1=&gt; c</a:t>
            </a:r>
          </a:p>
          <a:p>
            <a:r>
              <a:rPr 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2=&gt; f</a:t>
            </a:r>
          </a:p>
          <a:p>
            <a:r>
              <a:rPr 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3=&gt; e</a:t>
            </a:r>
          </a:p>
          <a:p>
            <a:r>
              <a:rPr 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4=&gt; i</a:t>
            </a:r>
          </a:p>
          <a:p>
            <a:r>
              <a:rPr 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5=&gt; a</a:t>
            </a:r>
          </a:p>
          <a:p>
            <a:r>
              <a:rPr 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6=&gt; d</a:t>
            </a:r>
          </a:p>
          <a:p>
            <a:r>
              <a:rPr 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7=&gt; b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29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A9653BF-BF1C-7441-A933-3354D51FE06B}"/>
              </a:ext>
            </a:extLst>
          </p:cNvPr>
          <p:cNvSpPr txBox="1"/>
          <p:nvPr/>
        </p:nvSpPr>
        <p:spPr>
          <a:xfrm>
            <a:off x="281354" y="1675282"/>
            <a:ext cx="11910646" cy="239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UNIT 7 –  THE TIME MACHINE</a:t>
            </a:r>
          </a:p>
          <a:p>
            <a:pPr algn="ctr">
              <a:lnSpc>
                <a:spcPct val="200000"/>
              </a:lnSpc>
            </a:pPr>
            <a:r>
              <a:rPr lang="vi-VN" sz="4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Period 65    </a:t>
            </a:r>
            <a:r>
              <a:rPr lang="en-US" sz="4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Lesson 7.</a:t>
            </a:r>
            <a:r>
              <a:rPr lang="vi-VN" sz="4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2:   </a:t>
            </a:r>
            <a:r>
              <a:rPr lang="en-US" sz="4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Grammar 1</a:t>
            </a:r>
          </a:p>
        </p:txBody>
      </p:sp>
    </p:spTree>
    <p:extLst>
      <p:ext uri="{BB962C8B-B14F-4D97-AF65-F5344CB8AC3E}">
        <p14:creationId xmlns:p14="http://schemas.microsoft.com/office/powerpoint/2010/main" val="113994733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AD7041-89A3-CC44-9C15-4FAD00927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9496"/>
            <a:ext cx="6618514" cy="5819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3BFC6D-16B5-D349-A068-D9645CBF10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5278" t="24253" r="3217" b="2456"/>
          <a:stretch/>
        </p:blipFill>
        <p:spPr>
          <a:xfrm>
            <a:off x="6762106" y="1270613"/>
            <a:ext cx="5444845" cy="501222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8147426-4672-3A47-8A52-460D0C9776CF}"/>
              </a:ext>
            </a:extLst>
          </p:cNvPr>
          <p:cNvGrpSpPr/>
          <p:nvPr/>
        </p:nvGrpSpPr>
        <p:grpSpPr>
          <a:xfrm>
            <a:off x="-302239" y="-300302"/>
            <a:ext cx="5503566" cy="1505914"/>
            <a:chOff x="3124000" y="255631"/>
            <a:chExt cx="5503566" cy="1505914"/>
          </a:xfrm>
        </p:grpSpPr>
        <p:sp>
          <p:nvSpPr>
            <p:cNvPr id="15" name="Rectangle: Rounded Corners 19">
              <a:extLst>
                <a:ext uri="{FF2B5EF4-FFF2-40B4-BE49-F238E27FC236}">
                  <a16:creationId xmlns:a16="http://schemas.microsoft.com/office/drawing/2014/main" id="{73B44F38-4267-144A-ABA5-3BC380A1B65D}"/>
                </a:ext>
              </a:extLst>
            </p:cNvPr>
            <p:cNvSpPr/>
            <p:nvPr/>
          </p:nvSpPr>
          <p:spPr>
            <a:xfrm>
              <a:off x="3564431" y="735179"/>
              <a:ext cx="5063135" cy="584775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b="1" dirty="0">
                  <a:latin typeface="Poppins" panose="00000500000000000000" pitchFamily="2" charset="0"/>
                  <a:cs typeface="Poppins" panose="00000500000000000000" pitchFamily="2" charset="0"/>
                </a:rPr>
                <a:t>Exercise 1 </a:t>
              </a:r>
              <a:r>
                <a:rPr lang="en-US" sz="2400" b="1" dirty="0">
                  <a:latin typeface="Poppins" panose="00000500000000000000" pitchFamily="2" charset="0"/>
                  <a:cs typeface="Poppins" panose="00000500000000000000" pitchFamily="2" charset="0"/>
                </a:rPr>
                <a:t>(SB page 72)</a:t>
              </a:r>
              <a:endParaRPr lang="en-US" sz="32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16" name="Picture 15" descr="Free Vector | Book and pen cartoon icon illustration. education object icon  concept isolated . flat cartoon style">
              <a:extLst>
                <a:ext uri="{FF2B5EF4-FFF2-40B4-BE49-F238E27FC236}">
                  <a16:creationId xmlns:a16="http://schemas.microsoft.com/office/drawing/2014/main" id="{AF386600-9BA6-C24E-8D71-A6A7002F0A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ECCE"/>
                </a:clrFrom>
                <a:clrTo>
                  <a:srgbClr val="FFECC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37483">
              <a:off x="3124000" y="255631"/>
              <a:ext cx="1405575" cy="15059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A92AFB05-9BDA-6040-A651-CD1B8864C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3662" y="277265"/>
            <a:ext cx="2687943" cy="104901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1BB0DCE7-F7BE-594A-8364-5D6655893356}"/>
              </a:ext>
            </a:extLst>
          </p:cNvPr>
          <p:cNvSpPr/>
          <p:nvPr/>
        </p:nvSpPr>
        <p:spPr>
          <a:xfrm>
            <a:off x="5708856" y="3224709"/>
            <a:ext cx="609599" cy="3628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6146CD1-13F6-4BE2-97C5-EA0799F7FF05}"/>
              </a:ext>
            </a:extLst>
          </p:cNvPr>
          <p:cNvCxnSpPr>
            <a:cxnSpLocks/>
          </p:cNvCxnSpPr>
          <p:nvPr/>
        </p:nvCxnSpPr>
        <p:spPr>
          <a:xfrm>
            <a:off x="8374044" y="2476585"/>
            <a:ext cx="9688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FF57F19-214A-4989-B441-E03A43F00D1F}"/>
              </a:ext>
            </a:extLst>
          </p:cNvPr>
          <p:cNvSpPr/>
          <p:nvPr/>
        </p:nvSpPr>
        <p:spPr>
          <a:xfrm>
            <a:off x="2521371" y="5783777"/>
            <a:ext cx="711686" cy="446314"/>
          </a:xfrm>
          <a:prstGeom prst="ellipse">
            <a:avLst/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EFBF0D-684E-47DF-BDB3-D4825FA07AE0}"/>
              </a:ext>
            </a:extLst>
          </p:cNvPr>
          <p:cNvCxnSpPr>
            <a:cxnSpLocks/>
          </p:cNvCxnSpPr>
          <p:nvPr/>
        </p:nvCxnSpPr>
        <p:spPr>
          <a:xfrm>
            <a:off x="10270518" y="3350186"/>
            <a:ext cx="997704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978F9091-2D1A-4299-9079-EBE7C8BCCBAE}"/>
              </a:ext>
            </a:extLst>
          </p:cNvPr>
          <p:cNvSpPr/>
          <p:nvPr/>
        </p:nvSpPr>
        <p:spPr>
          <a:xfrm>
            <a:off x="276885" y="3350186"/>
            <a:ext cx="609599" cy="362857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DC6679-EDA7-4385-A8A1-CE8DE29A0F6A}"/>
              </a:ext>
            </a:extLst>
          </p:cNvPr>
          <p:cNvCxnSpPr>
            <a:cxnSpLocks/>
          </p:cNvCxnSpPr>
          <p:nvPr/>
        </p:nvCxnSpPr>
        <p:spPr>
          <a:xfrm>
            <a:off x="8992159" y="3686751"/>
            <a:ext cx="701569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22F6C075-84D5-4C9C-828F-679CB0C068B4}"/>
              </a:ext>
            </a:extLst>
          </p:cNvPr>
          <p:cNvSpPr/>
          <p:nvPr/>
        </p:nvSpPr>
        <p:spPr>
          <a:xfrm>
            <a:off x="4413822" y="5174700"/>
            <a:ext cx="609599" cy="790672"/>
          </a:xfrm>
          <a:prstGeom prst="ellipse">
            <a:avLst/>
          </a:prstGeom>
          <a:noFill/>
          <a:ln w="28575">
            <a:solidFill>
              <a:srgbClr val="FF8A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0D1174-EB08-4385-B90E-DBC1FD52C9BE}"/>
              </a:ext>
            </a:extLst>
          </p:cNvPr>
          <p:cNvCxnSpPr>
            <a:cxnSpLocks/>
          </p:cNvCxnSpPr>
          <p:nvPr/>
        </p:nvCxnSpPr>
        <p:spPr>
          <a:xfrm>
            <a:off x="10417633" y="4781621"/>
            <a:ext cx="850589" cy="0"/>
          </a:xfrm>
          <a:prstGeom prst="line">
            <a:avLst/>
          </a:prstGeom>
          <a:ln w="38100">
            <a:solidFill>
              <a:srgbClr val="FF8A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1A0A18C-DF25-47BF-9DC8-D0DB759480BF}"/>
              </a:ext>
            </a:extLst>
          </p:cNvPr>
          <p:cNvSpPr txBox="1"/>
          <p:nvPr/>
        </p:nvSpPr>
        <p:spPr>
          <a:xfrm>
            <a:off x="7137195" y="6450503"/>
            <a:ext cx="3917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Click on the key to display the answers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9D495E4-2FF3-414C-BEFE-6ABFB0EDFFD1}"/>
              </a:ext>
            </a:extLst>
          </p:cNvPr>
          <p:cNvSpPr/>
          <p:nvPr/>
        </p:nvSpPr>
        <p:spPr>
          <a:xfrm>
            <a:off x="1783131" y="5258493"/>
            <a:ext cx="609599" cy="790672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60C3843-DDBF-4849-903F-C89C400F3EB7}"/>
              </a:ext>
            </a:extLst>
          </p:cNvPr>
          <p:cNvCxnSpPr>
            <a:cxnSpLocks/>
          </p:cNvCxnSpPr>
          <p:nvPr/>
        </p:nvCxnSpPr>
        <p:spPr>
          <a:xfrm>
            <a:off x="11458660" y="5838151"/>
            <a:ext cx="541082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86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8" grpId="0" animBg="1"/>
      <p:bldP spid="20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7431AC-7AB3-D501-F46D-0F216C038004}"/>
              </a:ext>
            </a:extLst>
          </p:cNvPr>
          <p:cNvSpPr txBox="1"/>
          <p:nvPr/>
        </p:nvSpPr>
        <p:spPr>
          <a:xfrm>
            <a:off x="295422" y="633046"/>
            <a:ext cx="77512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vi-VN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Past simple negative.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86D6C2-0AA4-933F-079F-65C73FF2645F}"/>
              </a:ext>
            </a:extLst>
          </p:cNvPr>
          <p:cNvSpPr txBox="1"/>
          <p:nvPr/>
        </p:nvSpPr>
        <p:spPr>
          <a:xfrm>
            <a:off x="407962" y="1365423"/>
            <a:ext cx="87395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 1: It didn’t have a station.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54BE33-0872-0C74-2C76-704C244AA515}"/>
              </a:ext>
            </a:extLst>
          </p:cNvPr>
          <p:cNvSpPr txBox="1"/>
          <p:nvPr/>
        </p:nvSpPr>
        <p:spPr>
          <a:xfrm>
            <a:off x="407962" y="1943912"/>
            <a:ext cx="8627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 2: They didn’t wear trainers. 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88743D-0391-3293-C2A7-C8CAF998C2FC}"/>
              </a:ext>
            </a:extLst>
          </p:cNvPr>
          <p:cNvSpPr txBox="1"/>
          <p:nvPr/>
        </p:nvSpPr>
        <p:spPr>
          <a:xfrm>
            <a:off x="1533378" y="3132738"/>
            <a:ext cx="5880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+ didn’t + V(if) + (O)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33BF88-9F6E-9ACF-D469-A9FBC6D769E0}"/>
              </a:ext>
            </a:extLst>
          </p:cNvPr>
          <p:cNvSpPr txBox="1"/>
          <p:nvPr/>
        </p:nvSpPr>
        <p:spPr>
          <a:xfrm>
            <a:off x="534572" y="2538325"/>
            <a:ext cx="36716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Form: </a:t>
            </a:r>
            <a:endParaRPr 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2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48FC4F-B873-8042-B1B8-C0F56D74A69A}"/>
              </a:ext>
            </a:extLst>
          </p:cNvPr>
          <p:cNvSpPr txBox="1"/>
          <p:nvPr/>
        </p:nvSpPr>
        <p:spPr>
          <a:xfrm>
            <a:off x="174343" y="1404870"/>
            <a:ext cx="11769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Study the Grammar box. Find more examples of Past Simple negatives in the comments.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1DFFDA6-94CC-114D-93CC-C2917F29BA9D}"/>
              </a:ext>
            </a:extLst>
          </p:cNvPr>
          <p:cNvGrpSpPr/>
          <p:nvPr/>
        </p:nvGrpSpPr>
        <p:grpSpPr>
          <a:xfrm>
            <a:off x="-266088" y="234786"/>
            <a:ext cx="5503566" cy="1505914"/>
            <a:chOff x="3124000" y="255631"/>
            <a:chExt cx="5503566" cy="1505914"/>
          </a:xfrm>
        </p:grpSpPr>
        <p:sp>
          <p:nvSpPr>
            <p:cNvPr id="19" name="Rectangle: Rounded Corners 19">
              <a:extLst>
                <a:ext uri="{FF2B5EF4-FFF2-40B4-BE49-F238E27FC236}">
                  <a16:creationId xmlns:a16="http://schemas.microsoft.com/office/drawing/2014/main" id="{6AEB4941-FCD4-0142-8BA3-F00C9E647401}"/>
                </a:ext>
              </a:extLst>
            </p:cNvPr>
            <p:cNvSpPr/>
            <p:nvPr/>
          </p:nvSpPr>
          <p:spPr>
            <a:xfrm>
              <a:off x="3564431" y="735179"/>
              <a:ext cx="5063135" cy="584775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b="1" dirty="0">
                  <a:latin typeface="Poppins" panose="00000500000000000000" pitchFamily="2" charset="0"/>
                  <a:cs typeface="Poppins" panose="00000500000000000000" pitchFamily="2" charset="0"/>
                </a:rPr>
                <a:t>Exercise 2 </a:t>
              </a:r>
              <a:r>
                <a:rPr lang="en-US" sz="2400" b="1" dirty="0">
                  <a:latin typeface="Poppins" panose="00000500000000000000" pitchFamily="2" charset="0"/>
                  <a:cs typeface="Poppins" panose="00000500000000000000" pitchFamily="2" charset="0"/>
                </a:rPr>
                <a:t>(SB page 72)</a:t>
              </a:r>
              <a:endParaRPr lang="en-US" sz="32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20" name="Picture 19" descr="Free Vector | Book and pen cartoon icon illustration. education object icon  concept isolated . flat cartoon style">
              <a:extLst>
                <a:ext uri="{FF2B5EF4-FFF2-40B4-BE49-F238E27FC236}">
                  <a16:creationId xmlns:a16="http://schemas.microsoft.com/office/drawing/2014/main" id="{EF0B4957-C5A9-A848-8D43-D3DF64961E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ECCE"/>
                </a:clrFrom>
                <a:clrTo>
                  <a:srgbClr val="FFECC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37483">
              <a:off x="3124000" y="255631"/>
              <a:ext cx="1405575" cy="15059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BF26409-4B1A-E940-8077-08031DF37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64" y="2461576"/>
            <a:ext cx="11158025" cy="28555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51929BC-DBBF-4523-B789-BCAD66F7FF7B}"/>
              </a:ext>
            </a:extLst>
          </p:cNvPr>
          <p:cNvSpPr txBox="1"/>
          <p:nvPr/>
        </p:nvSpPr>
        <p:spPr>
          <a:xfrm>
            <a:off x="7137195" y="6450503"/>
            <a:ext cx="3917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Click on the key to display the answers</a:t>
            </a:r>
          </a:p>
        </p:txBody>
      </p:sp>
    </p:spTree>
    <p:extLst>
      <p:ext uri="{BB962C8B-B14F-4D97-AF65-F5344CB8AC3E}">
        <p14:creationId xmlns:p14="http://schemas.microsoft.com/office/powerpoint/2010/main" val="3326399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AD7041-89A3-CC44-9C15-4FAD00927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756" y="0"/>
            <a:ext cx="7800259" cy="6858000"/>
          </a:xfrm>
          <a:prstGeom prst="rect">
            <a:avLst/>
          </a:prstGeom>
        </p:spPr>
      </p:pic>
      <p:sp>
        <p:nvSpPr>
          <p:cNvPr id="15" name="Rectangle: Rounded Corners 19">
            <a:extLst>
              <a:ext uri="{FF2B5EF4-FFF2-40B4-BE49-F238E27FC236}">
                <a16:creationId xmlns:a16="http://schemas.microsoft.com/office/drawing/2014/main" id="{73B44F38-4267-144A-ABA5-3BC380A1B65D}"/>
              </a:ext>
            </a:extLst>
          </p:cNvPr>
          <p:cNvSpPr/>
          <p:nvPr/>
        </p:nvSpPr>
        <p:spPr>
          <a:xfrm>
            <a:off x="251746" y="222789"/>
            <a:ext cx="4609283" cy="58477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Find 11 more mistakes!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2AFB05-9BDA-6040-A651-CD1B8864C5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7722" y="6392004"/>
            <a:ext cx="901096" cy="455827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E293AFE2-A89F-274E-87FD-21DC20124A4D}"/>
              </a:ext>
            </a:extLst>
          </p:cNvPr>
          <p:cNvSpPr/>
          <p:nvPr/>
        </p:nvSpPr>
        <p:spPr>
          <a:xfrm>
            <a:off x="5258366" y="4813321"/>
            <a:ext cx="1027862" cy="162100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23C2343-96D2-E044-8B69-CD74E8D2B651}"/>
              </a:ext>
            </a:extLst>
          </p:cNvPr>
          <p:cNvSpPr/>
          <p:nvPr/>
        </p:nvSpPr>
        <p:spPr>
          <a:xfrm>
            <a:off x="7836018" y="3974088"/>
            <a:ext cx="770954" cy="90852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B434BC4-C3EA-324A-8E7F-E660F1BB62CF}"/>
              </a:ext>
            </a:extLst>
          </p:cNvPr>
          <p:cNvSpPr/>
          <p:nvPr/>
        </p:nvSpPr>
        <p:spPr>
          <a:xfrm>
            <a:off x="2801691" y="1030353"/>
            <a:ext cx="1030079" cy="7113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EAF1971-57AA-6E4D-8A09-3C23101694EE}"/>
              </a:ext>
            </a:extLst>
          </p:cNvPr>
          <p:cNvSpPr/>
          <p:nvPr/>
        </p:nvSpPr>
        <p:spPr>
          <a:xfrm>
            <a:off x="9196975" y="3870349"/>
            <a:ext cx="480230" cy="10122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A6DAD13-4F58-064C-B9B6-B5F80E8BFBD4}"/>
              </a:ext>
            </a:extLst>
          </p:cNvPr>
          <p:cNvSpPr/>
          <p:nvPr/>
        </p:nvSpPr>
        <p:spPr>
          <a:xfrm>
            <a:off x="6806144" y="5534354"/>
            <a:ext cx="871913" cy="584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0FB7C63-B83F-D642-8237-6846354B6AA5}"/>
              </a:ext>
            </a:extLst>
          </p:cNvPr>
          <p:cNvSpPr/>
          <p:nvPr/>
        </p:nvSpPr>
        <p:spPr>
          <a:xfrm>
            <a:off x="5776686" y="1741713"/>
            <a:ext cx="600256" cy="4767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8F6770B-A365-C54F-BF7E-8C3948FC9D68}"/>
              </a:ext>
            </a:extLst>
          </p:cNvPr>
          <p:cNvSpPr/>
          <p:nvPr/>
        </p:nvSpPr>
        <p:spPr>
          <a:xfrm>
            <a:off x="6342743" y="580409"/>
            <a:ext cx="725714" cy="4767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7ABCCB0-04DB-4140-BAF0-727CE8D3B21B}"/>
              </a:ext>
            </a:extLst>
          </p:cNvPr>
          <p:cNvSpPr/>
          <p:nvPr/>
        </p:nvSpPr>
        <p:spPr>
          <a:xfrm>
            <a:off x="2753847" y="4180114"/>
            <a:ext cx="770954" cy="585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9304A1B-A5DC-E243-9042-BC8EAFDD91B0}"/>
              </a:ext>
            </a:extLst>
          </p:cNvPr>
          <p:cNvSpPr/>
          <p:nvPr/>
        </p:nvSpPr>
        <p:spPr>
          <a:xfrm>
            <a:off x="6465906" y="1925597"/>
            <a:ext cx="600256" cy="585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31A8354-FEE0-A44E-839D-BB984D84BBAB}"/>
              </a:ext>
            </a:extLst>
          </p:cNvPr>
          <p:cNvSpPr/>
          <p:nvPr/>
        </p:nvSpPr>
        <p:spPr>
          <a:xfrm>
            <a:off x="4457212" y="3590874"/>
            <a:ext cx="653142" cy="48179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C34189F-FEBF-A949-A27D-9C16B9D75089}"/>
              </a:ext>
            </a:extLst>
          </p:cNvPr>
          <p:cNvSpPr/>
          <p:nvPr/>
        </p:nvSpPr>
        <p:spPr>
          <a:xfrm>
            <a:off x="4131278" y="6434324"/>
            <a:ext cx="906554" cy="4017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AA0A32B-4820-0E45-A4E1-CBC1396DFDFC}"/>
              </a:ext>
            </a:extLst>
          </p:cNvPr>
          <p:cNvSpPr txBox="1"/>
          <p:nvPr/>
        </p:nvSpPr>
        <p:spPr>
          <a:xfrm>
            <a:off x="236258" y="1362798"/>
            <a:ext cx="1401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briola" pitchFamily="82" charset="0"/>
              </a:rPr>
              <a:t>1</a:t>
            </a:r>
            <a:r>
              <a:rPr lang="x-none" sz="2800" dirty="0">
                <a:latin typeface="Gabriola" pitchFamily="82" charset="0"/>
              </a:rPr>
              <a:t>. </a:t>
            </a:r>
            <a:r>
              <a:rPr lang="en-US" sz="2800" dirty="0">
                <a:latin typeface="Gabriola" pitchFamily="82" charset="0"/>
              </a:rPr>
              <a:t>jeans</a:t>
            </a:r>
            <a:r>
              <a:rPr lang="x-none" sz="2800" dirty="0">
                <a:latin typeface="Gabriola" pitchFamily="82" charset="0"/>
              </a:rPr>
              <a:t>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C08DBA-54E8-7943-9013-5C2FF8715D0A}"/>
              </a:ext>
            </a:extLst>
          </p:cNvPr>
          <p:cNvSpPr txBox="1"/>
          <p:nvPr/>
        </p:nvSpPr>
        <p:spPr>
          <a:xfrm>
            <a:off x="236837" y="2020853"/>
            <a:ext cx="2092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briola" pitchFamily="82" charset="0"/>
              </a:rPr>
              <a:t>2</a:t>
            </a:r>
            <a:r>
              <a:rPr lang="x-none" sz="2800" dirty="0">
                <a:latin typeface="Gabriola" pitchFamily="82" charset="0"/>
              </a:rPr>
              <a:t>. </a:t>
            </a:r>
            <a:r>
              <a:rPr lang="en-US" sz="2800" dirty="0">
                <a:latin typeface="Gabriola" pitchFamily="82" charset="0"/>
              </a:rPr>
              <a:t> camera</a:t>
            </a:r>
            <a:r>
              <a:rPr lang="x-none" sz="2800" dirty="0">
                <a:latin typeface="Gabriola" pitchFamily="82" charset="0"/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F0B0B20-3A2C-E74F-A4DB-94EC602CECBB}"/>
              </a:ext>
            </a:extLst>
          </p:cNvPr>
          <p:cNvSpPr txBox="1"/>
          <p:nvPr/>
        </p:nvSpPr>
        <p:spPr>
          <a:xfrm>
            <a:off x="251746" y="2678908"/>
            <a:ext cx="1269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briola" pitchFamily="82" charset="0"/>
              </a:rPr>
              <a:t>3</a:t>
            </a:r>
            <a:r>
              <a:rPr lang="x-none" sz="2800" dirty="0">
                <a:latin typeface="Gabriola" pitchFamily="82" charset="0"/>
              </a:rPr>
              <a:t>. tractor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314ABD-4DF3-BF40-94A8-0FF608548E63}"/>
              </a:ext>
            </a:extLst>
          </p:cNvPr>
          <p:cNvSpPr txBox="1"/>
          <p:nvPr/>
        </p:nvSpPr>
        <p:spPr>
          <a:xfrm>
            <a:off x="236837" y="3329264"/>
            <a:ext cx="1667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briola" pitchFamily="82" charset="0"/>
              </a:rPr>
              <a:t>4</a:t>
            </a:r>
            <a:r>
              <a:rPr lang="x-none" sz="2800" dirty="0">
                <a:latin typeface="Gabriola" pitchFamily="82" charset="0"/>
              </a:rPr>
              <a:t>. helicopter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912A07F-37AD-C945-9C1D-821183B823D9}"/>
              </a:ext>
            </a:extLst>
          </p:cNvPr>
          <p:cNvSpPr txBox="1"/>
          <p:nvPr/>
        </p:nvSpPr>
        <p:spPr>
          <a:xfrm>
            <a:off x="236837" y="4002274"/>
            <a:ext cx="1855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briola" pitchFamily="82" charset="0"/>
              </a:rPr>
              <a:t>5</a:t>
            </a:r>
            <a:r>
              <a:rPr lang="x-none" sz="2800" dirty="0">
                <a:latin typeface="Gabriola" pitchFamily="82" charset="0"/>
              </a:rPr>
              <a:t>. </a:t>
            </a:r>
            <a:r>
              <a:rPr lang="en-US" sz="2800" dirty="0">
                <a:latin typeface="Gabriola" pitchFamily="82" charset="0"/>
              </a:rPr>
              <a:t>plastic</a:t>
            </a:r>
            <a:r>
              <a:rPr lang="x-none" sz="2800" dirty="0">
                <a:latin typeface="Gabriola" pitchFamily="82" charset="0"/>
              </a:rPr>
              <a:t> bottle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079F7C-F75B-F049-8FEA-B52EE9D96729}"/>
              </a:ext>
            </a:extLst>
          </p:cNvPr>
          <p:cNvSpPr txBox="1"/>
          <p:nvPr/>
        </p:nvSpPr>
        <p:spPr>
          <a:xfrm>
            <a:off x="10212791" y="1362798"/>
            <a:ext cx="1957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briola" pitchFamily="82" charset="0"/>
              </a:rPr>
              <a:t>6</a:t>
            </a:r>
            <a:r>
              <a:rPr lang="x-none" sz="2800" dirty="0">
                <a:latin typeface="Gabriola" pitchFamily="82" charset="0"/>
              </a:rPr>
              <a:t>. </a:t>
            </a:r>
            <a:r>
              <a:rPr lang="en-US" sz="2800" dirty="0">
                <a:latin typeface="Gabriola" pitchFamily="82" charset="0"/>
              </a:rPr>
              <a:t>satellite dish </a:t>
            </a:r>
            <a:endParaRPr lang="x-none" sz="2800" dirty="0">
              <a:latin typeface="Gabriola" pitchFamily="8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0117FA6-DE1D-F94B-9901-7ADFAF06629A}"/>
              </a:ext>
            </a:extLst>
          </p:cNvPr>
          <p:cNvSpPr txBox="1"/>
          <p:nvPr/>
        </p:nvSpPr>
        <p:spPr>
          <a:xfrm>
            <a:off x="10265806" y="2022686"/>
            <a:ext cx="1814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briola" pitchFamily="82" charset="0"/>
              </a:rPr>
              <a:t>7</a:t>
            </a:r>
            <a:r>
              <a:rPr lang="x-none" sz="2800" dirty="0">
                <a:latin typeface="Gabriola" pitchFamily="82" charset="0"/>
              </a:rPr>
              <a:t>. sunglasses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19CCCF-8F1F-3846-B631-E9AC6907E399}"/>
              </a:ext>
            </a:extLst>
          </p:cNvPr>
          <p:cNvSpPr txBox="1"/>
          <p:nvPr/>
        </p:nvSpPr>
        <p:spPr>
          <a:xfrm>
            <a:off x="10219015" y="2678908"/>
            <a:ext cx="1481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briola" pitchFamily="82" charset="0"/>
              </a:rPr>
              <a:t>8</a:t>
            </a:r>
            <a:r>
              <a:rPr lang="x-none" sz="2800" dirty="0">
                <a:latin typeface="Gabriola" pitchFamily="82" charset="0"/>
              </a:rPr>
              <a:t>. phones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62B196-A59A-E946-8DC0-7896D4C54E21}"/>
              </a:ext>
            </a:extLst>
          </p:cNvPr>
          <p:cNvSpPr txBox="1"/>
          <p:nvPr/>
        </p:nvSpPr>
        <p:spPr>
          <a:xfrm>
            <a:off x="10251641" y="3309777"/>
            <a:ext cx="17289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briola" pitchFamily="82" charset="0"/>
              </a:rPr>
              <a:t>9</a:t>
            </a:r>
            <a:r>
              <a:rPr lang="x-none" sz="2800" dirty="0">
                <a:latin typeface="Gabriola" pitchFamily="82" charset="0"/>
              </a:rPr>
              <a:t>. </a:t>
            </a:r>
            <a:r>
              <a:rPr lang="en-US" sz="2800" dirty="0">
                <a:latin typeface="Gabriola" pitchFamily="82" charset="0"/>
              </a:rPr>
              <a:t>Ramones T-shirt</a:t>
            </a:r>
            <a:endParaRPr lang="x-none" sz="2800" dirty="0">
              <a:latin typeface="Gabriola" pitchFamily="8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8F4BDA6-DCC8-E04B-84D4-33221738E0F6}"/>
              </a:ext>
            </a:extLst>
          </p:cNvPr>
          <p:cNvSpPr txBox="1"/>
          <p:nvPr/>
        </p:nvSpPr>
        <p:spPr>
          <a:xfrm>
            <a:off x="10236157" y="4297684"/>
            <a:ext cx="1662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abriola" pitchFamily="82" charset="0"/>
              </a:rPr>
              <a:t>10</a:t>
            </a:r>
            <a:r>
              <a:rPr lang="x-none" sz="2800" dirty="0">
                <a:latin typeface="Gabriola" pitchFamily="82" charset="0"/>
              </a:rPr>
              <a:t>. earphones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0504EB0-EC15-5646-93AF-9E5E6DF6913D}"/>
              </a:ext>
            </a:extLst>
          </p:cNvPr>
          <p:cNvSpPr txBox="1"/>
          <p:nvPr/>
        </p:nvSpPr>
        <p:spPr>
          <a:xfrm>
            <a:off x="10251391" y="4971982"/>
            <a:ext cx="1481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>
                <a:latin typeface="Gabriola" pitchFamily="82" charset="0"/>
              </a:rPr>
              <a:t>1</a:t>
            </a:r>
            <a:r>
              <a:rPr lang="en-US" sz="2800" dirty="0">
                <a:latin typeface="Gabriola" pitchFamily="82" charset="0"/>
              </a:rPr>
              <a:t>1</a:t>
            </a:r>
            <a:r>
              <a:rPr lang="x-none" sz="2800" dirty="0">
                <a:latin typeface="Gabriola" pitchFamily="82" charset="0"/>
              </a:rPr>
              <a:t>. banana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0664E33-952B-CC47-97D0-2A11B7D84950}"/>
              </a:ext>
            </a:extLst>
          </p:cNvPr>
          <p:cNvSpPr/>
          <p:nvPr/>
        </p:nvSpPr>
        <p:spPr>
          <a:xfrm>
            <a:off x="6076814" y="4080146"/>
            <a:ext cx="770954" cy="585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6635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6" grpId="0"/>
      <p:bldP spid="37" grpId="0"/>
      <p:bldP spid="39" grpId="0"/>
      <p:bldP spid="41" grpId="0"/>
      <p:bldP spid="42" grpId="0"/>
      <p:bldP spid="43" grpId="0"/>
      <p:bldP spid="44" grpId="0"/>
      <p:bldP spid="45" grpId="0"/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8DF128-7E96-B140-A6E2-CE324E3C125A}"/>
              </a:ext>
            </a:extLst>
          </p:cNvPr>
          <p:cNvSpPr txBox="1"/>
          <p:nvPr/>
        </p:nvSpPr>
        <p:spPr>
          <a:xfrm>
            <a:off x="6647542" y="519496"/>
            <a:ext cx="55949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>
                <a:solidFill>
                  <a:schemeClr val="accent2"/>
                </a:solidFill>
              </a:rPr>
              <a:t>In groups of 4, make more sentences about the mistakes in the picture. Use some ideas bellow to help you.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AD7041-89A3-CC44-9C15-4FAD00927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9496"/>
            <a:ext cx="6618514" cy="581900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8147426-4672-3A47-8A52-460D0C9776CF}"/>
              </a:ext>
            </a:extLst>
          </p:cNvPr>
          <p:cNvGrpSpPr/>
          <p:nvPr/>
        </p:nvGrpSpPr>
        <p:grpSpPr>
          <a:xfrm>
            <a:off x="-302239" y="-300302"/>
            <a:ext cx="5503566" cy="1505914"/>
            <a:chOff x="3124000" y="255631"/>
            <a:chExt cx="5503566" cy="1505914"/>
          </a:xfrm>
        </p:grpSpPr>
        <p:sp>
          <p:nvSpPr>
            <p:cNvPr id="15" name="Rectangle: Rounded Corners 19">
              <a:extLst>
                <a:ext uri="{FF2B5EF4-FFF2-40B4-BE49-F238E27FC236}">
                  <a16:creationId xmlns:a16="http://schemas.microsoft.com/office/drawing/2014/main" id="{73B44F38-4267-144A-ABA5-3BC380A1B65D}"/>
                </a:ext>
              </a:extLst>
            </p:cNvPr>
            <p:cNvSpPr/>
            <p:nvPr/>
          </p:nvSpPr>
          <p:spPr>
            <a:xfrm>
              <a:off x="3564431" y="735179"/>
              <a:ext cx="5063135" cy="584775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b="1" dirty="0">
                  <a:latin typeface="Poppins" panose="00000500000000000000" pitchFamily="2" charset="0"/>
                  <a:cs typeface="Poppins" panose="00000500000000000000" pitchFamily="2" charset="0"/>
                </a:rPr>
                <a:t>Exercise 3 </a:t>
              </a:r>
              <a:r>
                <a:rPr lang="en-US" sz="2400" b="1" dirty="0">
                  <a:latin typeface="Poppins" panose="00000500000000000000" pitchFamily="2" charset="0"/>
                  <a:cs typeface="Poppins" panose="00000500000000000000" pitchFamily="2" charset="0"/>
                </a:rPr>
                <a:t>(SB page 72)</a:t>
              </a:r>
              <a:endParaRPr lang="en-US" sz="32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16" name="Picture 15" descr="Free Vector | Book and pen cartoon icon illustration. education object icon  concept isolated . flat cartoon style">
              <a:extLst>
                <a:ext uri="{FF2B5EF4-FFF2-40B4-BE49-F238E27FC236}">
                  <a16:creationId xmlns:a16="http://schemas.microsoft.com/office/drawing/2014/main" id="{AF386600-9BA6-C24E-8D71-A6A7002F0A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ECCE"/>
                </a:clrFrom>
                <a:clrTo>
                  <a:srgbClr val="FFECC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37483">
              <a:off x="3124000" y="255631"/>
              <a:ext cx="1405575" cy="15059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BE43686-70D5-2946-AEE9-FD310E94FB4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49"/>
          <a:stretch/>
        </p:blipFill>
        <p:spPr>
          <a:xfrm>
            <a:off x="6647542" y="2378685"/>
            <a:ext cx="5453743" cy="14746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24CF33-6E4D-38BE-8104-0A50A48A3FE5}"/>
              </a:ext>
            </a:extLst>
          </p:cNvPr>
          <p:cNvSpPr txBox="1"/>
          <p:nvPr/>
        </p:nvSpPr>
        <p:spPr>
          <a:xfrm>
            <a:off x="6618514" y="4193570"/>
            <a:ext cx="68201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didn’t use plastic bottles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0079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319BCE-0AF6-6140-A936-48B1F89BE2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39" y="1553852"/>
            <a:ext cx="2311323" cy="18671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1B7A50-4DC5-C64C-AA73-3D5FA2DA2A4A}"/>
              </a:ext>
            </a:extLst>
          </p:cNvPr>
          <p:cNvSpPr txBox="1"/>
          <p:nvPr/>
        </p:nvSpPr>
        <p:spPr>
          <a:xfrm>
            <a:off x="-1174045" y="1735967"/>
            <a:ext cx="6430252" cy="1685077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3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</a:t>
            </a:r>
            <a:r>
              <a:rPr kumimoji="0" lang="vi-VN" sz="1035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</a:t>
            </a:r>
            <a:r>
              <a:rPr kumimoji="0" lang="en-US" sz="1035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</a:t>
            </a:r>
            <a:r>
              <a:rPr kumimoji="0" lang="en-US" sz="1035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</a:t>
            </a:r>
            <a:r>
              <a:rPr kumimoji="0" lang="en-US" sz="1035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746F96-7A30-064A-8B77-4FFDB05F7F81}"/>
              </a:ext>
            </a:extLst>
          </p:cNvPr>
          <p:cNvSpPr txBox="1"/>
          <p:nvPr/>
        </p:nvSpPr>
        <p:spPr>
          <a:xfrm>
            <a:off x="373522" y="630522"/>
            <a:ext cx="4393848" cy="923330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AC04A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735661-60B3-524A-B3B0-D571CD5F227A}"/>
              </a:ext>
            </a:extLst>
          </p:cNvPr>
          <p:cNvSpPr txBox="1"/>
          <p:nvPr/>
        </p:nvSpPr>
        <p:spPr>
          <a:xfrm>
            <a:off x="6340713" y="2070673"/>
            <a:ext cx="55360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A365D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A365D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B94822-D8DB-ED4F-927B-FB2F6BE27189}"/>
              </a:ext>
            </a:extLst>
          </p:cNvPr>
          <p:cNvSpPr/>
          <p:nvPr/>
        </p:nvSpPr>
        <p:spPr>
          <a:xfrm>
            <a:off x="6444124" y="3270763"/>
            <a:ext cx="5536003" cy="261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D65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Give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CA8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correct form of verbs in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2CA8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CA8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Active Voice or Passive Voice.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D65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Type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CA8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CA8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answer in the chat box.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D65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D651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CA8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CA8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points from the hamster.</a:t>
            </a:r>
          </a:p>
        </p:txBody>
      </p:sp>
    </p:spTree>
    <p:extLst>
      <p:ext uri="{BB962C8B-B14F-4D97-AF65-F5344CB8AC3E}">
        <p14:creationId xmlns:p14="http://schemas.microsoft.com/office/powerpoint/2010/main" val="4121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7917</TotalTime>
  <Words>666</Words>
  <Application>Microsoft Office PowerPoint</Application>
  <PresentationFormat>Widescreen</PresentationFormat>
  <Paragraphs>161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微软雅黑</vt:lpstr>
      <vt:lpstr>Arial</vt:lpstr>
      <vt:lpstr>Calibri</vt:lpstr>
      <vt:lpstr>Calibri Light</vt:lpstr>
      <vt:lpstr>Gabriola</vt:lpstr>
      <vt:lpstr>Poppins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Phương Phạm</dc:creator>
  <cp:lastModifiedBy>Chu Thị Hồng Hải</cp:lastModifiedBy>
  <cp:revision>39</cp:revision>
  <dcterms:created xsi:type="dcterms:W3CDTF">2021-06-30T03:53:30Z</dcterms:created>
  <dcterms:modified xsi:type="dcterms:W3CDTF">2023-02-17T00:26:02Z</dcterms:modified>
</cp:coreProperties>
</file>