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0" r:id="rId5"/>
    <p:sldMasterId id="2147483721" r:id="rId6"/>
    <p:sldMasterId id="2147483733" r:id="rId7"/>
    <p:sldMasterId id="2147483745" r:id="rId8"/>
    <p:sldMasterId id="2147483757" r:id="rId9"/>
  </p:sldMasterIdLst>
  <p:notesMasterIdLst>
    <p:notesMasterId r:id="rId43"/>
  </p:notesMasterIdLst>
  <p:handoutMasterIdLst>
    <p:handoutMasterId r:id="rId44"/>
  </p:handoutMasterIdLst>
  <p:sldIdLst>
    <p:sldId id="323" r:id="rId10"/>
    <p:sldId id="333" r:id="rId11"/>
    <p:sldId id="321" r:id="rId12"/>
    <p:sldId id="264" r:id="rId13"/>
    <p:sldId id="283" r:id="rId14"/>
    <p:sldId id="282" r:id="rId15"/>
    <p:sldId id="286" r:id="rId16"/>
    <p:sldId id="295" r:id="rId17"/>
    <p:sldId id="285" r:id="rId18"/>
    <p:sldId id="288" r:id="rId19"/>
    <p:sldId id="287" r:id="rId20"/>
    <p:sldId id="301" r:id="rId21"/>
    <p:sldId id="302" r:id="rId22"/>
    <p:sldId id="303" r:id="rId23"/>
    <p:sldId id="304" r:id="rId24"/>
    <p:sldId id="306" r:id="rId25"/>
    <p:sldId id="307" r:id="rId26"/>
    <p:sldId id="308" r:id="rId27"/>
    <p:sldId id="309" r:id="rId28"/>
    <p:sldId id="322" r:id="rId29"/>
    <p:sldId id="336" r:id="rId30"/>
    <p:sldId id="324" r:id="rId31"/>
    <p:sldId id="332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292" r:id="rId40"/>
    <p:sldId id="294" r:id="rId41"/>
    <p:sldId id="335" r:id="rId4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7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80" autoAdjust="0"/>
  </p:normalViewPr>
  <p:slideViewPr>
    <p:cSldViewPr showGuides="1">
      <p:cViewPr>
        <p:scale>
          <a:sx n="66" d="100"/>
          <a:sy n="66" d="100"/>
        </p:scale>
        <p:origin x="-1494" y="-51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11/2/2022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11/2/2022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A752FB78-1BC0-49AB-A579-E27D2793EC78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D57D2-74A8-465B-AA78-85758D5652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2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9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11/2/2022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46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46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11/2/2022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4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4572511-F0E5-4841-8D10-9B6399EDBD64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EA2B028-3555-4B62-B5FD-56AA193D3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84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F6E01C4-35BE-47F0-ACF6-4FCD86E60E38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876C558-6A27-4BD3-84A0-287E1920C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9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67EA4A0-CA73-4215-9F49-4D270DC6843D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13BF658-ABE4-4DF2-9BB9-9993E45C91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46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16935AF-C0C5-4A26-8F24-D9367457F848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42E0506-200E-465D-9122-ABB9EFBE0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16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54237A3-367B-4107-AD99-5817FB6EF3F4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7D29B7E-3400-4C02-800A-A7641E841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08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E9AE56C-0A43-4A89-AF57-26B96812FC84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FF1BBD4-9B46-4CBD-BCA8-B1D4062A41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69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71886C-9877-479E-BCC4-9690F4013005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797D460-8C7A-4B0E-BF85-E05A02C27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6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7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9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7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CCCB07C-9F8A-4150-BBFF-108A21E3DBA0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F14488A-D7F9-4773-8D98-8F97CE8D5A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2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11/2/2022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7DF3AEF-6AEF-40CE-9A10-359F0C25BD8D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05EFB55-CBD5-442B-AE7C-0723AA7D4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77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1A7753-B57E-4FED-8FA4-026354D0FC55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D4A120-D6E8-4465-9126-E4D107AE3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10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7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7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53F4052-D84B-43F0-99F8-D56336F0FC73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6D9E70C-4F65-439E-B5D6-2AD1BEE9BF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6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rgbClr val="C3CED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1"/>
          <p:cNvSpPr txBox="1">
            <a:spLocks noGrp="1"/>
          </p:cNvSpPr>
          <p:nvPr>
            <p:ph type="sldNum" idx="10"/>
          </p:nvPr>
        </p:nvSpPr>
        <p:spPr>
          <a:xfrm>
            <a:off x="0" y="6027738"/>
            <a:ext cx="12188825" cy="525462"/>
          </a:xfrm>
        </p:spPr>
        <p:txBody>
          <a:bodyPr spcFirstLastPara="1" wrap="square" lIns="91425" tIns="91425" rIns="91425" bIns="91425" anchorCtr="0">
            <a:noAutofit/>
          </a:bodyPr>
          <a:lstStyle>
            <a:lvl1pPr lvl="0" algn="ctr" rtl="0" fontAlgn="base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rgbClr val="FFFFFF"/>
                </a:solidFill>
                <a:latin typeface="Arial" charset="0"/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>
              <a:defRPr/>
            </a:pPr>
            <a:fld id="{A8BB6961-56BC-4E93-9BDB-4ABD53402357}" type="slidenum">
              <a:rPr lang="en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54549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549537" y="2554167"/>
            <a:ext cx="7290901" cy="1546400"/>
          </a:xfrm>
          <a:prstGeom prst="rect">
            <a:avLst/>
          </a:prstGeom>
          <a:effectLst>
            <a:outerShdw blurRad="14288" dist="9525" dir="16200000" algn="bl" rotWithShape="0">
              <a:schemeClr val="dk1">
                <a:alpha val="50000"/>
              </a:schemeClr>
            </a:outerShdw>
          </a:effectLst>
        </p:spPr>
        <p:txBody>
          <a:bodyPr spcFirstLastPara="1" lIns="91425" tIns="91425" rIns="91425" b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8175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186759" y="274633"/>
            <a:ext cx="9815443" cy="1143200"/>
          </a:xfrm>
          <a:prstGeom prst="rect">
            <a:avLst/>
          </a:prstGeom>
        </p:spPr>
        <p:txBody>
          <a:bodyPr spcFirstLastPara="1" lIns="91425" tIns="91425" rIns="91425" bIns="91425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186759" y="1600199"/>
            <a:ext cx="9815443" cy="4028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4" name="Google Shape;27;p5"/>
          <p:cNvSpPr txBox="1">
            <a:spLocks noGrp="1"/>
          </p:cNvSpPr>
          <p:nvPr>
            <p:ph type="sldNum" idx="10"/>
          </p:nvPr>
        </p:nvSpPr>
        <p:spPr>
          <a:xfrm>
            <a:off x="0" y="6027738"/>
            <a:ext cx="12188825" cy="525462"/>
          </a:xfrm>
        </p:spPr>
        <p:txBody>
          <a:bodyPr spcFirstLastPara="1" wrap="square" lIns="91425" tIns="91425" rIns="91425" bIns="91425" anchorCtr="0">
            <a:noAutofit/>
          </a:bodyPr>
          <a:lstStyle>
            <a:lvl1pPr lvl="0" algn="ctr" fontAlgn="base">
              <a:spcBef>
                <a:spcPct val="0"/>
              </a:spcBef>
              <a:spcAft>
                <a:spcPct val="0"/>
              </a:spcAft>
              <a:buNone/>
              <a:defRPr>
                <a:latin typeface="Arial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F4EB2172-B9B9-4F07-A964-A3D9703CEB38}" type="slidenum">
              <a:rPr lang="en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1805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2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46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064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7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7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3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1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175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036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630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6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7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6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28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41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376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5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5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233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97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9707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5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11/2/2022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51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8098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06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4263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0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808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037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239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9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71676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15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3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11/2/2022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1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3639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7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3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3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9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6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46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46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0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9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46679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11/2/2022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6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1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0541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0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3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0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3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97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5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9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0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5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46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46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11/2/2022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11/2/2022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9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11/2/2022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9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/>
              <a:pPr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9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7" y="6400809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441" y="1600206"/>
            <a:ext cx="1096994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9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defTabSz="914400">
              <a:defRPr/>
            </a:pPr>
            <a:fld id="{ED90AFF9-5A2A-463D-B710-A660C25899C2}" type="datetimeFigureOut">
              <a:rPr lang="en-US"/>
              <a:pPr defTabSz="914400"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9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defTabSz="9144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9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defTabSz="914400">
              <a:defRPr/>
            </a:pPr>
            <a:fld id="{A0223251-F904-4432-9A3E-9D3837D6A1B6}" type="slidenum">
              <a:rPr lang="en-US"/>
              <a:pPr defTabSz="91440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5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6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7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7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7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305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E251347-8EE8-4233-8D24-4E4952889E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9496DB0-C313-4F46-8D53-720D6718F6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46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9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9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7" y="6400809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55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9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11/2/2022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9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7" y="6400809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0.xml"/><Relationship Id="rId3" Type="http://schemas.openxmlformats.org/officeDocument/2006/relationships/image" Target="../media/image19.jpg"/><Relationship Id="rId7" Type="http://schemas.openxmlformats.org/officeDocument/2006/relationships/slide" Target="slide14.xml"/><Relationship Id="rId12" Type="http://schemas.openxmlformats.org/officeDocument/2006/relationships/image" Target="../media/image22.gif"/><Relationship Id="rId2" Type="http://schemas.openxmlformats.org/officeDocument/2006/relationships/slide" Target="slide5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18.xml"/><Relationship Id="rId11" Type="http://schemas.openxmlformats.org/officeDocument/2006/relationships/image" Target="../media/image21.gif"/><Relationship Id="rId5" Type="http://schemas.openxmlformats.org/officeDocument/2006/relationships/slide" Target="slide19.xml"/><Relationship Id="rId10" Type="http://schemas.openxmlformats.org/officeDocument/2006/relationships/slide" Target="slide17.xml"/><Relationship Id="rId4" Type="http://schemas.openxmlformats.org/officeDocument/2006/relationships/image" Target="../media/image20.gif"/><Relationship Id="rId9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1.wav"/><Relationship Id="rId7" Type="http://schemas.openxmlformats.org/officeDocument/2006/relationships/image" Target="../media/image25.gif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13.xml"/><Relationship Id="rId11" Type="http://schemas.openxmlformats.org/officeDocument/2006/relationships/image" Target="../media/image28.gif"/><Relationship Id="rId5" Type="http://schemas.openxmlformats.org/officeDocument/2006/relationships/image" Target="../media/image24.gif"/><Relationship Id="rId10" Type="http://schemas.openxmlformats.org/officeDocument/2006/relationships/slide" Target="slide4.xml"/><Relationship Id="rId4" Type="http://schemas.openxmlformats.org/officeDocument/2006/relationships/image" Target="../media/image23.jpeg"/><Relationship Id="rId9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1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audio" Target="../media/audio3.wav"/><Relationship Id="rId7" Type="http://schemas.openxmlformats.org/officeDocument/2006/relationships/image" Target="../media/image4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Relationship Id="rId9" Type="http://schemas.openxmlformats.org/officeDocument/2006/relationships/image" Target="../media/image43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Relationship Id="rId9" Type="http://schemas.openxmlformats.org/officeDocument/2006/relationships/image" Target="../media/image43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Relationship Id="rId9" Type="http://schemas.openxmlformats.org/officeDocument/2006/relationships/image" Target="../media/image43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Relationship Id="rId9" Type="http://schemas.openxmlformats.org/officeDocument/2006/relationships/image" Target="../media/image43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Relationship Id="rId9" Type="http://schemas.openxmlformats.org/officeDocument/2006/relationships/image" Target="../media/image4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audio" Target="../media/audio3.wav"/><Relationship Id="rId7" Type="http://schemas.openxmlformats.org/officeDocument/2006/relationships/image" Target="../media/image5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gif"/><Relationship Id="rId5" Type="http://schemas.openxmlformats.org/officeDocument/2006/relationships/image" Target="../media/image55.gif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Nhàn\Đoàn Đội\Ảnh\Truong_1_697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-1123950"/>
            <a:ext cx="12153900" cy="91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14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360" y="132661"/>
            <a:ext cx="118079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1d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these sentences in the conversation and fill in the missing words.</a:t>
            </a:r>
            <a:endParaRPr lang="en-US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304725" y="915056"/>
            <a:ext cx="11459997" cy="38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199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________ be at the dinner table on time.</a:t>
            </a:r>
          </a:p>
          <a:p>
            <a:pPr>
              <a:spcBef>
                <a:spcPts val="1200"/>
              </a:spcBef>
            </a:pPr>
            <a:r>
              <a:rPr lang="en-US" sz="3199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________ find information about a custom or tradition.</a:t>
            </a:r>
          </a:p>
          <a:p>
            <a:pPr algn="ctr">
              <a:spcBef>
                <a:spcPts val="1200"/>
              </a:spcBef>
            </a:pPr>
            <a:endParaRPr lang="en-US" sz="3199" b="1" dirty="0" smtClean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sz="3199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3199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</a:t>
            </a:r>
            <a:r>
              <a:rPr lang="en-US" sz="3199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 </a:t>
            </a:r>
            <a:r>
              <a:rPr lang="en-US" sz="3199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sentences mean?</a:t>
            </a:r>
          </a:p>
          <a:p>
            <a:pPr>
              <a:spcBef>
                <a:spcPts val="1200"/>
              </a:spcBef>
            </a:pPr>
            <a:r>
              <a:rPr lang="en-US" sz="319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-have </a:t>
            </a:r>
            <a:r>
              <a:rPr lang="en-US" sz="319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to: </a:t>
            </a:r>
            <a:r>
              <a:rPr lang="en-US" sz="3199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It’s an obligation – you have no choice</a:t>
            </a:r>
            <a:r>
              <a:rPr lang="en-US" sz="3199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319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-should: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It’s a suggestion or an advice – it would be best to follow it</a:t>
            </a:r>
            <a:r>
              <a:rPr lang="en-US" sz="3199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199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423" y="1588275"/>
            <a:ext cx="15540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99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243" y="915063"/>
            <a:ext cx="15540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99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have to</a:t>
            </a:r>
          </a:p>
        </p:txBody>
      </p:sp>
    </p:spTree>
    <p:extLst>
      <p:ext uri="{BB962C8B-B14F-4D97-AF65-F5344CB8AC3E}">
        <p14:creationId xmlns:p14="http://schemas.microsoft.com/office/powerpoint/2010/main" val="245933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2689" y="1701353"/>
            <a:ext cx="5962723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199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199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the following questions.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498345" y="2440181"/>
            <a:ext cx="11309579" cy="304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199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Mai’s family custom?</a:t>
            </a:r>
          </a:p>
          <a:p>
            <a:r>
              <a:rPr lang="en-US" sz="3199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99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does Nick feel when </a:t>
            </a:r>
            <a:r>
              <a:rPr lang="en-US" sz="3199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talks about one of his family </a:t>
            </a:r>
          </a:p>
          <a:p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traditions?</a:t>
            </a:r>
          </a:p>
          <a:p>
            <a:r>
              <a:rPr lang="en-US" sz="3199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99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similarity between a custom and a tradition?</a:t>
            </a:r>
          </a:p>
          <a:p>
            <a:r>
              <a:rPr lang="en-US" sz="3199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99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difference between them?</a:t>
            </a:r>
          </a:p>
          <a:p>
            <a:r>
              <a:rPr lang="en-US" sz="3199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199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99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should the students do for homework</a:t>
            </a:r>
            <a:r>
              <a:rPr lang="en-US" sz="3199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199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684688" y="380991"/>
            <a:ext cx="5333524" cy="685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99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 Answer the questions</a:t>
            </a:r>
            <a:endParaRPr lang="en-US" sz="2699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4012" y="54358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Task 1c. (Page 39)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0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taianhdep.net/wp-content/uploads/2014/09/4d16f5e1_26f21899_9o_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330"/>
            <a:ext cx="12223589" cy="691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1170269phoexz8m4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90867" y="62345"/>
            <a:ext cx="762000" cy="380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22030" y="905104"/>
            <a:ext cx="43121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LUCKY</a:t>
            </a:r>
            <a:endParaRPr lang="en-US" sz="80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7354" y="1926012"/>
            <a:ext cx="690605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NUMBER</a:t>
            </a:r>
            <a:endParaRPr lang="en-US" sz="13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Picture 19" descr="mouse3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092" y="3588921"/>
            <a:ext cx="2683234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j009567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094" y="538099"/>
            <a:ext cx="142203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19660236">
            <a:off x="6207431" y="338549"/>
            <a:ext cx="75693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66"/>
                </a:solidFill>
              </a:rPr>
              <a:t>1</a:t>
            </a:r>
            <a:endParaRPr lang="en-US" sz="8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310042">
            <a:off x="7743042" y="422141"/>
            <a:ext cx="80823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/>
                <a:solidFill>
                  <a:schemeClr val="accent3"/>
                </a:solidFill>
                <a:effectLst/>
              </a:rPr>
              <a:t>2</a:t>
            </a:r>
            <a:endParaRPr lang="en-U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 rot="598966">
            <a:off x="8837447" y="-166054"/>
            <a:ext cx="12634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endParaRPr lang="en-US" sz="1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6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7" y="0"/>
            <a:ext cx="12169118" cy="6858000"/>
          </a:xfrm>
          <a:prstGeom prst="rect">
            <a:avLst/>
          </a:prstGeom>
        </p:spPr>
      </p:pic>
      <p:pic>
        <p:nvPicPr>
          <p:cNvPr id="4" name="Picture 16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563" y="721754"/>
            <a:ext cx="1758269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7-Point Star 4">
            <a:hlinkClick r:id="rId5" action="ppaction://hlinksldjump"/>
          </p:cNvPr>
          <p:cNvSpPr/>
          <p:nvPr/>
        </p:nvSpPr>
        <p:spPr>
          <a:xfrm>
            <a:off x="1700741" y="990600"/>
            <a:ext cx="2031471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 smtClean="0">
                <a:solidFill>
                  <a:prstClr val="white"/>
                </a:solidFill>
              </a:rPr>
              <a:t>1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7-Point Star 5">
            <a:hlinkClick r:id="rId6" action="ppaction://hlinksldjump"/>
          </p:cNvPr>
          <p:cNvSpPr/>
          <p:nvPr/>
        </p:nvSpPr>
        <p:spPr>
          <a:xfrm>
            <a:off x="4799012" y="838200"/>
            <a:ext cx="2031471" cy="1160058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>
                <a:solidFill>
                  <a:prstClr val="white"/>
                </a:solidFill>
              </a:rPr>
              <a:t>2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7-Point Star 6">
            <a:hlinkClick r:id="rId7" action="ppaction://hlinksldjump"/>
          </p:cNvPr>
          <p:cNvSpPr/>
          <p:nvPr/>
        </p:nvSpPr>
        <p:spPr>
          <a:xfrm>
            <a:off x="7999412" y="820057"/>
            <a:ext cx="2031471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 smtClean="0">
                <a:solidFill>
                  <a:prstClr val="white"/>
                </a:solidFill>
              </a:rPr>
              <a:t>3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7-Point Star 9">
            <a:hlinkClick r:id="rId8" action="ppaction://hlinksldjump"/>
          </p:cNvPr>
          <p:cNvSpPr/>
          <p:nvPr/>
        </p:nvSpPr>
        <p:spPr>
          <a:xfrm>
            <a:off x="1979612" y="2679141"/>
            <a:ext cx="2031471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>
                <a:solidFill>
                  <a:prstClr val="white"/>
                </a:solidFill>
              </a:rPr>
              <a:t>4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7-Point Star 10">
            <a:hlinkClick r:id="rId9" action="ppaction://hlinksldjump"/>
          </p:cNvPr>
          <p:cNvSpPr/>
          <p:nvPr/>
        </p:nvSpPr>
        <p:spPr>
          <a:xfrm>
            <a:off x="4951412" y="2851498"/>
            <a:ext cx="2031471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>
                <a:solidFill>
                  <a:prstClr val="white"/>
                </a:solidFill>
              </a:rPr>
              <a:t>5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7-Point Star 12">
            <a:hlinkClick r:id="rId10" action="ppaction://hlinksldjump"/>
          </p:cNvPr>
          <p:cNvSpPr/>
          <p:nvPr/>
        </p:nvSpPr>
        <p:spPr>
          <a:xfrm>
            <a:off x="8623139" y="2857500"/>
            <a:ext cx="2031471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000" dirty="0">
                <a:solidFill>
                  <a:prstClr val="white"/>
                </a:solidFill>
              </a:rPr>
              <a:t>6</a:t>
            </a: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0" name="Picture 16" descr="kitt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815" y="599294"/>
            <a:ext cx="1917201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felix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941" y="5699496"/>
            <a:ext cx="3961368" cy="129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hlinkClick r:id="rId13" action="ppaction://hlinksldjump"/>
          </p:cNvPr>
          <p:cNvSpPr/>
          <p:nvPr/>
        </p:nvSpPr>
        <p:spPr>
          <a:xfrm>
            <a:off x="6164626" y="5943600"/>
            <a:ext cx="1986275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3600" b="1" dirty="0" smtClean="0">
                <a:solidFill>
                  <a:prstClr val="white"/>
                </a:solidFill>
              </a:rPr>
              <a:t>END</a:t>
            </a:r>
            <a:endParaRPr lang="en-US" sz="3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81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6.googleusercontent.com/proxy/BrgU_WCOd5rLr4Wb1dFZ7X2-ufYUGePMSofOA3aNBKnlqOgD5tQuV5_hik6pVKQ5wV5yYAqozTddiEDqW3ztgQeZSYyEd0URNY7DKB1RDihgXI1hNsDs9QCPsanjsXIWjz63fWDL=w426-h255-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0373"/>
            <a:ext cx="12188826" cy="690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Fireworks-05-ju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87" y="23082"/>
            <a:ext cx="304720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reworks-05-ju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716" y="-25135"/>
            <a:ext cx="304720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914162" y="197052"/>
            <a:ext cx="11773435" cy="4495800"/>
            <a:chOff x="311624" y="2057400"/>
            <a:chExt cx="8832376" cy="4495800"/>
          </a:xfrm>
        </p:grpSpPr>
        <p:sp>
          <p:nvSpPr>
            <p:cNvPr id="17" name="Explosion 2 16">
              <a:hlinkClick r:id="rId6" action="ppaction://hlinksldjump"/>
            </p:cNvPr>
            <p:cNvSpPr/>
            <p:nvPr/>
          </p:nvSpPr>
          <p:spPr>
            <a:xfrm>
              <a:off x="311624" y="2057400"/>
              <a:ext cx="8832376" cy="4495800"/>
            </a:xfrm>
            <a:prstGeom prst="irregularSeal2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98011" y="3855735"/>
              <a:ext cx="3988284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0" dirty="0" smtClean="0">
                  <a:ln/>
                  <a:solidFill>
                    <a:srgbClr val="FFFF00"/>
                  </a:solidFill>
                  <a:effectLst/>
                </a:rPr>
                <a:t>LUCKY NUMBER</a:t>
              </a:r>
              <a:endParaRPr lang="en-US" sz="6000" b="1" cap="none" spc="0" dirty="0">
                <a:ln/>
                <a:solidFill>
                  <a:srgbClr val="FFFF00"/>
                </a:solidFill>
                <a:effectLst/>
              </a:endParaRPr>
            </a:p>
          </p:txBody>
        </p:sp>
      </p:grpSp>
      <p:pic>
        <p:nvPicPr>
          <p:cNvPr id="21" name="Picture 14" descr="Entertainment-02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620" y="5030788"/>
            <a:ext cx="2111883" cy="152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bells2med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82" y="5791993"/>
            <a:ext cx="2425068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7" descr="0830js5b15daddi012pz8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59" y="197052"/>
            <a:ext cx="101573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0830js5b15daddi012pz8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973" y="265752"/>
            <a:ext cx="101573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Forward or Next 1">
            <a:hlinkClick r:id="rId10" action="ppaction://hlinksldjump" highlightClick="1"/>
          </p:cNvPr>
          <p:cNvSpPr/>
          <p:nvPr/>
        </p:nvSpPr>
        <p:spPr>
          <a:xfrm>
            <a:off x="11274033" y="6453189"/>
            <a:ext cx="812588" cy="32940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8" descr="nhacs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848"/>
            <a:ext cx="1396636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1171"/>
            <a:ext cx="419856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8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371600"/>
            <a:ext cx="1096994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1.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What is Mai’s family custom?</a:t>
            </a:r>
            <a:b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</a:br>
            <a:endParaRPr lang="en-US" dirty="0">
              <a:hlinkClick r:id="rId2" action="ppaction://hlinksldjump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2849563"/>
            <a:ext cx="60293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99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371600"/>
            <a:ext cx="1096994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2.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How does Nick feel when </a:t>
            </a:r>
            <a:r>
              <a:rPr lang="en-US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Phong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 talks about </a:t>
            </a:r>
            <a:r>
              <a:rPr lang="en-US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one of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his family </a:t>
            </a:r>
            <a:r>
              <a:rPr lang="en-US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traditions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2" y="3254375"/>
            <a:ext cx="3067050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61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371600"/>
            <a:ext cx="1096994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3.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What is the similarity between a custom and a tradition?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7612" y="3210580"/>
            <a:ext cx="1028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They both refer to doing something that develops over time.</a:t>
            </a:r>
          </a:p>
        </p:txBody>
      </p:sp>
    </p:spTree>
    <p:extLst>
      <p:ext uri="{BB962C8B-B14F-4D97-AF65-F5344CB8AC3E}">
        <p14:creationId xmlns:p14="http://schemas.microsoft.com/office/powerpoint/2010/main" val="358798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371600"/>
            <a:ext cx="10969943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4.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What is the difference between them?</a:t>
            </a:r>
          </a:p>
        </p:txBody>
      </p:sp>
      <p:sp>
        <p:nvSpPr>
          <p:cNvPr id="3" name="Rectangle 2"/>
          <p:cNvSpPr/>
          <p:nvPr/>
        </p:nvSpPr>
        <p:spPr>
          <a:xfrm>
            <a:off x="760412" y="2895600"/>
            <a:ext cx="11430000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custom is something accepted.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tradition is something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is passed down through the generations.</a:t>
            </a:r>
          </a:p>
        </p:txBody>
      </p:sp>
    </p:spTree>
    <p:extLst>
      <p:ext uri="{BB962C8B-B14F-4D97-AF65-F5344CB8AC3E}">
        <p14:creationId xmlns:p14="http://schemas.microsoft.com/office/powerpoint/2010/main" val="188479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371600"/>
            <a:ext cx="10969943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5. </a:t>
            </a:r>
            <a:r>
              <a:rPr 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What should the students do for homework?</a:t>
            </a:r>
          </a:p>
        </p:txBody>
      </p:sp>
      <p:sp>
        <p:nvSpPr>
          <p:cNvPr id="3" name="Rectangle 2"/>
          <p:cNvSpPr/>
          <p:nvPr/>
        </p:nvSpPr>
        <p:spPr>
          <a:xfrm>
            <a:off x="836612" y="3013502"/>
            <a:ext cx="1028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They should find information about a custom or tradition.</a:t>
            </a:r>
          </a:p>
        </p:txBody>
      </p:sp>
    </p:spTree>
    <p:extLst>
      <p:ext uri="{BB962C8B-B14F-4D97-AF65-F5344CB8AC3E}">
        <p14:creationId xmlns:p14="http://schemas.microsoft.com/office/powerpoint/2010/main" val="46221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5232" y="174626"/>
            <a:ext cx="10471451" cy="1981200"/>
          </a:xfrm>
          <a:prstGeom prst="rect">
            <a:avLst/>
          </a:prstGeom>
          <a:noFill/>
        </p:spPr>
        <p:txBody>
          <a:bodyPr wrap="none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Warmly welcome teachers and students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to our English class!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3427412" y="2514600"/>
            <a:ext cx="5992839" cy="1219200"/>
          </a:xfrm>
          <a:prstGeom prst="flowChartAlternateProcess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Teacher: </a:t>
            </a:r>
            <a:r>
              <a:rPr lang="en-US" sz="3200" b="1" dirty="0" err="1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Phùng</a:t>
            </a:r>
            <a:r>
              <a:rPr lang="en-US" sz="3200" b="1" dirty="0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Nhàn</a:t>
            </a:r>
            <a:endParaRPr lang="en-US" sz="3200" b="1" dirty="0">
              <a:ln w="11430"/>
              <a:solidFill>
                <a:srgbClr val="00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Class: 8G                                    </a:t>
            </a:r>
            <a:endParaRPr lang="en-US" sz="3200" b="1" dirty="0">
              <a:ln w="11430"/>
              <a:solidFill>
                <a:srgbClr val="00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4148" name="Picture 4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13" y="1"/>
            <a:ext cx="12161316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6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3333774" y="3287221"/>
            <a:ext cx="6858000" cy="28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7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19" y="6694488"/>
            <a:ext cx="12256541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8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8646883" y="3274786"/>
            <a:ext cx="6827837" cy="28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032" y="5165726"/>
            <a:ext cx="180504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26" y="5033964"/>
            <a:ext cx="1866414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5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5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84688" y="380991"/>
            <a:ext cx="5333524" cy="685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99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 Production</a:t>
            </a:r>
            <a:endParaRPr lang="en-US" sz="2699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4012" y="54358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Task 2a.b. (Page 39)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36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28540" y="77073"/>
            <a:ext cx="10783798" cy="5538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999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a. </a:t>
            </a:r>
            <a:r>
              <a:rPr lang="en-US" sz="2999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Match the pictures with the customs and traditions in the box.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811" y="630061"/>
            <a:ext cx="5702647" cy="6077004"/>
          </a:xfrm>
          <a:prstGeom prst="rect">
            <a:avLst/>
          </a:prstGeom>
          <a:solidFill>
            <a:srgbClr val="FFCC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Smiling to accept a compliment 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Worshipping ancestors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Wrapping gifts in </a:t>
            </a:r>
            <a:r>
              <a:rPr lang="en-US" sz="2799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paper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Having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lunch together on the </a:t>
            </a:r>
          </a:p>
          <a:p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second day of </a:t>
            </a:r>
            <a:r>
              <a:rPr lang="en-US" sz="2799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endParaRPr lang="en-US" sz="2799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Placing the chopsticks on top of the </a:t>
            </a:r>
          </a:p>
          <a:p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rice bowl when finishing a meal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Children in the family standing in a </a:t>
            </a:r>
          </a:p>
          <a:p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row to greet guests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Wearing </a:t>
            </a:r>
            <a:r>
              <a:rPr lang="en-US" sz="2799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dai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on special occasions</a:t>
            </a:r>
          </a:p>
          <a:p>
            <a:pPr>
              <a:spcBef>
                <a:spcPts val="1200"/>
              </a:spcBef>
            </a:pPr>
            <a:r>
              <a:rPr lang="en-US" sz="27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7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Giving children lucky money at </a:t>
            </a:r>
            <a:r>
              <a:rPr lang="en-US" sz="2799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endParaRPr lang="en-US" sz="2799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66048" y="844626"/>
            <a:ext cx="5665695" cy="5936301"/>
            <a:chOff x="6067628" y="843952"/>
            <a:chExt cx="5667171" cy="59378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b="16995"/>
            <a:stretch/>
          </p:blipFill>
          <p:spPr>
            <a:xfrm>
              <a:off x="7086599" y="2298065"/>
              <a:ext cx="1524000" cy="973404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b="16630"/>
            <a:stretch/>
          </p:blipFill>
          <p:spPr>
            <a:xfrm>
              <a:off x="7086600" y="843952"/>
              <a:ext cx="1524000" cy="1040085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b="17183"/>
            <a:stretch/>
          </p:blipFill>
          <p:spPr>
            <a:xfrm>
              <a:off x="10210800" y="855348"/>
              <a:ext cx="1523999" cy="1060273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b="18967"/>
            <a:stretch/>
          </p:blipFill>
          <p:spPr>
            <a:xfrm>
              <a:off x="10162550" y="3782027"/>
              <a:ext cx="1572249" cy="1313882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/>
            <a:srcRect b="14190"/>
            <a:stretch/>
          </p:blipFill>
          <p:spPr>
            <a:xfrm>
              <a:off x="10197576" y="5566468"/>
              <a:ext cx="1537222" cy="1215331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/>
            <a:srcRect b="13974"/>
            <a:stretch/>
          </p:blipFill>
          <p:spPr>
            <a:xfrm>
              <a:off x="10210798" y="2312724"/>
              <a:ext cx="1524001" cy="958745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/>
            <a:srcRect b="14422"/>
            <a:stretch/>
          </p:blipFill>
          <p:spPr>
            <a:xfrm>
              <a:off x="7094035" y="5565600"/>
              <a:ext cx="1516563" cy="1210356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9"/>
            <a:srcRect b="15766"/>
            <a:stretch/>
          </p:blipFill>
          <p:spPr>
            <a:xfrm>
              <a:off x="7086597" y="3782509"/>
              <a:ext cx="1524001" cy="1298314"/>
            </a:xfrm>
            <a:prstGeom prst="rect">
              <a:avLst/>
            </a:prstGeom>
            <a:ln w="19050">
              <a:solidFill>
                <a:srgbClr val="000066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6067628" y="1299262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a. __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67628" y="2747062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b. __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67628" y="4547888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c. __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67628" y="6172200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d. __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191828" y="1295400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e. __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191828" y="2743200"/>
              <a:ext cx="9813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f. __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191828" y="4544026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g. __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91828" y="6168338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99" dirty="0">
                  <a:solidFill>
                    <a:srgbClr val="00B0F0"/>
                  </a:solidFill>
                </a:rPr>
                <a:t>h. __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399133" y="1315438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99133" y="2743379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99133" y="4550275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99133" y="6167695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45952" y="1334541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45952" y="2762482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45952" y="4569378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45952" y="6186798"/>
            <a:ext cx="66218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dirty="0">
                <a:solidFill>
                  <a:srgbClr val="C00000"/>
                </a:solidFill>
              </a:rPr>
              <a:t>- 1</a:t>
            </a:r>
          </a:p>
        </p:txBody>
      </p:sp>
    </p:spTree>
    <p:extLst>
      <p:ext uri="{BB962C8B-B14F-4D97-AF65-F5344CB8AC3E}">
        <p14:creationId xmlns:p14="http://schemas.microsoft.com/office/powerpoint/2010/main" val="410736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 animBg="1"/>
      <p:bldP spid="12" grpId="0"/>
      <p:bldP spid="23" grpId="0"/>
      <p:bldP spid="24" grpId="0"/>
      <p:bldP spid="26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2768811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en-US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GOLDEN BELL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22030" y="2401901"/>
            <a:ext cx="43121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</a:t>
            </a:r>
            <a:endParaRPr lang="en-US" sz="80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61673" y="3352800"/>
            <a:ext cx="381873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Play!</a:t>
            </a:r>
            <a:endParaRPr lang="en-US" sz="13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0210318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2741612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2" y="1524000"/>
            <a:ext cx="8763000" cy="436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980612" y="239274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4" descr="j023413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31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33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34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35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141412" y="595080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Children in the family standing in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row to greet guests.</a:t>
            </a:r>
          </a:p>
        </p:txBody>
      </p:sp>
    </p:spTree>
    <p:extLst>
      <p:ext uri="{BB962C8B-B14F-4D97-AF65-F5344CB8AC3E}">
        <p14:creationId xmlns:p14="http://schemas.microsoft.com/office/powerpoint/2010/main" val="25382537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 animBg="1"/>
      <p:bldP spid="32" grpId="0" animBg="1"/>
      <p:bldP spid="33" grpId="0" animBg="1"/>
      <p:bldP spid="34" grpId="0" animBg="1"/>
      <p:bldP spid="35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2742485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2050" name="Picture 2" descr="https://cdn.sachmem.vn/public/images/TA8T1SHS/U4-L1-2a-2a1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284" y="1524000"/>
            <a:ext cx="8451203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787731" y="2281535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4" descr="j023413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4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5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6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7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8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2412" y="5715000"/>
            <a:ext cx="5846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Wearing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Dai on special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occasions.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25594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25" grpId="0" animBg="1"/>
      <p:bldP spid="26" grpId="0" animBg="1"/>
      <p:bldP spid="27" grpId="0" animBg="1"/>
      <p:bldP spid="28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741612" y="4953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2" name="Picture 2" descr="https://cdn.sachmem.vn/public/images/TA8T1SHS/U4-L1-2a-32c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56" y="1473427"/>
            <a:ext cx="7059955" cy="424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9079138" y="1571685"/>
            <a:ext cx="1828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or T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 descr="j02341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3" name="Rectangle 2"/>
          <p:cNvSpPr/>
          <p:nvPr/>
        </p:nvSpPr>
        <p:spPr>
          <a:xfrm>
            <a:off x="2312326" y="5941367"/>
            <a:ext cx="37058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Worshipping ancestors</a:t>
            </a:r>
          </a:p>
        </p:txBody>
      </p:sp>
    </p:spTree>
    <p:extLst>
      <p:ext uri="{BB962C8B-B14F-4D97-AF65-F5344CB8AC3E}">
        <p14:creationId xmlns:p14="http://schemas.microsoft.com/office/powerpoint/2010/main" val="407432775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4" grpId="0" animBg="1"/>
      <p:bldP spid="25" grpId="0" animBg="1"/>
      <p:bldP spid="26" grpId="0" animBg="1"/>
      <p:bldP spid="27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768811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5122" name="Picture 2" descr="https://cdn.sachmem.vn/public/images/TA8T1SHS/U4-L1-2a-46c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176" y="1509712"/>
            <a:ext cx="6755235" cy="383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142412" y="1600200"/>
            <a:ext cx="1828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or T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4" descr="j02341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979612" y="5696247"/>
            <a:ext cx="56643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Giving children lucky money at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5604828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742486" y="4572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6146" name="Picture 2" descr="https://cdn.sachmem.vn/public/images/TA8T1SHS/U4-L1-2a-5cd1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56" y="1524000"/>
            <a:ext cx="5993156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8685212" y="269754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 descr="j02341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912812" y="5542616"/>
            <a:ext cx="716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Placing the chopsticks on top of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the rice 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bowl when finishing a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meal.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11817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741612" y="4572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sp>
        <p:nvSpPr>
          <p:cNvPr id="22" name="Oval 21"/>
          <p:cNvSpPr/>
          <p:nvPr/>
        </p:nvSpPr>
        <p:spPr>
          <a:xfrm>
            <a:off x="836612" y="2590800"/>
            <a:ext cx="507868" cy="4651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7170" name="Picture 2" descr="https://cdn.sachmem.vn/public/images/TA8T1SHS/U4-L1-2a-6f6a16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52" y="1509713"/>
            <a:ext cx="6315360" cy="389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371012" y="2512367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 descr="j02341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9676" y="5331767"/>
            <a:ext cx="4997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Wrapping gifts in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paper.</a:t>
            </a:r>
          </a:p>
        </p:txBody>
      </p:sp>
    </p:spTree>
    <p:extLst>
      <p:ext uri="{BB962C8B-B14F-4D97-AF65-F5344CB8AC3E}">
        <p14:creationId xmlns:p14="http://schemas.microsoft.com/office/powerpoint/2010/main" val="2138931146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741612" y="4572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8194" name="Picture 2" descr="https://cdn.sachmem.vn/public/images/TA8T1SHS/U4-L1-2a-76f7f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2" y="1569514"/>
            <a:ext cx="6172199" cy="399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380412" y="2302696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 descr="j02341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2409774" y="5696247"/>
            <a:ext cx="5173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Smiling to accept a compliment.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4991921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9168" y="1066800"/>
            <a:ext cx="4972243" cy="939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Guessing words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293812" y="2895600"/>
            <a:ext cx="5334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3075"/>
              </p:ext>
            </p:extLst>
          </p:nvPr>
        </p:nvGraphicFramePr>
        <p:xfrm>
          <a:off x="2208216" y="2895600"/>
          <a:ext cx="8125884" cy="457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54314"/>
                <a:gridCol w="1354314"/>
                <a:gridCol w="1354314"/>
                <a:gridCol w="1354314"/>
                <a:gridCol w="1354314"/>
                <a:gridCol w="1354314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2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4412" y="289932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6012" y="2891143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U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7612" y="289560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3012" y="289560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4612" y="289560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66212" y="289560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3812" y="3810000"/>
            <a:ext cx="5334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839344"/>
              </p:ext>
            </p:extLst>
          </p:nvPr>
        </p:nvGraphicFramePr>
        <p:xfrm>
          <a:off x="2260074" y="3810000"/>
          <a:ext cx="8125875" cy="457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02875"/>
                <a:gridCol w="902875"/>
                <a:gridCol w="902875"/>
                <a:gridCol w="902875"/>
                <a:gridCol w="902875"/>
                <a:gridCol w="902875"/>
                <a:gridCol w="902875"/>
                <a:gridCol w="902875"/>
                <a:gridCol w="90287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844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988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3211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76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58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0211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946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09012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523411" y="381000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1814" y="304808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Warm – up: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6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3147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>
              <a:solidFill>
                <a:srgbClr val="374C81"/>
              </a:solidFill>
            </a:endParaRPr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25009" y="6096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2588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374C81"/>
                </a:solidFill>
              </a:endParaRPr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374C81"/>
                </a:solidFill>
              </a:endParaRPr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060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3147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374C81"/>
              </a:solidFill>
            </a:endParaRPr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2742486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 smtClean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pic>
        <p:nvPicPr>
          <p:cNvPr id="9218" name="Picture 2" descr="https://cdn.sachmem.vn/public/images/TA8T1SHS/U4-L1-2a-8f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2" y="1600200"/>
            <a:ext cx="67818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632010" y="2273272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9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 descr="j023413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12" y="5715000"/>
            <a:ext cx="83343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24" name="Oval 12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26" name="Oval 14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10895012" y="5562600"/>
            <a:ext cx="1295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9600" b="1" dirty="0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2436812" y="54864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Having lunch together on the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second 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day of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7773161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67970" y="1921438"/>
            <a:ext cx="7374198" cy="5538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999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GAME: </a:t>
            </a:r>
            <a:r>
              <a:rPr lang="en-US" sz="2999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CUSTOMS AND TRADITION EXPERTS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8871" y="2475296"/>
            <a:ext cx="10208141" cy="2553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1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3199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 groups.</a:t>
            </a:r>
            <a:endParaRPr lang="en-US" sz="3199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1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199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Write </a:t>
            </a:r>
            <a:r>
              <a:rPr lang="en-US" sz="31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down as many local customs </a:t>
            </a:r>
          </a:p>
          <a:p>
            <a:r>
              <a:rPr lang="en-US" sz="31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and tradition as you can think </a:t>
            </a:r>
            <a:r>
              <a:rPr lang="en-US" sz="3199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of.</a:t>
            </a:r>
            <a:endParaRPr lang="en-US" sz="3199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1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1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Present your list to the other groups.</a:t>
            </a:r>
          </a:p>
          <a:p>
            <a:r>
              <a:rPr lang="en-US" sz="3199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199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The group with the most ideas are the experts!</a:t>
            </a:r>
          </a:p>
        </p:txBody>
      </p:sp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684688" y="533400"/>
            <a:ext cx="10972324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99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  PROJECT  DISPLAY </a:t>
            </a:r>
            <a:endParaRPr lang="en-US" sz="2699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6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WordArt 2"/>
          <p:cNvSpPr>
            <a:spLocks noChangeArrowheads="1" noChangeShapeType="1" noTextEdit="1"/>
          </p:cNvSpPr>
          <p:nvPr/>
        </p:nvSpPr>
        <p:spPr bwMode="auto">
          <a:xfrm>
            <a:off x="3960812" y="838200"/>
            <a:ext cx="4570809" cy="8380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dist"/>
            <a:r>
              <a:rPr lang="en-US" sz="3599" kern="10" dirty="0">
                <a:ln w="19050">
                  <a:solidFill>
                    <a:srgbClr val="94CDE3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HOMEWORK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8960" y="2938321"/>
            <a:ext cx="5942052" cy="2400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Learn </a:t>
            </a:r>
            <a:r>
              <a:rPr lang="en-US" sz="2999" b="1" dirty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heart vocabulary</a:t>
            </a: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defRPr/>
            </a:pP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Collect some </a:t>
            </a: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pictures, video clips </a:t>
            </a: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your local customs and traditions.</a:t>
            </a:r>
          </a:p>
          <a:p>
            <a:pPr>
              <a:defRPr/>
            </a:pPr>
            <a:r>
              <a:rPr lang="en-US" sz="2999" b="1" dirty="0" smtClean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Prepare </a:t>
            </a:r>
            <a:r>
              <a:rPr lang="en-US" sz="2999" b="1" dirty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 2: A closer look 1.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555" y="1279011"/>
            <a:ext cx="63468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748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5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1" descr="hoa1a_500_5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560" y="0"/>
            <a:ext cx="6348346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74281" y="2095500"/>
            <a:ext cx="8227457" cy="1371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333CC"/>
            </a:solidFill>
            <a:prstDash val="sysDash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Thank you for your attention!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150534" name="Picture 3" descr="2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2088"/>
            <a:ext cx="4469236" cy="285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5" name="Picture 4" descr="158313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228540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6" name="Picture 5" descr="8974303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83" y="3981450"/>
            <a:ext cx="444384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7" name="Picture 6" descr="25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500" y="228600"/>
            <a:ext cx="5053284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8" name="Picture 7" descr="25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368" y="4419600"/>
            <a:ext cx="5053284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9" name="Picture 8" descr="25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001" y="2133600"/>
            <a:ext cx="5053284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40" name="Picture 9" descr="25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5053284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25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08212" y="304800"/>
            <a:ext cx="9654670" cy="2225040"/>
            <a:chOff x="1295400" y="1752600"/>
            <a:chExt cx="9654670" cy="2225040"/>
          </a:xfrm>
        </p:grpSpPr>
        <p:sp>
          <p:nvSpPr>
            <p:cNvPr id="5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2286000" y="3429000"/>
              <a:ext cx="8481190" cy="54864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 spc="50" dirty="0" smtClean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Period 27: Lesson </a:t>
              </a:r>
              <a:r>
                <a:rPr lang="en-US" sz="3600" b="1" kern="10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1:  GETTING STARTED</a:t>
              </a:r>
            </a:p>
          </p:txBody>
        </p:sp>
        <p:sp>
          <p:nvSpPr>
            <p:cNvPr id="6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4366390" y="1752600"/>
              <a:ext cx="6583680" cy="1371600"/>
            </a:xfrm>
            <a:prstGeom prst="rect">
              <a:avLst/>
            </a:prstGeom>
            <a:noFill/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4000" b="1" kern="10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OUR CUSTOMS </a:t>
              </a:r>
            </a:p>
            <a:p>
              <a:r>
                <a:rPr lang="en-US" sz="4000" b="1" kern="10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AND TRADITIONS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2766190" y="1835261"/>
              <a:ext cx="1371600" cy="1300162"/>
            </a:xfrm>
            <a:prstGeom prst="ellipse">
              <a:avLst/>
            </a:prstGeom>
            <a:solidFill>
              <a:srgbClr val="DCD0A1"/>
            </a:solidFill>
            <a:ln>
              <a:solidFill>
                <a:schemeClr val="accent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kern="10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4</a:t>
              </a:r>
              <a:endPara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endParaRPr>
            </a:p>
          </p:txBody>
        </p:sp>
        <p:sp>
          <p:nvSpPr>
            <p:cNvPr id="8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1295400" y="2216260"/>
              <a:ext cx="1242190" cy="640080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866"/>
                </a:avLst>
              </a:prstTxWarp>
            </a:bodyPr>
            <a:lstStyle/>
            <a:p>
              <a:pPr algn="ctr"/>
              <a:r>
                <a:rPr lang="en-US" sz="3600" b="1" kern="10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  <a:latin typeface="Impact" panose="020B0806030902050204" pitchFamily="34" charset="0"/>
                </a:rPr>
                <a:t>Unit </a:t>
              </a:r>
            </a:p>
          </p:txBody>
        </p:sp>
      </p:grpSp>
      <p:sp>
        <p:nvSpPr>
          <p:cNvPr id="10" name="Tiêu đề phụ 9">
            <a:extLst>
              <a:ext uri="{FF2B5EF4-FFF2-40B4-BE49-F238E27FC236}">
                <a16:creationId xmlns:a16="http://schemas.microsoft.com/office/drawing/2014/main" xmlns="" id="{1A86D1A8-504C-8797-FB5E-A2BE07E20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2560" y="3429000"/>
            <a:ext cx="7008574" cy="12446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en-US" i="1" dirty="0">
                <a:solidFill>
                  <a:srgbClr val="3C737C"/>
                </a:solidFill>
              </a:rPr>
              <a:t>In this Unit, we will study about our customs and traditions.</a:t>
            </a:r>
            <a:endParaRPr lang="vi-VN" i="1" dirty="0">
              <a:solidFill>
                <a:srgbClr val="3C73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5" y="0"/>
            <a:ext cx="12170920" cy="644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012" y="2286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lesson on customs and traditions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3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WordArt 15"/>
          <p:cNvSpPr>
            <a:spLocks noChangeArrowheads="1" noChangeShapeType="1" noTextEdit="1"/>
          </p:cNvSpPr>
          <p:nvPr/>
        </p:nvSpPr>
        <p:spPr bwMode="auto">
          <a:xfrm>
            <a:off x="684688" y="228601"/>
            <a:ext cx="2285522" cy="4572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99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 Vocabulary</a:t>
            </a:r>
            <a:endParaRPr lang="en-US" sz="2699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6613" y="1371608"/>
            <a:ext cx="285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Accepted 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79107" y="1371608"/>
            <a:ext cx="2020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əkˈ</a:t>
            </a:r>
            <a:r>
              <a:rPr lang="en-US" sz="32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sep.tid</a:t>
            </a:r>
            <a:r>
              <a:rPr lang="en-US" sz="32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3200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292" y="1367143"/>
            <a:ext cx="2985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6617" y="2967335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Spot on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13040" y="2962870"/>
            <a:ext cx="1628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spɒt</a:t>
            </a:r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ɒn</a:t>
            </a:r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24776" y="2962870"/>
            <a:ext cx="2909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6612" y="3805535"/>
            <a:ext cx="2268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Sharp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adv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02464" y="3805535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ʃɑːp</a:t>
            </a:r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89454" y="3801070"/>
            <a:ext cx="3862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hính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xác,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6741" y="2205335"/>
            <a:ext cx="2930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Generations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(n)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33962" y="2205335"/>
            <a:ext cx="2600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/ˌ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dʒenəˈ</a:t>
            </a:r>
            <a:r>
              <a:rPr lang="en-US" sz="32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reɪʃnz</a:t>
            </a:r>
            <a:r>
              <a:rPr lang="en-US" sz="32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3200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42212" y="2129129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4212" y="5401270"/>
            <a:ext cx="3383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Table manners (n)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78447" y="5401270"/>
            <a:ext cx="3089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/ˈ</a:t>
            </a:r>
            <a:r>
              <a:rPr lang="en-US" sz="32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teɪbl</a:t>
            </a:r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ˈ</a:t>
            </a:r>
            <a:r>
              <a:rPr lang="en-US" sz="32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mænə</a:t>
            </a:r>
            <a:r>
              <a:rPr lang="en-US" sz="32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(r)z/</a:t>
            </a:r>
            <a:endParaRPr lang="en-US" sz="3200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69187" y="5405735"/>
            <a:ext cx="4568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uy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tắc ăn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1212" y="1524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Task 1a. (Page 39)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6612" y="4648200"/>
            <a:ext cx="2177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Social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8012" y="4719935"/>
            <a:ext cx="1231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/ˈ</a:t>
            </a:r>
            <a:r>
              <a:rPr lang="en-US" sz="2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səʊʃl</a:t>
            </a:r>
            <a:r>
              <a:rPr lang="en-US" sz="28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18412" y="4673025"/>
            <a:ext cx="2943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Nhàn\G6-9\E8\Thao giảng\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592725"/>
            <a:ext cx="11810999" cy="602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3" y="592725"/>
            <a:ext cx="11125200" cy="6182380"/>
          </a:xfrm>
          <a:prstGeom prst="rect">
            <a:avLst/>
          </a:prstGeom>
        </p:spPr>
      </p:pic>
      <p:pic>
        <p:nvPicPr>
          <p:cNvPr id="2053" name="Picture 5" descr="Table Manners Mat (teacher made) - Twink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3" y="674015"/>
            <a:ext cx="11049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635379" y="2129129"/>
            <a:ext cx="2813287" cy="2735252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RULES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0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4" grpId="0"/>
      <p:bldP spid="4" grpId="1"/>
      <p:bldP spid="4" grpId="2"/>
      <p:bldP spid="8" grpId="0"/>
      <p:bldP spid="9" grpId="0"/>
      <p:bldP spid="9" grpId="1"/>
      <p:bldP spid="9" grpId="2"/>
      <p:bldP spid="10" grpId="0"/>
      <p:bldP spid="10" grpId="1"/>
      <p:bldP spid="10" grpId="2"/>
      <p:bldP spid="11" grpId="0"/>
      <p:bldP spid="12" grpId="0"/>
      <p:bldP spid="12" grpId="1"/>
      <p:bldP spid="12" grpId="2"/>
      <p:bldP spid="13" grpId="0"/>
      <p:bldP spid="13" grpId="1"/>
      <p:bldP spid="13" grpId="2"/>
      <p:bldP spid="14" grpId="0"/>
      <p:bldP spid="15" grpId="0"/>
      <p:bldP spid="15" grpId="1"/>
      <p:bldP spid="15" grpId="2"/>
      <p:bldP spid="16" grpId="0"/>
      <p:bldP spid="16" grpId="1"/>
      <p:bldP spid="16" grpId="2"/>
      <p:bldP spid="17" grpId="0"/>
      <p:bldP spid="18" grpId="0"/>
      <p:bldP spid="18" grpId="1"/>
      <p:bldP spid="18" grpId="2"/>
      <p:bldP spid="19" grpId="0"/>
      <p:bldP spid="19" grpId="1"/>
      <p:bldP spid="19" grpId="2"/>
      <p:bldP spid="20" grpId="0"/>
      <p:bldP spid="22" grpId="0"/>
      <p:bldP spid="22" grpId="1"/>
      <p:bldP spid="22" grpId="2"/>
      <p:bldP spid="5" grpId="0"/>
      <p:bldP spid="5" grpId="1"/>
      <p:bldP spid="5" grpId="2"/>
      <p:bldP spid="24" grpId="0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019132" y="643664"/>
            <a:ext cx="10941161" cy="3438706"/>
            <a:chOff x="1019748" y="795518"/>
            <a:chExt cx="10943652" cy="3439434"/>
          </a:xfrm>
        </p:grpSpPr>
        <p:sp>
          <p:nvSpPr>
            <p:cNvPr id="6" name="TextBox 2"/>
            <p:cNvSpPr txBox="1">
              <a:spLocks noChangeArrowheads="1"/>
            </p:cNvSpPr>
            <p:nvPr/>
          </p:nvSpPr>
          <p:spPr bwMode="auto">
            <a:xfrm>
              <a:off x="1019748" y="1218744"/>
              <a:ext cx="9794336" cy="301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199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3199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Nick’s explanation of customs and traditions is correct.</a:t>
              </a:r>
            </a:p>
            <a:p>
              <a:pPr>
                <a:spcBef>
                  <a:spcPts val="1200"/>
                </a:spcBef>
              </a:pPr>
              <a:r>
                <a:rPr lang="en-US" sz="3199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199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Only families have customs and tradition.</a:t>
              </a:r>
            </a:p>
            <a:p>
              <a:pPr>
                <a:spcBef>
                  <a:spcPts val="1200"/>
                </a:spcBef>
              </a:pPr>
              <a:r>
                <a:rPr lang="en-US" sz="3199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3199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 the UK there’s a tradition of having afternoon tea.</a:t>
              </a:r>
            </a:p>
            <a:p>
              <a:pPr>
                <a:spcBef>
                  <a:spcPts val="1200"/>
                </a:spcBef>
              </a:pPr>
              <a:r>
                <a:rPr lang="en-US" sz="3199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 </a:t>
              </a:r>
              <a:r>
                <a:rPr lang="en-US" sz="3199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 the UK there is no accepted way of behaving at the </a:t>
              </a:r>
              <a:r>
                <a:rPr lang="en-US" sz="3199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dinner </a:t>
              </a:r>
              <a:r>
                <a:rPr lang="en-US" sz="3199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table.</a:t>
              </a:r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0820400" y="795518"/>
              <a:ext cx="1143000" cy="2867932"/>
              <a:chOff x="10820400" y="795518"/>
              <a:chExt cx="1143000" cy="28679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1506200" y="1380293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506200" y="2014345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506200" y="2648397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506200" y="3282449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0820400" y="1380293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0820400" y="2014345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0820400" y="2648397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0820400" y="3282449"/>
                <a:ext cx="457200" cy="3810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39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18" name="TextBox 3"/>
              <p:cNvSpPr txBox="1">
                <a:spLocks noChangeArrowheads="1"/>
              </p:cNvSpPr>
              <p:nvPr/>
            </p:nvSpPr>
            <p:spPr bwMode="auto">
              <a:xfrm>
                <a:off x="10820400" y="795518"/>
                <a:ext cx="441247" cy="553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999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</a:p>
            </p:txBody>
          </p:sp>
          <p:sp>
            <p:nvSpPr>
              <p:cNvPr id="19" name="TextBox 60"/>
              <p:cNvSpPr txBox="1">
                <a:spLocks noChangeArrowheads="1"/>
              </p:cNvSpPr>
              <p:nvPr/>
            </p:nvSpPr>
            <p:spPr bwMode="auto">
              <a:xfrm>
                <a:off x="11506200" y="795518"/>
                <a:ext cx="420404" cy="553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999" b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</a:p>
            </p:txBody>
          </p:sp>
        </p:grpSp>
      </p:grp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825699" y="1151538"/>
            <a:ext cx="498855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199" b="1" dirty="0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3199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1496856" y="1775261"/>
            <a:ext cx="498855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199" b="1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3199" b="1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0811236" y="2438666"/>
            <a:ext cx="498855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199" b="1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3199" b="1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1538124" y="2995734"/>
            <a:ext cx="498855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199" b="1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3199" b="1">
              <a:solidFill>
                <a:srgbClr val="C00000"/>
              </a:solidFill>
            </a:endParaRPr>
          </a:p>
        </p:txBody>
      </p:sp>
      <p:sp>
        <p:nvSpPr>
          <p:cNvPr id="21" name="WordArt 15"/>
          <p:cNvSpPr>
            <a:spLocks noChangeArrowheads="1" noChangeShapeType="1" noTextEdit="1"/>
          </p:cNvSpPr>
          <p:nvPr/>
        </p:nvSpPr>
        <p:spPr bwMode="auto">
          <a:xfrm>
            <a:off x="684688" y="152391"/>
            <a:ext cx="5333524" cy="685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99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 True/False statements</a:t>
            </a:r>
            <a:endParaRPr lang="en-US" sz="2699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08812" y="1524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Task 1b. (Page 39)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 4 lớp 8: Getting Started | Hay nhất Giải bài tập Tiếng Anh 8 mới">
            <a:extLst>
              <a:ext uri="{FF2B5EF4-FFF2-40B4-BE49-F238E27FC236}">
                <a16:creationId xmlns:a16="http://schemas.microsoft.com/office/drawing/2014/main" xmlns="" id="{464E30B4-E934-74A7-914F-D812C42EA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5" y="304801"/>
            <a:ext cx="11277600" cy="632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38_Listen and read 1">
            <a:hlinkClick r:id="" action="ppaction://media"/>
            <a:extLst>
              <a:ext uri="{FF2B5EF4-FFF2-40B4-BE49-F238E27FC236}">
                <a16:creationId xmlns:a16="http://schemas.microsoft.com/office/drawing/2014/main" xmlns="" id="{78E52E8F-C4E0-7B08-8133-D9E80A9D0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895014" y="1219208"/>
            <a:ext cx="609441" cy="60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8648" y="3048000"/>
            <a:ext cx="7389475" cy="358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457086" y="304800"/>
            <a:ext cx="29081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Expression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5012" y="457200"/>
            <a:ext cx="2979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“You’re </a:t>
            </a:r>
            <a:r>
              <a:rPr 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kidding!”: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551612" y="457200"/>
            <a:ext cx="3376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Rectangle 6"/>
          <p:cNvSpPr/>
          <p:nvPr/>
        </p:nvSpPr>
        <p:spPr>
          <a:xfrm>
            <a:off x="303212" y="1367135"/>
            <a:ext cx="5875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Some similar expressions: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086" y="2281535"/>
            <a:ext cx="9470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You must be kidding!/ You’re joking!/You must be joking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! No way! 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2787940.potx" id="{F769AD3B-90E4-4F81-9CF2-8BD9F607FEC3}" vid="{18F656D2-BE2F-4155-8430-D393897A45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F02787940.potx" id="{F769AD3B-90E4-4F81-9CF2-8BD9F607FEC3}" vid="{18F656D2-BE2F-4155-8430-D393897A45F9}"/>
    </a:ext>
  </a:extLst>
</a:theme>
</file>

<file path=ppt/theme/theme6.xml><?xml version="1.0" encoding="utf-8"?>
<a:theme xmlns:a="http://schemas.openxmlformats.org/drawingml/2006/main" name="2_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2787940.potx" id="{F769AD3B-90E4-4F81-9CF2-8BD9F607FEC3}" vid="{18F656D2-BE2F-4155-8430-D393897A45F9}"/>
    </a:ext>
  </a:extLst>
</a:theme>
</file>

<file path=ppt/theme/theme7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1756</TotalTime>
  <Words>974</Words>
  <Application>Microsoft Office PowerPoint</Application>
  <PresentationFormat>Custom</PresentationFormat>
  <Paragraphs>235</Paragraphs>
  <Slides>33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Books 16x9</vt:lpstr>
      <vt:lpstr>Office Theme</vt:lpstr>
      <vt:lpstr>1_Office Theme</vt:lpstr>
      <vt:lpstr>2_Office Theme</vt:lpstr>
      <vt:lpstr>1_Books 16x9</vt:lpstr>
      <vt:lpstr>2_Books 16x9</vt:lpstr>
      <vt:lpstr>PowerPoint Presentation</vt:lpstr>
      <vt:lpstr>PowerPoint Presentation</vt:lpstr>
      <vt:lpstr>   Guessing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What is Mai’s family custom? </vt:lpstr>
      <vt:lpstr>2. How does Nick feel when Phong talks about one of his family traditions?</vt:lpstr>
      <vt:lpstr>3. What is the similarity between a custom and a tradition?</vt:lpstr>
      <vt:lpstr>4. What is the difference between them?</vt:lpstr>
      <vt:lpstr>5. What should the students do for homework?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admin</cp:lastModifiedBy>
  <cp:revision>114</cp:revision>
  <dcterms:created xsi:type="dcterms:W3CDTF">2018-10-10T15:21:21Z</dcterms:created>
  <dcterms:modified xsi:type="dcterms:W3CDTF">2022-11-02T07:47:15Z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