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tmp" ContentType="image/png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65" r:id="rId21"/>
    <p:sldId id="266" r:id="rId22"/>
    <p:sldId id="267" r:id="rId23"/>
    <p:sldId id="279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35" autoAdjust="0"/>
    <p:restoredTop sz="93324" autoAdjust="0"/>
  </p:normalViewPr>
  <p:slideViewPr>
    <p:cSldViewPr snapToGrid="0">
      <p:cViewPr varScale="1">
        <p:scale>
          <a:sx n="63" d="100"/>
          <a:sy n="63" d="100"/>
        </p:scale>
        <p:origin x="41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95336-75CB-4374-89E9-9E705730E8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8051C0-BABD-49E2-A38E-083D48AA7E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660264-C8F1-452C-B1A6-006950818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DB3F1-3487-44DF-8921-A4E1B0D8E961}" type="datetimeFigureOut">
              <a:rPr lang="en-US" smtClean="0"/>
              <a:t>7/27/2021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34493D-8ED0-414B-B7B4-0B37EC5D7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56D0EE-55E9-4DC9-A4FB-71972DBBE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801E7-BB8E-4A2D-91FE-DB749B027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367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E80FE4-DD34-4EBA-973A-842828772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C513EE-DDDB-46E7-AE69-DDE9A8DE69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DD0A3C-DB04-4B27-BD24-73BAEE465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DB3F1-3487-44DF-8921-A4E1B0D8E961}" type="datetimeFigureOut">
              <a:rPr lang="en-US" smtClean="0"/>
              <a:t>7/27/2021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D162AE-5340-4284-AFCB-3F580168F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CB53BF-0263-467C-81F6-349157D0E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801E7-BB8E-4A2D-91FE-DB749B027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901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45A7320-76EB-4978-AD9B-CBD0A7E2CE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552DE7-9CF1-4DB9-9D2C-A5D94322C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93014B-E4CE-48BC-9894-D6C3A1A4C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DB3F1-3487-44DF-8921-A4E1B0D8E961}" type="datetimeFigureOut">
              <a:rPr lang="en-US" smtClean="0"/>
              <a:t>7/27/2021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9046E8-EE82-4926-8DEB-0A6694EC6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2953FF-21B8-4AEC-863E-48835CEB9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801E7-BB8E-4A2D-91FE-DB749B027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980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D05AFD-AEB9-41BE-A38F-0A6234DE1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B450E7-FF4A-4C8D-805B-F2D42EA758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529B1D-6873-4033-874E-5C13BB214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DB3F1-3487-44DF-8921-A4E1B0D8E961}" type="datetimeFigureOut">
              <a:rPr lang="en-US" smtClean="0"/>
              <a:t>7/27/2021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2BC26C-4B07-4977-BFC8-6E596AEF4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C4336B-DE1E-477A-BE99-4FE0D7217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801E7-BB8E-4A2D-91FE-DB749B027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598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8EBE7-B83D-4B95-B1CE-F00394A4C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D64F24-EEE1-4E66-905C-B9128B8C7F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4CD844-BD80-41BF-A148-3FADA1CC4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DB3F1-3487-44DF-8921-A4E1B0D8E961}" type="datetimeFigureOut">
              <a:rPr lang="en-US" smtClean="0"/>
              <a:t>7/27/2021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D531E5-F0D3-4BC1-BCBA-67217761D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BB0F0-9E92-4840-8874-556F5F924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801E7-BB8E-4A2D-91FE-DB749B027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192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1BEF5-DFCE-4DF5-9479-BD9028168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74B1A7-CC62-41E8-A487-9620AA66E6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46DD79-79D2-46F0-9DE8-B3E0118C48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5AAFBB-EE8E-4D52-9C9F-969DA8600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DB3F1-3487-44DF-8921-A4E1B0D8E961}" type="datetimeFigureOut">
              <a:rPr lang="en-US" smtClean="0"/>
              <a:t>7/27/2021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D00263-C05C-4530-BCCC-CE32E872A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9357ED-BBD7-4F97-8C24-DC53620F3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801E7-BB8E-4A2D-91FE-DB749B027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755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FC7AC-074F-4831-B7B4-4C3B6BE26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2C7467-F4C9-4941-8B71-2E075721B6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114DF2-0F8F-44E2-BB27-3DE0F9E614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C81DD5-372B-4ED3-8A6D-21C6CF464B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286C64-BC4B-46E2-9AE1-0AF71BA36B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699FD8-8972-4B91-92C1-9B88B0A14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DB3F1-3487-44DF-8921-A4E1B0D8E961}" type="datetimeFigureOut">
              <a:rPr lang="en-US" smtClean="0"/>
              <a:t>7/27/2021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027C86-55BF-4BAE-A79F-812C742B0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CAB0F5-69B5-4784-859D-6288502AC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801E7-BB8E-4A2D-91FE-DB749B027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13A96-86CB-456A-868B-CEDB292A1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7BE2CE-F285-49B9-A71E-68BFD0498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DB3F1-3487-44DF-8921-A4E1B0D8E961}" type="datetimeFigureOut">
              <a:rPr lang="en-US" smtClean="0"/>
              <a:t>7/27/2021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A473C0-EDBB-48B2-BEB8-4B45756C0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805475-4DCF-4425-823D-3385EC9A1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801E7-BB8E-4A2D-91FE-DB749B027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094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AB4B3C-28FF-4D48-B666-B2DCD2C87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DB3F1-3487-44DF-8921-A4E1B0D8E961}" type="datetimeFigureOut">
              <a:rPr lang="en-US" smtClean="0"/>
              <a:t>7/27/2021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BBCF61-29FE-4EAC-8E18-449BBF9EC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7CB6ED-9345-44E0-9E5B-FA120DE0F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801E7-BB8E-4A2D-91FE-DB749B027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979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AFD7A-6A35-4256-A8FD-3B4BEE575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A4FAA9-5E97-49C1-B76C-73C1D9F20F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954CC5-B9B4-4040-85E3-1C17FE3EDB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4F07C3-48FB-4B06-A24C-3124138A0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DB3F1-3487-44DF-8921-A4E1B0D8E961}" type="datetimeFigureOut">
              <a:rPr lang="en-US" smtClean="0"/>
              <a:t>7/27/2021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F317EC-BF16-4D24-9306-E53022C39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0F6934-45B8-49E6-98A4-124BE7764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801E7-BB8E-4A2D-91FE-DB749B027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694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A1621-4AD2-43C4-965F-A47B6A165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933114-3AB0-47BB-8099-BD3AEAE72A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AE3AC3-D05C-4E89-A1EA-21032443E5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BF3972-0A4F-4DF9-A6FA-9FDADC9B2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DB3F1-3487-44DF-8921-A4E1B0D8E961}" type="datetimeFigureOut">
              <a:rPr lang="en-US" smtClean="0"/>
              <a:t>7/27/2021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0B7A3D-B950-40C6-A5D1-719B8F425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7582A8-7510-4264-9780-CC8CE7760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801E7-BB8E-4A2D-91FE-DB749B027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295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5D1162-ED21-414B-BDC3-78E16555F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FE88DA-F653-41BF-BF31-CEB98D56D9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A04BFE-2C37-42DF-B54B-9097291B82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DB3F1-3487-44DF-8921-A4E1B0D8E961}" type="datetimeFigureOut">
              <a:rPr lang="en-US" smtClean="0"/>
              <a:t>7/27/2021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0DEA59-3292-4E47-AC86-550891C57D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4AD6DF-F15C-494B-A723-446DD7D10E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B801E7-BB8E-4A2D-91FE-DB749B027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346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m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m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m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m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m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m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m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m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tm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tm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tmp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tm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rtfulmaths.com/mathematical-art-lessons.html" TargetMode="External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lresources.dpi.wi.gov/courseware/lesson/1878" TargetMode="External"/><Relationship Id="rId4" Type="http://schemas.openxmlformats.org/officeDocument/2006/relationships/image" Target="../media/image37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2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maestrosanblas.blogspot.com/2015/04/school-subjects.html" TargetMode="External"/><Relationship Id="rId5" Type="http://schemas.openxmlformats.org/officeDocument/2006/relationships/image" Target="../media/image5.jpg"/><Relationship Id="rId4" Type="http://schemas.openxmlformats.org/officeDocument/2006/relationships/hyperlink" Target="http://forprimarykids.blogspot.com/2012/10/english-3rd-4th-classroom-objects.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tm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reeimageslive.co.uk/free_stock_image/crayon-colors-jpg" TargetMode="External"/><Relationship Id="rId3" Type="http://schemas.openxmlformats.org/officeDocument/2006/relationships/image" Target="../media/image10.jpg"/><Relationship Id="rId7" Type="http://schemas.openxmlformats.org/officeDocument/2006/relationships/image" Target="../media/image1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freepngimg.com/png/3052-clock-png-image" TargetMode="External"/><Relationship Id="rId5" Type="http://schemas.openxmlformats.org/officeDocument/2006/relationships/image" Target="../media/image11.png"/><Relationship Id="rId10" Type="http://schemas.openxmlformats.org/officeDocument/2006/relationships/hyperlink" Target="https://en.wiktionary.org/wiki/marker" TargetMode="External"/><Relationship Id="rId4" Type="http://schemas.openxmlformats.org/officeDocument/2006/relationships/hyperlink" Target="https://commons.wikimedia.org/wiki/File:Sony_DVD_DVP-SR370_(3).jpg" TargetMode="External"/><Relationship Id="rId9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hyperlink" Target="https://www.publicdomainpictures.net/en/view-image.php?image=139670&amp;picture=sports-bag" TargetMode="External"/><Relationship Id="rId3" Type="http://schemas.openxmlformats.org/officeDocument/2006/relationships/slideLayout" Target="../slideLayouts/slideLayout1.xml"/><Relationship Id="rId7" Type="http://schemas.openxmlformats.org/officeDocument/2006/relationships/hyperlink" Target="https://freepngimg.com/png/6743-calculator-png-image" TargetMode="External"/><Relationship Id="rId12" Type="http://schemas.openxmlformats.org/officeDocument/2006/relationships/image" Target="../media/image18.jp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5.png"/><Relationship Id="rId11" Type="http://schemas.openxmlformats.org/officeDocument/2006/relationships/hyperlink" Target="http://katelynphotography.deviantart.com/art/Hogwarts-A-History-Textbook-Cover-473082428" TargetMode="External"/><Relationship Id="rId5" Type="http://schemas.openxmlformats.org/officeDocument/2006/relationships/image" Target="../media/image14.png"/><Relationship Id="rId15" Type="http://schemas.openxmlformats.org/officeDocument/2006/relationships/hyperlink" Target="https://androidpctv.com/deal-alfawise-a11/" TargetMode="External"/><Relationship Id="rId10" Type="http://schemas.openxmlformats.org/officeDocument/2006/relationships/image" Target="../media/image17.png"/><Relationship Id="rId4" Type="http://schemas.openxmlformats.org/officeDocument/2006/relationships/audio" Target="../media/audio1.wav"/><Relationship Id="rId9" Type="http://schemas.openxmlformats.org/officeDocument/2006/relationships/hyperlink" Target="http://freebie.photography/industry/slides/engineering.htm" TargetMode="External"/><Relationship Id="rId14" Type="http://schemas.openxmlformats.org/officeDocument/2006/relationships/image" Target="../media/image1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m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m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5A909F9-C510-4517-9CFE-154396F92701}"/>
              </a:ext>
            </a:extLst>
          </p:cNvPr>
          <p:cNvSpPr txBox="1"/>
          <p:nvPr/>
        </p:nvSpPr>
        <p:spPr>
          <a:xfrm>
            <a:off x="2567255" y="1794706"/>
            <a:ext cx="7057489" cy="3268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3600" b="1" spc="3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UNIT 4 – </a:t>
            </a:r>
            <a:r>
              <a:rPr lang="en-US" sz="3600" b="1" cap="all" spc="3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love to learn </a:t>
            </a:r>
          </a:p>
          <a:p>
            <a:pPr algn="ctr">
              <a:lnSpc>
                <a:spcPct val="200000"/>
              </a:lnSpc>
            </a:pPr>
            <a:r>
              <a:rPr lang="en-US" sz="3600" b="1" spc="3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Lesson 4.1 Vocabulary</a:t>
            </a:r>
          </a:p>
          <a:p>
            <a:pPr algn="ctr">
              <a:lnSpc>
                <a:spcPct val="200000"/>
              </a:lnSpc>
            </a:pPr>
            <a:r>
              <a:rPr lang="en-US" sz="3600" spc="3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(SB page 40 – 41)</a:t>
            </a:r>
          </a:p>
        </p:txBody>
      </p:sp>
    </p:spTree>
    <p:extLst>
      <p:ext uri="{BB962C8B-B14F-4D97-AF65-F5344CB8AC3E}">
        <p14:creationId xmlns:p14="http://schemas.microsoft.com/office/powerpoint/2010/main" val="1856116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DA09E58-0977-4B0B-92BB-227B04DE192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2A4A15-3A78-473C-A9A9-7A51DDAD9DDF}"/>
              </a:ext>
            </a:extLst>
          </p:cNvPr>
          <p:cNvSpPr txBox="1"/>
          <p:nvPr/>
        </p:nvSpPr>
        <p:spPr>
          <a:xfrm>
            <a:off x="267128" y="1297544"/>
            <a:ext cx="10037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0" u="none" strike="noStrike" dirty="0">
                <a:solidFill>
                  <a:schemeClr val="accent2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 In pairs, match the words with photos A-L.</a:t>
            </a:r>
            <a:endParaRPr lang="en-US" sz="28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899008F-A4A6-4EAA-BB63-51FDC0A0522E}"/>
              </a:ext>
            </a:extLst>
          </p:cNvPr>
          <p:cNvSpPr/>
          <p:nvPr/>
        </p:nvSpPr>
        <p:spPr>
          <a:xfrm>
            <a:off x="116703" y="629405"/>
            <a:ext cx="6222451" cy="576064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Poppins" panose="00000500000000000000" pitchFamily="2" charset="0"/>
                <a:cs typeface="Poppins" panose="00000500000000000000" pitchFamily="2" charset="0"/>
              </a:rPr>
              <a:t>Exercise 3 (SB page 40 – 41)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30DC9D0-E9B7-457D-ABBF-3B8EE1902410}"/>
              </a:ext>
            </a:extLst>
          </p:cNvPr>
          <p:cNvGraphicFramePr>
            <a:graphicFrameLocks noGrp="1"/>
          </p:cNvGraphicFramePr>
          <p:nvPr/>
        </p:nvGraphicFramePr>
        <p:xfrm>
          <a:off x="5624623" y="1995945"/>
          <a:ext cx="6368903" cy="3362207"/>
        </p:xfrm>
        <a:graphic>
          <a:graphicData uri="http://schemas.openxmlformats.org/drawingml/2006/table">
            <a:tbl>
              <a:tblPr/>
              <a:tblGrid>
                <a:gridCol w="2498650">
                  <a:extLst>
                    <a:ext uri="{9D8B030D-6E8A-4147-A177-3AD203B41FA5}">
                      <a16:colId xmlns:a16="http://schemas.microsoft.com/office/drawing/2014/main" val="2876445915"/>
                    </a:ext>
                  </a:extLst>
                </a:gridCol>
                <a:gridCol w="1877368">
                  <a:extLst>
                    <a:ext uri="{9D8B030D-6E8A-4147-A177-3AD203B41FA5}">
                      <a16:colId xmlns:a16="http://schemas.microsoft.com/office/drawing/2014/main" val="743791743"/>
                    </a:ext>
                  </a:extLst>
                </a:gridCol>
                <a:gridCol w="1992885">
                  <a:extLst>
                    <a:ext uri="{9D8B030D-6E8A-4147-A177-3AD203B41FA5}">
                      <a16:colId xmlns:a16="http://schemas.microsoft.com/office/drawing/2014/main" val="3229280735"/>
                    </a:ext>
                  </a:extLst>
                </a:gridCol>
              </a:tblGrid>
              <a:tr h="880246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Geography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PE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 err="1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Maths</a:t>
                      </a: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9732910"/>
                  </a:ext>
                </a:extLst>
              </a:tr>
              <a:tr h="778755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Chemistry –</a:t>
                      </a: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Art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History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7525610"/>
                  </a:ext>
                </a:extLst>
              </a:tr>
              <a:tr h="778755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Biology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Music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Physics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9847887"/>
                  </a:ext>
                </a:extLst>
              </a:tr>
              <a:tr h="880246">
                <a:tc gridSpan="2"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Information Technology (IT) –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English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5286157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FE6E3D92-59AF-4E66-819A-63E72C702A49}"/>
              </a:ext>
            </a:extLst>
          </p:cNvPr>
          <p:cNvSpPr txBox="1"/>
          <p:nvPr/>
        </p:nvSpPr>
        <p:spPr>
          <a:xfrm>
            <a:off x="7689310" y="2082889"/>
            <a:ext cx="297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u="none" strike="noStrike" dirty="0">
                <a:solidFill>
                  <a:srgbClr val="00B0F0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A</a:t>
            </a:r>
            <a:endParaRPr lang="en-US" sz="2400" dirty="0">
              <a:solidFill>
                <a:srgbClr val="00B0F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F3DDDD5-1E55-4109-8A8C-6E250D2DECE2}"/>
              </a:ext>
            </a:extLst>
          </p:cNvPr>
          <p:cNvSpPr txBox="1"/>
          <p:nvPr/>
        </p:nvSpPr>
        <p:spPr>
          <a:xfrm>
            <a:off x="8867750" y="2082889"/>
            <a:ext cx="5265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C2AE395-D9D0-4F71-AB5A-9D7B5293F2A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8" b="4468"/>
          <a:stretch/>
        </p:blipFill>
        <p:spPr>
          <a:xfrm>
            <a:off x="360958" y="1912839"/>
            <a:ext cx="5065191" cy="397759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8A441EF-51D5-4EE4-9E32-3D9F87B9B41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8" r="46892" b="52977"/>
          <a:stretch/>
        </p:blipFill>
        <p:spPr>
          <a:xfrm>
            <a:off x="360958" y="1912839"/>
            <a:ext cx="2690037" cy="190387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4C962B1-F9CA-45CB-93DD-2273117E2D33}"/>
              </a:ext>
            </a:extLst>
          </p:cNvPr>
          <p:cNvSpPr txBox="1"/>
          <p:nvPr/>
        </p:nvSpPr>
        <p:spPr>
          <a:xfrm>
            <a:off x="11321607" y="2070188"/>
            <a:ext cx="4967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637392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DA09E58-0977-4B0B-92BB-227B04DE192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2A4A15-3A78-473C-A9A9-7A51DDAD9DDF}"/>
              </a:ext>
            </a:extLst>
          </p:cNvPr>
          <p:cNvSpPr txBox="1"/>
          <p:nvPr/>
        </p:nvSpPr>
        <p:spPr>
          <a:xfrm>
            <a:off x="267128" y="1297544"/>
            <a:ext cx="10037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0" u="none" strike="noStrike" dirty="0">
                <a:solidFill>
                  <a:schemeClr val="accent2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 In pairs, match the words with photos A-L.</a:t>
            </a:r>
            <a:endParaRPr lang="en-US" sz="28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899008F-A4A6-4EAA-BB63-51FDC0A0522E}"/>
              </a:ext>
            </a:extLst>
          </p:cNvPr>
          <p:cNvSpPr/>
          <p:nvPr/>
        </p:nvSpPr>
        <p:spPr>
          <a:xfrm>
            <a:off x="116703" y="629405"/>
            <a:ext cx="6222451" cy="576064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Poppins" panose="00000500000000000000" pitchFamily="2" charset="0"/>
                <a:cs typeface="Poppins" panose="00000500000000000000" pitchFamily="2" charset="0"/>
              </a:rPr>
              <a:t>Exercise 3 (SB page 40 – 41)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30DC9D0-E9B7-457D-ABBF-3B8EE19024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8937989"/>
              </p:ext>
            </p:extLst>
          </p:nvPr>
        </p:nvGraphicFramePr>
        <p:xfrm>
          <a:off x="5624623" y="1995945"/>
          <a:ext cx="6368903" cy="3406412"/>
        </p:xfrm>
        <a:graphic>
          <a:graphicData uri="http://schemas.openxmlformats.org/drawingml/2006/table">
            <a:tbl>
              <a:tblPr/>
              <a:tblGrid>
                <a:gridCol w="2498650">
                  <a:extLst>
                    <a:ext uri="{9D8B030D-6E8A-4147-A177-3AD203B41FA5}">
                      <a16:colId xmlns:a16="http://schemas.microsoft.com/office/drawing/2014/main" val="2876445915"/>
                    </a:ext>
                  </a:extLst>
                </a:gridCol>
                <a:gridCol w="1877368">
                  <a:extLst>
                    <a:ext uri="{9D8B030D-6E8A-4147-A177-3AD203B41FA5}">
                      <a16:colId xmlns:a16="http://schemas.microsoft.com/office/drawing/2014/main" val="743791743"/>
                    </a:ext>
                  </a:extLst>
                </a:gridCol>
                <a:gridCol w="1992885">
                  <a:extLst>
                    <a:ext uri="{9D8B030D-6E8A-4147-A177-3AD203B41FA5}">
                      <a16:colId xmlns:a16="http://schemas.microsoft.com/office/drawing/2014/main" val="3229280735"/>
                    </a:ext>
                  </a:extLst>
                </a:gridCol>
              </a:tblGrid>
              <a:tr h="880246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Geography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PE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 err="1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Maths</a:t>
                      </a: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9732910"/>
                  </a:ext>
                </a:extLst>
              </a:tr>
              <a:tr h="778755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Chemistry –</a:t>
                      </a: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English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0" i="0" u="none" strike="noStrike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Music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7525610"/>
                  </a:ext>
                </a:extLst>
              </a:tr>
              <a:tr h="778755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Biology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History – </a:t>
                      </a: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Physics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9847887"/>
                  </a:ext>
                </a:extLst>
              </a:tr>
              <a:tr h="880246">
                <a:tc gridSpan="2"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Information Technology (IT) –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Art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5286157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FE6E3D92-59AF-4E66-819A-63E72C702A49}"/>
              </a:ext>
            </a:extLst>
          </p:cNvPr>
          <p:cNvSpPr txBox="1"/>
          <p:nvPr/>
        </p:nvSpPr>
        <p:spPr>
          <a:xfrm>
            <a:off x="7689310" y="2082889"/>
            <a:ext cx="297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u="none" strike="noStrike" dirty="0">
                <a:solidFill>
                  <a:srgbClr val="00B0F0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A</a:t>
            </a:r>
            <a:endParaRPr lang="en-US" sz="2400" dirty="0">
              <a:solidFill>
                <a:srgbClr val="00B0F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F3DDDD5-1E55-4109-8A8C-6E250D2DECE2}"/>
              </a:ext>
            </a:extLst>
          </p:cNvPr>
          <p:cNvSpPr txBox="1"/>
          <p:nvPr/>
        </p:nvSpPr>
        <p:spPr>
          <a:xfrm>
            <a:off x="8867750" y="2082889"/>
            <a:ext cx="5265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4C962B1-F9CA-45CB-93DD-2273117E2D33}"/>
              </a:ext>
            </a:extLst>
          </p:cNvPr>
          <p:cNvSpPr txBox="1"/>
          <p:nvPr/>
        </p:nvSpPr>
        <p:spPr>
          <a:xfrm>
            <a:off x="11334307" y="2082889"/>
            <a:ext cx="4967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</a:t>
            </a:r>
          </a:p>
        </p:txBody>
      </p:sp>
      <p:pic>
        <p:nvPicPr>
          <p:cNvPr id="9" name="Picture 8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4B6E53FA-A173-4BFA-B947-B4ACC3B61CA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8" t="3532" r="5801" b="4432"/>
          <a:stretch/>
        </p:blipFill>
        <p:spPr>
          <a:xfrm>
            <a:off x="545805" y="1912839"/>
            <a:ext cx="4880344" cy="4064368"/>
          </a:xfrm>
          <a:prstGeom prst="rect">
            <a:avLst/>
          </a:prstGeom>
        </p:spPr>
      </p:pic>
      <p:pic>
        <p:nvPicPr>
          <p:cNvPr id="16" name="Picture 15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42EAA0DD-863B-43C3-84A8-7EDFEFBD4E7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8" t="3532" r="36521" b="42402"/>
          <a:stretch/>
        </p:blipFill>
        <p:spPr>
          <a:xfrm>
            <a:off x="526217" y="1912839"/>
            <a:ext cx="3135029" cy="23876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234BA48-5073-40FD-B513-E730B08E840D}"/>
              </a:ext>
            </a:extLst>
          </p:cNvPr>
          <p:cNvSpPr txBox="1"/>
          <p:nvPr/>
        </p:nvSpPr>
        <p:spPr>
          <a:xfrm>
            <a:off x="10866474" y="4614529"/>
            <a:ext cx="684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798223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22A4A15-3A78-473C-A9A9-7A51DDAD9DDF}"/>
              </a:ext>
            </a:extLst>
          </p:cNvPr>
          <p:cNvSpPr txBox="1"/>
          <p:nvPr/>
        </p:nvSpPr>
        <p:spPr>
          <a:xfrm>
            <a:off x="267128" y="1297544"/>
            <a:ext cx="10037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0" u="none" strike="noStrike" dirty="0">
                <a:solidFill>
                  <a:schemeClr val="accent2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 In pairs, match the words with photos A-L.</a:t>
            </a:r>
            <a:endParaRPr lang="en-US" sz="28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899008F-A4A6-4EAA-BB63-51FDC0A0522E}"/>
              </a:ext>
            </a:extLst>
          </p:cNvPr>
          <p:cNvSpPr/>
          <p:nvPr/>
        </p:nvSpPr>
        <p:spPr>
          <a:xfrm>
            <a:off x="116703" y="629405"/>
            <a:ext cx="6222451" cy="576064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Poppins" panose="00000500000000000000" pitchFamily="2" charset="0"/>
                <a:cs typeface="Poppins" panose="00000500000000000000" pitchFamily="2" charset="0"/>
              </a:rPr>
              <a:t>Exercise 3 (SB page 40 – 41)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30DC9D0-E9B7-457D-ABBF-3B8EE1902410}"/>
              </a:ext>
            </a:extLst>
          </p:cNvPr>
          <p:cNvGraphicFramePr>
            <a:graphicFrameLocks noGrp="1"/>
          </p:cNvGraphicFramePr>
          <p:nvPr/>
        </p:nvGraphicFramePr>
        <p:xfrm>
          <a:off x="5624623" y="1995945"/>
          <a:ext cx="6368903" cy="3406412"/>
        </p:xfrm>
        <a:graphic>
          <a:graphicData uri="http://schemas.openxmlformats.org/drawingml/2006/table">
            <a:tbl>
              <a:tblPr/>
              <a:tblGrid>
                <a:gridCol w="2498650">
                  <a:extLst>
                    <a:ext uri="{9D8B030D-6E8A-4147-A177-3AD203B41FA5}">
                      <a16:colId xmlns:a16="http://schemas.microsoft.com/office/drawing/2014/main" val="2876445915"/>
                    </a:ext>
                  </a:extLst>
                </a:gridCol>
                <a:gridCol w="1877368">
                  <a:extLst>
                    <a:ext uri="{9D8B030D-6E8A-4147-A177-3AD203B41FA5}">
                      <a16:colId xmlns:a16="http://schemas.microsoft.com/office/drawing/2014/main" val="743791743"/>
                    </a:ext>
                  </a:extLst>
                </a:gridCol>
                <a:gridCol w="1992885">
                  <a:extLst>
                    <a:ext uri="{9D8B030D-6E8A-4147-A177-3AD203B41FA5}">
                      <a16:colId xmlns:a16="http://schemas.microsoft.com/office/drawing/2014/main" val="3229280735"/>
                    </a:ext>
                  </a:extLst>
                </a:gridCol>
              </a:tblGrid>
              <a:tr h="880246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Geography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PE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 err="1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Maths</a:t>
                      </a: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9732910"/>
                  </a:ext>
                </a:extLst>
              </a:tr>
              <a:tr h="778755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Chemistry –</a:t>
                      </a: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English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0" i="0" u="none" strike="noStrike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Music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7525610"/>
                  </a:ext>
                </a:extLst>
              </a:tr>
              <a:tr h="778755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Biology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History – </a:t>
                      </a: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Physics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9847887"/>
                  </a:ext>
                </a:extLst>
              </a:tr>
              <a:tr h="880246">
                <a:tc gridSpan="2"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Information Technology (IT) –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Art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5286157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FE6E3D92-59AF-4E66-819A-63E72C702A49}"/>
              </a:ext>
            </a:extLst>
          </p:cNvPr>
          <p:cNvSpPr txBox="1"/>
          <p:nvPr/>
        </p:nvSpPr>
        <p:spPr>
          <a:xfrm>
            <a:off x="7689310" y="2082889"/>
            <a:ext cx="297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u="none" strike="noStrike" dirty="0">
                <a:solidFill>
                  <a:srgbClr val="00B0F0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A</a:t>
            </a:r>
            <a:endParaRPr lang="en-US" sz="2400" dirty="0">
              <a:solidFill>
                <a:srgbClr val="00B0F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F3DDDD5-1E55-4109-8A8C-6E250D2DECE2}"/>
              </a:ext>
            </a:extLst>
          </p:cNvPr>
          <p:cNvSpPr txBox="1"/>
          <p:nvPr/>
        </p:nvSpPr>
        <p:spPr>
          <a:xfrm>
            <a:off x="8867750" y="2082889"/>
            <a:ext cx="5265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4C962B1-F9CA-45CB-93DD-2273117E2D33}"/>
              </a:ext>
            </a:extLst>
          </p:cNvPr>
          <p:cNvSpPr txBox="1"/>
          <p:nvPr/>
        </p:nvSpPr>
        <p:spPr>
          <a:xfrm>
            <a:off x="11334307" y="2082889"/>
            <a:ext cx="4967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234BA48-5073-40FD-B513-E730B08E840D}"/>
              </a:ext>
            </a:extLst>
          </p:cNvPr>
          <p:cNvSpPr txBox="1"/>
          <p:nvPr/>
        </p:nvSpPr>
        <p:spPr>
          <a:xfrm>
            <a:off x="10898646" y="4614529"/>
            <a:ext cx="684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</a:t>
            </a:r>
          </a:p>
        </p:txBody>
      </p:sp>
      <p:pic>
        <p:nvPicPr>
          <p:cNvPr id="10" name="Picture 9" descr="A picture containing text, colorful&#10;&#10;Description automatically generated">
            <a:extLst>
              <a:ext uri="{FF2B5EF4-FFF2-40B4-BE49-F238E27FC236}">
                <a16:creationId xmlns:a16="http://schemas.microsoft.com/office/drawing/2014/main" id="{C44A945C-7FC3-44B2-ADE7-10326DCEE0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19" y="1820764"/>
            <a:ext cx="5092333" cy="3900763"/>
          </a:xfrm>
          <a:prstGeom prst="rect">
            <a:avLst/>
          </a:prstGeom>
        </p:spPr>
      </p:pic>
      <p:pic>
        <p:nvPicPr>
          <p:cNvPr id="17" name="Picture 16" descr="A picture containing text, colorful&#10;&#10;Description automatically generated">
            <a:extLst>
              <a:ext uri="{FF2B5EF4-FFF2-40B4-BE49-F238E27FC236}">
                <a16:creationId xmlns:a16="http://schemas.microsoft.com/office/drawing/2014/main" id="{7BE4FDB7-D6D3-4952-9DFF-D153535F5DE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125" t="-3884" r="57076" b="53129"/>
          <a:stretch/>
        </p:blipFill>
        <p:spPr>
          <a:xfrm>
            <a:off x="-134414" y="1675444"/>
            <a:ext cx="2650522" cy="197984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FE7D363-B7F3-4B42-8F12-E565193ACECB}"/>
              </a:ext>
            </a:extLst>
          </p:cNvPr>
          <p:cNvSpPr txBox="1"/>
          <p:nvPr/>
        </p:nvSpPr>
        <p:spPr>
          <a:xfrm>
            <a:off x="7612912" y="2945219"/>
            <a:ext cx="510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2461779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22A4A15-3A78-473C-A9A9-7A51DDAD9DDF}"/>
              </a:ext>
            </a:extLst>
          </p:cNvPr>
          <p:cNvSpPr txBox="1"/>
          <p:nvPr/>
        </p:nvSpPr>
        <p:spPr>
          <a:xfrm>
            <a:off x="267128" y="1297544"/>
            <a:ext cx="10037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0" u="none" strike="noStrike" dirty="0">
                <a:solidFill>
                  <a:schemeClr val="accent2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 In pairs, match the words with photos A-L.</a:t>
            </a:r>
            <a:endParaRPr lang="en-US" sz="28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899008F-A4A6-4EAA-BB63-51FDC0A0522E}"/>
              </a:ext>
            </a:extLst>
          </p:cNvPr>
          <p:cNvSpPr/>
          <p:nvPr/>
        </p:nvSpPr>
        <p:spPr>
          <a:xfrm>
            <a:off x="116703" y="629405"/>
            <a:ext cx="6222451" cy="576064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Poppins" panose="00000500000000000000" pitchFamily="2" charset="0"/>
                <a:cs typeface="Poppins" panose="00000500000000000000" pitchFamily="2" charset="0"/>
              </a:rPr>
              <a:t>Exercise 3 (SB page 40 – 41)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30DC9D0-E9B7-457D-ABBF-3B8EE1902410}"/>
              </a:ext>
            </a:extLst>
          </p:cNvPr>
          <p:cNvGraphicFramePr>
            <a:graphicFrameLocks noGrp="1"/>
          </p:cNvGraphicFramePr>
          <p:nvPr/>
        </p:nvGraphicFramePr>
        <p:xfrm>
          <a:off x="5624623" y="1995945"/>
          <a:ext cx="6368903" cy="3406412"/>
        </p:xfrm>
        <a:graphic>
          <a:graphicData uri="http://schemas.openxmlformats.org/drawingml/2006/table">
            <a:tbl>
              <a:tblPr/>
              <a:tblGrid>
                <a:gridCol w="2498650">
                  <a:extLst>
                    <a:ext uri="{9D8B030D-6E8A-4147-A177-3AD203B41FA5}">
                      <a16:colId xmlns:a16="http://schemas.microsoft.com/office/drawing/2014/main" val="2876445915"/>
                    </a:ext>
                  </a:extLst>
                </a:gridCol>
                <a:gridCol w="1877368">
                  <a:extLst>
                    <a:ext uri="{9D8B030D-6E8A-4147-A177-3AD203B41FA5}">
                      <a16:colId xmlns:a16="http://schemas.microsoft.com/office/drawing/2014/main" val="743791743"/>
                    </a:ext>
                  </a:extLst>
                </a:gridCol>
                <a:gridCol w="1992885">
                  <a:extLst>
                    <a:ext uri="{9D8B030D-6E8A-4147-A177-3AD203B41FA5}">
                      <a16:colId xmlns:a16="http://schemas.microsoft.com/office/drawing/2014/main" val="3229280735"/>
                    </a:ext>
                  </a:extLst>
                </a:gridCol>
              </a:tblGrid>
              <a:tr h="880246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Geography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PE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 err="1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Maths</a:t>
                      </a: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9732910"/>
                  </a:ext>
                </a:extLst>
              </a:tr>
              <a:tr h="778755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Chemistry –</a:t>
                      </a: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English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0" i="0" u="none" strike="noStrike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Music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7525610"/>
                  </a:ext>
                </a:extLst>
              </a:tr>
              <a:tr h="778755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Biology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History – </a:t>
                      </a: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Physics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9847887"/>
                  </a:ext>
                </a:extLst>
              </a:tr>
              <a:tr h="880246">
                <a:tc gridSpan="2"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Information Technology (IT) –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Art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5286157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FE6E3D92-59AF-4E66-819A-63E72C702A49}"/>
              </a:ext>
            </a:extLst>
          </p:cNvPr>
          <p:cNvSpPr txBox="1"/>
          <p:nvPr/>
        </p:nvSpPr>
        <p:spPr>
          <a:xfrm>
            <a:off x="7689310" y="2082889"/>
            <a:ext cx="297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u="none" strike="noStrike" dirty="0">
                <a:solidFill>
                  <a:srgbClr val="00B0F0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A</a:t>
            </a:r>
            <a:endParaRPr lang="en-US" sz="2400" dirty="0">
              <a:solidFill>
                <a:srgbClr val="00B0F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F3DDDD5-1E55-4109-8A8C-6E250D2DECE2}"/>
              </a:ext>
            </a:extLst>
          </p:cNvPr>
          <p:cNvSpPr txBox="1"/>
          <p:nvPr/>
        </p:nvSpPr>
        <p:spPr>
          <a:xfrm>
            <a:off x="8867750" y="2082889"/>
            <a:ext cx="5265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4C962B1-F9CA-45CB-93DD-2273117E2D33}"/>
              </a:ext>
            </a:extLst>
          </p:cNvPr>
          <p:cNvSpPr txBox="1"/>
          <p:nvPr/>
        </p:nvSpPr>
        <p:spPr>
          <a:xfrm>
            <a:off x="11334307" y="2082889"/>
            <a:ext cx="4967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234BA48-5073-40FD-B513-E730B08E840D}"/>
              </a:ext>
            </a:extLst>
          </p:cNvPr>
          <p:cNvSpPr txBox="1"/>
          <p:nvPr/>
        </p:nvSpPr>
        <p:spPr>
          <a:xfrm>
            <a:off x="10898646" y="4614529"/>
            <a:ext cx="684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FE7D363-B7F3-4B42-8F12-E565193ACECB}"/>
              </a:ext>
            </a:extLst>
          </p:cNvPr>
          <p:cNvSpPr txBox="1"/>
          <p:nvPr/>
        </p:nvSpPr>
        <p:spPr>
          <a:xfrm>
            <a:off x="7612912" y="2945219"/>
            <a:ext cx="510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</a:t>
            </a:r>
          </a:p>
        </p:txBody>
      </p:sp>
      <p:pic>
        <p:nvPicPr>
          <p:cNvPr id="9" name="Picture 8" descr="A picture containing icon&#10;&#10;Description automatically generated">
            <a:extLst>
              <a:ext uri="{FF2B5EF4-FFF2-40B4-BE49-F238E27FC236}">
                <a16:creationId xmlns:a16="http://schemas.microsoft.com/office/drawing/2014/main" id="{ED1B9286-E42B-4345-A93F-7443D44FD2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52" y="1870933"/>
            <a:ext cx="5182742" cy="3878081"/>
          </a:xfrm>
          <a:prstGeom prst="rect">
            <a:avLst/>
          </a:prstGeom>
        </p:spPr>
      </p:pic>
      <p:pic>
        <p:nvPicPr>
          <p:cNvPr id="18" name="Picture 17" descr="A picture containing icon&#10;&#10;Description automatically generated">
            <a:extLst>
              <a:ext uri="{FF2B5EF4-FFF2-40B4-BE49-F238E27FC236}">
                <a16:creationId xmlns:a16="http://schemas.microsoft.com/office/drawing/2014/main" id="{A7D67DBC-ADB9-4233-A3FC-35653A9284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307" b="45176"/>
          <a:stretch/>
        </p:blipFill>
        <p:spPr>
          <a:xfrm>
            <a:off x="388152" y="1857556"/>
            <a:ext cx="3197405" cy="212610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30E396B-8EA0-407A-A77A-DE2D5056FD67}"/>
              </a:ext>
            </a:extLst>
          </p:cNvPr>
          <p:cNvSpPr txBox="1"/>
          <p:nvPr/>
        </p:nvSpPr>
        <p:spPr>
          <a:xfrm>
            <a:off x="9520274" y="3765532"/>
            <a:ext cx="382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2264683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22A4A15-3A78-473C-A9A9-7A51DDAD9DDF}"/>
              </a:ext>
            </a:extLst>
          </p:cNvPr>
          <p:cNvSpPr txBox="1"/>
          <p:nvPr/>
        </p:nvSpPr>
        <p:spPr>
          <a:xfrm>
            <a:off x="267128" y="1297544"/>
            <a:ext cx="10037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0" u="none" strike="noStrike" dirty="0">
                <a:solidFill>
                  <a:schemeClr val="accent2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 In pairs, match the words with photos A-L.</a:t>
            </a:r>
            <a:endParaRPr lang="en-US" sz="28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899008F-A4A6-4EAA-BB63-51FDC0A0522E}"/>
              </a:ext>
            </a:extLst>
          </p:cNvPr>
          <p:cNvSpPr/>
          <p:nvPr/>
        </p:nvSpPr>
        <p:spPr>
          <a:xfrm>
            <a:off x="116703" y="629405"/>
            <a:ext cx="6222451" cy="576064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Poppins" panose="00000500000000000000" pitchFamily="2" charset="0"/>
                <a:cs typeface="Poppins" panose="00000500000000000000" pitchFamily="2" charset="0"/>
              </a:rPr>
              <a:t>Exercise 3 (SB page 40 – 41)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30DC9D0-E9B7-457D-ABBF-3B8EE1902410}"/>
              </a:ext>
            </a:extLst>
          </p:cNvPr>
          <p:cNvGraphicFramePr>
            <a:graphicFrameLocks noGrp="1"/>
          </p:cNvGraphicFramePr>
          <p:nvPr/>
        </p:nvGraphicFramePr>
        <p:xfrm>
          <a:off x="5624623" y="1995945"/>
          <a:ext cx="6368903" cy="3406412"/>
        </p:xfrm>
        <a:graphic>
          <a:graphicData uri="http://schemas.openxmlformats.org/drawingml/2006/table">
            <a:tbl>
              <a:tblPr/>
              <a:tblGrid>
                <a:gridCol w="2498650">
                  <a:extLst>
                    <a:ext uri="{9D8B030D-6E8A-4147-A177-3AD203B41FA5}">
                      <a16:colId xmlns:a16="http://schemas.microsoft.com/office/drawing/2014/main" val="2876445915"/>
                    </a:ext>
                  </a:extLst>
                </a:gridCol>
                <a:gridCol w="1877368">
                  <a:extLst>
                    <a:ext uri="{9D8B030D-6E8A-4147-A177-3AD203B41FA5}">
                      <a16:colId xmlns:a16="http://schemas.microsoft.com/office/drawing/2014/main" val="743791743"/>
                    </a:ext>
                  </a:extLst>
                </a:gridCol>
                <a:gridCol w="1992885">
                  <a:extLst>
                    <a:ext uri="{9D8B030D-6E8A-4147-A177-3AD203B41FA5}">
                      <a16:colId xmlns:a16="http://schemas.microsoft.com/office/drawing/2014/main" val="3229280735"/>
                    </a:ext>
                  </a:extLst>
                </a:gridCol>
              </a:tblGrid>
              <a:tr h="880246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Geography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PE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 err="1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Maths</a:t>
                      </a: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9732910"/>
                  </a:ext>
                </a:extLst>
              </a:tr>
              <a:tr h="778755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Chemistry –</a:t>
                      </a: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English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0" i="0" u="none" strike="noStrike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Music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7525610"/>
                  </a:ext>
                </a:extLst>
              </a:tr>
              <a:tr h="778755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Biology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History – </a:t>
                      </a: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Physics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9847887"/>
                  </a:ext>
                </a:extLst>
              </a:tr>
              <a:tr h="880246">
                <a:tc gridSpan="2"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Information Technology (IT) –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Art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5286157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FE6E3D92-59AF-4E66-819A-63E72C702A49}"/>
              </a:ext>
            </a:extLst>
          </p:cNvPr>
          <p:cNvSpPr txBox="1"/>
          <p:nvPr/>
        </p:nvSpPr>
        <p:spPr>
          <a:xfrm>
            <a:off x="7689310" y="2082889"/>
            <a:ext cx="297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u="none" strike="noStrike" dirty="0">
                <a:solidFill>
                  <a:srgbClr val="00B0F0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A</a:t>
            </a:r>
            <a:endParaRPr lang="en-US" sz="2400" dirty="0">
              <a:solidFill>
                <a:srgbClr val="00B0F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F3DDDD5-1E55-4109-8A8C-6E250D2DECE2}"/>
              </a:ext>
            </a:extLst>
          </p:cNvPr>
          <p:cNvSpPr txBox="1"/>
          <p:nvPr/>
        </p:nvSpPr>
        <p:spPr>
          <a:xfrm>
            <a:off x="8867750" y="2082889"/>
            <a:ext cx="5265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4C962B1-F9CA-45CB-93DD-2273117E2D33}"/>
              </a:ext>
            </a:extLst>
          </p:cNvPr>
          <p:cNvSpPr txBox="1"/>
          <p:nvPr/>
        </p:nvSpPr>
        <p:spPr>
          <a:xfrm>
            <a:off x="11334307" y="2082889"/>
            <a:ext cx="4967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234BA48-5073-40FD-B513-E730B08E840D}"/>
              </a:ext>
            </a:extLst>
          </p:cNvPr>
          <p:cNvSpPr txBox="1"/>
          <p:nvPr/>
        </p:nvSpPr>
        <p:spPr>
          <a:xfrm>
            <a:off x="10898646" y="4614529"/>
            <a:ext cx="684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FE7D363-B7F3-4B42-8F12-E565193ACECB}"/>
              </a:ext>
            </a:extLst>
          </p:cNvPr>
          <p:cNvSpPr txBox="1"/>
          <p:nvPr/>
        </p:nvSpPr>
        <p:spPr>
          <a:xfrm>
            <a:off x="7612912" y="2945219"/>
            <a:ext cx="510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0E396B-8EA0-407A-A77A-DE2D5056FD67}"/>
              </a:ext>
            </a:extLst>
          </p:cNvPr>
          <p:cNvSpPr txBox="1"/>
          <p:nvPr/>
        </p:nvSpPr>
        <p:spPr>
          <a:xfrm>
            <a:off x="9526772" y="3796596"/>
            <a:ext cx="382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</a:t>
            </a:r>
          </a:p>
        </p:txBody>
      </p:sp>
      <p:pic>
        <p:nvPicPr>
          <p:cNvPr id="10" name="Picture 9" descr="A picture containing vegetable, cabbage, plant, green&#10;&#10;Description automatically generated">
            <a:extLst>
              <a:ext uri="{FF2B5EF4-FFF2-40B4-BE49-F238E27FC236}">
                <a16:creationId xmlns:a16="http://schemas.microsoft.com/office/drawing/2014/main" id="{71EF52D6-FE2C-4D2C-B1A6-8A3C5D3D84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27" y="1874490"/>
            <a:ext cx="5195011" cy="3891248"/>
          </a:xfrm>
          <a:prstGeom prst="rect">
            <a:avLst/>
          </a:prstGeom>
        </p:spPr>
      </p:pic>
      <p:pic>
        <p:nvPicPr>
          <p:cNvPr id="19" name="Picture 18" descr="A picture containing vegetable, cabbage, plant, green&#10;&#10;Description automatically generated">
            <a:extLst>
              <a:ext uri="{FF2B5EF4-FFF2-40B4-BE49-F238E27FC236}">
                <a16:creationId xmlns:a16="http://schemas.microsoft.com/office/drawing/2014/main" id="{BE8E4EEB-312B-49A2-BFFE-E595592A93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171" b="44672"/>
          <a:stretch/>
        </p:blipFill>
        <p:spPr>
          <a:xfrm>
            <a:off x="267127" y="1874490"/>
            <a:ext cx="3160101" cy="215293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5882D93-67D1-444A-BF1A-220CE8C39B8C}"/>
              </a:ext>
            </a:extLst>
          </p:cNvPr>
          <p:cNvSpPr txBox="1"/>
          <p:nvPr/>
        </p:nvSpPr>
        <p:spPr>
          <a:xfrm>
            <a:off x="7116451" y="3772088"/>
            <a:ext cx="703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</a:t>
            </a:r>
          </a:p>
        </p:txBody>
      </p:sp>
    </p:spTree>
    <p:extLst>
      <p:ext uri="{BB962C8B-B14F-4D97-AF65-F5344CB8AC3E}">
        <p14:creationId xmlns:p14="http://schemas.microsoft.com/office/powerpoint/2010/main" val="1581114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22A4A15-3A78-473C-A9A9-7A51DDAD9DDF}"/>
              </a:ext>
            </a:extLst>
          </p:cNvPr>
          <p:cNvSpPr txBox="1"/>
          <p:nvPr/>
        </p:nvSpPr>
        <p:spPr>
          <a:xfrm>
            <a:off x="267128" y="1297544"/>
            <a:ext cx="10037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0" u="none" strike="noStrike" dirty="0">
                <a:solidFill>
                  <a:schemeClr val="accent2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 In pairs, match the words with photos A-L.</a:t>
            </a:r>
            <a:endParaRPr lang="en-US" sz="28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899008F-A4A6-4EAA-BB63-51FDC0A0522E}"/>
              </a:ext>
            </a:extLst>
          </p:cNvPr>
          <p:cNvSpPr/>
          <p:nvPr/>
        </p:nvSpPr>
        <p:spPr>
          <a:xfrm>
            <a:off x="116703" y="629405"/>
            <a:ext cx="6222451" cy="576064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Poppins" panose="00000500000000000000" pitchFamily="2" charset="0"/>
                <a:cs typeface="Poppins" panose="00000500000000000000" pitchFamily="2" charset="0"/>
              </a:rPr>
              <a:t>Exercise 3 (SB page 40 – 41)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30DC9D0-E9B7-457D-ABBF-3B8EE1902410}"/>
              </a:ext>
            </a:extLst>
          </p:cNvPr>
          <p:cNvGraphicFramePr>
            <a:graphicFrameLocks noGrp="1"/>
          </p:cNvGraphicFramePr>
          <p:nvPr/>
        </p:nvGraphicFramePr>
        <p:xfrm>
          <a:off x="5624623" y="1995945"/>
          <a:ext cx="6368903" cy="3406412"/>
        </p:xfrm>
        <a:graphic>
          <a:graphicData uri="http://schemas.openxmlformats.org/drawingml/2006/table">
            <a:tbl>
              <a:tblPr/>
              <a:tblGrid>
                <a:gridCol w="2498650">
                  <a:extLst>
                    <a:ext uri="{9D8B030D-6E8A-4147-A177-3AD203B41FA5}">
                      <a16:colId xmlns:a16="http://schemas.microsoft.com/office/drawing/2014/main" val="2876445915"/>
                    </a:ext>
                  </a:extLst>
                </a:gridCol>
                <a:gridCol w="1877368">
                  <a:extLst>
                    <a:ext uri="{9D8B030D-6E8A-4147-A177-3AD203B41FA5}">
                      <a16:colId xmlns:a16="http://schemas.microsoft.com/office/drawing/2014/main" val="743791743"/>
                    </a:ext>
                  </a:extLst>
                </a:gridCol>
                <a:gridCol w="1992885">
                  <a:extLst>
                    <a:ext uri="{9D8B030D-6E8A-4147-A177-3AD203B41FA5}">
                      <a16:colId xmlns:a16="http://schemas.microsoft.com/office/drawing/2014/main" val="3229280735"/>
                    </a:ext>
                  </a:extLst>
                </a:gridCol>
              </a:tblGrid>
              <a:tr h="880246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Geography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PE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 err="1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Maths</a:t>
                      </a: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9732910"/>
                  </a:ext>
                </a:extLst>
              </a:tr>
              <a:tr h="778755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Chemistry –</a:t>
                      </a: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English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0" i="0" u="none" strike="noStrike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Music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7525610"/>
                  </a:ext>
                </a:extLst>
              </a:tr>
              <a:tr h="778755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Biology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History – </a:t>
                      </a: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Physics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9847887"/>
                  </a:ext>
                </a:extLst>
              </a:tr>
              <a:tr h="880246">
                <a:tc gridSpan="2"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Information Technology (IT) –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Art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5286157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FE6E3D92-59AF-4E66-819A-63E72C702A49}"/>
              </a:ext>
            </a:extLst>
          </p:cNvPr>
          <p:cNvSpPr txBox="1"/>
          <p:nvPr/>
        </p:nvSpPr>
        <p:spPr>
          <a:xfrm>
            <a:off x="7689310" y="2082889"/>
            <a:ext cx="297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u="none" strike="noStrike" dirty="0">
                <a:solidFill>
                  <a:srgbClr val="00B0F0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A</a:t>
            </a:r>
            <a:endParaRPr lang="en-US" sz="2400" dirty="0">
              <a:solidFill>
                <a:srgbClr val="00B0F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F3DDDD5-1E55-4109-8A8C-6E250D2DECE2}"/>
              </a:ext>
            </a:extLst>
          </p:cNvPr>
          <p:cNvSpPr txBox="1"/>
          <p:nvPr/>
        </p:nvSpPr>
        <p:spPr>
          <a:xfrm>
            <a:off x="8867750" y="2082889"/>
            <a:ext cx="5265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4C962B1-F9CA-45CB-93DD-2273117E2D33}"/>
              </a:ext>
            </a:extLst>
          </p:cNvPr>
          <p:cNvSpPr txBox="1"/>
          <p:nvPr/>
        </p:nvSpPr>
        <p:spPr>
          <a:xfrm>
            <a:off x="11334307" y="2082889"/>
            <a:ext cx="4967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234BA48-5073-40FD-B513-E730B08E840D}"/>
              </a:ext>
            </a:extLst>
          </p:cNvPr>
          <p:cNvSpPr txBox="1"/>
          <p:nvPr/>
        </p:nvSpPr>
        <p:spPr>
          <a:xfrm>
            <a:off x="10898646" y="4614529"/>
            <a:ext cx="684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FE7D363-B7F3-4B42-8F12-E565193ACECB}"/>
              </a:ext>
            </a:extLst>
          </p:cNvPr>
          <p:cNvSpPr txBox="1"/>
          <p:nvPr/>
        </p:nvSpPr>
        <p:spPr>
          <a:xfrm>
            <a:off x="7612912" y="2945219"/>
            <a:ext cx="510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0E396B-8EA0-407A-A77A-DE2D5056FD67}"/>
              </a:ext>
            </a:extLst>
          </p:cNvPr>
          <p:cNvSpPr txBox="1"/>
          <p:nvPr/>
        </p:nvSpPr>
        <p:spPr>
          <a:xfrm>
            <a:off x="9526772" y="3796596"/>
            <a:ext cx="382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5882D93-67D1-444A-BF1A-220CE8C39B8C}"/>
              </a:ext>
            </a:extLst>
          </p:cNvPr>
          <p:cNvSpPr txBox="1"/>
          <p:nvPr/>
        </p:nvSpPr>
        <p:spPr>
          <a:xfrm>
            <a:off x="7283302" y="3790013"/>
            <a:ext cx="703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</a:t>
            </a:r>
          </a:p>
        </p:txBody>
      </p:sp>
      <p:pic>
        <p:nvPicPr>
          <p:cNvPr id="9" name="Picture 8" descr="A pair of keys on a book&#10;&#10;Description automatically generated with low confidence">
            <a:extLst>
              <a:ext uri="{FF2B5EF4-FFF2-40B4-BE49-F238E27FC236}">
                <a16:creationId xmlns:a16="http://schemas.microsoft.com/office/drawing/2014/main" id="{8AAB0FBD-B818-43DB-82F8-3A495990B8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12" y="1859258"/>
            <a:ext cx="5072592" cy="4010109"/>
          </a:xfrm>
          <a:prstGeom prst="rect">
            <a:avLst/>
          </a:prstGeom>
        </p:spPr>
      </p:pic>
      <p:pic>
        <p:nvPicPr>
          <p:cNvPr id="20" name="Picture 19" descr="A pair of keys on a book&#10;&#10;Description automatically generated with low confidence">
            <a:extLst>
              <a:ext uri="{FF2B5EF4-FFF2-40B4-BE49-F238E27FC236}">
                <a16:creationId xmlns:a16="http://schemas.microsoft.com/office/drawing/2014/main" id="{944F1537-FB65-4653-A3C8-987CE32FAE6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919" b="47009"/>
          <a:stretch/>
        </p:blipFill>
        <p:spPr>
          <a:xfrm>
            <a:off x="360958" y="1859258"/>
            <a:ext cx="3250568" cy="212499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C341A4F-269E-4958-B44A-8F9A6D5B67F2}"/>
              </a:ext>
            </a:extLst>
          </p:cNvPr>
          <p:cNvSpPr txBox="1"/>
          <p:nvPr/>
        </p:nvSpPr>
        <p:spPr>
          <a:xfrm>
            <a:off x="11200942" y="2945219"/>
            <a:ext cx="5905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</a:t>
            </a:r>
          </a:p>
        </p:txBody>
      </p:sp>
    </p:spTree>
    <p:extLst>
      <p:ext uri="{BB962C8B-B14F-4D97-AF65-F5344CB8AC3E}">
        <p14:creationId xmlns:p14="http://schemas.microsoft.com/office/powerpoint/2010/main" val="3422777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22A4A15-3A78-473C-A9A9-7A51DDAD9DDF}"/>
              </a:ext>
            </a:extLst>
          </p:cNvPr>
          <p:cNvSpPr txBox="1"/>
          <p:nvPr/>
        </p:nvSpPr>
        <p:spPr>
          <a:xfrm>
            <a:off x="267128" y="1297544"/>
            <a:ext cx="10037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0" u="none" strike="noStrike" dirty="0">
                <a:solidFill>
                  <a:schemeClr val="accent2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 In pairs, match the words with photos A-L.</a:t>
            </a:r>
            <a:endParaRPr lang="en-US" sz="28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899008F-A4A6-4EAA-BB63-51FDC0A0522E}"/>
              </a:ext>
            </a:extLst>
          </p:cNvPr>
          <p:cNvSpPr/>
          <p:nvPr/>
        </p:nvSpPr>
        <p:spPr>
          <a:xfrm>
            <a:off x="116703" y="629405"/>
            <a:ext cx="6222451" cy="576064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Poppins" panose="00000500000000000000" pitchFamily="2" charset="0"/>
                <a:cs typeface="Poppins" panose="00000500000000000000" pitchFamily="2" charset="0"/>
              </a:rPr>
              <a:t>Exercise 3 (SB page 40 – 41)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30DC9D0-E9B7-457D-ABBF-3B8EE1902410}"/>
              </a:ext>
            </a:extLst>
          </p:cNvPr>
          <p:cNvGraphicFramePr>
            <a:graphicFrameLocks noGrp="1"/>
          </p:cNvGraphicFramePr>
          <p:nvPr/>
        </p:nvGraphicFramePr>
        <p:xfrm>
          <a:off x="5624623" y="1995945"/>
          <a:ext cx="6368903" cy="3406412"/>
        </p:xfrm>
        <a:graphic>
          <a:graphicData uri="http://schemas.openxmlformats.org/drawingml/2006/table">
            <a:tbl>
              <a:tblPr/>
              <a:tblGrid>
                <a:gridCol w="2498650">
                  <a:extLst>
                    <a:ext uri="{9D8B030D-6E8A-4147-A177-3AD203B41FA5}">
                      <a16:colId xmlns:a16="http://schemas.microsoft.com/office/drawing/2014/main" val="2876445915"/>
                    </a:ext>
                  </a:extLst>
                </a:gridCol>
                <a:gridCol w="1877368">
                  <a:extLst>
                    <a:ext uri="{9D8B030D-6E8A-4147-A177-3AD203B41FA5}">
                      <a16:colId xmlns:a16="http://schemas.microsoft.com/office/drawing/2014/main" val="743791743"/>
                    </a:ext>
                  </a:extLst>
                </a:gridCol>
                <a:gridCol w="1992885">
                  <a:extLst>
                    <a:ext uri="{9D8B030D-6E8A-4147-A177-3AD203B41FA5}">
                      <a16:colId xmlns:a16="http://schemas.microsoft.com/office/drawing/2014/main" val="3229280735"/>
                    </a:ext>
                  </a:extLst>
                </a:gridCol>
              </a:tblGrid>
              <a:tr h="880246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Geography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PE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 err="1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Maths</a:t>
                      </a: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9732910"/>
                  </a:ext>
                </a:extLst>
              </a:tr>
              <a:tr h="778755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Chemistry –</a:t>
                      </a: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English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0" i="0" u="none" strike="noStrike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Music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7525610"/>
                  </a:ext>
                </a:extLst>
              </a:tr>
              <a:tr h="778755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Biology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History – </a:t>
                      </a: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Physics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9847887"/>
                  </a:ext>
                </a:extLst>
              </a:tr>
              <a:tr h="880246">
                <a:tc gridSpan="2"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Information Technology (IT) –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Art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5286157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FE6E3D92-59AF-4E66-819A-63E72C702A49}"/>
              </a:ext>
            </a:extLst>
          </p:cNvPr>
          <p:cNvSpPr txBox="1"/>
          <p:nvPr/>
        </p:nvSpPr>
        <p:spPr>
          <a:xfrm>
            <a:off x="7689310" y="2082889"/>
            <a:ext cx="297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u="none" strike="noStrike" dirty="0">
                <a:solidFill>
                  <a:srgbClr val="00B0F0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A</a:t>
            </a:r>
            <a:endParaRPr lang="en-US" sz="2400" dirty="0">
              <a:solidFill>
                <a:srgbClr val="00B0F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F3DDDD5-1E55-4109-8A8C-6E250D2DECE2}"/>
              </a:ext>
            </a:extLst>
          </p:cNvPr>
          <p:cNvSpPr txBox="1"/>
          <p:nvPr/>
        </p:nvSpPr>
        <p:spPr>
          <a:xfrm>
            <a:off x="8867750" y="2082889"/>
            <a:ext cx="5265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4C962B1-F9CA-45CB-93DD-2273117E2D33}"/>
              </a:ext>
            </a:extLst>
          </p:cNvPr>
          <p:cNvSpPr txBox="1"/>
          <p:nvPr/>
        </p:nvSpPr>
        <p:spPr>
          <a:xfrm>
            <a:off x="11334307" y="2082889"/>
            <a:ext cx="4967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234BA48-5073-40FD-B513-E730B08E840D}"/>
              </a:ext>
            </a:extLst>
          </p:cNvPr>
          <p:cNvSpPr txBox="1"/>
          <p:nvPr/>
        </p:nvSpPr>
        <p:spPr>
          <a:xfrm>
            <a:off x="10898646" y="4614529"/>
            <a:ext cx="684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FE7D363-B7F3-4B42-8F12-E565193ACECB}"/>
              </a:ext>
            </a:extLst>
          </p:cNvPr>
          <p:cNvSpPr txBox="1"/>
          <p:nvPr/>
        </p:nvSpPr>
        <p:spPr>
          <a:xfrm>
            <a:off x="7612912" y="2945219"/>
            <a:ext cx="510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0E396B-8EA0-407A-A77A-DE2D5056FD67}"/>
              </a:ext>
            </a:extLst>
          </p:cNvPr>
          <p:cNvSpPr txBox="1"/>
          <p:nvPr/>
        </p:nvSpPr>
        <p:spPr>
          <a:xfrm>
            <a:off x="9526772" y="3796596"/>
            <a:ext cx="382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5882D93-67D1-444A-BF1A-220CE8C39B8C}"/>
              </a:ext>
            </a:extLst>
          </p:cNvPr>
          <p:cNvSpPr txBox="1"/>
          <p:nvPr/>
        </p:nvSpPr>
        <p:spPr>
          <a:xfrm>
            <a:off x="7283302" y="3790013"/>
            <a:ext cx="703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C341A4F-269E-4958-B44A-8F9A6D5B67F2}"/>
              </a:ext>
            </a:extLst>
          </p:cNvPr>
          <p:cNvSpPr txBox="1"/>
          <p:nvPr/>
        </p:nvSpPr>
        <p:spPr>
          <a:xfrm>
            <a:off x="11334307" y="2945219"/>
            <a:ext cx="5905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</a:t>
            </a:r>
          </a:p>
        </p:txBody>
      </p:sp>
      <p:pic>
        <p:nvPicPr>
          <p:cNvPr id="10" name="Picture 9" descr="A picture containing indoor&#10;&#10;Description automatically generated">
            <a:extLst>
              <a:ext uri="{FF2B5EF4-FFF2-40B4-BE49-F238E27FC236}">
                <a16:creationId xmlns:a16="http://schemas.microsoft.com/office/drawing/2014/main" id="{5501C614-08A8-4B4D-8E75-1C59BD65DB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35" y="1834874"/>
            <a:ext cx="4963548" cy="3991768"/>
          </a:xfrm>
          <a:prstGeom prst="rect">
            <a:avLst/>
          </a:prstGeom>
        </p:spPr>
      </p:pic>
      <p:pic>
        <p:nvPicPr>
          <p:cNvPr id="22" name="Picture 21" descr="A picture containing indoor&#10;&#10;Description automatically generated">
            <a:extLst>
              <a:ext uri="{FF2B5EF4-FFF2-40B4-BE49-F238E27FC236}">
                <a16:creationId xmlns:a16="http://schemas.microsoft.com/office/drawing/2014/main" id="{7875408B-1EFE-48A5-AF84-79AC126FEE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692" b="46969"/>
          <a:stretch/>
        </p:blipFill>
        <p:spPr>
          <a:xfrm>
            <a:off x="415135" y="1834874"/>
            <a:ext cx="2497068" cy="211689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D0455DB-0BCE-4333-966A-5CB1B18F13B4}"/>
              </a:ext>
            </a:extLst>
          </p:cNvPr>
          <p:cNvSpPr txBox="1"/>
          <p:nvPr/>
        </p:nvSpPr>
        <p:spPr>
          <a:xfrm>
            <a:off x="11425161" y="3783896"/>
            <a:ext cx="342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2547460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DA09E58-0977-4B0B-92BB-227B04DE192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2A4A15-3A78-473C-A9A9-7A51DDAD9DDF}"/>
              </a:ext>
            </a:extLst>
          </p:cNvPr>
          <p:cNvSpPr txBox="1"/>
          <p:nvPr/>
        </p:nvSpPr>
        <p:spPr>
          <a:xfrm>
            <a:off x="267128" y="1297544"/>
            <a:ext cx="10037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0" u="none" strike="noStrike" dirty="0">
                <a:solidFill>
                  <a:schemeClr val="accent2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 In pairs, match the words with photos A-L.</a:t>
            </a:r>
            <a:endParaRPr lang="en-US" sz="28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899008F-A4A6-4EAA-BB63-51FDC0A0522E}"/>
              </a:ext>
            </a:extLst>
          </p:cNvPr>
          <p:cNvSpPr/>
          <p:nvPr/>
        </p:nvSpPr>
        <p:spPr>
          <a:xfrm>
            <a:off x="116703" y="629405"/>
            <a:ext cx="6222451" cy="576064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Poppins" panose="00000500000000000000" pitchFamily="2" charset="0"/>
                <a:cs typeface="Poppins" panose="00000500000000000000" pitchFamily="2" charset="0"/>
              </a:rPr>
              <a:t>Exercise 3 (SB page 40 – 41)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30DC9D0-E9B7-457D-ABBF-3B8EE1902410}"/>
              </a:ext>
            </a:extLst>
          </p:cNvPr>
          <p:cNvGraphicFramePr>
            <a:graphicFrameLocks noGrp="1"/>
          </p:cNvGraphicFramePr>
          <p:nvPr/>
        </p:nvGraphicFramePr>
        <p:xfrm>
          <a:off x="5624623" y="1995945"/>
          <a:ext cx="6368903" cy="3406412"/>
        </p:xfrm>
        <a:graphic>
          <a:graphicData uri="http://schemas.openxmlformats.org/drawingml/2006/table">
            <a:tbl>
              <a:tblPr/>
              <a:tblGrid>
                <a:gridCol w="2498650">
                  <a:extLst>
                    <a:ext uri="{9D8B030D-6E8A-4147-A177-3AD203B41FA5}">
                      <a16:colId xmlns:a16="http://schemas.microsoft.com/office/drawing/2014/main" val="2876445915"/>
                    </a:ext>
                  </a:extLst>
                </a:gridCol>
                <a:gridCol w="1877368">
                  <a:extLst>
                    <a:ext uri="{9D8B030D-6E8A-4147-A177-3AD203B41FA5}">
                      <a16:colId xmlns:a16="http://schemas.microsoft.com/office/drawing/2014/main" val="743791743"/>
                    </a:ext>
                  </a:extLst>
                </a:gridCol>
                <a:gridCol w="1992885">
                  <a:extLst>
                    <a:ext uri="{9D8B030D-6E8A-4147-A177-3AD203B41FA5}">
                      <a16:colId xmlns:a16="http://schemas.microsoft.com/office/drawing/2014/main" val="3229280735"/>
                    </a:ext>
                  </a:extLst>
                </a:gridCol>
              </a:tblGrid>
              <a:tr h="880246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Geography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PE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 err="1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Maths</a:t>
                      </a: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9732910"/>
                  </a:ext>
                </a:extLst>
              </a:tr>
              <a:tr h="778755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Chemistry –</a:t>
                      </a: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English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0" i="0" u="none" strike="noStrike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Music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7525610"/>
                  </a:ext>
                </a:extLst>
              </a:tr>
              <a:tr h="778755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Biology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History – </a:t>
                      </a: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Physics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9847887"/>
                  </a:ext>
                </a:extLst>
              </a:tr>
              <a:tr h="880246">
                <a:tc gridSpan="2"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Information Technology (IT) –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Art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5286157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FE6E3D92-59AF-4E66-819A-63E72C702A49}"/>
              </a:ext>
            </a:extLst>
          </p:cNvPr>
          <p:cNvSpPr txBox="1"/>
          <p:nvPr/>
        </p:nvSpPr>
        <p:spPr>
          <a:xfrm>
            <a:off x="7689310" y="2082889"/>
            <a:ext cx="297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u="none" strike="noStrike" dirty="0">
                <a:solidFill>
                  <a:srgbClr val="00B0F0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A</a:t>
            </a:r>
            <a:endParaRPr lang="en-US" sz="2400" dirty="0">
              <a:solidFill>
                <a:srgbClr val="00B0F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F3DDDD5-1E55-4109-8A8C-6E250D2DECE2}"/>
              </a:ext>
            </a:extLst>
          </p:cNvPr>
          <p:cNvSpPr txBox="1"/>
          <p:nvPr/>
        </p:nvSpPr>
        <p:spPr>
          <a:xfrm>
            <a:off x="8867750" y="2082889"/>
            <a:ext cx="5265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4C962B1-F9CA-45CB-93DD-2273117E2D33}"/>
              </a:ext>
            </a:extLst>
          </p:cNvPr>
          <p:cNvSpPr txBox="1"/>
          <p:nvPr/>
        </p:nvSpPr>
        <p:spPr>
          <a:xfrm>
            <a:off x="11334307" y="2082889"/>
            <a:ext cx="4967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234BA48-5073-40FD-B513-E730B08E840D}"/>
              </a:ext>
            </a:extLst>
          </p:cNvPr>
          <p:cNvSpPr txBox="1"/>
          <p:nvPr/>
        </p:nvSpPr>
        <p:spPr>
          <a:xfrm>
            <a:off x="10898646" y="4614529"/>
            <a:ext cx="684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FE7D363-B7F3-4B42-8F12-E565193ACECB}"/>
              </a:ext>
            </a:extLst>
          </p:cNvPr>
          <p:cNvSpPr txBox="1"/>
          <p:nvPr/>
        </p:nvSpPr>
        <p:spPr>
          <a:xfrm>
            <a:off x="7612912" y="2945219"/>
            <a:ext cx="510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0E396B-8EA0-407A-A77A-DE2D5056FD67}"/>
              </a:ext>
            </a:extLst>
          </p:cNvPr>
          <p:cNvSpPr txBox="1"/>
          <p:nvPr/>
        </p:nvSpPr>
        <p:spPr>
          <a:xfrm>
            <a:off x="9526772" y="3796596"/>
            <a:ext cx="382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5882D93-67D1-444A-BF1A-220CE8C39B8C}"/>
              </a:ext>
            </a:extLst>
          </p:cNvPr>
          <p:cNvSpPr txBox="1"/>
          <p:nvPr/>
        </p:nvSpPr>
        <p:spPr>
          <a:xfrm>
            <a:off x="7164373" y="3789419"/>
            <a:ext cx="703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C341A4F-269E-4958-B44A-8F9A6D5B67F2}"/>
              </a:ext>
            </a:extLst>
          </p:cNvPr>
          <p:cNvSpPr txBox="1"/>
          <p:nvPr/>
        </p:nvSpPr>
        <p:spPr>
          <a:xfrm>
            <a:off x="11334307" y="2945219"/>
            <a:ext cx="5905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D0455DB-0BCE-4333-966A-5CB1B18F13B4}"/>
              </a:ext>
            </a:extLst>
          </p:cNvPr>
          <p:cNvSpPr txBox="1"/>
          <p:nvPr/>
        </p:nvSpPr>
        <p:spPr>
          <a:xfrm>
            <a:off x="11488844" y="3753770"/>
            <a:ext cx="342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</a:t>
            </a:r>
          </a:p>
        </p:txBody>
      </p:sp>
      <p:pic>
        <p:nvPicPr>
          <p:cNvPr id="9" name="Picture 8" descr="A picture containing indoor, orange&#10;&#10;Description automatically generated">
            <a:extLst>
              <a:ext uri="{FF2B5EF4-FFF2-40B4-BE49-F238E27FC236}">
                <a16:creationId xmlns:a16="http://schemas.microsoft.com/office/drawing/2014/main" id="{DE6595E5-63A7-4444-A0D0-F928813557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957" y="1853104"/>
            <a:ext cx="5101181" cy="3882533"/>
          </a:xfrm>
          <a:prstGeom prst="rect">
            <a:avLst/>
          </a:prstGeom>
        </p:spPr>
      </p:pic>
      <p:pic>
        <p:nvPicPr>
          <p:cNvPr id="21" name="Picture 20" descr="A picture containing indoor, orange&#10;&#10;Description automatically generated">
            <a:extLst>
              <a:ext uri="{FF2B5EF4-FFF2-40B4-BE49-F238E27FC236}">
                <a16:creationId xmlns:a16="http://schemas.microsoft.com/office/drawing/2014/main" id="{4A45689E-593B-4B70-8806-6ED39697E6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688" b="60418"/>
          <a:stretch/>
        </p:blipFill>
        <p:spPr>
          <a:xfrm>
            <a:off x="360957" y="1820764"/>
            <a:ext cx="2566540" cy="153679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72BB380-BC3E-46AB-B2CA-2A5267F38DFA}"/>
              </a:ext>
            </a:extLst>
          </p:cNvPr>
          <p:cNvSpPr txBox="1"/>
          <p:nvPr/>
        </p:nvSpPr>
        <p:spPr>
          <a:xfrm>
            <a:off x="6095999" y="4960747"/>
            <a:ext cx="5291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J</a:t>
            </a:r>
          </a:p>
        </p:txBody>
      </p:sp>
    </p:spTree>
    <p:extLst>
      <p:ext uri="{BB962C8B-B14F-4D97-AF65-F5344CB8AC3E}">
        <p14:creationId xmlns:p14="http://schemas.microsoft.com/office/powerpoint/2010/main" val="1835884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DA09E58-0977-4B0B-92BB-227B04DE192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2A4A15-3A78-473C-A9A9-7A51DDAD9DDF}"/>
              </a:ext>
            </a:extLst>
          </p:cNvPr>
          <p:cNvSpPr txBox="1"/>
          <p:nvPr/>
        </p:nvSpPr>
        <p:spPr>
          <a:xfrm>
            <a:off x="267128" y="1297544"/>
            <a:ext cx="10037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0" u="none" strike="noStrike" dirty="0">
                <a:solidFill>
                  <a:schemeClr val="accent2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 In pairs, match the words with photos A-L.</a:t>
            </a:r>
            <a:endParaRPr lang="en-US" sz="28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899008F-A4A6-4EAA-BB63-51FDC0A0522E}"/>
              </a:ext>
            </a:extLst>
          </p:cNvPr>
          <p:cNvSpPr/>
          <p:nvPr/>
        </p:nvSpPr>
        <p:spPr>
          <a:xfrm>
            <a:off x="116703" y="629405"/>
            <a:ext cx="6222451" cy="576064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Poppins" panose="00000500000000000000" pitchFamily="2" charset="0"/>
                <a:cs typeface="Poppins" panose="00000500000000000000" pitchFamily="2" charset="0"/>
              </a:rPr>
              <a:t>Exercise 3 (SB page 40 – 41)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30DC9D0-E9B7-457D-ABBF-3B8EE1902410}"/>
              </a:ext>
            </a:extLst>
          </p:cNvPr>
          <p:cNvGraphicFramePr>
            <a:graphicFrameLocks noGrp="1"/>
          </p:cNvGraphicFramePr>
          <p:nvPr/>
        </p:nvGraphicFramePr>
        <p:xfrm>
          <a:off x="5624623" y="1995945"/>
          <a:ext cx="6368903" cy="3406412"/>
        </p:xfrm>
        <a:graphic>
          <a:graphicData uri="http://schemas.openxmlformats.org/drawingml/2006/table">
            <a:tbl>
              <a:tblPr/>
              <a:tblGrid>
                <a:gridCol w="2498650">
                  <a:extLst>
                    <a:ext uri="{9D8B030D-6E8A-4147-A177-3AD203B41FA5}">
                      <a16:colId xmlns:a16="http://schemas.microsoft.com/office/drawing/2014/main" val="2876445915"/>
                    </a:ext>
                  </a:extLst>
                </a:gridCol>
                <a:gridCol w="1877368">
                  <a:extLst>
                    <a:ext uri="{9D8B030D-6E8A-4147-A177-3AD203B41FA5}">
                      <a16:colId xmlns:a16="http://schemas.microsoft.com/office/drawing/2014/main" val="743791743"/>
                    </a:ext>
                  </a:extLst>
                </a:gridCol>
                <a:gridCol w="1992885">
                  <a:extLst>
                    <a:ext uri="{9D8B030D-6E8A-4147-A177-3AD203B41FA5}">
                      <a16:colId xmlns:a16="http://schemas.microsoft.com/office/drawing/2014/main" val="3229280735"/>
                    </a:ext>
                  </a:extLst>
                </a:gridCol>
              </a:tblGrid>
              <a:tr h="880246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Geography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PE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 err="1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Maths</a:t>
                      </a: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9732910"/>
                  </a:ext>
                </a:extLst>
              </a:tr>
              <a:tr h="778755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Chemistry –</a:t>
                      </a: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English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0" i="0" u="none" strike="noStrike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Music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7525610"/>
                  </a:ext>
                </a:extLst>
              </a:tr>
              <a:tr h="778755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Biology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History – </a:t>
                      </a: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Physics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9847887"/>
                  </a:ext>
                </a:extLst>
              </a:tr>
              <a:tr h="880246">
                <a:tc gridSpan="2"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Information Technology (IT) –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Art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5286157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FE6E3D92-59AF-4E66-819A-63E72C702A49}"/>
              </a:ext>
            </a:extLst>
          </p:cNvPr>
          <p:cNvSpPr txBox="1"/>
          <p:nvPr/>
        </p:nvSpPr>
        <p:spPr>
          <a:xfrm>
            <a:off x="7689310" y="2082889"/>
            <a:ext cx="297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u="none" strike="noStrike" dirty="0">
                <a:solidFill>
                  <a:srgbClr val="00B0F0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A</a:t>
            </a:r>
            <a:endParaRPr lang="en-US" sz="2400" dirty="0">
              <a:solidFill>
                <a:srgbClr val="00B0F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F3DDDD5-1E55-4109-8A8C-6E250D2DECE2}"/>
              </a:ext>
            </a:extLst>
          </p:cNvPr>
          <p:cNvSpPr txBox="1"/>
          <p:nvPr/>
        </p:nvSpPr>
        <p:spPr>
          <a:xfrm>
            <a:off x="8867750" y="2082889"/>
            <a:ext cx="5265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4C962B1-F9CA-45CB-93DD-2273117E2D33}"/>
              </a:ext>
            </a:extLst>
          </p:cNvPr>
          <p:cNvSpPr txBox="1"/>
          <p:nvPr/>
        </p:nvSpPr>
        <p:spPr>
          <a:xfrm>
            <a:off x="11334307" y="2082889"/>
            <a:ext cx="4967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234BA48-5073-40FD-B513-E730B08E840D}"/>
              </a:ext>
            </a:extLst>
          </p:cNvPr>
          <p:cNvSpPr txBox="1"/>
          <p:nvPr/>
        </p:nvSpPr>
        <p:spPr>
          <a:xfrm>
            <a:off x="10898646" y="4614529"/>
            <a:ext cx="684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FE7D363-B7F3-4B42-8F12-E565193ACECB}"/>
              </a:ext>
            </a:extLst>
          </p:cNvPr>
          <p:cNvSpPr txBox="1"/>
          <p:nvPr/>
        </p:nvSpPr>
        <p:spPr>
          <a:xfrm>
            <a:off x="7612912" y="2945219"/>
            <a:ext cx="510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0E396B-8EA0-407A-A77A-DE2D5056FD67}"/>
              </a:ext>
            </a:extLst>
          </p:cNvPr>
          <p:cNvSpPr txBox="1"/>
          <p:nvPr/>
        </p:nvSpPr>
        <p:spPr>
          <a:xfrm>
            <a:off x="9526772" y="3796596"/>
            <a:ext cx="382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5882D93-67D1-444A-BF1A-220CE8C39B8C}"/>
              </a:ext>
            </a:extLst>
          </p:cNvPr>
          <p:cNvSpPr txBox="1"/>
          <p:nvPr/>
        </p:nvSpPr>
        <p:spPr>
          <a:xfrm>
            <a:off x="7283302" y="3790013"/>
            <a:ext cx="703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C341A4F-269E-4958-B44A-8F9A6D5B67F2}"/>
              </a:ext>
            </a:extLst>
          </p:cNvPr>
          <p:cNvSpPr txBox="1"/>
          <p:nvPr/>
        </p:nvSpPr>
        <p:spPr>
          <a:xfrm>
            <a:off x="11334307" y="2945219"/>
            <a:ext cx="5905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D0455DB-0BCE-4333-966A-5CB1B18F13B4}"/>
              </a:ext>
            </a:extLst>
          </p:cNvPr>
          <p:cNvSpPr txBox="1"/>
          <p:nvPr/>
        </p:nvSpPr>
        <p:spPr>
          <a:xfrm>
            <a:off x="11582674" y="3796596"/>
            <a:ext cx="342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72BB380-BC3E-46AB-B2CA-2A5267F38DFA}"/>
              </a:ext>
            </a:extLst>
          </p:cNvPr>
          <p:cNvSpPr txBox="1"/>
          <p:nvPr/>
        </p:nvSpPr>
        <p:spPr>
          <a:xfrm>
            <a:off x="6095999" y="4960747"/>
            <a:ext cx="5291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J</a:t>
            </a:r>
          </a:p>
        </p:txBody>
      </p:sp>
      <p:pic>
        <p:nvPicPr>
          <p:cNvPr id="10" name="Picture 9" descr="Text, letter&#10;&#10;Description automatically generated">
            <a:extLst>
              <a:ext uri="{FF2B5EF4-FFF2-40B4-BE49-F238E27FC236}">
                <a16:creationId xmlns:a16="http://schemas.microsoft.com/office/drawing/2014/main" id="{A0758A4E-E73D-444C-A5D5-0E9F960394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40" y="1856249"/>
            <a:ext cx="4947410" cy="3879387"/>
          </a:xfrm>
          <a:prstGeom prst="rect">
            <a:avLst/>
          </a:prstGeom>
        </p:spPr>
      </p:pic>
      <p:pic>
        <p:nvPicPr>
          <p:cNvPr id="22" name="Picture 21" descr="Text, letter&#10;&#10;Description automatically generated">
            <a:extLst>
              <a:ext uri="{FF2B5EF4-FFF2-40B4-BE49-F238E27FC236}">
                <a16:creationId xmlns:a16="http://schemas.microsoft.com/office/drawing/2014/main" id="{2FD6BE56-1F72-4DF3-90B8-23AA922A6D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773" b="60029"/>
          <a:stretch/>
        </p:blipFill>
        <p:spPr>
          <a:xfrm>
            <a:off x="446567" y="1856249"/>
            <a:ext cx="2633330" cy="155063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7FDDD1AF-C009-489A-9689-AC3B0C6442D2}"/>
              </a:ext>
            </a:extLst>
          </p:cNvPr>
          <p:cNvSpPr txBox="1"/>
          <p:nvPr/>
        </p:nvSpPr>
        <p:spPr>
          <a:xfrm>
            <a:off x="9526772" y="2965192"/>
            <a:ext cx="382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</a:t>
            </a:r>
          </a:p>
        </p:txBody>
      </p:sp>
    </p:spTree>
    <p:extLst>
      <p:ext uri="{BB962C8B-B14F-4D97-AF65-F5344CB8AC3E}">
        <p14:creationId xmlns:p14="http://schemas.microsoft.com/office/powerpoint/2010/main" val="1413959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DA09E58-0977-4B0B-92BB-227B04DE192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2A4A15-3A78-473C-A9A9-7A51DDAD9DDF}"/>
              </a:ext>
            </a:extLst>
          </p:cNvPr>
          <p:cNvSpPr txBox="1"/>
          <p:nvPr/>
        </p:nvSpPr>
        <p:spPr>
          <a:xfrm>
            <a:off x="267128" y="1297544"/>
            <a:ext cx="10037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0" u="none" strike="noStrike" dirty="0">
                <a:solidFill>
                  <a:schemeClr val="accent2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 In pairs, match the words with photos A-L.</a:t>
            </a:r>
            <a:endParaRPr lang="en-US" sz="28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899008F-A4A6-4EAA-BB63-51FDC0A0522E}"/>
              </a:ext>
            </a:extLst>
          </p:cNvPr>
          <p:cNvSpPr/>
          <p:nvPr/>
        </p:nvSpPr>
        <p:spPr>
          <a:xfrm>
            <a:off x="116703" y="629405"/>
            <a:ext cx="6222451" cy="576064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Poppins" panose="00000500000000000000" pitchFamily="2" charset="0"/>
                <a:cs typeface="Poppins" panose="00000500000000000000" pitchFamily="2" charset="0"/>
              </a:rPr>
              <a:t>Exercise 3 (SB page 40 – 41)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30DC9D0-E9B7-457D-ABBF-3B8EE1902410}"/>
              </a:ext>
            </a:extLst>
          </p:cNvPr>
          <p:cNvGraphicFramePr>
            <a:graphicFrameLocks noGrp="1"/>
          </p:cNvGraphicFramePr>
          <p:nvPr/>
        </p:nvGraphicFramePr>
        <p:xfrm>
          <a:off x="5624623" y="1995945"/>
          <a:ext cx="6368903" cy="3406412"/>
        </p:xfrm>
        <a:graphic>
          <a:graphicData uri="http://schemas.openxmlformats.org/drawingml/2006/table">
            <a:tbl>
              <a:tblPr/>
              <a:tblGrid>
                <a:gridCol w="2498650">
                  <a:extLst>
                    <a:ext uri="{9D8B030D-6E8A-4147-A177-3AD203B41FA5}">
                      <a16:colId xmlns:a16="http://schemas.microsoft.com/office/drawing/2014/main" val="2876445915"/>
                    </a:ext>
                  </a:extLst>
                </a:gridCol>
                <a:gridCol w="1877368">
                  <a:extLst>
                    <a:ext uri="{9D8B030D-6E8A-4147-A177-3AD203B41FA5}">
                      <a16:colId xmlns:a16="http://schemas.microsoft.com/office/drawing/2014/main" val="743791743"/>
                    </a:ext>
                  </a:extLst>
                </a:gridCol>
                <a:gridCol w="1992885">
                  <a:extLst>
                    <a:ext uri="{9D8B030D-6E8A-4147-A177-3AD203B41FA5}">
                      <a16:colId xmlns:a16="http://schemas.microsoft.com/office/drawing/2014/main" val="3229280735"/>
                    </a:ext>
                  </a:extLst>
                </a:gridCol>
              </a:tblGrid>
              <a:tr h="880246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Geography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PE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 err="1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Maths</a:t>
                      </a: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9732910"/>
                  </a:ext>
                </a:extLst>
              </a:tr>
              <a:tr h="778755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Chemistry –</a:t>
                      </a: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English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0" i="0" u="none" strike="noStrike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Music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7525610"/>
                  </a:ext>
                </a:extLst>
              </a:tr>
              <a:tr h="778755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Biology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History – </a:t>
                      </a: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Physics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9847887"/>
                  </a:ext>
                </a:extLst>
              </a:tr>
              <a:tr h="880246">
                <a:tc gridSpan="2"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Information Technology (IT) –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Art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5286157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FE6E3D92-59AF-4E66-819A-63E72C702A49}"/>
              </a:ext>
            </a:extLst>
          </p:cNvPr>
          <p:cNvSpPr txBox="1"/>
          <p:nvPr/>
        </p:nvSpPr>
        <p:spPr>
          <a:xfrm>
            <a:off x="7689310" y="2082889"/>
            <a:ext cx="297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u="none" strike="noStrike" dirty="0">
                <a:solidFill>
                  <a:srgbClr val="00B0F0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A</a:t>
            </a:r>
            <a:endParaRPr lang="en-US" sz="2400" dirty="0">
              <a:solidFill>
                <a:srgbClr val="00B0F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F3DDDD5-1E55-4109-8A8C-6E250D2DECE2}"/>
              </a:ext>
            </a:extLst>
          </p:cNvPr>
          <p:cNvSpPr txBox="1"/>
          <p:nvPr/>
        </p:nvSpPr>
        <p:spPr>
          <a:xfrm>
            <a:off x="8867750" y="2082889"/>
            <a:ext cx="5265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4C962B1-F9CA-45CB-93DD-2273117E2D33}"/>
              </a:ext>
            </a:extLst>
          </p:cNvPr>
          <p:cNvSpPr txBox="1"/>
          <p:nvPr/>
        </p:nvSpPr>
        <p:spPr>
          <a:xfrm>
            <a:off x="11334307" y="2082889"/>
            <a:ext cx="4967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234BA48-5073-40FD-B513-E730B08E840D}"/>
              </a:ext>
            </a:extLst>
          </p:cNvPr>
          <p:cNvSpPr txBox="1"/>
          <p:nvPr/>
        </p:nvSpPr>
        <p:spPr>
          <a:xfrm>
            <a:off x="10898646" y="4614529"/>
            <a:ext cx="684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FE7D363-B7F3-4B42-8F12-E565193ACECB}"/>
              </a:ext>
            </a:extLst>
          </p:cNvPr>
          <p:cNvSpPr txBox="1"/>
          <p:nvPr/>
        </p:nvSpPr>
        <p:spPr>
          <a:xfrm>
            <a:off x="7612912" y="2945219"/>
            <a:ext cx="510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0E396B-8EA0-407A-A77A-DE2D5056FD67}"/>
              </a:ext>
            </a:extLst>
          </p:cNvPr>
          <p:cNvSpPr txBox="1"/>
          <p:nvPr/>
        </p:nvSpPr>
        <p:spPr>
          <a:xfrm>
            <a:off x="9526772" y="3796596"/>
            <a:ext cx="382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5882D93-67D1-444A-BF1A-220CE8C39B8C}"/>
              </a:ext>
            </a:extLst>
          </p:cNvPr>
          <p:cNvSpPr txBox="1"/>
          <p:nvPr/>
        </p:nvSpPr>
        <p:spPr>
          <a:xfrm>
            <a:off x="7283302" y="3790013"/>
            <a:ext cx="703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C341A4F-269E-4958-B44A-8F9A6D5B67F2}"/>
              </a:ext>
            </a:extLst>
          </p:cNvPr>
          <p:cNvSpPr txBox="1"/>
          <p:nvPr/>
        </p:nvSpPr>
        <p:spPr>
          <a:xfrm>
            <a:off x="11334307" y="2945219"/>
            <a:ext cx="5905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D0455DB-0BCE-4333-966A-5CB1B18F13B4}"/>
              </a:ext>
            </a:extLst>
          </p:cNvPr>
          <p:cNvSpPr txBox="1"/>
          <p:nvPr/>
        </p:nvSpPr>
        <p:spPr>
          <a:xfrm>
            <a:off x="11582674" y="3796596"/>
            <a:ext cx="342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72BB380-BC3E-46AB-B2CA-2A5267F38DFA}"/>
              </a:ext>
            </a:extLst>
          </p:cNvPr>
          <p:cNvSpPr txBox="1"/>
          <p:nvPr/>
        </p:nvSpPr>
        <p:spPr>
          <a:xfrm>
            <a:off x="6095999" y="4960747"/>
            <a:ext cx="5291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J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FDDD1AF-C009-489A-9689-AC3B0C6442D2}"/>
              </a:ext>
            </a:extLst>
          </p:cNvPr>
          <p:cNvSpPr txBox="1"/>
          <p:nvPr/>
        </p:nvSpPr>
        <p:spPr>
          <a:xfrm>
            <a:off x="9526772" y="2964076"/>
            <a:ext cx="382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</a:t>
            </a:r>
          </a:p>
        </p:txBody>
      </p:sp>
      <p:pic>
        <p:nvPicPr>
          <p:cNvPr id="9" name="Picture 8" descr="A picture containing indoor, helmet&#10;&#10;Description automatically generated">
            <a:extLst>
              <a:ext uri="{FF2B5EF4-FFF2-40B4-BE49-F238E27FC236}">
                <a16:creationId xmlns:a16="http://schemas.microsoft.com/office/drawing/2014/main" id="{05CE660D-E55B-443B-B1F5-0E2DB175C8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958" y="1832161"/>
            <a:ext cx="5027554" cy="3903475"/>
          </a:xfrm>
          <a:prstGeom prst="rect">
            <a:avLst/>
          </a:prstGeom>
        </p:spPr>
      </p:pic>
      <p:pic>
        <p:nvPicPr>
          <p:cNvPr id="24" name="Picture 23" descr="A picture containing indoor, helmet&#10;&#10;Description automatically generated">
            <a:extLst>
              <a:ext uri="{FF2B5EF4-FFF2-40B4-BE49-F238E27FC236}">
                <a16:creationId xmlns:a16="http://schemas.microsoft.com/office/drawing/2014/main" id="{FFF99221-9A2D-4525-BB55-5096721C3F1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14" b="44097"/>
          <a:stretch/>
        </p:blipFill>
        <p:spPr>
          <a:xfrm>
            <a:off x="372909" y="1820764"/>
            <a:ext cx="2870021" cy="218215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86254800-3C0C-40AC-8CFA-D69130DA6E17}"/>
              </a:ext>
            </a:extLst>
          </p:cNvPr>
          <p:cNvSpPr txBox="1"/>
          <p:nvPr/>
        </p:nvSpPr>
        <p:spPr>
          <a:xfrm>
            <a:off x="8271856" y="4079230"/>
            <a:ext cx="844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&amp;  L</a:t>
            </a:r>
          </a:p>
        </p:txBody>
      </p:sp>
    </p:spTree>
    <p:extLst>
      <p:ext uri="{BB962C8B-B14F-4D97-AF65-F5344CB8AC3E}">
        <p14:creationId xmlns:p14="http://schemas.microsoft.com/office/powerpoint/2010/main" val="857838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peech Bubble: Rectangle 11">
            <a:extLst>
              <a:ext uri="{FF2B5EF4-FFF2-40B4-BE49-F238E27FC236}">
                <a16:creationId xmlns:a16="http://schemas.microsoft.com/office/drawing/2014/main" id="{482EA2D2-C875-4330-B2ED-0943D9A3FF83}"/>
              </a:ext>
            </a:extLst>
          </p:cNvPr>
          <p:cNvSpPr/>
          <p:nvPr/>
        </p:nvSpPr>
        <p:spPr>
          <a:xfrm>
            <a:off x="349320" y="650144"/>
            <a:ext cx="3719245" cy="689558"/>
          </a:xfrm>
          <a:prstGeom prst="wedgeRectCallout">
            <a:avLst>
              <a:gd name="adj1" fmla="val -19953"/>
              <a:gd name="adj2" fmla="val 42764"/>
            </a:avLst>
          </a:prstGeom>
          <a:solidFill>
            <a:srgbClr val="00B0F0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Poppins" panose="00000500000000000000" pitchFamily="2" charset="0"/>
                <a:cs typeface="Poppins" panose="00000500000000000000" pitchFamily="2" charset="0"/>
              </a:rPr>
              <a:t>Brainstorming</a:t>
            </a:r>
          </a:p>
        </p:txBody>
      </p:sp>
      <p:pic>
        <p:nvPicPr>
          <p:cNvPr id="16" name="Picture 15" descr="A picture containing text, businesscard&#10;&#10;Description automatically generated">
            <a:extLst>
              <a:ext uri="{FF2B5EF4-FFF2-40B4-BE49-F238E27FC236}">
                <a16:creationId xmlns:a16="http://schemas.microsoft.com/office/drawing/2014/main" id="{682DFF28-BEF6-48A2-9A37-995A1D218D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17"/>
          <a:stretch/>
        </p:blipFill>
        <p:spPr>
          <a:xfrm>
            <a:off x="4900773" y="1603011"/>
            <a:ext cx="7081388" cy="390597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D72EAA8-A1F5-446A-B537-3DF1C2F7F87E}"/>
              </a:ext>
            </a:extLst>
          </p:cNvPr>
          <p:cNvSpPr txBox="1"/>
          <p:nvPr/>
        </p:nvSpPr>
        <p:spPr>
          <a:xfrm>
            <a:off x="209839" y="2540625"/>
            <a:ext cx="4997104" cy="2122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accent2"/>
                </a:solidFill>
                <a:latin typeface="Poppins" panose="00000500000000000000" pitchFamily="2" charset="0"/>
              </a:rPr>
              <a:t>Work in groups of 3.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accent2"/>
                </a:solidFill>
                <a:latin typeface="Poppins" panose="00000500000000000000" pitchFamily="2" charset="0"/>
              </a:rPr>
              <a:t>List all the words about classroom objects.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86893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DA09E58-0977-4B0B-92BB-227B04DE192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7187B5-374C-4495-9A1F-81AC762E6901}"/>
              </a:ext>
            </a:extLst>
          </p:cNvPr>
          <p:cNvSpPr txBox="1"/>
          <p:nvPr/>
        </p:nvSpPr>
        <p:spPr>
          <a:xfrm>
            <a:off x="1120003" y="846693"/>
            <a:ext cx="11759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How many subjects are there?</a:t>
            </a:r>
          </a:p>
          <a:p>
            <a:r>
              <a:rPr lang="en-US" sz="28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How many days do students go to school?</a:t>
            </a:r>
          </a:p>
        </p:txBody>
      </p:sp>
      <p:pic>
        <p:nvPicPr>
          <p:cNvPr id="8" name="Picture 7" descr="Table&#10;&#10;Description automatically generated">
            <a:extLst>
              <a:ext uri="{FF2B5EF4-FFF2-40B4-BE49-F238E27FC236}">
                <a16:creationId xmlns:a16="http://schemas.microsoft.com/office/drawing/2014/main" id="{B370F773-786F-48D3-A0BC-2E4E25436B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69" y="2401213"/>
            <a:ext cx="11307721" cy="3334424"/>
          </a:xfrm>
          <a:prstGeom prst="rect">
            <a:avLst/>
          </a:prstGeom>
        </p:spPr>
      </p:pic>
      <p:pic>
        <p:nvPicPr>
          <p:cNvPr id="9" name="Picture 2" descr="Sticker Of A Cartoon Question Mark Stock Vector - Illustration of silly,  retro: 150409854">
            <a:extLst>
              <a:ext uri="{FF2B5EF4-FFF2-40B4-BE49-F238E27FC236}">
                <a16:creationId xmlns:a16="http://schemas.microsoft.com/office/drawing/2014/main" id="{55CDAAF9-15BC-46A3-BB72-1D790B9B51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769" y="897832"/>
            <a:ext cx="764871" cy="764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8265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DA09E58-0977-4B0B-92BB-227B04DE192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F44512D-1D73-4256-9872-2A0EB91DF1F2}"/>
              </a:ext>
            </a:extLst>
          </p:cNvPr>
          <p:cNvSpPr/>
          <p:nvPr/>
        </p:nvSpPr>
        <p:spPr>
          <a:xfrm>
            <a:off x="116703" y="629405"/>
            <a:ext cx="5052197" cy="576064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Poppins" panose="00000500000000000000" pitchFamily="2" charset="0"/>
                <a:cs typeface="Poppins" panose="00000500000000000000" pitchFamily="2" charset="0"/>
              </a:rPr>
              <a:t>Exercise 4 (SB page 41)</a:t>
            </a:r>
          </a:p>
        </p:txBody>
      </p: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353BA72D-38B9-48AE-86F5-1C96DAB7ABB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42"/>
          <a:stretch/>
        </p:blipFill>
        <p:spPr>
          <a:xfrm>
            <a:off x="-7017" y="2237842"/>
            <a:ext cx="11445980" cy="382772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EAC030E-8FB2-4AA8-A10B-7153990E7069}"/>
              </a:ext>
            </a:extLst>
          </p:cNvPr>
          <p:cNvSpPr txBox="1"/>
          <p:nvPr/>
        </p:nvSpPr>
        <p:spPr>
          <a:xfrm>
            <a:off x="2920409" y="2913187"/>
            <a:ext cx="10632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nine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D8D47A7-317D-4956-9B81-5EFE532FE90E}"/>
              </a:ext>
            </a:extLst>
          </p:cNvPr>
          <p:cNvSpPr txBox="1"/>
          <p:nvPr/>
        </p:nvSpPr>
        <p:spPr>
          <a:xfrm>
            <a:off x="1966138" y="3530463"/>
            <a:ext cx="10632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sixty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EFC7627-A7BC-45D4-A721-59A62DB33960}"/>
              </a:ext>
            </a:extLst>
          </p:cNvPr>
          <p:cNvSpPr txBox="1"/>
          <p:nvPr/>
        </p:nvSpPr>
        <p:spPr>
          <a:xfrm>
            <a:off x="1593998" y="4168309"/>
            <a:ext cx="9037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two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AE63694-7258-409B-829E-BEC528FE92A5}"/>
              </a:ext>
            </a:extLst>
          </p:cNvPr>
          <p:cNvSpPr txBox="1"/>
          <p:nvPr/>
        </p:nvSpPr>
        <p:spPr>
          <a:xfrm>
            <a:off x="2497765" y="4773713"/>
            <a:ext cx="9037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fifty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CA2969-BB8E-4BFF-9431-A8B44188D771}"/>
              </a:ext>
            </a:extLst>
          </p:cNvPr>
          <p:cNvSpPr txBox="1"/>
          <p:nvPr/>
        </p:nvSpPr>
        <p:spPr>
          <a:xfrm>
            <a:off x="116703" y="1244602"/>
            <a:ext cx="114459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</a:t>
            </a:r>
            <a:r>
              <a:rPr lang="en-US" sz="2800" i="0" u="none" strike="noStrike" dirty="0">
                <a:solidFill>
                  <a:schemeClr val="accent2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omplete the sentences about Hoa Hong International School and your school.</a:t>
            </a:r>
            <a:endParaRPr lang="en-US" sz="2800" dirty="0"/>
          </a:p>
        </p:txBody>
      </p:sp>
      <p:pic>
        <p:nvPicPr>
          <p:cNvPr id="7" name="Picture 6" descr="A picture containing logo&#10;&#10;Description automatically generated">
            <a:extLst>
              <a:ext uri="{FF2B5EF4-FFF2-40B4-BE49-F238E27FC236}">
                <a16:creationId xmlns:a16="http://schemas.microsoft.com/office/drawing/2014/main" id="{C1F4E762-1AC0-42BC-B90D-2EF7DC56D6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600" y="2045207"/>
            <a:ext cx="762802" cy="762802"/>
          </a:xfrm>
          <a:prstGeom prst="rect">
            <a:avLst/>
          </a:prstGeom>
        </p:spPr>
      </p:pic>
      <p:pic>
        <p:nvPicPr>
          <p:cNvPr id="15" name="Picture 14" descr="A picture containing logo&#10;&#10;Description automatically generated">
            <a:extLst>
              <a:ext uri="{FF2B5EF4-FFF2-40B4-BE49-F238E27FC236}">
                <a16:creationId xmlns:a16="http://schemas.microsoft.com/office/drawing/2014/main" id="{AAB45773-1E04-4FC6-BBC0-429B5AAD4A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8635" y="2673605"/>
            <a:ext cx="762802" cy="762802"/>
          </a:xfrm>
          <a:prstGeom prst="rect">
            <a:avLst/>
          </a:prstGeom>
        </p:spPr>
      </p:pic>
      <p:pic>
        <p:nvPicPr>
          <p:cNvPr id="16" name="Picture 15" descr="A picture containing logo&#10;&#10;Description automatically generated">
            <a:extLst>
              <a:ext uri="{FF2B5EF4-FFF2-40B4-BE49-F238E27FC236}">
                <a16:creationId xmlns:a16="http://schemas.microsoft.com/office/drawing/2014/main" id="{B1FB30BA-9340-4DFC-8574-A23326597A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833" y="3290881"/>
            <a:ext cx="762802" cy="762802"/>
          </a:xfrm>
          <a:prstGeom prst="rect">
            <a:avLst/>
          </a:prstGeom>
        </p:spPr>
      </p:pic>
      <p:pic>
        <p:nvPicPr>
          <p:cNvPr id="17" name="Picture 16" descr="A picture containing logo&#10;&#10;Description automatically generated">
            <a:extLst>
              <a:ext uri="{FF2B5EF4-FFF2-40B4-BE49-F238E27FC236}">
                <a16:creationId xmlns:a16="http://schemas.microsoft.com/office/drawing/2014/main" id="{F15E6211-FA97-4ECA-BA9B-E26243F8A7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7234" y="3908157"/>
            <a:ext cx="762802" cy="762802"/>
          </a:xfrm>
          <a:prstGeom prst="rect">
            <a:avLst/>
          </a:prstGeom>
        </p:spPr>
      </p:pic>
      <p:pic>
        <p:nvPicPr>
          <p:cNvPr id="18" name="Picture 17" descr="A picture containing logo&#10;&#10;Description automatically generated">
            <a:extLst>
              <a:ext uri="{FF2B5EF4-FFF2-40B4-BE49-F238E27FC236}">
                <a16:creationId xmlns:a16="http://schemas.microsoft.com/office/drawing/2014/main" id="{80D4113E-95A9-4E3C-BF17-83EB53B304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133" y="4566573"/>
            <a:ext cx="762802" cy="762802"/>
          </a:xfrm>
          <a:prstGeom prst="rect">
            <a:avLst/>
          </a:prstGeom>
        </p:spPr>
      </p:pic>
      <p:pic>
        <p:nvPicPr>
          <p:cNvPr id="19" name="Picture 18" descr="A picture containing logo&#10;&#10;Description automatically generated">
            <a:extLst>
              <a:ext uri="{FF2B5EF4-FFF2-40B4-BE49-F238E27FC236}">
                <a16:creationId xmlns:a16="http://schemas.microsoft.com/office/drawing/2014/main" id="{EDD3A05C-849E-47A0-8CB9-49B49D0C4F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2650" y="5143630"/>
            <a:ext cx="762802" cy="762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36276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B3B1087-23BD-4461-8F8F-1916A5D031EA}"/>
              </a:ext>
            </a:extLst>
          </p:cNvPr>
          <p:cNvSpPr/>
          <p:nvPr/>
        </p:nvSpPr>
        <p:spPr>
          <a:xfrm>
            <a:off x="116703" y="629405"/>
            <a:ext cx="5026797" cy="576064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Poppins" panose="00000500000000000000" pitchFamily="2" charset="0"/>
                <a:cs typeface="Poppins" panose="00000500000000000000" pitchFamily="2" charset="0"/>
              </a:rPr>
              <a:t>Exercise </a:t>
            </a:r>
            <a:r>
              <a:rPr lang="en-US" sz="3200" b="1">
                <a:latin typeface="Poppins" panose="00000500000000000000" pitchFamily="2" charset="0"/>
                <a:cs typeface="Poppins" panose="00000500000000000000" pitchFamily="2" charset="0"/>
              </a:rPr>
              <a:t>5 (SB </a:t>
            </a:r>
            <a:r>
              <a:rPr lang="en-US" sz="3200" b="1" dirty="0">
                <a:latin typeface="Poppins" panose="00000500000000000000" pitchFamily="2" charset="0"/>
                <a:cs typeface="Poppins" panose="00000500000000000000" pitchFamily="2" charset="0"/>
              </a:rPr>
              <a:t>page 41)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2EA332-0581-4CBE-9829-936C88B91FBD}"/>
              </a:ext>
            </a:extLst>
          </p:cNvPr>
          <p:cNvSpPr txBox="1"/>
          <p:nvPr/>
        </p:nvSpPr>
        <p:spPr>
          <a:xfrm>
            <a:off x="271159" y="1371600"/>
            <a:ext cx="115256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0" u="none" strike="noStrike" dirty="0">
                <a:solidFill>
                  <a:schemeClr val="accent2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In pairs, talk about days you like/don’t like at school.  Say why.</a:t>
            </a:r>
            <a:endParaRPr lang="en-US" sz="32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580B3C-3175-40AC-A39D-41D7ACE03189}"/>
              </a:ext>
            </a:extLst>
          </p:cNvPr>
          <p:cNvSpPr txBox="1"/>
          <p:nvPr/>
        </p:nvSpPr>
        <p:spPr>
          <a:xfrm>
            <a:off x="515708" y="2573079"/>
            <a:ext cx="80009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705" rtl="0">
              <a:spcBef>
                <a:spcPts val="0"/>
              </a:spcBef>
              <a:spcAft>
                <a:spcPts val="0"/>
              </a:spcAft>
            </a:pPr>
            <a:r>
              <a:rPr lang="en-US" sz="3200" b="0" i="0" u="none" strike="noStrike" dirty="0">
                <a:solidFill>
                  <a:schemeClr val="accent6"/>
                </a:solidFill>
                <a:effectLst/>
                <a:latin typeface="Calibri" panose="020F0502020204030204" pitchFamily="34" charset="0"/>
              </a:rPr>
              <a:t>I like Mondays because …</a:t>
            </a:r>
            <a:br>
              <a:rPr lang="en-US" sz="3200" dirty="0">
                <a:solidFill>
                  <a:schemeClr val="accent6"/>
                </a:solidFill>
              </a:rPr>
            </a:br>
            <a:endParaRPr lang="en-US" sz="3200" dirty="0">
              <a:solidFill>
                <a:schemeClr val="accent6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7CAC35-5FC4-4970-A090-FBC71488DA9A}"/>
              </a:ext>
            </a:extLst>
          </p:cNvPr>
          <p:cNvSpPr txBox="1"/>
          <p:nvPr/>
        </p:nvSpPr>
        <p:spPr>
          <a:xfrm>
            <a:off x="6200946" y="2573079"/>
            <a:ext cx="81428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0" i="0" u="none" strike="noStrike" dirty="0">
                <a:solidFill>
                  <a:schemeClr val="accent6"/>
                </a:solidFill>
                <a:effectLst/>
                <a:latin typeface="Calibri" panose="020F0502020204030204" pitchFamily="34" charset="0"/>
              </a:rPr>
              <a:t>I don’t like Tuesdays because …</a:t>
            </a:r>
            <a:endParaRPr lang="en-US" sz="3200" b="0" dirty="0">
              <a:solidFill>
                <a:schemeClr val="accent6"/>
              </a:solidFill>
              <a:effectLst/>
            </a:endParaRPr>
          </a:p>
          <a:p>
            <a:endParaRPr lang="en-US" sz="3200" dirty="0">
              <a:solidFill>
                <a:schemeClr val="accent6"/>
              </a:solidFill>
            </a:endParaRPr>
          </a:p>
        </p:txBody>
      </p:sp>
      <p:pic>
        <p:nvPicPr>
          <p:cNvPr id="10" name="Picture 9" descr="Diagram&#10;&#10;Description automatically generated">
            <a:extLst>
              <a:ext uri="{FF2B5EF4-FFF2-40B4-BE49-F238E27FC236}">
                <a16:creationId xmlns:a16="http://schemas.microsoft.com/office/drawing/2014/main" id="{0F3422F1-32C1-4D44-82D1-2E942D055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76045" y="3491684"/>
            <a:ext cx="3532159" cy="2536975"/>
          </a:xfrm>
          <a:prstGeom prst="rect">
            <a:avLst/>
          </a:prstGeom>
        </p:spPr>
      </p:pic>
      <p:pic>
        <p:nvPicPr>
          <p:cNvPr id="13" name="Picture 12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4634D5ED-55A0-4C7A-A169-D38DACA559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641804" y="3429000"/>
            <a:ext cx="4026196" cy="2599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952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, queen, container&#10;&#10;Description automatically generated">
            <a:extLst>
              <a:ext uri="{FF2B5EF4-FFF2-40B4-BE49-F238E27FC236}">
                <a16:creationId xmlns:a16="http://schemas.microsoft.com/office/drawing/2014/main" id="{1AA1B303-59F2-4073-97DE-32EA5559114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29"/>
          <a:stretch/>
        </p:blipFill>
        <p:spPr>
          <a:xfrm>
            <a:off x="3789251" y="1047750"/>
            <a:ext cx="4613498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7055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DA09E58-0977-4B0B-92BB-227B04DE192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lowchart: Delay 6">
            <a:extLst>
              <a:ext uri="{FF2B5EF4-FFF2-40B4-BE49-F238E27FC236}">
                <a16:creationId xmlns:a16="http://schemas.microsoft.com/office/drawing/2014/main" id="{1E4D4BD9-FF65-4ABE-99A5-17C4A1E945AE}"/>
              </a:ext>
            </a:extLst>
          </p:cNvPr>
          <p:cNvSpPr/>
          <p:nvPr/>
        </p:nvSpPr>
        <p:spPr>
          <a:xfrm>
            <a:off x="883577" y="834477"/>
            <a:ext cx="3726055" cy="747733"/>
          </a:xfrm>
          <a:prstGeom prst="flowChartDelay">
            <a:avLst/>
          </a:prstGeom>
          <a:solidFill>
            <a:schemeClr val="accent2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39725" algn="ctr"/>
            <a:r>
              <a:rPr lang="en-US" sz="3600" b="1" dirty="0">
                <a:latin typeface="Poppins" panose="00000500000000000000" pitchFamily="2" charset="0"/>
                <a:cs typeface="Poppins" panose="00000500000000000000" pitchFamily="2" charset="0"/>
              </a:rPr>
              <a:t>Objectives</a:t>
            </a:r>
          </a:p>
        </p:txBody>
      </p:sp>
      <p:pic>
        <p:nvPicPr>
          <p:cNvPr id="8" name="Picture 7" descr="Logo, icon&#10;&#10;Description automatically generated">
            <a:extLst>
              <a:ext uri="{FF2B5EF4-FFF2-40B4-BE49-F238E27FC236}">
                <a16:creationId xmlns:a16="http://schemas.microsoft.com/office/drawing/2014/main" id="{4340A8A0-ED33-44EE-AB60-E4148B98FAD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6994" y="720059"/>
            <a:ext cx="933165" cy="9765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382A181-31AB-4813-AAC8-8D598FA5947F}"/>
              </a:ext>
            </a:extLst>
          </p:cNvPr>
          <p:cNvSpPr txBox="1"/>
          <p:nvPr/>
        </p:nvSpPr>
        <p:spPr>
          <a:xfrm>
            <a:off x="965770" y="1811044"/>
            <a:ext cx="104282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0" i="0" u="none" strike="noStrike" dirty="0">
                <a:solidFill>
                  <a:schemeClr val="accent2"/>
                </a:solidFill>
                <a:effectLst/>
                <a:latin typeface="Poppins" panose="00000500000000000000"/>
              </a:rPr>
              <a:t>I can talk about classroom objects and school subjects.</a:t>
            </a:r>
            <a:endParaRPr lang="en-US" sz="2800" dirty="0">
              <a:solidFill>
                <a:schemeClr val="accent2"/>
              </a:solidFill>
              <a:latin typeface="Poppins" panose="00000500000000000000"/>
            </a:endParaRPr>
          </a:p>
        </p:txBody>
      </p:sp>
      <p:pic>
        <p:nvPicPr>
          <p:cNvPr id="10" name="Picture 9" descr="A picture containing shape&#10;&#10;Description automatically generated">
            <a:extLst>
              <a:ext uri="{FF2B5EF4-FFF2-40B4-BE49-F238E27FC236}">
                <a16:creationId xmlns:a16="http://schemas.microsoft.com/office/drawing/2014/main" id="{F2BD20ED-7483-4428-B8A4-57576F13C8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075857" y="2818990"/>
            <a:ext cx="5020143" cy="2844778"/>
          </a:xfrm>
          <a:prstGeom prst="rect">
            <a:avLst/>
          </a:prstGeom>
        </p:spPr>
      </p:pic>
      <p:pic>
        <p:nvPicPr>
          <p:cNvPr id="13" name="Picture 12" descr="Company name&#10;&#10;Description automatically generated with low confidence">
            <a:extLst>
              <a:ext uri="{FF2B5EF4-FFF2-40B4-BE49-F238E27FC236}">
                <a16:creationId xmlns:a16="http://schemas.microsoft.com/office/drawing/2014/main" id="{8FF0875D-4B00-4F93-91A0-5DEBA1A0F3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6095999" y="2818991"/>
            <a:ext cx="5020143" cy="2844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310750"/>
      </p:ext>
    </p:extLst>
  </p:cSld>
  <p:clrMapOvr>
    <a:masterClrMapping/>
  </p:clrMapOvr>
  <p:transition spd="slow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DA09E58-0977-4B0B-92BB-227B04DE19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8713" y="3602038"/>
            <a:ext cx="9144000" cy="1655762"/>
          </a:xfrm>
        </p:spPr>
        <p:txBody>
          <a:bodyPr/>
          <a:lstStyle/>
          <a:p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8F58D31-8473-4154-8F55-6BB5E6787166}"/>
              </a:ext>
            </a:extLst>
          </p:cNvPr>
          <p:cNvSpPr/>
          <p:nvPr/>
        </p:nvSpPr>
        <p:spPr>
          <a:xfrm>
            <a:off x="116704" y="722848"/>
            <a:ext cx="5242934" cy="576064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Poppins" panose="00000500000000000000" pitchFamily="2" charset="0"/>
                <a:cs typeface="Poppins" panose="00000500000000000000" pitchFamily="2" charset="0"/>
              </a:rPr>
              <a:t>Exercise 1 (SB page 40)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822B98-F6FD-4B64-B7E1-C6E6BFD73A1C}"/>
              </a:ext>
            </a:extLst>
          </p:cNvPr>
          <p:cNvSpPr txBox="1"/>
          <p:nvPr/>
        </p:nvSpPr>
        <p:spPr>
          <a:xfrm>
            <a:off x="220745" y="1383340"/>
            <a:ext cx="101458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2"/>
                </a:solidFill>
                <a:latin typeface="Poppins" panose="00000500000000000000"/>
              </a:rPr>
              <a:t>Read the text and </a:t>
            </a:r>
            <a:r>
              <a:rPr lang="en-US" sz="28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find four classroom objects. </a:t>
            </a:r>
            <a:endParaRPr lang="en-US" sz="2800" dirty="0">
              <a:solidFill>
                <a:schemeClr val="accent2"/>
              </a:solidFill>
              <a:latin typeface="Poppins" panose="00000500000000000000"/>
            </a:endParaRPr>
          </a:p>
        </p:txBody>
      </p:sp>
      <p:pic>
        <p:nvPicPr>
          <p:cNvPr id="16" name="Picture 15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B6413799-4FFE-47E1-B0BA-B4AAF248D4E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5" t="5824"/>
          <a:stretch/>
        </p:blipFill>
        <p:spPr>
          <a:xfrm>
            <a:off x="220745" y="2214207"/>
            <a:ext cx="5242934" cy="3713876"/>
          </a:xfrm>
          <a:prstGeom prst="rect">
            <a:avLst/>
          </a:prstGeom>
        </p:spPr>
      </p:pic>
      <p:pic>
        <p:nvPicPr>
          <p:cNvPr id="18" name="Picture 17" descr="Text&#10;&#10;Description automatically generated">
            <a:extLst>
              <a:ext uri="{FF2B5EF4-FFF2-40B4-BE49-F238E27FC236}">
                <a16:creationId xmlns:a16="http://schemas.microsoft.com/office/drawing/2014/main" id="{3916F4C2-7D2A-4BC5-850B-BC4CC60A3CC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43"/>
          <a:stretch/>
        </p:blipFill>
        <p:spPr>
          <a:xfrm>
            <a:off x="5463679" y="2132284"/>
            <a:ext cx="6497002" cy="3747045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9F540F4-004B-4861-BA5A-F008D467AADF}"/>
              </a:ext>
            </a:extLst>
          </p:cNvPr>
          <p:cNvCxnSpPr>
            <a:cxnSpLocks/>
          </p:cNvCxnSpPr>
          <p:nvPr/>
        </p:nvCxnSpPr>
        <p:spPr>
          <a:xfrm>
            <a:off x="10064750" y="3576638"/>
            <a:ext cx="3683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168E2FC-8CAE-4CE2-8268-16DFBC942365}"/>
              </a:ext>
            </a:extLst>
          </p:cNvPr>
          <p:cNvCxnSpPr>
            <a:cxnSpLocks/>
          </p:cNvCxnSpPr>
          <p:nvPr/>
        </p:nvCxnSpPr>
        <p:spPr>
          <a:xfrm>
            <a:off x="10604500" y="3576638"/>
            <a:ext cx="52705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B58A010-217E-4FA0-889E-47FE3EBCE9A0}"/>
              </a:ext>
            </a:extLst>
          </p:cNvPr>
          <p:cNvCxnSpPr>
            <a:cxnSpLocks/>
          </p:cNvCxnSpPr>
          <p:nvPr/>
        </p:nvCxnSpPr>
        <p:spPr>
          <a:xfrm>
            <a:off x="11277600" y="3576638"/>
            <a:ext cx="5461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C4F564C-FAFE-4219-BB16-11AF859A4A5C}"/>
              </a:ext>
            </a:extLst>
          </p:cNvPr>
          <p:cNvCxnSpPr>
            <a:cxnSpLocks/>
          </p:cNvCxnSpPr>
          <p:nvPr/>
        </p:nvCxnSpPr>
        <p:spPr>
          <a:xfrm>
            <a:off x="9880600" y="3913188"/>
            <a:ext cx="4191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C09CF0CA-72A3-4079-BB41-F6FDB5386F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00444" y="1447060"/>
            <a:ext cx="754311" cy="38157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332CCCF-65C8-4B22-B398-A5C98EC33052}"/>
              </a:ext>
            </a:extLst>
          </p:cNvPr>
          <p:cNvSpPr txBox="1"/>
          <p:nvPr/>
        </p:nvSpPr>
        <p:spPr>
          <a:xfrm>
            <a:off x="7183086" y="6476676"/>
            <a:ext cx="4367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Click on the key icon to display the answers </a:t>
            </a:r>
          </a:p>
        </p:txBody>
      </p:sp>
    </p:spTree>
    <p:extLst>
      <p:ext uri="{BB962C8B-B14F-4D97-AF65-F5344CB8AC3E}">
        <p14:creationId xmlns:p14="http://schemas.microsoft.com/office/powerpoint/2010/main" val="1044300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99FB505-672E-46CB-BDE6-B246693F91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505" y="2292520"/>
            <a:ext cx="11485256" cy="216772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10D6596-3103-4FAA-A284-A62DECE5F8C7}"/>
              </a:ext>
            </a:extLst>
          </p:cNvPr>
          <p:cNvSpPr txBox="1"/>
          <p:nvPr/>
        </p:nvSpPr>
        <p:spPr>
          <a:xfrm>
            <a:off x="291101" y="1297544"/>
            <a:ext cx="116097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Add four classroom objects </a:t>
            </a:r>
            <a:r>
              <a:rPr lang="en-US" sz="2800" i="0" u="none" strike="noStrike" dirty="0">
                <a:solidFill>
                  <a:schemeClr val="accent2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to the list.</a:t>
            </a:r>
            <a:endParaRPr lang="en-US" sz="28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FF5C5E6-39AB-42FB-86BF-1E2582F51A99}"/>
              </a:ext>
            </a:extLst>
          </p:cNvPr>
          <p:cNvSpPr/>
          <p:nvPr/>
        </p:nvSpPr>
        <p:spPr>
          <a:xfrm>
            <a:off x="116704" y="629405"/>
            <a:ext cx="5242934" cy="576064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Poppins" panose="00000500000000000000" pitchFamily="2" charset="0"/>
                <a:cs typeface="Poppins" panose="00000500000000000000" pitchFamily="2" charset="0"/>
              </a:rPr>
              <a:t>Exercise 1 (SB page 40)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98474AC-4959-4C3A-99BF-2BA5E9DED8C2}"/>
              </a:ext>
            </a:extLst>
          </p:cNvPr>
          <p:cNvSpPr txBox="1"/>
          <p:nvPr/>
        </p:nvSpPr>
        <p:spPr>
          <a:xfrm>
            <a:off x="4346080" y="3648568"/>
            <a:ext cx="13459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eraser</a:t>
            </a:r>
            <a:endParaRPr lang="en-US" sz="2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A637D2-A7D1-41C8-9382-22B8CB61D581}"/>
              </a:ext>
            </a:extLst>
          </p:cNvPr>
          <p:cNvSpPr txBox="1"/>
          <p:nvPr/>
        </p:nvSpPr>
        <p:spPr>
          <a:xfrm>
            <a:off x="5851929" y="3654348"/>
            <a:ext cx="23630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u="none" strike="noStrike" dirty="0">
                <a:solidFill>
                  <a:schemeClr val="accent6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exercise book</a:t>
            </a:r>
            <a:endParaRPr lang="en-US" sz="2400" b="1" dirty="0">
              <a:solidFill>
                <a:schemeClr val="accent6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D9FAA83-D7A1-4A02-8CB0-C24965A29285}"/>
              </a:ext>
            </a:extLst>
          </p:cNvPr>
          <p:cNvSpPr txBox="1"/>
          <p:nvPr/>
        </p:nvSpPr>
        <p:spPr>
          <a:xfrm>
            <a:off x="8492843" y="3648568"/>
            <a:ext cx="1222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pen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D925B53-F239-42AE-9498-030A16D362D9}"/>
              </a:ext>
            </a:extLst>
          </p:cNvPr>
          <p:cNvSpPr txBox="1"/>
          <p:nvPr/>
        </p:nvSpPr>
        <p:spPr>
          <a:xfrm>
            <a:off x="9540956" y="3662318"/>
            <a:ext cx="1267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pencil</a:t>
            </a:r>
          </a:p>
        </p:txBody>
      </p:sp>
    </p:spTree>
    <p:extLst>
      <p:ext uri="{BB962C8B-B14F-4D97-AF65-F5344CB8AC3E}">
        <p14:creationId xmlns:p14="http://schemas.microsoft.com/office/powerpoint/2010/main" val="397257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0A842F1-05D0-46D8-AAA4-F92066983115}"/>
              </a:ext>
            </a:extLst>
          </p:cNvPr>
          <p:cNvSpPr/>
          <p:nvPr/>
        </p:nvSpPr>
        <p:spPr>
          <a:xfrm>
            <a:off x="116704" y="629405"/>
            <a:ext cx="5242934" cy="576064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Poppins" panose="00000500000000000000" pitchFamily="2" charset="0"/>
                <a:cs typeface="Poppins" panose="00000500000000000000" pitchFamily="2" charset="0"/>
              </a:rPr>
              <a:t>Exercise 1 (SB page 40)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D38395-E156-4DC7-9969-96BAA61EDFFF}"/>
              </a:ext>
            </a:extLst>
          </p:cNvPr>
          <p:cNvSpPr txBox="1"/>
          <p:nvPr/>
        </p:nvSpPr>
        <p:spPr>
          <a:xfrm>
            <a:off x="218684" y="1294941"/>
            <a:ext cx="114728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Work in pairs. Find more words about classroom objects in two minutes.</a:t>
            </a:r>
          </a:p>
        </p:txBody>
      </p:sp>
      <p:pic>
        <p:nvPicPr>
          <p:cNvPr id="12" name="Picture 11" descr="A picture containing text, electronics&#10;&#10;Description automatically generated">
            <a:extLst>
              <a:ext uri="{FF2B5EF4-FFF2-40B4-BE49-F238E27FC236}">
                <a16:creationId xmlns:a16="http://schemas.microsoft.com/office/drawing/2014/main" id="{2590F706-9A32-4A9E-A399-7ADBF7B9A9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93159" y="2327832"/>
            <a:ext cx="2940045" cy="2667162"/>
          </a:xfrm>
          <a:prstGeom prst="rect">
            <a:avLst/>
          </a:prstGeom>
        </p:spPr>
      </p:pic>
      <p:pic>
        <p:nvPicPr>
          <p:cNvPr id="15" name="Picture 14" descr="A white clock with black hands&#10;&#10;Description automatically generated with low confidence">
            <a:extLst>
              <a:ext uri="{FF2B5EF4-FFF2-40B4-BE49-F238E27FC236}">
                <a16:creationId xmlns:a16="http://schemas.microsoft.com/office/drawing/2014/main" id="{0C822909-3C97-4E03-95D9-E7D707C308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3494393" y="2314246"/>
            <a:ext cx="2575803" cy="2610679"/>
          </a:xfrm>
          <a:prstGeom prst="rect">
            <a:avLst/>
          </a:prstGeom>
        </p:spPr>
      </p:pic>
      <p:pic>
        <p:nvPicPr>
          <p:cNvPr id="18" name="Picture 17" descr="A group of colored pencils&#10;&#10;Description automatically generated with medium confidence">
            <a:extLst>
              <a:ext uri="{FF2B5EF4-FFF2-40B4-BE49-F238E27FC236}">
                <a16:creationId xmlns:a16="http://schemas.microsoft.com/office/drawing/2014/main" id="{D1C1FF39-7B8C-4DE9-A17B-458690ED31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6172826" y="2321282"/>
            <a:ext cx="2633346" cy="2601166"/>
          </a:xfrm>
          <a:prstGeom prst="rect">
            <a:avLst/>
          </a:prstGeom>
        </p:spPr>
      </p:pic>
      <p:pic>
        <p:nvPicPr>
          <p:cNvPr id="21" name="Picture 20" descr="Text, whiteboard&#10;&#10;Description automatically generated">
            <a:extLst>
              <a:ext uri="{FF2B5EF4-FFF2-40B4-BE49-F238E27FC236}">
                <a16:creationId xmlns:a16="http://schemas.microsoft.com/office/drawing/2014/main" id="{E903F42F-20A0-48FD-A00B-89F44D737EB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058146" y="2342498"/>
            <a:ext cx="2633346" cy="255297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CB17F62-0868-48F2-8B28-FEE63D4816BD}"/>
              </a:ext>
            </a:extLst>
          </p:cNvPr>
          <p:cNvSpPr txBox="1"/>
          <p:nvPr/>
        </p:nvSpPr>
        <p:spPr>
          <a:xfrm>
            <a:off x="3433204" y="5346241"/>
            <a:ext cx="27752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clock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D6507DA-13B7-4987-A82B-AB03979C9A76}"/>
              </a:ext>
            </a:extLst>
          </p:cNvPr>
          <p:cNvSpPr txBox="1"/>
          <p:nvPr/>
        </p:nvSpPr>
        <p:spPr>
          <a:xfrm>
            <a:off x="727980" y="5346241"/>
            <a:ext cx="27752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DVD player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F594594-1E58-40A0-9D9B-7FC4118AF731}"/>
              </a:ext>
            </a:extLst>
          </p:cNvPr>
          <p:cNvSpPr txBox="1"/>
          <p:nvPr/>
        </p:nvSpPr>
        <p:spPr>
          <a:xfrm>
            <a:off x="6095299" y="5346241"/>
            <a:ext cx="27752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crayons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7C34696-ADA0-447E-95DF-CD7BC20CB3D6}"/>
              </a:ext>
            </a:extLst>
          </p:cNvPr>
          <p:cNvSpPr txBox="1"/>
          <p:nvPr/>
        </p:nvSpPr>
        <p:spPr>
          <a:xfrm>
            <a:off x="9058146" y="5346241"/>
            <a:ext cx="27752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highlight pens</a:t>
            </a:r>
          </a:p>
        </p:txBody>
      </p:sp>
    </p:spTree>
    <p:extLst>
      <p:ext uri="{BB962C8B-B14F-4D97-AF65-F5344CB8AC3E}">
        <p14:creationId xmlns:p14="http://schemas.microsoft.com/office/powerpoint/2010/main" val="71206241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  <p:bldP spid="19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45B51C2-2941-4FB2-8609-554B28503750}"/>
              </a:ext>
            </a:extLst>
          </p:cNvPr>
          <p:cNvSpPr/>
          <p:nvPr/>
        </p:nvSpPr>
        <p:spPr>
          <a:xfrm>
            <a:off x="116704" y="629405"/>
            <a:ext cx="5242934" cy="576064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Poppins" panose="00000500000000000000" pitchFamily="2" charset="0"/>
                <a:cs typeface="Poppins" panose="00000500000000000000" pitchFamily="2" charset="0"/>
              </a:rPr>
              <a:t>Exercise 2 (SB page 40)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AFC4CF-A0FE-40A7-B1EC-F6BEBE5F398A}"/>
              </a:ext>
            </a:extLst>
          </p:cNvPr>
          <p:cNvSpPr txBox="1"/>
          <p:nvPr/>
        </p:nvSpPr>
        <p:spPr>
          <a:xfrm>
            <a:off x="116704" y="1297544"/>
            <a:ext cx="11791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0" u="none" strike="noStrike" dirty="0">
                <a:solidFill>
                  <a:schemeClr val="accent2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Listen to five dialogues and write the classroom objects you hear.</a:t>
            </a:r>
            <a:endParaRPr lang="en-US" sz="28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9" name="4.01">
            <a:hlinkClick r:id="" action="ppaction://media"/>
            <a:extLst>
              <a:ext uri="{FF2B5EF4-FFF2-40B4-BE49-F238E27FC236}">
                <a16:creationId xmlns:a16="http://schemas.microsoft.com/office/drawing/2014/main" id="{C81E5354-C28F-4280-B351-C4FD100CEF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25964" y="715963"/>
            <a:ext cx="406400" cy="4064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36862E6-B5E6-4128-A463-3455ED3D67E1}"/>
              </a:ext>
            </a:extLst>
          </p:cNvPr>
          <p:cNvSpPr txBox="1"/>
          <p:nvPr/>
        </p:nvSpPr>
        <p:spPr>
          <a:xfrm>
            <a:off x="654121" y="1878955"/>
            <a:ext cx="25514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1. calculator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4E299C-9BAE-4383-B963-EBDB5CE27E70}"/>
              </a:ext>
            </a:extLst>
          </p:cNvPr>
          <p:cNvSpPr txBox="1"/>
          <p:nvPr/>
        </p:nvSpPr>
        <p:spPr>
          <a:xfrm>
            <a:off x="5026395" y="1880707"/>
            <a:ext cx="32055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2. ruler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2164119-8F22-4C2C-9DDC-2D163AB0E98E}"/>
              </a:ext>
            </a:extLst>
          </p:cNvPr>
          <p:cNvSpPr txBox="1"/>
          <p:nvPr/>
        </p:nvSpPr>
        <p:spPr>
          <a:xfrm>
            <a:off x="8129351" y="1886309"/>
            <a:ext cx="32980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3. textbook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25682A3-FE69-470E-BBF7-B6892623732C}"/>
              </a:ext>
            </a:extLst>
          </p:cNvPr>
          <p:cNvSpPr txBox="1"/>
          <p:nvPr/>
        </p:nvSpPr>
        <p:spPr>
          <a:xfrm>
            <a:off x="654121" y="4220491"/>
            <a:ext cx="36429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4. sports bag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9FCE606-27F4-4073-AC7C-718836C7DF73}"/>
              </a:ext>
            </a:extLst>
          </p:cNvPr>
          <p:cNvSpPr txBox="1"/>
          <p:nvPr/>
        </p:nvSpPr>
        <p:spPr>
          <a:xfrm>
            <a:off x="8129351" y="4168309"/>
            <a:ext cx="32980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5. projector</a:t>
            </a:r>
          </a:p>
        </p:txBody>
      </p:sp>
      <p:pic>
        <p:nvPicPr>
          <p:cNvPr id="17" name="Picture 16" descr="A close-up of a calculator&#10;&#10;Description automatically generated">
            <a:extLst>
              <a:ext uri="{FF2B5EF4-FFF2-40B4-BE49-F238E27FC236}">
                <a16:creationId xmlns:a16="http://schemas.microsoft.com/office/drawing/2014/main" id="{B57FFCD2-5411-4C08-93D5-D58652F321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796093" y="2416873"/>
            <a:ext cx="1994146" cy="1637036"/>
          </a:xfrm>
          <a:prstGeom prst="rect">
            <a:avLst/>
          </a:prstGeom>
        </p:spPr>
      </p:pic>
      <p:pic>
        <p:nvPicPr>
          <p:cNvPr id="20" name="Picture 19" descr="A picture containing caliper, measuring stick, device&#10;&#10;Description automatically generated">
            <a:extLst>
              <a:ext uri="{FF2B5EF4-FFF2-40B4-BE49-F238E27FC236}">
                <a16:creationId xmlns:a16="http://schemas.microsoft.com/office/drawing/2014/main" id="{E5291506-BE8F-43A4-8D81-58EA1299415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4546668" y="2327832"/>
            <a:ext cx="2432410" cy="1839433"/>
          </a:xfrm>
          <a:prstGeom prst="rect">
            <a:avLst/>
          </a:prstGeom>
        </p:spPr>
      </p:pic>
      <p:pic>
        <p:nvPicPr>
          <p:cNvPr id="23" name="Picture 22" descr="Text, map&#10;&#10;Description automatically generated">
            <a:extLst>
              <a:ext uri="{FF2B5EF4-FFF2-40B4-BE49-F238E27FC236}">
                <a16:creationId xmlns:a16="http://schemas.microsoft.com/office/drawing/2014/main" id="{E34CAABD-5544-43C7-B24E-F352DD351D0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8799937" y="2536309"/>
            <a:ext cx="1364788" cy="1591070"/>
          </a:xfrm>
          <a:prstGeom prst="rect">
            <a:avLst/>
          </a:prstGeom>
        </p:spPr>
      </p:pic>
      <p:pic>
        <p:nvPicPr>
          <p:cNvPr id="26" name="Picture 25" descr="A picture containing accessory, person, bag&#10;&#10;Description automatically generated">
            <a:extLst>
              <a:ext uri="{FF2B5EF4-FFF2-40B4-BE49-F238E27FC236}">
                <a16:creationId xmlns:a16="http://schemas.microsoft.com/office/drawing/2014/main" id="{BCD14FC9-1AFE-47FB-B65A-4D14D0A3FCD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>
            <a:off x="668436" y="4743711"/>
            <a:ext cx="2537100" cy="1484884"/>
          </a:xfrm>
          <a:prstGeom prst="rect">
            <a:avLst/>
          </a:prstGeom>
        </p:spPr>
      </p:pic>
      <p:pic>
        <p:nvPicPr>
          <p:cNvPr id="28" name="Picture 27" descr="A picture containing projector, electronics&#10;&#10;Description automatically generated">
            <a:extLst>
              <a:ext uri="{FF2B5EF4-FFF2-40B4-BE49-F238E27FC236}">
                <a16:creationId xmlns:a16="http://schemas.microsoft.com/office/drawing/2014/main" id="{D8F8D8B6-B276-4E68-A6D3-4BDCEB4EB2A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8110818" y="4616451"/>
            <a:ext cx="2573052" cy="1655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99643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1" grpId="0"/>
      <p:bldP spid="12" grpId="0"/>
      <p:bldP spid="13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22A4A15-3A78-473C-A9A9-7A51DDAD9DDF}"/>
              </a:ext>
            </a:extLst>
          </p:cNvPr>
          <p:cNvSpPr txBox="1"/>
          <p:nvPr/>
        </p:nvSpPr>
        <p:spPr>
          <a:xfrm>
            <a:off x="267128" y="1297544"/>
            <a:ext cx="10037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0" u="none" strike="noStrike" dirty="0">
                <a:solidFill>
                  <a:schemeClr val="accent2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 In pairs, match the words with photos A-L.</a:t>
            </a:r>
            <a:endParaRPr lang="en-US" sz="28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899008F-A4A6-4EAA-BB63-51FDC0A0522E}"/>
              </a:ext>
            </a:extLst>
          </p:cNvPr>
          <p:cNvSpPr/>
          <p:nvPr/>
        </p:nvSpPr>
        <p:spPr>
          <a:xfrm>
            <a:off x="116703" y="629405"/>
            <a:ext cx="6222451" cy="576064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Poppins" panose="00000500000000000000" pitchFamily="2" charset="0"/>
                <a:cs typeface="Poppins" panose="00000500000000000000" pitchFamily="2" charset="0"/>
              </a:rPr>
              <a:t>Exercise 3 (SB page 40 – 41)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30DC9D0-E9B7-457D-ABBF-3B8EE19024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8678809"/>
              </p:ext>
            </p:extLst>
          </p:nvPr>
        </p:nvGraphicFramePr>
        <p:xfrm>
          <a:off x="5637449" y="2172938"/>
          <a:ext cx="6368903" cy="3362207"/>
        </p:xfrm>
        <a:graphic>
          <a:graphicData uri="http://schemas.openxmlformats.org/drawingml/2006/table">
            <a:tbl>
              <a:tblPr/>
              <a:tblGrid>
                <a:gridCol w="2498650">
                  <a:extLst>
                    <a:ext uri="{9D8B030D-6E8A-4147-A177-3AD203B41FA5}">
                      <a16:colId xmlns:a16="http://schemas.microsoft.com/office/drawing/2014/main" val="2876445915"/>
                    </a:ext>
                  </a:extLst>
                </a:gridCol>
                <a:gridCol w="1877368">
                  <a:extLst>
                    <a:ext uri="{9D8B030D-6E8A-4147-A177-3AD203B41FA5}">
                      <a16:colId xmlns:a16="http://schemas.microsoft.com/office/drawing/2014/main" val="743791743"/>
                    </a:ext>
                  </a:extLst>
                </a:gridCol>
                <a:gridCol w="1992885">
                  <a:extLst>
                    <a:ext uri="{9D8B030D-6E8A-4147-A177-3AD203B41FA5}">
                      <a16:colId xmlns:a16="http://schemas.microsoft.com/office/drawing/2014/main" val="3229280735"/>
                    </a:ext>
                  </a:extLst>
                </a:gridCol>
              </a:tblGrid>
              <a:tr h="880246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Geography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PE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 err="1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Maths</a:t>
                      </a: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9732910"/>
                  </a:ext>
                </a:extLst>
              </a:tr>
              <a:tr h="778755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Chemistry –</a:t>
                      </a: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Art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History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7525610"/>
                  </a:ext>
                </a:extLst>
              </a:tr>
              <a:tr h="778755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Biology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Music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Physics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9847887"/>
                  </a:ext>
                </a:extLst>
              </a:tr>
              <a:tr h="880246">
                <a:tc gridSpan="2"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Information Technology (IT) –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English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5286157"/>
                  </a:ext>
                </a:extLst>
              </a:tr>
            </a:tbl>
          </a:graphicData>
        </a:graphic>
      </p:graphicFrame>
      <p:pic>
        <p:nvPicPr>
          <p:cNvPr id="10" name="Picture 9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50C218C7-9F4C-4444-A23C-AA6DE611868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33"/>
          <a:stretch/>
        </p:blipFill>
        <p:spPr>
          <a:xfrm>
            <a:off x="267128" y="1868536"/>
            <a:ext cx="5159021" cy="3945185"/>
          </a:xfrm>
          <a:prstGeom prst="rect">
            <a:avLst/>
          </a:prstGeom>
        </p:spPr>
      </p:pic>
      <p:pic>
        <p:nvPicPr>
          <p:cNvPr id="11" name="Picture 10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AF32FA37-3D8E-48F9-9656-C57A3C2124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964" b="50274"/>
          <a:stretch/>
        </p:blipFill>
        <p:spPr>
          <a:xfrm>
            <a:off x="267128" y="1850065"/>
            <a:ext cx="2704156" cy="196176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E6E3D92-59AF-4E66-819A-63E72C702A49}"/>
              </a:ext>
            </a:extLst>
          </p:cNvPr>
          <p:cNvSpPr txBox="1"/>
          <p:nvPr/>
        </p:nvSpPr>
        <p:spPr>
          <a:xfrm>
            <a:off x="7714710" y="2172938"/>
            <a:ext cx="297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u="none" strike="noStrike" dirty="0">
                <a:solidFill>
                  <a:srgbClr val="00B0F0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A</a:t>
            </a:r>
            <a:endParaRPr lang="en-US" sz="24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924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22A4A15-3A78-473C-A9A9-7A51DDAD9DDF}"/>
              </a:ext>
            </a:extLst>
          </p:cNvPr>
          <p:cNvSpPr txBox="1"/>
          <p:nvPr/>
        </p:nvSpPr>
        <p:spPr>
          <a:xfrm>
            <a:off x="267128" y="1297544"/>
            <a:ext cx="10037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0" u="none" strike="noStrike" dirty="0">
                <a:solidFill>
                  <a:schemeClr val="accent2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 In pairs, match the words with photos A-L.</a:t>
            </a:r>
            <a:endParaRPr lang="en-US" sz="28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899008F-A4A6-4EAA-BB63-51FDC0A0522E}"/>
              </a:ext>
            </a:extLst>
          </p:cNvPr>
          <p:cNvSpPr/>
          <p:nvPr/>
        </p:nvSpPr>
        <p:spPr>
          <a:xfrm>
            <a:off x="116703" y="629405"/>
            <a:ext cx="6222451" cy="576064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Poppins" panose="00000500000000000000" pitchFamily="2" charset="0"/>
                <a:cs typeface="Poppins" panose="00000500000000000000" pitchFamily="2" charset="0"/>
              </a:rPr>
              <a:t>Exercise 3 (SB page 40 – 41)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30DC9D0-E9B7-457D-ABBF-3B8EE1902410}"/>
              </a:ext>
            </a:extLst>
          </p:cNvPr>
          <p:cNvGraphicFramePr>
            <a:graphicFrameLocks noGrp="1"/>
          </p:cNvGraphicFramePr>
          <p:nvPr/>
        </p:nvGraphicFramePr>
        <p:xfrm>
          <a:off x="5624623" y="1995945"/>
          <a:ext cx="6368903" cy="3362207"/>
        </p:xfrm>
        <a:graphic>
          <a:graphicData uri="http://schemas.openxmlformats.org/drawingml/2006/table">
            <a:tbl>
              <a:tblPr/>
              <a:tblGrid>
                <a:gridCol w="2498650">
                  <a:extLst>
                    <a:ext uri="{9D8B030D-6E8A-4147-A177-3AD203B41FA5}">
                      <a16:colId xmlns:a16="http://schemas.microsoft.com/office/drawing/2014/main" val="2876445915"/>
                    </a:ext>
                  </a:extLst>
                </a:gridCol>
                <a:gridCol w="1877368">
                  <a:extLst>
                    <a:ext uri="{9D8B030D-6E8A-4147-A177-3AD203B41FA5}">
                      <a16:colId xmlns:a16="http://schemas.microsoft.com/office/drawing/2014/main" val="743791743"/>
                    </a:ext>
                  </a:extLst>
                </a:gridCol>
                <a:gridCol w="1992885">
                  <a:extLst>
                    <a:ext uri="{9D8B030D-6E8A-4147-A177-3AD203B41FA5}">
                      <a16:colId xmlns:a16="http://schemas.microsoft.com/office/drawing/2014/main" val="3229280735"/>
                    </a:ext>
                  </a:extLst>
                </a:gridCol>
              </a:tblGrid>
              <a:tr h="880246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Geography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PE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 err="1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Maths</a:t>
                      </a: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9732910"/>
                  </a:ext>
                </a:extLst>
              </a:tr>
              <a:tr h="778755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Chemistry –</a:t>
                      </a: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Art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History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7525610"/>
                  </a:ext>
                </a:extLst>
              </a:tr>
              <a:tr h="778755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Biology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Music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Physics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9847887"/>
                  </a:ext>
                </a:extLst>
              </a:tr>
              <a:tr h="880246">
                <a:tc gridSpan="2"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Information Technology (IT) –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chemeClr val="accent6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English – 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3025" marR="73025">
                    <a:lnL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5286157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FE6E3D92-59AF-4E66-819A-63E72C702A49}"/>
              </a:ext>
            </a:extLst>
          </p:cNvPr>
          <p:cNvSpPr txBox="1"/>
          <p:nvPr/>
        </p:nvSpPr>
        <p:spPr>
          <a:xfrm>
            <a:off x="7689310" y="2082889"/>
            <a:ext cx="297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u="none" strike="noStrike" dirty="0">
                <a:solidFill>
                  <a:srgbClr val="00B0F0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A</a:t>
            </a:r>
            <a:endParaRPr lang="en-US" sz="2400" dirty="0">
              <a:solidFill>
                <a:srgbClr val="00B0F0"/>
              </a:solidFill>
            </a:endParaRPr>
          </a:p>
        </p:txBody>
      </p:sp>
      <p:pic>
        <p:nvPicPr>
          <p:cNvPr id="9" name="Picture 8" descr="A picture containing indoor, close&#10;&#10;Description automatically generated">
            <a:extLst>
              <a:ext uri="{FF2B5EF4-FFF2-40B4-BE49-F238E27FC236}">
                <a16:creationId xmlns:a16="http://schemas.microsoft.com/office/drawing/2014/main" id="{58BA97CE-23F1-465A-99BC-DE7CEA23B4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037" y="1941292"/>
            <a:ext cx="5063112" cy="3840872"/>
          </a:xfrm>
          <a:prstGeom prst="rect">
            <a:avLst/>
          </a:prstGeom>
        </p:spPr>
      </p:pic>
      <p:pic>
        <p:nvPicPr>
          <p:cNvPr id="13" name="Picture 12" descr="A picture containing indoor, close&#10;&#10;Description automatically generated">
            <a:extLst>
              <a:ext uri="{FF2B5EF4-FFF2-40B4-BE49-F238E27FC236}">
                <a16:creationId xmlns:a16="http://schemas.microsoft.com/office/drawing/2014/main" id="{3924B9E7-F266-443A-9080-A5592E1A145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940" b="43309"/>
          <a:stretch/>
        </p:blipFill>
        <p:spPr>
          <a:xfrm>
            <a:off x="386273" y="1941292"/>
            <a:ext cx="3142163" cy="217744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F3DDDD5-1E55-4109-8A8C-6E250D2DECE2}"/>
              </a:ext>
            </a:extLst>
          </p:cNvPr>
          <p:cNvSpPr txBox="1"/>
          <p:nvPr/>
        </p:nvSpPr>
        <p:spPr>
          <a:xfrm>
            <a:off x="8809074" y="2038599"/>
            <a:ext cx="5265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4115989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</TotalTime>
  <Words>854</Words>
  <Application>Microsoft Office PowerPoint</Application>
  <PresentationFormat>Widescreen</PresentationFormat>
  <Paragraphs>276</Paragraphs>
  <Slides>23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Poppins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phuong hoa</dc:creator>
  <cp:lastModifiedBy>Super</cp:lastModifiedBy>
  <cp:revision>33</cp:revision>
  <dcterms:created xsi:type="dcterms:W3CDTF">2021-06-28T15:44:34Z</dcterms:created>
  <dcterms:modified xsi:type="dcterms:W3CDTF">2021-07-27T09:08:50Z</dcterms:modified>
</cp:coreProperties>
</file>