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audio12.wav" ContentType="audio/wav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2"/>
  </p:notesMasterIdLst>
  <p:sldIdLst>
    <p:sldId id="299" r:id="rId2"/>
    <p:sldId id="275" r:id="rId3"/>
    <p:sldId id="269" r:id="rId4"/>
    <p:sldId id="268" r:id="rId5"/>
    <p:sldId id="270" r:id="rId6"/>
    <p:sldId id="271" r:id="rId7"/>
    <p:sldId id="272" r:id="rId8"/>
    <p:sldId id="273" r:id="rId9"/>
    <p:sldId id="274" r:id="rId10"/>
    <p:sldId id="276" r:id="rId11"/>
    <p:sldId id="278" r:id="rId12"/>
    <p:sldId id="277" r:id="rId13"/>
    <p:sldId id="279" r:id="rId14"/>
    <p:sldId id="280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3" r:id="rId26"/>
    <p:sldId id="294" r:id="rId27"/>
    <p:sldId id="295" r:id="rId28"/>
    <p:sldId id="298" r:id="rId29"/>
    <p:sldId id="296" r:id="rId30"/>
    <p:sldId id="297" r:id="rId31"/>
  </p:sldIdLst>
  <p:sldSz cx="12192000" cy="6858000"/>
  <p:notesSz cx="6858000" cy="9144000"/>
  <p:embeddedFontLst>
    <p:embeddedFont>
      <p:font typeface=".VnVogueH" panose="020B0604020202020204"/>
      <p:regular r:id="rId33"/>
    </p:embeddedFont>
    <p:embeddedFont>
      <p:font typeface="Tahoma" panose="020B0604030504040204" pitchFamily="34" charset="0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Brush Script MT" panose="03060802040406070304" pitchFamily="66" charset="0"/>
      <p: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Arial Black" panose="020B0A04020102020204" pitchFamily="34" charset="0"/>
      <p:bold r:id="rId43"/>
    </p:embeddedFont>
    <p:embeddedFont>
      <p:font typeface="Bahnschrift SemiBold SemiConden" panose="020B0502040204020203" pitchFamily="34" charset="0"/>
      <p:bold r:id="rId44"/>
    </p:embeddedFont>
    <p:embeddedFont>
      <p:font typeface=".VnRevue" panose="020B0604020202020204"/>
      <p:regular r:id="rId45"/>
    </p:embeddedFont>
    <p:embeddedFont>
      <p:font typeface="Comic Sans MS" panose="030F0702030302020204" pitchFamily="66" charset="0"/>
      <p:regular r:id="rId46"/>
      <p:bold r:id="rId47"/>
      <p:italic r:id="rId48"/>
      <p:boldItalic r:id="rId49"/>
    </p:embeddedFont>
    <p:embeddedFont>
      <p:font typeface=".VnHelvetIns" panose="020B0604020202020204"/>
      <p:regular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DD32"/>
    <a:srgbClr val="4F3822"/>
    <a:srgbClr val="556A53"/>
    <a:srgbClr val="0A927C"/>
    <a:srgbClr val="8BBFD5"/>
    <a:srgbClr val="FF0066"/>
    <a:srgbClr val="6D1E1D"/>
    <a:srgbClr val="C79668"/>
    <a:srgbClr val="8497B0"/>
    <a:srgbClr val="475D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font" Target="fonts/font1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2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font" Target="fonts/font9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49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AF18F-FA97-45DE-8D97-DFC5B2783CD3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76589-3118-40CF-B82F-0C16E17A94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077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799DFB8-C703-432B-A5E1-9A92BA2E5E62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6000" cy="34290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66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547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890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4830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/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/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/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1A382D-914C-4B21-A4E4-2EBB49BC925A}" type="slidenum">
              <a:rPr lang="en-US" altLang="vi-VN"/>
              <a:pPr/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84362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21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581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427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837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823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1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339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6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9CD933F-DB83-42DE-AA03-D5EF6BC86FFB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BDF3C2EF-5DB9-4B79-9341-799FBB21EAB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6544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e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23.xml"/><Relationship Id="rId3" Type="http://schemas.openxmlformats.org/officeDocument/2006/relationships/image" Target="../media/image50.jpeg"/><Relationship Id="rId7" Type="http://schemas.openxmlformats.org/officeDocument/2006/relationships/slide" Target="slide2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1.xml"/><Relationship Id="rId5" Type="http://schemas.openxmlformats.org/officeDocument/2006/relationships/slide" Target="slide19.xml"/><Relationship Id="rId4" Type="http://schemas.openxmlformats.org/officeDocument/2006/relationships/slide" Target="slide20.xml"/><Relationship Id="rId9" Type="http://schemas.openxmlformats.org/officeDocument/2006/relationships/slide" Target="slide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slide" Target="slide18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gif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gif"/><Relationship Id="rId2" Type="http://schemas.openxmlformats.org/officeDocument/2006/relationships/audio" Target="../media/media1.mp3"/><Relationship Id="rId16" Type="http://schemas.openxmlformats.org/officeDocument/2006/relationships/image" Target="../media/image18.gif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13.gif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gi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1.png"/><Relationship Id="rId18" Type="http://schemas.openxmlformats.org/officeDocument/2006/relationships/image" Target="../media/image12.png"/><Relationship Id="rId26" Type="http://schemas.openxmlformats.org/officeDocument/2006/relationships/image" Target="../media/image29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4.gif"/><Relationship Id="rId7" Type="http://schemas.openxmlformats.org/officeDocument/2006/relationships/audio" Target="../media/audio4.wav"/><Relationship Id="rId12" Type="http://schemas.openxmlformats.org/officeDocument/2006/relationships/image" Target="../media/image20.png"/><Relationship Id="rId17" Type="http://schemas.openxmlformats.org/officeDocument/2006/relationships/image" Target="../media/image21.png"/><Relationship Id="rId25" Type="http://schemas.openxmlformats.org/officeDocument/2006/relationships/image" Target="../media/image28.png"/><Relationship Id="rId2" Type="http://schemas.microsoft.com/office/2007/relationships/media" Target="../media/media2.mp3"/><Relationship Id="rId16" Type="http://schemas.openxmlformats.org/officeDocument/2006/relationships/image" Target="../media/image9.png"/><Relationship Id="rId20" Type="http://schemas.openxmlformats.org/officeDocument/2006/relationships/image" Target="../media/image23.gif"/><Relationship Id="rId29" Type="http://schemas.openxmlformats.org/officeDocument/2006/relationships/image" Target="../media/image31.pn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15.gif"/><Relationship Id="rId24" Type="http://schemas.openxmlformats.org/officeDocument/2006/relationships/image" Target="../media/image27.png"/><Relationship Id="rId5" Type="http://schemas.openxmlformats.org/officeDocument/2006/relationships/audio" Target="../media/audio2.wav"/><Relationship Id="rId15" Type="http://schemas.openxmlformats.org/officeDocument/2006/relationships/image" Target="../media/image8.png"/><Relationship Id="rId23" Type="http://schemas.openxmlformats.org/officeDocument/2006/relationships/image" Target="../media/image26.png"/><Relationship Id="rId28" Type="http://schemas.openxmlformats.org/officeDocument/2006/relationships/image" Target="../media/image30.png"/><Relationship Id="rId10" Type="http://schemas.openxmlformats.org/officeDocument/2006/relationships/image" Target="../media/image6.png"/><Relationship Id="rId19" Type="http://schemas.openxmlformats.org/officeDocument/2006/relationships/image" Target="../media/image22.gif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7.png"/><Relationship Id="rId22" Type="http://schemas.openxmlformats.org/officeDocument/2006/relationships/image" Target="../media/image25.png"/><Relationship Id="rId27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1.pn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8.png"/><Relationship Id="rId7" Type="http://schemas.openxmlformats.org/officeDocument/2006/relationships/audio" Target="../media/audio4.wav"/><Relationship Id="rId12" Type="http://schemas.openxmlformats.org/officeDocument/2006/relationships/image" Target="../media/image20.png"/><Relationship Id="rId17" Type="http://schemas.openxmlformats.org/officeDocument/2006/relationships/image" Target="../media/image24.gif"/><Relationship Id="rId25" Type="http://schemas.openxmlformats.org/officeDocument/2006/relationships/image" Target="../media/image8.png"/><Relationship Id="rId2" Type="http://schemas.microsoft.com/office/2007/relationships/media" Target="../media/media2.mp3"/><Relationship Id="rId16" Type="http://schemas.openxmlformats.org/officeDocument/2006/relationships/image" Target="../media/image23.gif"/><Relationship Id="rId20" Type="http://schemas.openxmlformats.org/officeDocument/2006/relationships/image" Target="../media/image27.png"/><Relationship Id="rId29" Type="http://schemas.openxmlformats.org/officeDocument/2006/relationships/image" Target="../media/image34.pn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15.gif"/><Relationship Id="rId24" Type="http://schemas.openxmlformats.org/officeDocument/2006/relationships/image" Target="../media/image7.png"/><Relationship Id="rId5" Type="http://schemas.openxmlformats.org/officeDocument/2006/relationships/audio" Target="../media/audio2.wav"/><Relationship Id="rId15" Type="http://schemas.openxmlformats.org/officeDocument/2006/relationships/image" Target="../media/image22.gif"/><Relationship Id="rId23" Type="http://schemas.openxmlformats.org/officeDocument/2006/relationships/image" Target="../media/image32.png"/><Relationship Id="rId28" Type="http://schemas.openxmlformats.org/officeDocument/2006/relationships/image" Target="../media/image30.png"/><Relationship Id="rId10" Type="http://schemas.openxmlformats.org/officeDocument/2006/relationships/image" Target="../media/image6.png"/><Relationship Id="rId19" Type="http://schemas.openxmlformats.org/officeDocument/2006/relationships/image" Target="../media/image26.png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12.png"/><Relationship Id="rId22" Type="http://schemas.openxmlformats.org/officeDocument/2006/relationships/image" Target="../media/image29.png"/><Relationship Id="rId27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1.png"/><Relationship Id="rId18" Type="http://schemas.openxmlformats.org/officeDocument/2006/relationships/image" Target="../media/image12.png"/><Relationship Id="rId26" Type="http://schemas.openxmlformats.org/officeDocument/2006/relationships/image" Target="../media/image26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4.gif"/><Relationship Id="rId7" Type="http://schemas.openxmlformats.org/officeDocument/2006/relationships/audio" Target="../media/audio4.wav"/><Relationship Id="rId12" Type="http://schemas.openxmlformats.org/officeDocument/2006/relationships/image" Target="../media/image20.png"/><Relationship Id="rId17" Type="http://schemas.openxmlformats.org/officeDocument/2006/relationships/image" Target="../media/image21.png"/><Relationship Id="rId25" Type="http://schemas.openxmlformats.org/officeDocument/2006/relationships/image" Target="../media/image25.png"/><Relationship Id="rId2" Type="http://schemas.microsoft.com/office/2007/relationships/media" Target="../media/media2.mp3"/><Relationship Id="rId16" Type="http://schemas.openxmlformats.org/officeDocument/2006/relationships/image" Target="../media/image9.png"/><Relationship Id="rId20" Type="http://schemas.openxmlformats.org/officeDocument/2006/relationships/image" Target="../media/image23.gif"/><Relationship Id="rId29" Type="http://schemas.openxmlformats.org/officeDocument/2006/relationships/image" Target="../media/image29.pn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15.gif"/><Relationship Id="rId24" Type="http://schemas.openxmlformats.org/officeDocument/2006/relationships/image" Target="../media/image36.pn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23" Type="http://schemas.openxmlformats.org/officeDocument/2006/relationships/image" Target="../media/image30.png"/><Relationship Id="rId28" Type="http://schemas.openxmlformats.org/officeDocument/2006/relationships/image" Target="../media/image28.png"/><Relationship Id="rId10" Type="http://schemas.openxmlformats.org/officeDocument/2006/relationships/image" Target="../media/image6.png"/><Relationship Id="rId19" Type="http://schemas.openxmlformats.org/officeDocument/2006/relationships/image" Target="../media/image22.gif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7.png"/><Relationship Id="rId22" Type="http://schemas.openxmlformats.org/officeDocument/2006/relationships/image" Target="../media/image35.png"/><Relationship Id="rId27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1.png"/><Relationship Id="rId18" Type="http://schemas.openxmlformats.org/officeDocument/2006/relationships/image" Target="../media/image12.png"/><Relationship Id="rId26" Type="http://schemas.openxmlformats.org/officeDocument/2006/relationships/image" Target="../media/image27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24.gif"/><Relationship Id="rId7" Type="http://schemas.openxmlformats.org/officeDocument/2006/relationships/audio" Target="../media/audio4.wav"/><Relationship Id="rId12" Type="http://schemas.openxmlformats.org/officeDocument/2006/relationships/image" Target="../media/image20.png"/><Relationship Id="rId17" Type="http://schemas.openxmlformats.org/officeDocument/2006/relationships/image" Target="../media/image21.png"/><Relationship Id="rId25" Type="http://schemas.openxmlformats.org/officeDocument/2006/relationships/image" Target="../media/image26.png"/><Relationship Id="rId2" Type="http://schemas.microsoft.com/office/2007/relationships/media" Target="../media/media2.mp3"/><Relationship Id="rId16" Type="http://schemas.openxmlformats.org/officeDocument/2006/relationships/image" Target="../media/image9.png"/><Relationship Id="rId20" Type="http://schemas.openxmlformats.org/officeDocument/2006/relationships/image" Target="../media/image23.gif"/><Relationship Id="rId29" Type="http://schemas.openxmlformats.org/officeDocument/2006/relationships/image" Target="../media/image38.png"/><Relationship Id="rId1" Type="http://schemas.openxmlformats.org/officeDocument/2006/relationships/audio" Target="NULL" TargetMode="External"/><Relationship Id="rId6" Type="http://schemas.openxmlformats.org/officeDocument/2006/relationships/audio" Target="../media/audio3.wav"/><Relationship Id="rId11" Type="http://schemas.openxmlformats.org/officeDocument/2006/relationships/image" Target="../media/image15.gif"/><Relationship Id="rId24" Type="http://schemas.openxmlformats.org/officeDocument/2006/relationships/image" Target="../media/image25.png"/><Relationship Id="rId5" Type="http://schemas.openxmlformats.org/officeDocument/2006/relationships/audio" Target="../media/audio2.wav"/><Relationship Id="rId15" Type="http://schemas.openxmlformats.org/officeDocument/2006/relationships/image" Target="../media/image32.png"/><Relationship Id="rId23" Type="http://schemas.openxmlformats.org/officeDocument/2006/relationships/image" Target="../media/image30.png"/><Relationship Id="rId28" Type="http://schemas.openxmlformats.org/officeDocument/2006/relationships/image" Target="../media/image29.png"/><Relationship Id="rId10" Type="http://schemas.openxmlformats.org/officeDocument/2006/relationships/image" Target="../media/image6.png"/><Relationship Id="rId19" Type="http://schemas.openxmlformats.org/officeDocument/2006/relationships/image" Target="../media/image22.gif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openxmlformats.org/officeDocument/2006/relationships/image" Target="../media/image35.png"/><Relationship Id="rId22" Type="http://schemas.openxmlformats.org/officeDocument/2006/relationships/image" Target="../media/image37.png"/><Relationship Id="rId27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8" descr="Background hoa lá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02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01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3899" y="187324"/>
            <a:ext cx="5289551" cy="360934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43374" y="3999229"/>
            <a:ext cx="33813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.VnHelvetIns" panose="020B7200000000000000" pitchFamily="34" charset="0"/>
              </a:rPr>
              <a:t>jet </a:t>
            </a:r>
            <a:r>
              <a:rPr lang="en-US" sz="4800" dirty="0" smtClean="0">
                <a:solidFill>
                  <a:srgbClr val="FF0000"/>
                </a:solidFill>
                <a:latin typeface=".VnHelvetIns" panose="020B7200000000000000" pitchFamily="34" charset="0"/>
              </a:rPr>
              <a:t>lag 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(n)</a:t>
            </a:r>
          </a:p>
          <a:p>
            <a:pPr algn="ctr"/>
            <a:r>
              <a:rPr lang="en-US" sz="3200" dirty="0"/>
              <a:t>/ˈ</a:t>
            </a:r>
            <a:r>
              <a:rPr lang="en-US" sz="3200" dirty="0" err="1"/>
              <a:t>dʒet</a:t>
            </a:r>
            <a:r>
              <a:rPr lang="en-US" sz="3200" dirty="0"/>
              <a:t> ˌ</a:t>
            </a:r>
            <a:r>
              <a:rPr lang="en-US" sz="3200" dirty="0" err="1"/>
              <a:t>læɡ</a:t>
            </a:r>
            <a:r>
              <a:rPr lang="en-US" sz="3200" dirty="0"/>
              <a:t>/</a:t>
            </a:r>
            <a:endParaRPr lang="en-US" sz="3200" dirty="0">
              <a:latin typeface=".VnHelvetIns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5850" y="5459253"/>
            <a:ext cx="1026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Sự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mệt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mỏi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sau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chuyến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bay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dài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UTM HelvetIns" panose="02040603050506020204" pitchFamily="18" charset="0"/>
            </a:endParaRPr>
          </a:p>
        </p:txBody>
      </p:sp>
      <p:sp>
        <p:nvSpPr>
          <p:cNvPr id="12" name="AutoShape 2" descr="Loa Biểu Tượng Clip Nghệ Thuật-vector Clip Nghệ Thuật-miễn Phí Vector Miễn  Phí Tải V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0" y="304800"/>
            <a:ext cx="3263899" cy="545041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rgbClr val="FF0000"/>
                </a:solidFill>
                <a:latin typeface="UTM HelvetIns" panose="02040603050506020204" pitchFamily="18" charset="0"/>
              </a:rPr>
              <a:t>VOCABULARY</a:t>
            </a:r>
            <a:endParaRPr lang="en-US" sz="4000" dirty="0">
              <a:solidFill>
                <a:srgbClr val="FF0000"/>
              </a:solidFill>
              <a:latin typeface="UTM HelvetIns" panose="02040603050506020204" pitchFamily="18" charset="0"/>
            </a:endParaRPr>
          </a:p>
        </p:txBody>
      </p:sp>
      <p:pic>
        <p:nvPicPr>
          <p:cNvPr id="16" name="Picture 2" descr="Loa Biểu Tượng Clip Nghệ Thuật-vector Clip Nghệ Thuật-miễn Phí Vector Miễn  Phí Tải Về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688" y="4105737"/>
            <a:ext cx="555211" cy="55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07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et lag-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jet lag-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33849" y="3983990"/>
            <a:ext cx="33813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.VnHelvetIns" panose="020B7200000000000000" pitchFamily="34" charset="0"/>
              </a:rPr>
              <a:t>reliable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(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adj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)</a:t>
            </a:r>
          </a:p>
          <a:p>
            <a:pPr algn="ctr"/>
            <a:r>
              <a:rPr lang="en-US" sz="3200" dirty="0"/>
              <a:t>/</a:t>
            </a:r>
            <a:r>
              <a:rPr lang="en-US" sz="3200" dirty="0" err="1"/>
              <a:t>rɪˈlaɪ.ə.bəl</a:t>
            </a:r>
            <a:r>
              <a:rPr lang="en-US" sz="3200" dirty="0"/>
              <a:t>/</a:t>
            </a:r>
            <a:endParaRPr lang="en-US" sz="3200" dirty="0">
              <a:latin typeface=".VnHelvetIns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0075" y="5494250"/>
            <a:ext cx="1026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Đáng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tin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cậy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UTM HelvetIns" panose="02040603050506020204" pitchFamily="18" charset="0"/>
            </a:endParaRPr>
          </a:p>
        </p:txBody>
      </p:sp>
      <p:pic>
        <p:nvPicPr>
          <p:cNvPr id="6146" name="Picture 2" descr="Ở nơi công sở, muốn biết một người có đáng tin cậy hay không, “hiệu ứ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523" y="275572"/>
            <a:ext cx="4826002" cy="361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4"/>
          <p:cNvSpPr txBox="1">
            <a:spLocks/>
          </p:cNvSpPr>
          <p:nvPr/>
        </p:nvSpPr>
        <p:spPr>
          <a:xfrm>
            <a:off x="0" y="304800"/>
            <a:ext cx="3263899" cy="545041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rgbClr val="FF0000"/>
                </a:solidFill>
                <a:latin typeface="UTM HelvetIns" panose="02040603050506020204" pitchFamily="18" charset="0"/>
              </a:rPr>
              <a:t>VOCABULARY</a:t>
            </a:r>
            <a:endParaRPr lang="en-US" sz="4000" dirty="0">
              <a:solidFill>
                <a:srgbClr val="FF0000"/>
              </a:solidFill>
              <a:latin typeface="UTM HelvetIns" panose="02040603050506020204" pitchFamily="18" charset="0"/>
            </a:endParaRPr>
          </a:p>
        </p:txBody>
      </p:sp>
      <p:pic>
        <p:nvPicPr>
          <p:cNvPr id="13" name="Picture 2" descr="Loa Biểu Tượng Clip Nghệ Thuật-vector Clip Nghệ Thuật-miễn Phí Vector Miễn  Phí Tải Về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489" y="4139450"/>
            <a:ext cx="555211" cy="55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85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eliable-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reliable-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43374" y="3999229"/>
            <a:ext cx="4810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  <a:latin typeface=".VnHelvetIns" panose="020B7200000000000000" pitchFamily="34" charset="0"/>
              </a:rPr>
              <a:t>Metropolitan 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(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adj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)</a:t>
            </a:r>
          </a:p>
          <a:p>
            <a:pPr algn="ctr"/>
            <a:r>
              <a:rPr lang="en-US" sz="3200" dirty="0"/>
              <a:t>/ˌ</a:t>
            </a:r>
            <a:r>
              <a:rPr lang="en-US" sz="3200" dirty="0" err="1"/>
              <a:t>met.rəˈpɒl.ɪ.tən</a:t>
            </a:r>
            <a:r>
              <a:rPr lang="en-US" sz="3200" dirty="0"/>
              <a:t>/</a:t>
            </a:r>
            <a:endParaRPr lang="en-US" sz="3200" dirty="0">
              <a:latin typeface=".VnHelvetIns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5850" y="5459253"/>
            <a:ext cx="1026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Thuộc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về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thủ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đô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UTM HelvetIns" panose="0204060305050602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5162" y="213261"/>
            <a:ext cx="6519863" cy="3717675"/>
          </a:xfrm>
          <a:prstGeom prst="rect">
            <a:avLst/>
          </a:prstGeom>
        </p:spPr>
      </p:pic>
      <p:sp>
        <p:nvSpPr>
          <p:cNvPr id="12" name="Content Placeholder 14"/>
          <p:cNvSpPr txBox="1">
            <a:spLocks/>
          </p:cNvSpPr>
          <p:nvPr/>
        </p:nvSpPr>
        <p:spPr>
          <a:xfrm>
            <a:off x="1" y="304800"/>
            <a:ext cx="3205162" cy="545041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rgbClr val="FF0000"/>
                </a:solidFill>
                <a:latin typeface="UTM HelvetIns" panose="02040603050506020204" pitchFamily="18" charset="0"/>
              </a:rPr>
              <a:t>VOCABULARY</a:t>
            </a:r>
            <a:endParaRPr lang="en-US" sz="4000" dirty="0">
              <a:solidFill>
                <a:srgbClr val="FF0000"/>
              </a:solidFill>
              <a:latin typeface="UTM HelvetIns" panose="02040603050506020204" pitchFamily="18" charset="0"/>
            </a:endParaRPr>
          </a:p>
        </p:txBody>
      </p:sp>
      <p:pic>
        <p:nvPicPr>
          <p:cNvPr id="13" name="Picture 2" descr="Loa Biểu Tượng Clip Nghệ Thuật-vector Clip Nghệ Thuật-miễn Phí Vector Miễn  Phí Tải Về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3814" y="4144198"/>
            <a:ext cx="555211" cy="55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64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lticulation-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43374" y="3999229"/>
            <a:ext cx="4810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.VnHelvetIns" panose="020B7200000000000000" pitchFamily="34" charset="0"/>
              </a:rPr>
              <a:t>multicultural 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(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adj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)</a:t>
            </a:r>
          </a:p>
          <a:p>
            <a:pPr algn="ctr"/>
            <a:r>
              <a:rPr lang="en-US" sz="3200" dirty="0"/>
              <a:t>/ˌ</a:t>
            </a:r>
            <a:r>
              <a:rPr lang="en-US" sz="3200" dirty="0" err="1"/>
              <a:t>mʌl.tiˈkʌl.tʃər.əl</a:t>
            </a:r>
            <a:r>
              <a:rPr lang="en-US" sz="3200" dirty="0"/>
              <a:t>/</a:t>
            </a:r>
            <a:endParaRPr lang="en-US" sz="3200" dirty="0">
              <a:latin typeface=".VnHelvetIns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5850" y="5459253"/>
            <a:ext cx="1026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Đa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văn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hóa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UTM HelvetIns" panose="02040603050506020204" pitchFamily="18" charset="0"/>
            </a:endParaRPr>
          </a:p>
        </p:txBody>
      </p:sp>
      <p:sp>
        <p:nvSpPr>
          <p:cNvPr id="2" name="AutoShape 2" descr="Loa Biểu Tượng Clip Nghệ Thuật-vector Clip Nghệ Thuật-miễn Phí Vector Miễn  Phí Tải V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Đa dạng văn hóa - Tiềm năng của sức mạnh mềm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338" y="151019"/>
            <a:ext cx="5959699" cy="363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4"/>
          <p:cNvSpPr txBox="1">
            <a:spLocks/>
          </p:cNvSpPr>
          <p:nvPr/>
        </p:nvSpPr>
        <p:spPr>
          <a:xfrm>
            <a:off x="0" y="304800"/>
            <a:ext cx="3263899" cy="545041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rgbClr val="FF0000"/>
                </a:solidFill>
                <a:latin typeface="UTM HelvetIns" panose="02040603050506020204" pitchFamily="18" charset="0"/>
              </a:rPr>
              <a:t>VOCABULARY</a:t>
            </a:r>
            <a:endParaRPr lang="en-US" sz="4000" dirty="0">
              <a:solidFill>
                <a:srgbClr val="FF0000"/>
              </a:solidFill>
              <a:latin typeface="UTM HelvetIns" panose="02040603050506020204" pitchFamily="18" charset="0"/>
            </a:endParaRPr>
          </a:p>
        </p:txBody>
      </p:sp>
      <p:pic>
        <p:nvPicPr>
          <p:cNvPr id="13" name="Picture 2" descr="Loa Biểu Tượng Clip Nghệ Thuật-vector Clip Nghệ Thuật-miễn Phí Vector Miễn  Phí Tải Về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732" y="4165525"/>
            <a:ext cx="555211" cy="55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00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lticulation-av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ulticulation-av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43374" y="3999229"/>
            <a:ext cx="48101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.VnHelvetIns" panose="020B7200000000000000" pitchFamily="34" charset="0"/>
              </a:rPr>
              <a:t>fabulous 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(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adj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.VnHelvetIns" panose="020B7200000000000000" pitchFamily="34" charset="0"/>
              </a:rPr>
              <a:t>)</a:t>
            </a:r>
          </a:p>
          <a:p>
            <a:pPr algn="ctr"/>
            <a:r>
              <a:rPr lang="en-US" sz="3200" dirty="0"/>
              <a:t>/ˈ</a:t>
            </a:r>
            <a:r>
              <a:rPr lang="en-US" sz="3200" dirty="0" err="1"/>
              <a:t>fæb.jə.ləs</a:t>
            </a:r>
            <a:r>
              <a:rPr lang="en-US" sz="3200" dirty="0"/>
              <a:t>/</a:t>
            </a:r>
            <a:endParaRPr lang="en-US" sz="3200" dirty="0">
              <a:latin typeface=".VnHelvetIns" panose="020B7200000000000000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85850" y="5459253"/>
            <a:ext cx="10267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Tuyệt</a:t>
            </a:r>
            <a:r>
              <a:rPr lang="en-US" sz="4800" dirty="0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 </a:t>
            </a:r>
            <a:r>
              <a:rPr lang="en-US" sz="4800" dirty="0" err="1" smtClean="0">
                <a:solidFill>
                  <a:schemeClr val="bg2">
                    <a:lumMod val="25000"/>
                  </a:schemeClr>
                </a:solidFill>
                <a:latin typeface="UTM HelvetIns" panose="02040603050506020204" pitchFamily="18" charset="0"/>
              </a:rPr>
              <a:t>vời</a:t>
            </a:r>
            <a:endParaRPr lang="en-US" sz="3200" dirty="0">
              <a:solidFill>
                <a:schemeClr val="bg2">
                  <a:lumMod val="25000"/>
                </a:schemeClr>
              </a:solidFill>
              <a:latin typeface="UTM HelvetIns" panose="02040603050506020204" pitchFamily="18" charset="0"/>
            </a:endParaRPr>
          </a:p>
        </p:txBody>
      </p:sp>
      <p:pic>
        <p:nvPicPr>
          <p:cNvPr id="4098" name="Picture 2" descr="Tuyệt vời tiếng Anh là gì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919"/>
          <a:stretch/>
        </p:blipFill>
        <p:spPr bwMode="auto">
          <a:xfrm>
            <a:off x="3263899" y="87795"/>
            <a:ext cx="5705476" cy="376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4"/>
          <p:cNvSpPr txBox="1">
            <a:spLocks/>
          </p:cNvSpPr>
          <p:nvPr/>
        </p:nvSpPr>
        <p:spPr>
          <a:xfrm>
            <a:off x="0" y="304800"/>
            <a:ext cx="3263899" cy="545041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 smtClean="0">
                <a:solidFill>
                  <a:srgbClr val="FF0000"/>
                </a:solidFill>
                <a:latin typeface="UTM HelvetIns" panose="02040603050506020204" pitchFamily="18" charset="0"/>
              </a:rPr>
              <a:t>VOCABULARY</a:t>
            </a:r>
            <a:endParaRPr lang="en-US" sz="4000" dirty="0">
              <a:solidFill>
                <a:srgbClr val="FF0000"/>
              </a:solidFill>
              <a:latin typeface="UTM HelvetIns" panose="02040603050506020204" pitchFamily="18" charset="0"/>
            </a:endParaRPr>
          </a:p>
        </p:txBody>
      </p:sp>
      <p:pic>
        <p:nvPicPr>
          <p:cNvPr id="14" name="Picture 2" descr="Loa Biểu Tượng Clip Nghệ Thuật-vector Clip Nghệ Thuật-miễn Phí Vector Miễn  Phí Tải Về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899" y="4105737"/>
            <a:ext cx="555211" cy="55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53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abilous-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fabilous-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390013"/>
            <a:ext cx="12192000" cy="46166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1b</a:t>
            </a:r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Find the word in the conversation to match these definitions.</a:t>
            </a:r>
          </a:p>
        </p:txBody>
      </p:sp>
      <p:graphicFrame>
        <p:nvGraphicFramePr>
          <p:cNvPr id="5" name="Table 4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663862"/>
              </p:ext>
            </p:extLst>
          </p:nvPr>
        </p:nvGraphicFramePr>
        <p:xfrm>
          <a:off x="379095" y="1649615"/>
          <a:ext cx="10810875" cy="4395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932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31759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61954">
                <a:tc>
                  <a:txBody>
                    <a:bodyPr/>
                    <a:lstStyle/>
                    <a:p>
                      <a:r>
                        <a:rPr lang="en-US" sz="2000" b="0" kern="1200" dirty="0">
                          <a:solidFill>
                            <a:schemeClr val="dk1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1. tiredness from traveling across different tome zones</a:t>
                      </a:r>
                    </a:p>
                  </a:txBody>
                  <a:tcPr marL="91445" marR="91445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1954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 Black" panose="020B0A04020102020204" pitchFamily="34" charset="0"/>
                        </a:rPr>
                        <a:t>2. an attraction</a:t>
                      </a: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45" marR="91445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61954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 Black" panose="020B0A04020102020204" pitchFamily="34" charset="0"/>
                        </a:rPr>
                        <a:t>3. that can be trusted</a:t>
                      </a: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45" marR="91445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61954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 Black" panose="020B0A04020102020204" pitchFamily="34" charset="0"/>
                        </a:rPr>
                        <a:t>4. belonging to a</a:t>
                      </a:r>
                      <a:r>
                        <a:rPr lang="en-US" sz="2000" baseline="0" dirty="0">
                          <a:latin typeface="Arial Black" panose="020B0A04020102020204" pitchFamily="34" charset="0"/>
                        </a:rPr>
                        <a:t> very large city</a:t>
                      </a:r>
                      <a:endParaRPr lang="en-US" sz="2000" dirty="0">
                        <a:latin typeface="Arial Black" panose="020B0A04020102020204" pitchFamily="34" charset="0"/>
                      </a:endParaRP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45" marR="91445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48071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 Black" panose="020B0A04020102020204" pitchFamily="34" charset="0"/>
                        </a:rPr>
                        <a:t>5.</a:t>
                      </a:r>
                      <a:r>
                        <a:rPr lang="en-US" sz="2000" baseline="0" dirty="0">
                          <a:latin typeface="Arial Black" panose="020B0A04020102020204" pitchFamily="34" charset="0"/>
                        </a:rPr>
                        <a:t> including people of different races, religons, languages, and traditions</a:t>
                      </a:r>
                      <a:endParaRPr lang="en-US" sz="2000" dirty="0">
                        <a:latin typeface="Arial Black" panose="020B0A04020102020204" pitchFamily="34" charset="0"/>
                      </a:endParaRPr>
                    </a:p>
                  </a:txBody>
                  <a:tcPr marL="91445" marR="91445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45" marR="91445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8938492" y="1762129"/>
            <a:ext cx="19840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jet lag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045947" y="2579966"/>
            <a:ext cx="19840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feature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938492" y="3282378"/>
            <a:ext cx="19840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reliable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878068" y="4074503"/>
            <a:ext cx="22427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metropolitan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791808" y="5076969"/>
            <a:ext cx="241530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multicultural</a:t>
            </a:r>
          </a:p>
        </p:txBody>
      </p:sp>
    </p:spTree>
    <p:extLst>
      <p:ext uri="{BB962C8B-B14F-4D97-AF65-F5344CB8AC3E}">
        <p14:creationId xmlns:p14="http://schemas.microsoft.com/office/powerpoint/2010/main" val="215019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8">
            <a:extLst>
              <a:ext uri="{FF2B5EF4-FFF2-40B4-BE49-F238E27FC236}">
                <a16:creationId xmlns="" xmlns:a16="http://schemas.microsoft.com/office/drawing/2014/main" id="{ACD1B1F1-0DDD-4086-957F-E18F79CEF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" y="1910"/>
            <a:ext cx="12190158" cy="6856964"/>
          </a:xfrm>
          <a:prstGeom prst="rect">
            <a:avLst/>
          </a:prstGeom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42913" y="1458168"/>
            <a:ext cx="9939337" cy="4280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b="1" dirty="0"/>
              <a:t>1. It is Duong's first _________ to Sydney.</a:t>
            </a:r>
            <a:br>
              <a:rPr lang="en-US" sz="2800" b="1" dirty="0"/>
            </a:br>
            <a:r>
              <a:rPr lang="en-US" sz="2800" b="1" dirty="0"/>
              <a:t>2. In Paul's opinion, Sydney is not _________ an city.</a:t>
            </a:r>
            <a:br>
              <a:rPr lang="en-US" sz="2800" b="1" dirty="0"/>
            </a:br>
            <a:r>
              <a:rPr lang="en-US" sz="2800" b="1" dirty="0"/>
              <a:t>3. Sydney </a:t>
            </a:r>
            <a:r>
              <a:rPr lang="en-US" sz="2800" b="1" dirty="0" err="1" smtClean="0"/>
              <a:t>Harbour</a:t>
            </a:r>
            <a:r>
              <a:rPr lang="en-US" sz="2800" b="1" dirty="0" smtClean="0"/>
              <a:t> </a:t>
            </a:r>
            <a:r>
              <a:rPr lang="en-US" sz="2800" b="1" dirty="0"/>
              <a:t>is a _________  attraction of Sydney.</a:t>
            </a:r>
            <a:br>
              <a:rPr lang="en-US" sz="2800" b="1" dirty="0"/>
            </a:br>
            <a:r>
              <a:rPr lang="en-US" sz="2800" b="1" dirty="0"/>
              <a:t>4. The shopping is good because of the ________ of things.</a:t>
            </a:r>
            <a:br>
              <a:rPr lang="en-US" sz="2800" b="1" dirty="0"/>
            </a:br>
            <a:r>
              <a:rPr lang="en-US" sz="2800" b="1" dirty="0"/>
              <a:t>5. Duong thinks Sydney may be a good place to _________.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314700" y="1724978"/>
            <a:ext cx="1752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FF0000"/>
                </a:solidFill>
              </a:rPr>
              <a:t>visit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12581" y="2607275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FF0000"/>
                </a:solidFill>
              </a:rPr>
              <a:t>ancient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695700" y="3453979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FF0000"/>
                </a:solidFill>
              </a:rPr>
              <a:t>natural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288881" y="4299679"/>
            <a:ext cx="1752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FF0000"/>
                </a:solidFill>
              </a:rPr>
              <a:t>variety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400925" y="513715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FF0000"/>
                </a:solidFill>
              </a:rPr>
              <a:t>study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390013"/>
            <a:ext cx="12192000" cy="46166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1a</a:t>
            </a:r>
            <a:r>
              <a:rPr lang="en-US" sz="2400" b="1" dirty="0">
                <a:solidFill>
                  <a:srgbClr val="FF0000"/>
                </a:solidFill>
              </a:rPr>
              <a:t>. Complete the sentences with information from the conversation.</a:t>
            </a:r>
          </a:p>
        </p:txBody>
      </p:sp>
    </p:spTree>
    <p:extLst>
      <p:ext uri="{BB962C8B-B14F-4D97-AF65-F5344CB8AC3E}">
        <p14:creationId xmlns:p14="http://schemas.microsoft.com/office/powerpoint/2010/main" val="3200990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Tổng hợp bộ hình nền PowerPoint đẹp để làm slide chuyên nghiệp hơ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/>
          </a:p>
        </p:txBody>
      </p:sp>
      <p:sp>
        <p:nvSpPr>
          <p:cNvPr id="199684" name="WordArt 4"/>
          <p:cNvSpPr>
            <a:spLocks noChangeArrowheads="1" noChangeShapeType="1" noTextEdit="1"/>
          </p:cNvSpPr>
          <p:nvPr/>
        </p:nvSpPr>
        <p:spPr bwMode="auto">
          <a:xfrm>
            <a:off x="3286125" y="2324100"/>
            <a:ext cx="6019800" cy="3352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200" kern="10" dirty="0"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Lucky Number Game</a:t>
            </a:r>
          </a:p>
          <a:p>
            <a:pPr algn="ctr"/>
            <a:r>
              <a:rPr lang="en-US" sz="3200" kern="10" dirty="0">
                <a:ln w="38100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15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9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75+ hình nền powerpoint chuyên nghiệp chất lượng full hd cực đẹ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Beveled 1">
            <a:hlinkClick r:id="rId4" action="ppaction://hlinksldjump"/>
            <a:extLst>
              <a:ext uri="{FF2B5EF4-FFF2-40B4-BE49-F238E27FC236}">
                <a16:creationId xmlns="" xmlns:a16="http://schemas.microsoft.com/office/drawing/2014/main" id="{54AE263E-A7DD-47A6-A9AA-67504FFBE9F9}"/>
              </a:ext>
            </a:extLst>
          </p:cNvPr>
          <p:cNvSpPr/>
          <p:nvPr/>
        </p:nvSpPr>
        <p:spPr>
          <a:xfrm>
            <a:off x="3505200" y="1905000"/>
            <a:ext cx="1447800" cy="12954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1</a:t>
            </a:r>
            <a:endParaRPr lang="vi-VN" sz="6600" b="1" dirty="0"/>
          </a:p>
        </p:txBody>
      </p:sp>
      <p:sp>
        <p:nvSpPr>
          <p:cNvPr id="8" name="Rectangle: Beveled 7">
            <a:hlinkClick r:id="rId5" action="ppaction://hlinksldjump"/>
            <a:extLst>
              <a:ext uri="{FF2B5EF4-FFF2-40B4-BE49-F238E27FC236}">
                <a16:creationId xmlns="" xmlns:a16="http://schemas.microsoft.com/office/drawing/2014/main" id="{2346E82A-234D-44D5-ACAF-711C4FE63717}"/>
              </a:ext>
            </a:extLst>
          </p:cNvPr>
          <p:cNvSpPr/>
          <p:nvPr/>
        </p:nvSpPr>
        <p:spPr>
          <a:xfrm>
            <a:off x="5257800" y="1905000"/>
            <a:ext cx="1447800" cy="12954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2</a:t>
            </a:r>
            <a:endParaRPr lang="vi-VN" sz="6600" b="1" dirty="0"/>
          </a:p>
        </p:txBody>
      </p:sp>
      <p:sp>
        <p:nvSpPr>
          <p:cNvPr id="9" name="Rectangle: Beveled 8">
            <a:hlinkClick r:id="rId6" action="ppaction://hlinksldjump"/>
            <a:extLst>
              <a:ext uri="{FF2B5EF4-FFF2-40B4-BE49-F238E27FC236}">
                <a16:creationId xmlns="" xmlns:a16="http://schemas.microsoft.com/office/drawing/2014/main" id="{1CCD1051-1D9C-4799-8EE2-224805D1BB58}"/>
              </a:ext>
            </a:extLst>
          </p:cNvPr>
          <p:cNvSpPr/>
          <p:nvPr/>
        </p:nvSpPr>
        <p:spPr>
          <a:xfrm>
            <a:off x="7086600" y="1911658"/>
            <a:ext cx="1447800" cy="12954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3</a:t>
            </a:r>
            <a:endParaRPr lang="vi-VN" sz="6600" b="1" dirty="0"/>
          </a:p>
        </p:txBody>
      </p:sp>
      <p:sp>
        <p:nvSpPr>
          <p:cNvPr id="10" name="Rectangle: Beveled 9">
            <a:hlinkClick r:id="rId7" action="ppaction://hlinksldjump"/>
            <a:extLst>
              <a:ext uri="{FF2B5EF4-FFF2-40B4-BE49-F238E27FC236}">
                <a16:creationId xmlns="" xmlns:a16="http://schemas.microsoft.com/office/drawing/2014/main" id="{3672F0BB-DB21-4CDC-835F-A5281B9923ED}"/>
              </a:ext>
            </a:extLst>
          </p:cNvPr>
          <p:cNvSpPr/>
          <p:nvPr/>
        </p:nvSpPr>
        <p:spPr>
          <a:xfrm>
            <a:off x="3495583" y="3657601"/>
            <a:ext cx="1447800" cy="12954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4</a:t>
            </a:r>
            <a:endParaRPr lang="vi-VN" sz="6600" b="1" dirty="0"/>
          </a:p>
        </p:txBody>
      </p:sp>
      <p:sp>
        <p:nvSpPr>
          <p:cNvPr id="11" name="Rectangle: Beveled 10">
            <a:hlinkClick r:id="rId8" action="ppaction://hlinksldjump"/>
            <a:extLst>
              <a:ext uri="{FF2B5EF4-FFF2-40B4-BE49-F238E27FC236}">
                <a16:creationId xmlns="" xmlns:a16="http://schemas.microsoft.com/office/drawing/2014/main" id="{7451FF66-282C-45E2-B654-7B53AADC4B35}"/>
              </a:ext>
            </a:extLst>
          </p:cNvPr>
          <p:cNvSpPr/>
          <p:nvPr/>
        </p:nvSpPr>
        <p:spPr>
          <a:xfrm>
            <a:off x="5253361" y="3657601"/>
            <a:ext cx="1447800" cy="12954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5</a:t>
            </a:r>
            <a:endParaRPr lang="vi-VN" sz="6600" b="1" dirty="0"/>
          </a:p>
        </p:txBody>
      </p:sp>
      <p:sp>
        <p:nvSpPr>
          <p:cNvPr id="12" name="Rectangle: Beveled 11">
            <a:hlinkClick r:id="rId9" action="ppaction://hlinksldjump"/>
            <a:extLst>
              <a:ext uri="{FF2B5EF4-FFF2-40B4-BE49-F238E27FC236}">
                <a16:creationId xmlns="" xmlns:a16="http://schemas.microsoft.com/office/drawing/2014/main" id="{23E9C9F2-C1E4-4888-8AAB-86F27997CDC8}"/>
              </a:ext>
            </a:extLst>
          </p:cNvPr>
          <p:cNvSpPr/>
          <p:nvPr/>
        </p:nvSpPr>
        <p:spPr>
          <a:xfrm>
            <a:off x="7112493" y="3650943"/>
            <a:ext cx="1447800" cy="12954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6</a:t>
            </a:r>
            <a:endParaRPr lang="vi-VN" sz="6600" b="1" dirty="0"/>
          </a:p>
        </p:txBody>
      </p:sp>
      <p:sp>
        <p:nvSpPr>
          <p:cNvPr id="5" name="Arrow: Right 4">
            <a:hlinkClick r:id="rId5" action="ppaction://hlinksldjump"/>
            <a:extLst>
              <a:ext uri="{FF2B5EF4-FFF2-40B4-BE49-F238E27FC236}">
                <a16:creationId xmlns="" xmlns:a16="http://schemas.microsoft.com/office/drawing/2014/main" id="{BEC44B04-3228-40EA-A0A9-E5937FB710F2}"/>
              </a:ext>
            </a:extLst>
          </p:cNvPr>
          <p:cNvSpPr/>
          <p:nvPr/>
        </p:nvSpPr>
        <p:spPr>
          <a:xfrm>
            <a:off x="9372600" y="6248400"/>
            <a:ext cx="762000" cy="45720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542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8">
            <a:extLst>
              <a:ext uri="{FF2B5EF4-FFF2-40B4-BE49-F238E27FC236}">
                <a16:creationId xmlns="" xmlns:a16="http://schemas.microsoft.com/office/drawing/2014/main" id="{ACD1B1F1-0DDD-4086-957F-E18F79CEF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" y="1910"/>
            <a:ext cx="12190158" cy="6856964"/>
          </a:xfrm>
          <a:prstGeom prst="rect">
            <a:avLst/>
          </a:prstGeom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457951" y="592638"/>
            <a:ext cx="5953125" cy="7747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FF0000"/>
                </a:solidFill>
              </a:rPr>
              <a:t>Lucky number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23938" y="1452059"/>
            <a:ext cx="4889500" cy="4102100"/>
          </a:xfrm>
        </p:spPr>
        <p:txBody>
          <a:bodyPr/>
          <a:lstStyle/>
          <a:p>
            <a:pPr marL="609600" indent="-609600"/>
            <a:r>
              <a:rPr lang="en-US" sz="3600" b="1" dirty="0"/>
              <a:t>Congratulation ! </a:t>
            </a:r>
          </a:p>
          <a:p>
            <a:pPr marL="609600" indent="-609600">
              <a:buNone/>
            </a:pPr>
            <a:r>
              <a:rPr lang="en-US" sz="3600" dirty="0"/>
              <a:t> </a:t>
            </a:r>
            <a:endParaRPr lang="en-US" sz="2800" dirty="0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5686425" y="241346"/>
            <a:ext cx="5562600" cy="1600200"/>
          </a:xfrm>
          <a:prstGeom prst="cloudCallout">
            <a:avLst>
              <a:gd name="adj1" fmla="val 39043"/>
              <a:gd name="adj2" fmla="val 71527"/>
            </a:avLst>
          </a:prstGeom>
          <a:noFill/>
          <a:ln w="381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ctr"/>
            <a:endParaRPr lang="en-US">
              <a:latin typeface="Comic Sans MS" pitchFamily="66" charset="0"/>
            </a:endParaRPr>
          </a:p>
        </p:txBody>
      </p:sp>
      <p:pic>
        <p:nvPicPr>
          <p:cNvPr id="5127" name="Picture 7" descr="flowersrigh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81284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 descr="flowersrigh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49025" y="-15875"/>
            <a:ext cx="942975" cy="1095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 descr="0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88" y="2427966"/>
            <a:ext cx="4343400" cy="278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rrow: Left 1">
            <a:hlinkClick r:id="rId7" action="ppaction://hlinksldjump"/>
            <a:extLst>
              <a:ext uri="{FF2B5EF4-FFF2-40B4-BE49-F238E27FC236}">
                <a16:creationId xmlns="" xmlns:a16="http://schemas.microsoft.com/office/drawing/2014/main" id="{4A590D49-AC28-4399-9942-70515216A933}"/>
              </a:ext>
            </a:extLst>
          </p:cNvPr>
          <p:cNvSpPr/>
          <p:nvPr/>
        </p:nvSpPr>
        <p:spPr>
          <a:xfrm>
            <a:off x="8810626" y="6172200"/>
            <a:ext cx="942975" cy="59690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04225878"/>
      </p:ext>
    </p:extLst>
  </p:cSld>
  <p:clrMapOvr>
    <a:masterClrMapping/>
  </p:clrMapOvr>
  <p:transition>
    <p:cover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Hình Nền Cho Powerpoint Dễ Thương Đẹp, Đơn Giản Và Cute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59" y="3318585"/>
            <a:ext cx="7703312" cy="37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Top 50 Mẫu Background Powerpoint Đơn Giản, Ấn Tượng, Download Hình Nền  Powerpoint Đơn Giản Mà Đẹ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98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ackground hoa lá đẹ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02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WordArt 18"/>
          <p:cNvSpPr>
            <a:spLocks noChangeArrowheads="1" noChangeShapeType="1" noTextEdit="1"/>
          </p:cNvSpPr>
          <p:nvPr/>
        </p:nvSpPr>
        <p:spPr bwMode="auto">
          <a:xfrm>
            <a:off x="2843180" y="1323998"/>
            <a:ext cx="8719263" cy="98968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en-US" sz="3200" b="1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66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Welcome to our class</a:t>
            </a:r>
            <a:endParaRPr lang="en-US" sz="3200" b="1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66"/>
              </a:solidFill>
              <a:effectLst>
                <a:outerShdw dist="53882" dir="2700000" algn="ctr" rotWithShape="0">
                  <a:srgbClr val="C0C0C0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/>
          </p:cNvPr>
          <p:cNvSpPr/>
          <p:nvPr/>
        </p:nvSpPr>
        <p:spPr>
          <a:xfrm>
            <a:off x="4673588" y="2939861"/>
            <a:ext cx="505844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6600" b="1" dirty="0" smtClean="0">
                <a:ln w="0"/>
                <a:solidFill>
                  <a:srgbClr val="4F382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charset="0"/>
              </a:rPr>
              <a:t>English 9</a:t>
            </a:r>
            <a:endParaRPr lang="en-US" sz="6600" b="1" dirty="0">
              <a:ln w="0"/>
              <a:solidFill>
                <a:srgbClr val="4F3822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charset="0"/>
            </a:endParaRPr>
          </a:p>
        </p:txBody>
      </p:sp>
      <p:sp>
        <p:nvSpPr>
          <p:cNvPr id="8" name="Rectangle 7">
            <a:extLst/>
          </p:cNvPr>
          <p:cNvSpPr/>
          <p:nvPr/>
        </p:nvSpPr>
        <p:spPr>
          <a:xfrm>
            <a:off x="4479150" y="5261735"/>
            <a:ext cx="56360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800" dirty="0" smtClean="0">
                <a:ln w="0"/>
                <a:solidFill>
                  <a:srgbClr val="0A927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.VnRevue" panose="020B7200000000000000" pitchFamily="34" charset="0"/>
              </a:rPr>
              <a:t>Teacher: </a:t>
            </a:r>
            <a:r>
              <a:rPr lang="en-US" sz="2800" dirty="0" err="1" smtClean="0">
                <a:ln w="0"/>
                <a:solidFill>
                  <a:srgbClr val="0A927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.VnRevue" panose="020B7200000000000000" pitchFamily="34" charset="0"/>
              </a:rPr>
              <a:t>Phung</a:t>
            </a:r>
            <a:r>
              <a:rPr lang="en-US" sz="2800" dirty="0" smtClean="0">
                <a:ln w="0"/>
                <a:solidFill>
                  <a:srgbClr val="0A927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.VnRevue" panose="020B7200000000000000" pitchFamily="34" charset="0"/>
              </a:rPr>
              <a:t> </a:t>
            </a:r>
            <a:r>
              <a:rPr lang="en-US" sz="2800" dirty="0" err="1" smtClean="0">
                <a:ln w="0"/>
                <a:solidFill>
                  <a:srgbClr val="0A927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.VnRevue" panose="020B7200000000000000" pitchFamily="34" charset="0"/>
              </a:rPr>
              <a:t>Th</a:t>
            </a:r>
            <a:r>
              <a:rPr lang="en-US" sz="3600" b="1" dirty="0" err="1" smtClean="0">
                <a:ln w="0"/>
                <a:solidFill>
                  <a:srgbClr val="0A927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.VnRevue" panose="020B7200000000000000" pitchFamily="34" charset="0"/>
              </a:rPr>
              <a:t>ị</a:t>
            </a:r>
            <a:r>
              <a:rPr lang="en-US" sz="2800" dirty="0" smtClean="0">
                <a:ln w="0"/>
                <a:solidFill>
                  <a:srgbClr val="0A927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.VnRevue" panose="020B7200000000000000" pitchFamily="34" charset="0"/>
              </a:rPr>
              <a:t> Kim </a:t>
            </a:r>
            <a:r>
              <a:rPr lang="en-US" sz="2800" dirty="0" err="1" smtClean="0">
                <a:ln w="0"/>
                <a:solidFill>
                  <a:srgbClr val="0A927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.VnRevue" panose="020B7200000000000000" pitchFamily="34" charset="0"/>
              </a:rPr>
              <a:t>Sinh</a:t>
            </a:r>
            <a:endParaRPr lang="en-US" sz="2800" dirty="0">
              <a:ln w="0"/>
              <a:solidFill>
                <a:srgbClr val="0A927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.VnRevue" panose="020B7200000000000000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841694" y="2939861"/>
            <a:ext cx="2236820" cy="3079510"/>
            <a:chOff x="1841694" y="2939861"/>
            <a:chExt cx="2236820" cy="3079510"/>
          </a:xfrm>
        </p:grpSpPr>
        <p:pic>
          <p:nvPicPr>
            <p:cNvPr id="10" name="Picture 2" descr="Sách] - Tiếng Anh lớp 9/2 - sách học sinh | Shopee Việt Nam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421" r="14588"/>
            <a:stretch/>
          </p:blipFill>
          <p:spPr bwMode="auto">
            <a:xfrm>
              <a:off x="1841694" y="2939861"/>
              <a:ext cx="2236820" cy="307951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38100" cap="sq">
              <a:solidFill>
                <a:schemeClr val="bg1">
                  <a:lumMod val="75000"/>
                </a:schemeClr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/>
          </p:spPr>
        </p:pic>
        <p:sp>
          <p:nvSpPr>
            <p:cNvPr id="3" name="Rectangle 2"/>
            <p:cNvSpPr/>
            <p:nvPr/>
          </p:nvSpPr>
          <p:spPr>
            <a:xfrm rot="21154792">
              <a:off x="1933535" y="3747647"/>
              <a:ext cx="423863" cy="114573"/>
            </a:xfrm>
            <a:prstGeom prst="rect">
              <a:avLst/>
            </a:prstGeom>
            <a:solidFill>
              <a:srgbClr val="C5DD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3257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99+ Hình nền Slide chuyên nghiệ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2333625" y="1783557"/>
            <a:ext cx="8458200" cy="838200"/>
          </a:xfrm>
        </p:spPr>
        <p:txBody>
          <a:bodyPr>
            <a:normAutofit/>
          </a:bodyPr>
          <a:lstStyle/>
          <a:p>
            <a:pPr marL="342900" indent="-342900">
              <a:defRPr/>
            </a:pPr>
            <a:r>
              <a:rPr lang="en-US" sz="3600" b="1" dirty="0">
                <a:solidFill>
                  <a:srgbClr val="00B050"/>
                </a:solidFill>
                <a:latin typeface="Arial Black" panose="020B0A04020102020204" pitchFamily="34" charset="0"/>
              </a:rPr>
              <a:t>1. Where did Paul grow up?</a:t>
            </a:r>
          </a:p>
        </p:txBody>
      </p:sp>
      <p:pic>
        <p:nvPicPr>
          <p:cNvPr id="204808" name="Picture 8" descr="L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1346315" y="3897227"/>
            <a:ext cx="2743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/>
          <p:cNvSpPr txBox="1">
            <a:spLocks noChangeArrowheads="1"/>
          </p:cNvSpPr>
          <p:nvPr/>
        </p:nvSpPr>
        <p:spPr bwMode="auto">
          <a:xfrm>
            <a:off x="3124200" y="2890838"/>
            <a:ext cx="6172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- He grew up in Sydney.</a:t>
            </a:r>
          </a:p>
        </p:txBody>
      </p:sp>
      <p:sp>
        <p:nvSpPr>
          <p:cNvPr id="11" name="Arrow: Left 10">
            <a:hlinkClick r:id="rId4" action="ppaction://hlinksldjump"/>
            <a:extLst>
              <a:ext uri="{FF2B5EF4-FFF2-40B4-BE49-F238E27FC236}">
                <a16:creationId xmlns="" xmlns:a16="http://schemas.microsoft.com/office/drawing/2014/main" id="{84EDF078-6A11-4425-B61B-49A9BE1D923E}"/>
              </a:ext>
            </a:extLst>
          </p:cNvPr>
          <p:cNvSpPr/>
          <p:nvPr/>
        </p:nvSpPr>
        <p:spPr>
          <a:xfrm>
            <a:off x="8686671" y="5490740"/>
            <a:ext cx="942975" cy="59690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1255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60+ ảnh nền Powerpoint dễ thương, cute để làm sl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xfrm>
            <a:off x="1300162" y="1198945"/>
            <a:ext cx="9782175" cy="84219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B050"/>
                </a:solidFill>
                <a:latin typeface="Arial Black" panose="020B0A04020102020204" pitchFamily="34" charset="0"/>
              </a:rPr>
              <a:t>2. What is the biggest city in Australia?</a:t>
            </a:r>
          </a:p>
        </p:txBody>
      </p:sp>
      <p:sp>
        <p:nvSpPr>
          <p:cNvPr id="20582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24300" y="2534015"/>
            <a:ext cx="3810000" cy="762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- Sydney is</a:t>
            </a:r>
            <a:endParaRPr lang="en-US" sz="3600" b="1" dirty="0">
              <a:solidFill>
                <a:srgbClr val="FF3300"/>
              </a:solidFill>
              <a:latin typeface="Arial Black" panose="020B0A04020102020204" pitchFamily="34" charset="0"/>
            </a:endParaRPr>
          </a:p>
        </p:txBody>
      </p:sp>
      <p:pic>
        <p:nvPicPr>
          <p:cNvPr id="205832" name="Picture 8" descr="L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1579562" y="3530576"/>
            <a:ext cx="2422526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rrow: Left 8">
            <a:hlinkClick r:id="rId4" action="ppaction://hlinksldjump"/>
            <a:extLst>
              <a:ext uri="{FF2B5EF4-FFF2-40B4-BE49-F238E27FC236}">
                <a16:creationId xmlns="" xmlns:a16="http://schemas.microsoft.com/office/drawing/2014/main" id="{A76FD346-04E4-4239-B2ED-1740950D02DF}"/>
              </a:ext>
            </a:extLst>
          </p:cNvPr>
          <p:cNvSpPr/>
          <p:nvPr/>
        </p:nvSpPr>
        <p:spPr>
          <a:xfrm>
            <a:off x="8991601" y="5341170"/>
            <a:ext cx="942975" cy="59690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59070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5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2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 descr="Tổng Hợp Các Hình Nền Powerpoint đẹp Và Chuyên Nghiệp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1123950" y="715886"/>
            <a:ext cx="10477500" cy="1371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3600" b="1" dirty="0">
                <a:solidFill>
                  <a:srgbClr val="00B050"/>
                </a:solidFill>
                <a:latin typeface="Arial Black" panose="020B0A04020102020204" pitchFamily="34" charset="0"/>
              </a:rPr>
              <a:t>3. How is the public transport in Sydney?</a:t>
            </a:r>
          </a:p>
        </p:txBody>
      </p:sp>
      <p:sp>
        <p:nvSpPr>
          <p:cNvPr id="2078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66951" y="2637140"/>
            <a:ext cx="8191499" cy="1219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- It is convenient and reliable.</a:t>
            </a:r>
          </a:p>
        </p:txBody>
      </p:sp>
      <p:pic>
        <p:nvPicPr>
          <p:cNvPr id="207880" name="Picture 8" descr="L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2463120" y="4033798"/>
            <a:ext cx="2857500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rrow: Left 8">
            <a:hlinkClick r:id="rId4" action="ppaction://hlinksldjump"/>
            <a:extLst>
              <a:ext uri="{FF2B5EF4-FFF2-40B4-BE49-F238E27FC236}">
                <a16:creationId xmlns="" xmlns:a16="http://schemas.microsoft.com/office/drawing/2014/main" id="{697F882D-E849-4D1D-8EB8-B82F2221C789}"/>
              </a:ext>
            </a:extLst>
          </p:cNvPr>
          <p:cNvSpPr/>
          <p:nvPr/>
        </p:nvSpPr>
        <p:spPr>
          <a:xfrm>
            <a:off x="9018049" y="5410200"/>
            <a:ext cx="942975" cy="59690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213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7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76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ình nền powerpoint đẹp, chuyên nghiệp mới nhấ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2980645" y="1144905"/>
            <a:ext cx="8767762" cy="9906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/>
            </a:r>
            <a:br>
              <a:rPr lang="en-US" sz="4000" b="1" dirty="0">
                <a:solidFill>
                  <a:srgbClr val="00B050"/>
                </a:solidFill>
                <a:latin typeface="Arial Black" panose="020B0A04020102020204" pitchFamily="34" charset="0"/>
              </a:rPr>
            </a:br>
            <a:r>
              <a:rPr lang="en-US" sz="3600" b="1" dirty="0">
                <a:solidFill>
                  <a:srgbClr val="00B050"/>
                </a:solidFill>
                <a:latin typeface="Arial Black" panose="020B0A04020102020204" pitchFamily="34" charset="0"/>
              </a:rPr>
              <a:t>4. Why is there a great variety of things and foods in Sydney?</a:t>
            </a:r>
          </a:p>
        </p:txBody>
      </p:sp>
      <p:sp>
        <p:nvSpPr>
          <p:cNvPr id="2068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530588" y="2552700"/>
            <a:ext cx="9667875" cy="175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b="1" i="1" dirty="0">
                <a:solidFill>
                  <a:srgbClr val="FF0000"/>
                </a:solidFill>
                <a:latin typeface="Arial Black" panose="020B0A04020102020204" pitchFamily="34" charset="0"/>
              </a:rPr>
              <a:t>- Because it is a metropolitan and multicultural city.</a:t>
            </a:r>
          </a:p>
        </p:txBody>
      </p:sp>
      <p:pic>
        <p:nvPicPr>
          <p:cNvPr id="206856" name="Picture 8" descr="L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2549681" y="4415948"/>
            <a:ext cx="23653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rrow: Left 8">
            <a:hlinkClick r:id="rId4" action="ppaction://hlinksldjump"/>
            <a:extLst>
              <a:ext uri="{FF2B5EF4-FFF2-40B4-BE49-F238E27FC236}">
                <a16:creationId xmlns="" xmlns:a16="http://schemas.microsoft.com/office/drawing/2014/main" id="{8C6A5FF3-9C4F-4391-B6D5-68D797C88FE2}"/>
              </a:ext>
            </a:extLst>
          </p:cNvPr>
          <p:cNvSpPr/>
          <p:nvPr/>
        </p:nvSpPr>
        <p:spPr>
          <a:xfrm>
            <a:off x="9067801" y="5568950"/>
            <a:ext cx="942975" cy="59690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3841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2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84" b="14071"/>
          <a:stretch/>
        </p:blipFill>
        <p:spPr>
          <a:xfrm>
            <a:off x="0" y="0"/>
            <a:ext cx="12192000" cy="6918660"/>
          </a:xfrm>
          <a:prstGeom prst="rect">
            <a:avLst/>
          </a:prstGeom>
        </p:spPr>
      </p:pic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>
          <a:xfrm>
            <a:off x="2095499" y="1974214"/>
            <a:ext cx="7791451" cy="9906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en-US" sz="3600" b="1" dirty="0">
                <a:latin typeface="Arial Black" panose="020B0A04020102020204" pitchFamily="34" charset="0"/>
              </a:rPr>
              <a:t/>
            </a:r>
            <a:br>
              <a:rPr lang="en-US" sz="3600" b="1" dirty="0">
                <a:latin typeface="Arial Black" panose="020B0A04020102020204" pitchFamily="34" charset="0"/>
              </a:rPr>
            </a:br>
            <a:r>
              <a:rPr lang="en-US" sz="3600" b="1" dirty="0">
                <a:solidFill>
                  <a:srgbClr val="00B050"/>
                </a:solidFill>
                <a:latin typeface="Arial Black" panose="020B0A04020102020204" pitchFamily="34" charset="0"/>
              </a:rPr>
              <a:t>5. When was the first university built in Sydney?</a:t>
            </a:r>
            <a:br>
              <a:rPr lang="en-US" sz="3600" b="1" dirty="0">
                <a:solidFill>
                  <a:srgbClr val="00B050"/>
                </a:solidFill>
                <a:latin typeface="Arial Black" panose="020B0A04020102020204" pitchFamily="34" charset="0"/>
              </a:rPr>
            </a:br>
            <a:endParaRPr lang="en-US" sz="3600" b="1" dirty="0">
              <a:solidFill>
                <a:srgbClr val="00B050"/>
              </a:solidFill>
              <a:latin typeface="Arial Black" panose="020B0A04020102020204" pitchFamily="34" charset="0"/>
            </a:endParaRPr>
          </a:p>
        </p:txBody>
      </p:sp>
      <p:sp>
        <p:nvSpPr>
          <p:cNvPr id="206852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343400" y="3048000"/>
            <a:ext cx="3810000" cy="99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- In 1850.</a:t>
            </a:r>
          </a:p>
        </p:txBody>
      </p:sp>
      <p:pic>
        <p:nvPicPr>
          <p:cNvPr id="206856" name="Picture 8" descr="L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258410">
            <a:off x="1789112" y="3881913"/>
            <a:ext cx="2365375" cy="54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rrow: Left 8">
            <a:hlinkClick r:id="rId4" action="ppaction://hlinksldjump"/>
            <a:extLst>
              <a:ext uri="{FF2B5EF4-FFF2-40B4-BE49-F238E27FC236}">
                <a16:creationId xmlns="" xmlns:a16="http://schemas.microsoft.com/office/drawing/2014/main" id="{EAF19928-33AA-435C-951A-6705B18E793E}"/>
              </a:ext>
            </a:extLst>
          </p:cNvPr>
          <p:cNvSpPr/>
          <p:nvPr/>
        </p:nvSpPr>
        <p:spPr>
          <a:xfrm>
            <a:off x="9067801" y="5334000"/>
            <a:ext cx="942975" cy="596900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80082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80"/>
                                        <p:tgtEl>
                                          <p:spTgt spid="206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52426" y="751820"/>
            <a:ext cx="11763374" cy="526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vi-VN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1. "How's it going?"</a:t>
            </a:r>
            <a:endParaRPr lang="en-US" altLang="vi-VN" sz="2800" dirty="0">
              <a:solidFill>
                <a:srgbClr val="000000"/>
              </a:solidFill>
              <a:latin typeface="Bahnschrift SemiBold SemiConden" panose="020B0502040204020203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vi-VN" sz="2800" dirty="0">
                <a:solidFill>
                  <a:srgbClr val="00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</a:rPr>
              <a:t>-</a:t>
            </a:r>
            <a:r>
              <a:rPr lang="en-US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&gt; </a:t>
            </a:r>
            <a:r>
              <a:rPr lang="vi-VN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</a:rPr>
              <a:t>How are you? / How are things? / How are you doing?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vi-VN" sz="2800" dirty="0">
                <a:solidFill>
                  <a:srgbClr val="00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altLang="vi-VN" sz="2800" b="1" dirty="0">
                <a:solidFill>
                  <a:srgbClr val="000000"/>
                </a:solidFill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2. "Getting over the jet lag?"</a:t>
            </a:r>
            <a:r>
              <a:rPr lang="en-US" altLang="vi-VN" sz="2000" dirty="0">
                <a:solidFill>
                  <a:srgbClr val="000000"/>
                </a:solidFill>
                <a:latin typeface="Bahnschrift SemiBold SemiConden" panose="020B0502040204020203" pitchFamily="34" charset="0"/>
              </a:rPr>
              <a:t>  </a:t>
            </a:r>
            <a:endParaRPr lang="vi-VN" altLang="vi-VN" sz="2800" dirty="0">
              <a:solidFill>
                <a:srgbClr val="000000"/>
              </a:solidFill>
              <a:latin typeface="Bahnschrift SemiBold SemiConden" panose="020B0502040204020203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vi-VN" sz="2800" dirty="0">
                <a:solidFill>
                  <a:srgbClr val="00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</a:rPr>
              <a:t>-</a:t>
            </a:r>
            <a:r>
              <a:rPr lang="en-US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&gt; </a:t>
            </a:r>
            <a:r>
              <a:rPr lang="vi-VN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</a:rPr>
              <a:t>(Are you) recovering from the jet lag?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vi-VN" sz="2800" b="1" dirty="0">
                <a:solidFill>
                  <a:srgbClr val="000000"/>
                </a:solidFill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3. "I slept pretty well"</a:t>
            </a:r>
            <a:endParaRPr lang="en-US" altLang="vi-VN" sz="2000" dirty="0">
              <a:solidFill>
                <a:srgbClr val="000000"/>
              </a:solidFill>
              <a:latin typeface="Bahnschrift SemiBold SemiConden" panose="020B0502040204020203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vi-VN" sz="2800" dirty="0">
                <a:solidFill>
                  <a:srgbClr val="00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</a:rPr>
              <a:t>-</a:t>
            </a:r>
            <a:r>
              <a:rPr lang="en-US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&gt; </a:t>
            </a:r>
            <a:r>
              <a:rPr lang="vi-VN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</a:rPr>
              <a:t>I slept quite well.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vi-VN" sz="2800" b="1" dirty="0"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4. "No worries"</a:t>
            </a:r>
            <a:endParaRPr lang="en-US" altLang="vi-VN" sz="2800" dirty="0">
              <a:solidFill>
                <a:srgbClr val="000000"/>
              </a:solidFill>
              <a:latin typeface="Bahnschrift SemiBold SemiConden" panose="020B0502040204020203" pitchFamily="34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altLang="vi-VN" sz="2800" dirty="0">
                <a:solidFill>
                  <a:srgbClr val="000000"/>
                </a:solidFill>
                <a:latin typeface="Bahnschrift SemiBold SemiConden" panose="020B0502040204020203" pitchFamily="34" charset="0"/>
              </a:rPr>
              <a:t> </a:t>
            </a:r>
            <a:r>
              <a:rPr lang="en-US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</a:rPr>
              <a:t>-</a:t>
            </a:r>
            <a:r>
              <a:rPr lang="en-US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  <a:cs typeface="Arial" panose="020B0604020202020204" pitchFamily="34" charset="0"/>
              </a:rPr>
              <a:t>&gt; </a:t>
            </a:r>
            <a:r>
              <a:rPr lang="vi-VN" altLang="vi-VN" sz="2800" dirty="0">
                <a:solidFill>
                  <a:srgbClr val="0000FF"/>
                </a:solidFill>
                <a:latin typeface="Bahnschrift SemiBold SemiConden" panose="020B0502040204020203" pitchFamily="34" charset="0"/>
              </a:rPr>
              <a:t>No problem./ / Nevermind. / Don’t bother..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228600"/>
            <a:ext cx="12192000" cy="52322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1d</a:t>
            </a:r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Think of other ways to say these expressions from the conversation.</a:t>
            </a:r>
          </a:p>
        </p:txBody>
      </p:sp>
    </p:spTree>
    <p:extLst>
      <p:ext uri="{BB962C8B-B14F-4D97-AF65-F5344CB8AC3E}">
        <p14:creationId xmlns:p14="http://schemas.microsoft.com/office/powerpoint/2010/main" val="422670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300433"/>
            <a:ext cx="12192000" cy="46196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Replace the word(s) in italics with one of the words from the box.</a:t>
            </a:r>
          </a:p>
        </p:txBody>
      </p:sp>
      <p:sp>
        <p:nvSpPr>
          <p:cNvPr id="7" name="Rectangle 3">
            <a:extLst/>
          </p:cNvPr>
          <p:cNvSpPr>
            <a:spLocks noChangeArrowheads="1"/>
          </p:cNvSpPr>
          <p:nvPr/>
        </p:nvSpPr>
        <p:spPr bwMode="auto">
          <a:xfrm>
            <a:off x="68262" y="1935163"/>
            <a:ext cx="12123737" cy="3673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457200" indent="-457200" ea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There is not a lot of </a:t>
            </a:r>
            <a:r>
              <a:rPr lang="en-US" sz="2400" b="1" i="1" u="sng" dirty="0">
                <a:latin typeface="Times New Roman" pitchFamily="18" charset="0"/>
                <a:cs typeface="Times New Roman" pitchFamily="18" charset="0"/>
              </a:rPr>
              <a:t>world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news in this newspaper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eaLnBrk="1" hangingPunct="1">
              <a:lnSpc>
                <a:spcPct val="200000"/>
              </a:lnSpc>
              <a:buFontTx/>
              <a:buAutoNum type="arabicPeriod"/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 do my shopping in the </a:t>
            </a:r>
            <a:r>
              <a:rPr lang="en-US" sz="2400" b="1" i="1" u="sng" dirty="0">
                <a:latin typeface="Times New Roman" pitchFamily="18" charset="0"/>
                <a:cs typeface="Times New Roman" pitchFamily="18" charset="0"/>
              </a:rPr>
              <a:t>neighborhood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shops, not in the town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centre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eaLnBrk="1" hangingPunct="1">
              <a:lnSpc>
                <a:spcPct val="200000"/>
              </a:lnSpc>
              <a:buFontTx/>
              <a:buAutoNum type="arabicPeriod" startAt="3"/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At weekends the city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centre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is always </a:t>
            </a:r>
            <a:r>
              <a:rPr lang="en-US" sz="2400" b="1" i="1" u="sng" dirty="0">
                <a:latin typeface="Times New Roman" pitchFamily="18" charset="0"/>
                <a:cs typeface="Times New Roman" pitchFamily="18" charset="0"/>
              </a:rPr>
              <a:t>packed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with people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eaLnBrk="1" hangingPunct="1">
              <a:lnSpc>
                <a:spcPct val="200000"/>
              </a:lnSpc>
              <a:buFontTx/>
              <a:buAutoNum type="arabicPeriod" startAt="3"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My friend's family has just moved to a </a:t>
            </a:r>
            <a:r>
              <a:rPr lang="en-US" sz="2400" b="1" i="1" u="sng" dirty="0" smtClean="0">
                <a:latin typeface="Times New Roman" pitchFamily="18" charset="0"/>
                <a:cs typeface="Times New Roman" pitchFamily="18" charset="0"/>
              </a:rPr>
              <a:t>nearby</a:t>
            </a: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town.</a:t>
            </a:r>
          </a:p>
          <a:p>
            <a:pPr eaLnBrk="1" hangingPunct="1">
              <a:lnSpc>
                <a:spcPct val="200000"/>
              </a:lnSpc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. There is far too much pollution nowadays in </a:t>
            </a:r>
            <a:r>
              <a:rPr lang="en-US" sz="2400" b="1" i="1" u="sng" dirty="0">
                <a:latin typeface="Times New Roman" pitchFamily="18" charset="0"/>
                <a:cs typeface="Times New Roman" pitchFamily="18" charset="0"/>
              </a:rPr>
              <a:t>city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areas.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7150100" y="2170112"/>
            <a:ext cx="220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9169400" y="2899788"/>
            <a:ext cx="1778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064500" y="3627260"/>
            <a:ext cx="220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crowded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658100" y="4273550"/>
            <a:ext cx="3403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neighbouring</a:t>
            </a:r>
            <a:endParaRPr lang="en-US" alt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813675" y="5084408"/>
            <a:ext cx="12065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urban</a:t>
            </a:r>
          </a:p>
        </p:txBody>
      </p:sp>
      <p:sp>
        <p:nvSpPr>
          <p:cNvPr id="14" name="TextBox 10"/>
          <p:cNvSpPr txBox="1">
            <a:spLocks noChangeArrowheads="1"/>
          </p:cNvSpPr>
          <p:nvPr/>
        </p:nvSpPr>
        <p:spPr bwMode="auto">
          <a:xfrm>
            <a:off x="0" y="1062830"/>
            <a:ext cx="12192000" cy="46196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crowded  –   international  –  local   –   urban   –     neighboring </a:t>
            </a:r>
          </a:p>
        </p:txBody>
      </p:sp>
    </p:spTree>
    <p:extLst>
      <p:ext uri="{BB962C8B-B14F-4D97-AF65-F5344CB8AC3E}">
        <p14:creationId xmlns:p14="http://schemas.microsoft.com/office/powerpoint/2010/main" val="2052786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3" name="Oval 12">
            <a:extLst/>
          </p:cNvPr>
          <p:cNvSpPr/>
          <p:nvPr/>
        </p:nvSpPr>
        <p:spPr>
          <a:xfrm>
            <a:off x="598488" y="20574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5" name="Oval 14">
            <a:extLst/>
          </p:cNvPr>
          <p:cNvSpPr/>
          <p:nvPr/>
        </p:nvSpPr>
        <p:spPr>
          <a:xfrm>
            <a:off x="6096000" y="3516313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6" name="Oval 15">
            <a:extLst/>
          </p:cNvPr>
          <p:cNvSpPr/>
          <p:nvPr/>
        </p:nvSpPr>
        <p:spPr>
          <a:xfrm>
            <a:off x="576263" y="4244975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7" name="Oval 16">
            <a:extLst/>
          </p:cNvPr>
          <p:cNvSpPr/>
          <p:nvPr/>
        </p:nvSpPr>
        <p:spPr>
          <a:xfrm>
            <a:off x="6084888" y="4964113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8" name="Oval 17">
            <a:extLst/>
          </p:cNvPr>
          <p:cNvSpPr/>
          <p:nvPr/>
        </p:nvSpPr>
        <p:spPr>
          <a:xfrm>
            <a:off x="3330575" y="5715000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19" name="Oval 18">
            <a:extLst/>
          </p:cNvPr>
          <p:cNvSpPr/>
          <p:nvPr/>
        </p:nvSpPr>
        <p:spPr>
          <a:xfrm>
            <a:off x="6084888" y="2765425"/>
            <a:ext cx="4572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0" y="304800"/>
            <a:ext cx="12192000" cy="52387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Work in pairs to do the quiz.</a:t>
            </a:r>
          </a:p>
        </p:txBody>
      </p:sp>
      <p:sp>
        <p:nvSpPr>
          <p:cNvPr id="21" name="TextBox 20">
            <a:extLst/>
          </p:cNvPr>
          <p:cNvSpPr txBox="1"/>
          <p:nvPr/>
        </p:nvSpPr>
        <p:spPr>
          <a:xfrm>
            <a:off x="609600" y="1676400"/>
            <a:ext cx="11582400" cy="4524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1. Which city is the oldest?</a:t>
            </a:r>
          </a:p>
          <a:p>
            <a:pPr marL="457200" indent="-457200" eaLnBrk="1" hangingPunct="1">
              <a:buFontTx/>
              <a:buAutoNum type="alphaUcPeriod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Ha Noi		B. Hue		C. Can Tho</a:t>
            </a:r>
          </a:p>
          <a:p>
            <a:pPr eaLnBrk="1" hangingPunct="1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2. Which city is in Oceania?</a:t>
            </a:r>
          </a:p>
          <a:p>
            <a:pPr marL="457200" indent="-457200" eaLnBrk="1" hangingPunct="1">
              <a:buFontTx/>
              <a:buAutoNum type="alphaUcPeriod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Baghdad		B. Amsterdam	             C. Canberra</a:t>
            </a:r>
          </a:p>
          <a:p>
            <a:pPr eaLnBrk="1" hangingPunct="1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3. Which city is the best-known city in North America?</a:t>
            </a:r>
          </a:p>
          <a:p>
            <a:pPr marL="457200" indent="-457200" eaLnBrk="1" hangingPunct="1">
              <a:buFontTx/>
              <a:buAutoNum type="alphaUcPeriod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Chicago		B. Vancouver		C. New York</a:t>
            </a:r>
          </a:p>
          <a:p>
            <a:pPr eaLnBrk="1" hangingPunct="1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4. Which city is in Africa?</a:t>
            </a:r>
          </a:p>
          <a:p>
            <a:pPr marL="457200" indent="-457200" eaLnBrk="1" hangingPunct="1">
              <a:buFontTx/>
              <a:buAutoNum type="alphaUcPeriod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Luanda		B. Athens		C. Buenos Aires</a:t>
            </a:r>
          </a:p>
          <a:p>
            <a:pPr eaLnBrk="1" hangingPunct="1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5. Which city has the World Heritage status?</a:t>
            </a:r>
          </a:p>
          <a:p>
            <a:pPr marL="457200" indent="-457200" eaLnBrk="1" hangingPunct="1">
              <a:buFontTx/>
              <a:buAutoNum type="alphaUcPeriod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Bac Giang	B. Vinh		             C. Hoi An</a:t>
            </a:r>
          </a:p>
          <a:p>
            <a:pPr eaLnBrk="1" hangingPunct="1">
              <a:defRPr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6. Which is a capital city? </a:t>
            </a:r>
          </a:p>
          <a:p>
            <a:pPr eaLnBrk="1" hangingPunct="1"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A. Rio			B. Moscow		C. Osaka</a:t>
            </a:r>
          </a:p>
        </p:txBody>
      </p:sp>
      <p:sp>
        <p:nvSpPr>
          <p:cNvPr id="22" name="Rounded Rectangle 21">
            <a:extLst/>
          </p:cNvPr>
          <p:cNvSpPr/>
          <p:nvPr/>
        </p:nvSpPr>
        <p:spPr>
          <a:xfrm>
            <a:off x="4476750" y="1028700"/>
            <a:ext cx="2438400" cy="533400"/>
          </a:xfrm>
          <a:prstGeom prst="roundRect">
            <a:avLst/>
          </a:prstGeom>
          <a:solidFill>
            <a:srgbClr val="66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7"/>
          <p:cNvSpPr txBox="1">
            <a:spLocks noChangeArrowheads="1"/>
          </p:cNvSpPr>
          <p:nvPr/>
        </p:nvSpPr>
        <p:spPr bwMode="auto">
          <a:xfrm>
            <a:off x="4210050" y="1038225"/>
            <a:ext cx="2971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CITY QUIZ</a:t>
            </a:r>
          </a:p>
        </p:txBody>
      </p:sp>
    </p:spTree>
    <p:extLst>
      <p:ext uri="{BB962C8B-B14F-4D97-AF65-F5344CB8AC3E}">
        <p14:creationId xmlns:p14="http://schemas.microsoft.com/office/powerpoint/2010/main" val="160631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8">
            <a:extLst>
              <a:ext uri="{FF2B5EF4-FFF2-40B4-BE49-F238E27FC236}">
                <a16:creationId xmlns="" xmlns:a16="http://schemas.microsoft.com/office/drawing/2014/main" id="{ACD1B1F1-0DDD-4086-957F-E18F79CEFB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2" y="1910"/>
            <a:ext cx="12190158" cy="6856964"/>
          </a:xfrm>
          <a:prstGeom prst="rect">
            <a:avLst/>
          </a:prstGeom>
        </p:spPr>
      </p:pic>
      <p:sp>
        <p:nvSpPr>
          <p:cNvPr id="3" name="AutoShape 13"/>
          <p:cNvSpPr>
            <a:spLocks noChangeArrowheads="1"/>
          </p:cNvSpPr>
          <p:nvPr/>
        </p:nvSpPr>
        <p:spPr bwMode="auto">
          <a:xfrm>
            <a:off x="3143250" y="3276600"/>
            <a:ext cx="303213" cy="323850"/>
          </a:xfrm>
          <a:prstGeom prst="irregularSeal1">
            <a:avLst/>
          </a:prstGeom>
          <a:gradFill rotWithShape="1">
            <a:gsLst>
              <a:gs pos="0">
                <a:srgbClr val="FF0066"/>
              </a:gs>
              <a:gs pos="100000">
                <a:srgbClr val="FF0000">
                  <a:alpha val="3998"/>
                </a:srgbClr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63">
              <a:spcBef>
                <a:spcPct val="0"/>
              </a:spcBef>
              <a:buNone/>
              <a:defRPr/>
            </a:pPr>
            <a:endParaRPr lang="en-US" altLang="en-US" sz="13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15"/>
          <p:cNvSpPr>
            <a:spLocks noChangeArrowheads="1"/>
          </p:cNvSpPr>
          <p:nvPr/>
        </p:nvSpPr>
        <p:spPr bwMode="auto">
          <a:xfrm>
            <a:off x="4841875" y="5386388"/>
            <a:ext cx="406400" cy="404812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63">
              <a:spcBef>
                <a:spcPct val="0"/>
              </a:spcBef>
              <a:buNone/>
              <a:defRPr/>
            </a:pPr>
            <a:endParaRPr lang="en-US" altLang="en-US" sz="13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16"/>
          <p:cNvSpPr>
            <a:spLocks noChangeArrowheads="1"/>
          </p:cNvSpPr>
          <p:nvPr/>
        </p:nvSpPr>
        <p:spPr bwMode="auto">
          <a:xfrm>
            <a:off x="8205788" y="2468563"/>
            <a:ext cx="419100" cy="301625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63">
              <a:spcBef>
                <a:spcPct val="0"/>
              </a:spcBef>
              <a:buNone/>
              <a:defRPr/>
            </a:pPr>
            <a:endParaRPr lang="en-US" altLang="en-US" sz="13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4210050" y="3298825"/>
            <a:ext cx="407988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63">
              <a:spcBef>
                <a:spcPct val="0"/>
              </a:spcBef>
              <a:buNone/>
              <a:defRPr/>
            </a:pPr>
            <a:endParaRPr lang="en-US" altLang="en-US" sz="13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8"/>
          <p:cNvSpPr>
            <a:spLocks noChangeArrowheads="1"/>
          </p:cNvSpPr>
          <p:nvPr/>
        </p:nvSpPr>
        <p:spPr bwMode="auto">
          <a:xfrm>
            <a:off x="6178550" y="5118100"/>
            <a:ext cx="406400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63">
              <a:spcBef>
                <a:spcPct val="0"/>
              </a:spcBef>
              <a:buNone/>
              <a:defRPr/>
            </a:pPr>
            <a:endParaRPr lang="en-US" altLang="en-US" sz="13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AutoShape 19"/>
          <p:cNvSpPr>
            <a:spLocks noChangeArrowheads="1"/>
          </p:cNvSpPr>
          <p:nvPr/>
        </p:nvSpPr>
        <p:spPr bwMode="auto">
          <a:xfrm>
            <a:off x="9645651" y="1630363"/>
            <a:ext cx="377825" cy="228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20"/>
          <p:cNvSpPr>
            <a:spLocks noChangeArrowheads="1"/>
          </p:cNvSpPr>
          <p:nvPr/>
        </p:nvSpPr>
        <p:spPr bwMode="auto">
          <a:xfrm>
            <a:off x="3143251" y="4362450"/>
            <a:ext cx="314325" cy="22860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21"/>
          <p:cNvSpPr>
            <a:spLocks noChangeArrowheads="1"/>
          </p:cNvSpPr>
          <p:nvPr/>
        </p:nvSpPr>
        <p:spPr bwMode="auto">
          <a:xfrm>
            <a:off x="9201151" y="3905250"/>
            <a:ext cx="377825" cy="28575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24"/>
          <p:cNvSpPr>
            <a:spLocks noChangeArrowheads="1"/>
          </p:cNvSpPr>
          <p:nvPr/>
        </p:nvSpPr>
        <p:spPr bwMode="auto">
          <a:xfrm>
            <a:off x="8229601" y="4476750"/>
            <a:ext cx="250825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utoShape 25"/>
          <p:cNvSpPr>
            <a:spLocks noChangeArrowheads="1"/>
          </p:cNvSpPr>
          <p:nvPr/>
        </p:nvSpPr>
        <p:spPr bwMode="auto">
          <a:xfrm>
            <a:off x="4651375" y="4819650"/>
            <a:ext cx="252413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26"/>
          <p:cNvSpPr>
            <a:spLocks noChangeArrowheads="1"/>
          </p:cNvSpPr>
          <p:nvPr/>
        </p:nvSpPr>
        <p:spPr bwMode="auto">
          <a:xfrm>
            <a:off x="3143251" y="1790700"/>
            <a:ext cx="250825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27"/>
          <p:cNvSpPr>
            <a:spLocks noChangeArrowheads="1"/>
          </p:cNvSpPr>
          <p:nvPr/>
        </p:nvSpPr>
        <p:spPr bwMode="auto">
          <a:xfrm>
            <a:off x="4022725" y="4305300"/>
            <a:ext cx="252413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AutoShape 28"/>
          <p:cNvSpPr>
            <a:spLocks noChangeArrowheads="1"/>
          </p:cNvSpPr>
          <p:nvPr/>
        </p:nvSpPr>
        <p:spPr bwMode="auto">
          <a:xfrm>
            <a:off x="8670925" y="5211763"/>
            <a:ext cx="252413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utoShape 29"/>
          <p:cNvSpPr>
            <a:spLocks noChangeArrowheads="1"/>
          </p:cNvSpPr>
          <p:nvPr/>
        </p:nvSpPr>
        <p:spPr bwMode="auto">
          <a:xfrm>
            <a:off x="9429750" y="2476500"/>
            <a:ext cx="317500" cy="330200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AutoShape 30"/>
          <p:cNvSpPr>
            <a:spLocks noChangeArrowheads="1"/>
          </p:cNvSpPr>
          <p:nvPr/>
        </p:nvSpPr>
        <p:spPr bwMode="auto">
          <a:xfrm>
            <a:off x="3794125" y="2138363"/>
            <a:ext cx="319088" cy="330200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AutoShape 31"/>
          <p:cNvSpPr>
            <a:spLocks noChangeArrowheads="1"/>
          </p:cNvSpPr>
          <p:nvPr/>
        </p:nvSpPr>
        <p:spPr bwMode="auto">
          <a:xfrm>
            <a:off x="6867526" y="1738313"/>
            <a:ext cx="250825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32"/>
          <p:cNvSpPr>
            <a:spLocks noChangeArrowheads="1"/>
          </p:cNvSpPr>
          <p:nvPr/>
        </p:nvSpPr>
        <p:spPr bwMode="auto">
          <a:xfrm>
            <a:off x="5103813" y="2270125"/>
            <a:ext cx="250825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AutoShape 33"/>
          <p:cNvSpPr>
            <a:spLocks noChangeArrowheads="1"/>
          </p:cNvSpPr>
          <p:nvPr/>
        </p:nvSpPr>
        <p:spPr bwMode="auto">
          <a:xfrm>
            <a:off x="3381375" y="312738"/>
            <a:ext cx="419100" cy="303212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63">
              <a:spcBef>
                <a:spcPct val="0"/>
              </a:spcBef>
              <a:buNone/>
              <a:defRPr/>
            </a:pPr>
            <a:endParaRPr lang="en-US" altLang="en-US" sz="1350">
              <a:solidFill>
                <a:srgbClr val="0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21" name="AutoShape 34"/>
          <p:cNvSpPr>
            <a:spLocks noChangeArrowheads="1"/>
          </p:cNvSpPr>
          <p:nvPr/>
        </p:nvSpPr>
        <p:spPr bwMode="auto">
          <a:xfrm>
            <a:off x="9493250" y="876300"/>
            <a:ext cx="419100" cy="303213"/>
          </a:xfrm>
          <a:prstGeom prst="star4">
            <a:avLst>
              <a:gd name="adj" fmla="val 125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63">
              <a:spcBef>
                <a:spcPct val="0"/>
              </a:spcBef>
              <a:buNone/>
              <a:defRPr/>
            </a:pPr>
            <a:endParaRPr lang="en-US" altLang="en-US" sz="13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AutoShape 35"/>
          <p:cNvSpPr>
            <a:spLocks noChangeArrowheads="1"/>
          </p:cNvSpPr>
          <p:nvPr/>
        </p:nvSpPr>
        <p:spPr bwMode="auto">
          <a:xfrm>
            <a:off x="7356475" y="647700"/>
            <a:ext cx="406400" cy="404813"/>
          </a:xfrm>
          <a:prstGeom prst="star4">
            <a:avLst>
              <a:gd name="adj" fmla="val 12500"/>
            </a:avLst>
          </a:prstGeom>
          <a:gradFill rotWithShape="1">
            <a:gsLst>
              <a:gs pos="0">
                <a:srgbClr val="000082"/>
              </a:gs>
              <a:gs pos="100000">
                <a:srgbClr val="FF8200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defTabSz="914363">
              <a:spcBef>
                <a:spcPct val="0"/>
              </a:spcBef>
              <a:buNone/>
              <a:defRPr/>
            </a:pPr>
            <a:endParaRPr lang="en-US" altLang="en-US" sz="135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AutoShape 36"/>
          <p:cNvSpPr>
            <a:spLocks noChangeArrowheads="1"/>
          </p:cNvSpPr>
          <p:nvPr/>
        </p:nvSpPr>
        <p:spPr bwMode="auto">
          <a:xfrm>
            <a:off x="2714626" y="957263"/>
            <a:ext cx="314325" cy="28575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AutoShape 37"/>
          <p:cNvSpPr>
            <a:spLocks noChangeArrowheads="1"/>
          </p:cNvSpPr>
          <p:nvPr/>
        </p:nvSpPr>
        <p:spPr bwMode="auto">
          <a:xfrm>
            <a:off x="8856663" y="390525"/>
            <a:ext cx="188912" cy="285750"/>
          </a:xfrm>
          <a:prstGeom prst="star5">
            <a:avLst/>
          </a:prstGeom>
          <a:gradFill rotWithShape="1">
            <a:gsLst>
              <a:gs pos="0">
                <a:srgbClr val="FFFF00"/>
              </a:gs>
              <a:gs pos="100000">
                <a:srgbClr val="1907FD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25" name="AutoShape 40"/>
          <p:cNvSpPr>
            <a:spLocks noChangeArrowheads="1"/>
          </p:cNvSpPr>
          <p:nvPr/>
        </p:nvSpPr>
        <p:spPr bwMode="auto">
          <a:xfrm>
            <a:off x="9834563" y="603250"/>
            <a:ext cx="250825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AutoShape 41"/>
          <p:cNvSpPr>
            <a:spLocks noChangeArrowheads="1"/>
          </p:cNvSpPr>
          <p:nvPr/>
        </p:nvSpPr>
        <p:spPr bwMode="auto">
          <a:xfrm>
            <a:off x="5846763" y="647700"/>
            <a:ext cx="252412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AutoShape 42"/>
          <p:cNvSpPr>
            <a:spLocks noChangeArrowheads="1"/>
          </p:cNvSpPr>
          <p:nvPr/>
        </p:nvSpPr>
        <p:spPr bwMode="auto">
          <a:xfrm>
            <a:off x="10209213" y="3279775"/>
            <a:ext cx="252412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AutoShape 43"/>
          <p:cNvSpPr>
            <a:spLocks noChangeArrowheads="1"/>
          </p:cNvSpPr>
          <p:nvPr/>
        </p:nvSpPr>
        <p:spPr bwMode="auto">
          <a:xfrm>
            <a:off x="4841875" y="876300"/>
            <a:ext cx="317500" cy="330200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AutoShape 44"/>
          <p:cNvSpPr>
            <a:spLocks noChangeArrowheads="1"/>
          </p:cNvSpPr>
          <p:nvPr/>
        </p:nvSpPr>
        <p:spPr bwMode="auto">
          <a:xfrm>
            <a:off x="8361363" y="933450"/>
            <a:ext cx="319087" cy="330200"/>
          </a:xfrm>
          <a:prstGeom prst="star5">
            <a:avLst/>
          </a:prstGeom>
          <a:gradFill rotWithShape="1">
            <a:gsLst>
              <a:gs pos="0">
                <a:schemeClr val="accent1"/>
              </a:gs>
              <a:gs pos="100000">
                <a:srgbClr val="FF0066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AutoShape 28"/>
          <p:cNvSpPr>
            <a:spLocks noChangeArrowheads="1"/>
          </p:cNvSpPr>
          <p:nvPr/>
        </p:nvSpPr>
        <p:spPr bwMode="auto">
          <a:xfrm>
            <a:off x="3709988" y="5191125"/>
            <a:ext cx="252412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AutoShape 28"/>
          <p:cNvSpPr>
            <a:spLocks noChangeArrowheads="1"/>
          </p:cNvSpPr>
          <p:nvPr/>
        </p:nvSpPr>
        <p:spPr bwMode="auto">
          <a:xfrm>
            <a:off x="8307388" y="3279775"/>
            <a:ext cx="252412" cy="228600"/>
          </a:xfrm>
          <a:prstGeom prst="star5">
            <a:avLst/>
          </a:prstGeom>
          <a:gradFill rotWithShape="1">
            <a:gsLst>
              <a:gs pos="0">
                <a:srgbClr val="FF0000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defTabSz="914363">
              <a:defRPr/>
            </a:pPr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4"/>
          <p:cNvSpPr txBox="1">
            <a:spLocks noChangeArrowheads="1"/>
          </p:cNvSpPr>
          <p:nvPr/>
        </p:nvSpPr>
        <p:spPr>
          <a:xfrm>
            <a:off x="3028951" y="3194050"/>
            <a:ext cx="9759950" cy="4000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tx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en-US" sz="6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</a:t>
            </a:r>
            <a:r>
              <a:rPr lang="en-US" alt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endParaRPr lang="en-US" alt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25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3" presetClass="entr" presetSubtype="52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3" presetClass="entr" presetSubtype="52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3" presetClass="entr" presetSubtype="528" repeatCount="indefinite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4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3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08333E-6 2.59259E-6 L 2.08333E-6 -0.07222 " pathEditMode="relative" rAng="0" ptsTypes="AA">
                                      <p:cBhvr>
                                        <p:cTn id="184" dur="1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8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7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7" dur="75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8" dur="750" fill="hold">
                                          <p:stCondLst>
                                            <p:cond delay="22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20" grpId="0" animBg="1"/>
      <p:bldP spid="21" grpId="0" animBg="1"/>
      <p:bldP spid="22" grpId="0" animBg="1"/>
      <p:bldP spid="32" grpId="0"/>
      <p:bldP spid="32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8">
            <a:extLst>
              <a:ext uri="{FF2B5EF4-FFF2-40B4-BE49-F238E27FC236}">
                <a16:creationId xmlns="" xmlns:a16="http://schemas.microsoft.com/office/drawing/2014/main" id="{ACD1B1F1-0DDD-4086-957F-E18F79CEF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" y="1910"/>
            <a:ext cx="12190158" cy="685696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380" y="-49211"/>
            <a:ext cx="12189620" cy="76835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vi-VN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 WORK </a:t>
            </a:r>
          </a:p>
        </p:txBody>
      </p:sp>
      <p:sp>
        <p:nvSpPr>
          <p:cNvPr id="6" name="Cloud Callout 5"/>
          <p:cNvSpPr/>
          <p:nvPr/>
        </p:nvSpPr>
        <p:spPr>
          <a:xfrm>
            <a:off x="604840" y="1228725"/>
            <a:ext cx="7272335" cy="3608505"/>
          </a:xfrm>
          <a:prstGeom prst="cloudCallout">
            <a:avLst>
              <a:gd name="adj1" fmla="val 75809"/>
              <a:gd name="adj2" fmla="val 2879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466850" y="1883289"/>
            <a:ext cx="7458075" cy="20621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by heart the new words</a:t>
            </a:r>
          </a:p>
          <a:p>
            <a:pPr eaLnBrk="1" hangingPunct="1">
              <a:buFontTx/>
              <a:buChar char="-"/>
            </a:pP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the dialogue. </a:t>
            </a:r>
          </a:p>
          <a:p>
            <a:pPr eaLnBrk="1" hangingPunct="1">
              <a:buFontTx/>
              <a:buChar char="-"/>
            </a:pP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Redo exercise 1c/ page 17</a:t>
            </a:r>
          </a:p>
          <a:p>
            <a:pPr eaLnBrk="1" hangingPunct="1">
              <a:buFontTx/>
              <a:buChar char="-"/>
            </a:pPr>
            <a:r>
              <a:rPr lang="en-US" altLang="vi-VN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Prepare U2- A closer look 1</a:t>
            </a:r>
          </a:p>
        </p:txBody>
      </p:sp>
    </p:spTree>
    <p:extLst>
      <p:ext uri="{BB962C8B-B14F-4D97-AF65-F5344CB8AC3E}">
        <p14:creationId xmlns:p14="http://schemas.microsoft.com/office/powerpoint/2010/main" val="848506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4">
            <a:extLst>
              <a:ext uri="{FF2B5EF4-FFF2-40B4-BE49-F238E27FC236}">
                <a16:creationId xmlns=""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572027" y="3906811"/>
            <a:ext cx="981270" cy="381367"/>
          </a:xfrm>
          <a:prstGeom prst="rect">
            <a:avLst/>
          </a:prstGeom>
        </p:spPr>
      </p:pic>
      <p:pic>
        <p:nvPicPr>
          <p:cNvPr id="10" name="3">
            <a:extLst>
              <a:ext uri="{FF2B5EF4-FFF2-40B4-BE49-F238E27FC236}">
                <a16:creationId xmlns=""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38223" y="3325465"/>
            <a:ext cx="807419" cy="313800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=""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8178176" y="3351519"/>
            <a:ext cx="909571" cy="353501"/>
          </a:xfrm>
          <a:prstGeom prst="rect">
            <a:avLst/>
          </a:prstGeom>
        </p:spPr>
      </p:pic>
      <p:pic>
        <p:nvPicPr>
          <p:cNvPr id="12" name="1">
            <a:extLst>
              <a:ext uri="{FF2B5EF4-FFF2-40B4-BE49-F238E27FC236}">
                <a16:creationId xmlns=""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9650527">
            <a:off x="9123025" y="3584027"/>
            <a:ext cx="845235" cy="32849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5811910" y="2033703"/>
            <a:ext cx="5943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>
                <a:ln w="38100">
                  <a:solidFill>
                    <a:srgbClr val="475D6B"/>
                  </a:solidFill>
                  <a:prstDash val="solid"/>
                </a:ln>
                <a:noFill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kumimoji="0" lang="en-US" sz="5400" b="1" i="0" u="none" strike="noStrike" kern="1200" normalizeH="0" baseline="0" noProof="0">
                <a:ln w="38100">
                  <a:solidFill>
                    <a:srgbClr val="475D6B"/>
                  </a:solidFill>
                  <a:prstDash val="solid"/>
                </a:ln>
                <a:noFill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MẬT MÃ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76488" y="3344314"/>
            <a:ext cx="1962108" cy="190189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B8AEFFDF-FA5D-49E5-94E8-1A555B06B25D}"/>
              </a:ext>
            </a:extLst>
          </p:cNvPr>
          <p:cNvSpPr txBox="1"/>
          <p:nvPr/>
        </p:nvSpPr>
        <p:spPr>
          <a:xfrm>
            <a:off x="5811910" y="758034"/>
            <a:ext cx="4672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28575">
                  <a:noFill/>
                  <a:prstDash val="solid"/>
                </a:ln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3200" b="1" dirty="0">
                <a:ln w="28575">
                  <a:noFill/>
                  <a:prstDash val="solid"/>
                </a:ln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200" b="1" dirty="0" smtClean="0">
                <a:ln w="28575">
                  <a:noFill/>
                  <a:prstDash val="solid"/>
                </a:ln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endParaRPr kumimoji="0" lang="en-US" sz="3200" b="1" i="0" u="none" strike="noStrike" kern="1200" normalizeH="0" baseline="0" noProof="0" dirty="0">
              <a:ln w="28575">
                <a:noFill/>
                <a:prstDash val="solid"/>
              </a:ln>
              <a:solidFill>
                <a:srgbClr val="FF0000"/>
              </a:solidFill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Jigsaw Puzzle">
            <a:hlinkClick r:id="" action="ppaction://media"/>
            <a:extLst>
              <a:ext uri="{FF2B5EF4-FFF2-40B4-BE49-F238E27FC236}">
                <a16:creationId xmlns="" xmlns:a16="http://schemas.microsoft.com/office/drawing/2014/main" id="{5B1A47EF-09C9-4AF1-84E6-7C6CB7FB5B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538798" y="6163034"/>
            <a:ext cx="487363" cy="48736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0A34BE6-ED42-41DF-897F-F731B27F184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791" y="3485061"/>
            <a:ext cx="961174" cy="190189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813E1AE1-7643-4785-BA16-F7C6737746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05490" y="1682279"/>
            <a:ext cx="1956986" cy="1956986"/>
          </a:xfrm>
          <a:prstGeom prst="rect">
            <a:avLst/>
          </a:prstGeom>
        </p:spPr>
      </p:pic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1BC13BA-A5F8-483D-8360-44343CD2F58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3036492" y="2443173"/>
            <a:ext cx="536548" cy="435200"/>
          </a:xfrm>
          <a:prstGeom prst="rect">
            <a:avLst/>
          </a:prstGeom>
        </p:spPr>
      </p:pic>
      <p:pic>
        <p:nvPicPr>
          <p:cNvPr id="43" name="Picture 42" descr="A picture containing yellow&#10;&#10;Description automatically generated">
            <a:extLst>
              <a:ext uri="{FF2B5EF4-FFF2-40B4-BE49-F238E27FC236}">
                <a16:creationId xmlns="" xmlns:a16="http://schemas.microsoft.com/office/drawing/2014/main" id="{315D7AC1-BBF4-4FDA-B68C-206CDCBECAB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278" y="2004269"/>
            <a:ext cx="3048000" cy="304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23659039-4F72-4787-86D5-CFF51CFD64FA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276479" y="3429000"/>
            <a:ext cx="1168717" cy="1168717"/>
          </a:xfrm>
          <a:prstGeom prst="rect">
            <a:avLst/>
          </a:prstGeom>
        </p:spPr>
      </p:pic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74319678-FE85-4B26-8107-D247CF332EC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92" y="457200"/>
            <a:ext cx="312586" cy="253584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="" xmlns:a16="http://schemas.microsoft.com/office/drawing/2014/main" id="{43CEEA26-AC31-4299-A07C-D7A664B69A2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80467" y="1278377"/>
            <a:ext cx="601878" cy="44639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0FBA157-C684-4B43-86AF-7AA55958D3B7}"/>
              </a:ext>
            </a:extLst>
          </p:cNvPr>
          <p:cNvSpPr txBox="1"/>
          <p:nvPr/>
        </p:nvSpPr>
        <p:spPr>
          <a:xfrm>
            <a:off x="6105490" y="13933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956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0.31589 -0.00301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94" y="-16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1">
            <a:extLst>
              <a:ext uri="{FF2B5EF4-FFF2-40B4-BE49-F238E27FC236}">
                <a16:creationId xmlns="" xmlns:a16="http://schemas.microsoft.com/office/drawing/2014/main" id="{6E0795B4-0539-4B9F-A6A6-9C3E1E5C2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6" y="2325"/>
            <a:ext cx="12187866" cy="6855675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028700" y="1828376"/>
            <a:ext cx="8841269" cy="1354136"/>
          </a:xfrm>
        </p:spPr>
        <p:txBody>
          <a:bodyPr>
            <a:no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Brush Script MT" panose="03060802040406070304" pitchFamily="66" charset="0"/>
              </a:rPr>
              <a:t>Thank for your attention!</a:t>
            </a:r>
            <a:endParaRPr lang="en-US" sz="7200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4954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3036492" y="2443173"/>
            <a:ext cx="536548" cy="435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5717662" y="655955"/>
            <a:ext cx="61771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b="1" dirty="0" smtClean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1. Please </a:t>
            </a:r>
            <a:r>
              <a:rPr lang="en-US" b="1" dirty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choose the correct name for </a:t>
            </a:r>
            <a:r>
              <a:rPr lang="en-US" b="1" dirty="0" smtClean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under picture?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Neo Sans Intel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7345903" y="3406543"/>
            <a:ext cx="1095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doni Bd BT" panose="02070803080706020303" pitchFamily="18" charset="0"/>
              </a:rPr>
              <a:t>Drums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7391132" y="3937307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doni Bd BT" panose="02070803080706020303" pitchFamily="18" charset="0"/>
              </a:rPr>
              <a:t>Lantern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9449958" y="3427548"/>
            <a:ext cx="866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C00000"/>
                </a:solidFill>
                <a:latin typeface="Bodoni Bd BT" panose="02070803080706020303" pitchFamily="18" charset="0"/>
              </a:rPr>
              <a:t>Paint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9449958" y="3957934"/>
            <a:ext cx="11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doni Bd BT" panose="02070803080706020303" pitchFamily="18" charset="0"/>
              </a:rPr>
              <a:t>Pottery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6488" y="2805975"/>
            <a:ext cx="1969191" cy="2440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6488" y="3344314"/>
            <a:ext cx="1962108" cy="1901899"/>
          </a:xfrm>
          <a:prstGeom prst="rect">
            <a:avLst/>
          </a:prstGeom>
        </p:spPr>
      </p:pic>
      <p:pic>
        <p:nvPicPr>
          <p:cNvPr id="9" name="4">
            <a:extLst>
              <a:ext uri="{FF2B5EF4-FFF2-40B4-BE49-F238E27FC236}">
                <a16:creationId xmlns=""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7341" y="5902410"/>
            <a:ext cx="1396105" cy="542591"/>
          </a:xfrm>
          <a:prstGeom prst="rect">
            <a:avLst/>
          </a:prstGeom>
        </p:spPr>
      </p:pic>
      <p:pic>
        <p:nvPicPr>
          <p:cNvPr id="10" name="3">
            <a:extLst>
              <a:ext uri="{FF2B5EF4-FFF2-40B4-BE49-F238E27FC236}">
                <a16:creationId xmlns=""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262831" y="5902410"/>
            <a:ext cx="1396105" cy="542591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=""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58321" y="5902410"/>
            <a:ext cx="1396105" cy="5425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3603" y="5155123"/>
            <a:ext cx="914479" cy="914479"/>
          </a:xfrm>
          <a:prstGeom prst="rect">
            <a:avLst/>
          </a:prstGeom>
        </p:spPr>
      </p:pic>
      <p:pic>
        <p:nvPicPr>
          <p:cNvPr id="19" name="Magic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E56DA454-0B95-400A-A86B-1609280095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6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512299" y="4430007"/>
            <a:ext cx="487363" cy="48736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61" y="-3208031"/>
            <a:ext cx="4937878" cy="27712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DC510AF4-FDAB-4D21-8224-9C0B089ED10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78" y="2360655"/>
            <a:ext cx="2359728" cy="218362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8B8EDFF5-DC0F-49F4-9C3D-795EAC2AF4B2}"/>
              </a:ext>
            </a:extLst>
          </p:cNvPr>
          <p:cNvGrpSpPr/>
          <p:nvPr/>
        </p:nvGrpSpPr>
        <p:grpSpPr>
          <a:xfrm>
            <a:off x="1871426" y="2614056"/>
            <a:ext cx="1585590" cy="1585588"/>
            <a:chOff x="1740753" y="2562737"/>
            <a:chExt cx="1833577" cy="1833577"/>
          </a:xfrm>
        </p:grpSpPr>
        <p:pic>
          <p:nvPicPr>
            <p:cNvPr id="8" name="Picture 7" descr="A picture containing invertebrate, animal&#10;&#10;Description automatically generated">
              <a:extLst>
                <a:ext uri="{FF2B5EF4-FFF2-40B4-BE49-F238E27FC236}">
                  <a16:creationId xmlns="" xmlns:a16="http://schemas.microsoft.com/office/drawing/2014/main" id="{BD256619-9050-494C-92FF-07090FE92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753" y="2562737"/>
              <a:ext cx="1833577" cy="183357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07BE3BC8-6F94-4508-B5F3-94435B1CCB90}"/>
                </a:ext>
              </a:extLst>
            </p:cNvPr>
            <p:cNvSpPr/>
            <p:nvPr/>
          </p:nvSpPr>
          <p:spPr>
            <a:xfrm>
              <a:off x="1860959" y="3283773"/>
              <a:ext cx="1593167" cy="39150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defRPr/>
              </a:pPr>
              <a:r>
                <a:rPr lang="en-US" sz="1600" dirty="0" smtClean="0">
                  <a:solidFill>
                    <a:schemeClr val="bg1"/>
                  </a:solidFill>
                  <a:latin typeface="Bodoni Bd BT" panose="02070803080706020303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Drums</a:t>
              </a:r>
              <a:endParaRPr lang="en-US" sz="1600" dirty="0">
                <a:solidFill>
                  <a:schemeClr val="bg1"/>
                </a:solidFill>
                <a:latin typeface="Bodoni Bd BT" panose="02070803080706020303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021878" y="3524021"/>
            <a:ext cx="324025" cy="301932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56147" y="4021905"/>
            <a:ext cx="324025" cy="30193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086721" y="3517079"/>
            <a:ext cx="324025" cy="30193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086720" y="4058763"/>
            <a:ext cx="324025" cy="30193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789907" y="3427475"/>
            <a:ext cx="595745" cy="595745"/>
          </a:xfrm>
          <a:prstGeom prst="rect">
            <a:avLst/>
          </a:prstGeom>
        </p:spPr>
      </p:pic>
      <p:pic>
        <p:nvPicPr>
          <p:cNvPr id="12" name="1">
            <a:extLst>
              <a:ext uri="{FF2B5EF4-FFF2-40B4-BE49-F238E27FC236}">
                <a16:creationId xmlns=""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53811" y="5902410"/>
            <a:ext cx="1396105" cy="5425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20" y="4294405"/>
            <a:ext cx="236951" cy="40056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228603" y="1051962"/>
            <a:ext cx="3347957" cy="2339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0462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48148E-6 L 0.39623 -0.50324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05" y="-251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9623 -0.50324 L 0.13894 -0.2472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12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4" presetClass="path" presetSubtype="0" repeatCount="indefinite" accel="50000" decel="5000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4.16667E-7 7.40741E-7 L 4.16667E-7 -0.01945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3036492" y="2443173"/>
            <a:ext cx="536548" cy="435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5843451" y="681900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dirty="0" smtClean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2. </a:t>
            </a:r>
            <a:r>
              <a:rPr lang="en-US" sz="1600" b="1" dirty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Please choose the correct name for </a:t>
            </a:r>
            <a:r>
              <a:rPr lang="en-US" sz="1600" b="1" dirty="0" smtClean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under </a:t>
            </a:r>
            <a:r>
              <a:rPr lang="en-US" sz="1600" b="1" dirty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picture?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7757716" y="3249881"/>
            <a:ext cx="982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dirty="0">
                <a:solidFill>
                  <a:srgbClr val="C00000"/>
                </a:solidFill>
                <a:latin typeface="Bodoni Bd BT" panose="02070803080706020303" pitchFamily="18" charset="0"/>
              </a:rPr>
              <a:t>Lantern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7765782" y="3791223"/>
            <a:ext cx="109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doni Bd BT" panose="02070803080706020303" pitchFamily="18" charset="0"/>
              </a:rPr>
              <a:t>Paintings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9610347" y="3264151"/>
            <a:ext cx="926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dirty="0" smtClean="0">
                <a:solidFill>
                  <a:srgbClr val="C00000"/>
                </a:solidFill>
                <a:latin typeface="Bodoni Bd BT" panose="02070803080706020303" pitchFamily="18" charset="0"/>
              </a:rPr>
              <a:t>Pottery</a:t>
            </a:r>
            <a:endParaRPr lang="en-US" dirty="0">
              <a:solidFill>
                <a:srgbClr val="C00000"/>
              </a:solidFill>
              <a:latin typeface="Bodoni Bd BT" panose="02070803080706020303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9614872" y="3803257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doni Bd BT" panose="02070803080706020303" pitchFamily="18" charset="0"/>
              </a:rPr>
              <a:t>Silk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6488" y="2805975"/>
            <a:ext cx="1969191" cy="2440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6488" y="3344314"/>
            <a:ext cx="1962108" cy="1901899"/>
          </a:xfrm>
          <a:prstGeom prst="rect">
            <a:avLst/>
          </a:prstGeom>
        </p:spPr>
      </p:pic>
      <p:pic>
        <p:nvPicPr>
          <p:cNvPr id="19" name="Magic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E56DA454-0B95-400A-A86B-1609280095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512299" y="4430007"/>
            <a:ext cx="487363" cy="48736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61" y="-3208031"/>
            <a:ext cx="4937878" cy="27712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DC510AF4-FDAB-4D21-8224-9C0B089ED10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78" y="2360655"/>
            <a:ext cx="2359728" cy="218362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8B8EDFF5-DC0F-49F4-9C3D-795EAC2AF4B2}"/>
              </a:ext>
            </a:extLst>
          </p:cNvPr>
          <p:cNvGrpSpPr/>
          <p:nvPr/>
        </p:nvGrpSpPr>
        <p:grpSpPr>
          <a:xfrm>
            <a:off x="1871426" y="2614056"/>
            <a:ext cx="1585590" cy="1585588"/>
            <a:chOff x="1740753" y="2562737"/>
            <a:chExt cx="1833577" cy="1833577"/>
          </a:xfrm>
        </p:grpSpPr>
        <p:pic>
          <p:nvPicPr>
            <p:cNvPr id="8" name="Picture 7" descr="A picture containing invertebrate, animal&#10;&#10;Description automatically generated">
              <a:extLst>
                <a:ext uri="{FF2B5EF4-FFF2-40B4-BE49-F238E27FC236}">
                  <a16:creationId xmlns="" xmlns:a16="http://schemas.microsoft.com/office/drawing/2014/main" id="{BD256619-9050-494C-92FF-07090FE92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753" y="2562737"/>
              <a:ext cx="1833577" cy="183357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07BE3BC8-6F94-4508-B5F3-94435B1CCB90}"/>
                </a:ext>
              </a:extLst>
            </p:cNvPr>
            <p:cNvSpPr/>
            <p:nvPr/>
          </p:nvSpPr>
          <p:spPr>
            <a:xfrm>
              <a:off x="1860959" y="3212589"/>
              <a:ext cx="1593167" cy="53387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 algn="ctr">
                <a:defRPr/>
              </a:pPr>
              <a:r>
                <a:rPr lang="en-US" sz="2400" b="1" dirty="0" smtClean="0">
                  <a:solidFill>
                    <a:schemeClr val="bg1"/>
                  </a:solidFill>
                  <a:latin typeface="Bodoni Bd BT" panose="02070803080706020303" pitchFamily="18" charset="0"/>
                  <a:ea typeface="Tahoma" panose="020B0604030504040204" pitchFamily="34" charset="0"/>
                  <a:cs typeface="Tahoma" panose="020B0604030504040204" pitchFamily="34" charset="0"/>
                </a:rPr>
                <a:t>Paintings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odoni Bd BT" panose="02070803080706020303" pitchFamily="18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90453" y="3295888"/>
            <a:ext cx="328238" cy="30585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394676" y="3811844"/>
            <a:ext cx="328238" cy="305858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=""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13320" y="3295888"/>
            <a:ext cx="328238" cy="305858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213320" y="3866731"/>
            <a:ext cx="328238" cy="30585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204201" y="3747832"/>
            <a:ext cx="561581" cy="561581"/>
          </a:xfrm>
          <a:prstGeom prst="rect">
            <a:avLst/>
          </a:prstGeom>
        </p:spPr>
      </p:pic>
      <p:pic>
        <p:nvPicPr>
          <p:cNvPr id="30" name="1">
            <a:extLst>
              <a:ext uri="{FF2B5EF4-FFF2-40B4-BE49-F238E27FC236}">
                <a16:creationId xmlns="" xmlns:a16="http://schemas.microsoft.com/office/drawing/2014/main" id="{09DD6665-D3B7-4B16-8A54-AB836C4816E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25" y="5902410"/>
            <a:ext cx="1390009" cy="542591"/>
          </a:xfrm>
          <a:prstGeom prst="rect">
            <a:avLst/>
          </a:prstGeom>
        </p:spPr>
      </p:pic>
      <p:pic>
        <p:nvPicPr>
          <p:cNvPr id="9" name="4">
            <a:extLst>
              <a:ext uri="{FF2B5EF4-FFF2-40B4-BE49-F238E27FC236}">
                <a16:creationId xmlns=""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767341" y="5902410"/>
            <a:ext cx="1396105" cy="542591"/>
          </a:xfrm>
          <a:prstGeom prst="rect">
            <a:avLst/>
          </a:prstGeom>
        </p:spPr>
      </p:pic>
      <p:pic>
        <p:nvPicPr>
          <p:cNvPr id="10" name="3">
            <a:extLst>
              <a:ext uri="{FF2B5EF4-FFF2-40B4-BE49-F238E27FC236}">
                <a16:creationId xmlns=""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262831" y="5902410"/>
            <a:ext cx="1396105" cy="542591"/>
          </a:xfrm>
          <a:prstGeom prst="rect">
            <a:avLst/>
          </a:prstGeom>
        </p:spPr>
      </p:pic>
      <p:pic>
        <p:nvPicPr>
          <p:cNvPr id="12" name="2">
            <a:extLst>
              <a:ext uri="{FF2B5EF4-FFF2-40B4-BE49-F238E27FC236}">
                <a16:creationId xmlns=""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369" y="5902410"/>
            <a:ext cx="1390009" cy="5425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172255" y="5200481"/>
            <a:ext cx="914479" cy="9144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20" y="4294405"/>
            <a:ext cx="236951" cy="40056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126568" y="1084466"/>
            <a:ext cx="3221003" cy="210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298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1.48148E-6 L 0.2711 -0.50163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68" y="-249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11 -0.50162 L 0.01667 -0.2509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21" y="12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4" presetClass="path" presetSubtype="0" repeatCount="indefinite" accel="50000" decel="5000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4.16667E-7 7.40741E-7 L 4.16667E-7 -0.01945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3036492" y="2443173"/>
            <a:ext cx="536548" cy="435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6009137" y="638249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dirty="0" smtClean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lang="en-US" sz="1600" b="1" dirty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Please choose the correct name for </a:t>
            </a:r>
            <a:r>
              <a:rPr lang="en-US" sz="1600" b="1" dirty="0" smtClean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under </a:t>
            </a:r>
            <a:r>
              <a:rPr lang="en-US" sz="1600" b="1" dirty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picture?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6488" y="2805975"/>
            <a:ext cx="1969191" cy="2440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6488" y="3344314"/>
            <a:ext cx="1962108" cy="1901899"/>
          </a:xfrm>
          <a:prstGeom prst="rect">
            <a:avLst/>
          </a:prstGeom>
        </p:spPr>
      </p:pic>
      <p:pic>
        <p:nvPicPr>
          <p:cNvPr id="9" name="4">
            <a:extLst>
              <a:ext uri="{FF2B5EF4-FFF2-40B4-BE49-F238E27FC236}">
                <a16:creationId xmlns=""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67341" y="5902410"/>
            <a:ext cx="1396105" cy="542591"/>
          </a:xfrm>
          <a:prstGeom prst="rect">
            <a:avLst/>
          </a:prstGeom>
        </p:spPr>
      </p:pic>
      <p:pic>
        <p:nvPicPr>
          <p:cNvPr id="10" name="1">
            <a:extLst>
              <a:ext uri="{FF2B5EF4-FFF2-40B4-BE49-F238E27FC236}">
                <a16:creationId xmlns=""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59" y="5902410"/>
            <a:ext cx="1390009" cy="542591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=""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58321" y="5902410"/>
            <a:ext cx="1396105" cy="5425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645679" y="5228951"/>
            <a:ext cx="914479" cy="914479"/>
          </a:xfrm>
          <a:prstGeom prst="rect">
            <a:avLst/>
          </a:prstGeom>
        </p:spPr>
      </p:pic>
      <p:pic>
        <p:nvPicPr>
          <p:cNvPr id="19" name="Magic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E56DA454-0B95-400A-A86B-1609280095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6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512299" y="4430007"/>
            <a:ext cx="487363" cy="48736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61" y="-3208031"/>
            <a:ext cx="4937878" cy="27712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DC510AF4-FDAB-4D21-8224-9C0B089ED10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78" y="2360655"/>
            <a:ext cx="2359728" cy="218362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8B8EDFF5-DC0F-49F4-9C3D-795EAC2AF4B2}"/>
              </a:ext>
            </a:extLst>
          </p:cNvPr>
          <p:cNvGrpSpPr/>
          <p:nvPr/>
        </p:nvGrpSpPr>
        <p:grpSpPr>
          <a:xfrm>
            <a:off x="1871426" y="2614056"/>
            <a:ext cx="1585590" cy="1585588"/>
            <a:chOff x="1740753" y="2562737"/>
            <a:chExt cx="1833577" cy="1833577"/>
          </a:xfrm>
        </p:grpSpPr>
        <p:pic>
          <p:nvPicPr>
            <p:cNvPr id="8" name="Picture 7" descr="A picture containing invertebrate, animal&#10;&#10;Description automatically generated">
              <a:extLst>
                <a:ext uri="{FF2B5EF4-FFF2-40B4-BE49-F238E27FC236}">
                  <a16:creationId xmlns="" xmlns:a16="http://schemas.microsoft.com/office/drawing/2014/main" id="{BD256619-9050-494C-92FF-07090FE92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753" y="2562737"/>
              <a:ext cx="1833577" cy="183357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07BE3BC8-6F94-4508-B5F3-94435B1CCB90}"/>
                </a:ext>
              </a:extLst>
            </p:cNvPr>
            <p:cNvSpPr/>
            <p:nvPr/>
          </p:nvSpPr>
          <p:spPr>
            <a:xfrm>
              <a:off x="1860959" y="3283773"/>
              <a:ext cx="1593167" cy="391504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lvl="0">
                <a:defRPr/>
              </a:pPr>
              <a:r>
                <a:rPr lang="en-US" sz="1600" b="1" dirty="0">
                  <a:solidFill>
                    <a:schemeClr val="bg1"/>
                  </a:solidFill>
                  <a:latin typeface="Bodoni Bd BT" panose="02070803080706020303" pitchFamily="18" charset="0"/>
                </a:rPr>
                <a:t>Lacquerwar</a:t>
              </a:r>
              <a:r>
                <a:rPr lang="en-US" sz="1600" dirty="0">
                  <a:solidFill>
                    <a:schemeClr val="bg1"/>
                  </a:solidFill>
                  <a:latin typeface="Bodoni Bd BT" panose="02070803080706020303" pitchFamily="18" charset="0"/>
                </a:rPr>
                <a:t>e</a:t>
              </a:r>
            </a:p>
          </p:txBody>
        </p:sp>
      </p:grpSp>
      <p:pic>
        <p:nvPicPr>
          <p:cNvPr id="12" name="3">
            <a:extLst>
              <a:ext uri="{FF2B5EF4-FFF2-40B4-BE49-F238E27FC236}">
                <a16:creationId xmlns=""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879" y="5902409"/>
            <a:ext cx="1390009" cy="5425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20" y="4294405"/>
            <a:ext cx="236951" cy="40056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044974" y="1095013"/>
            <a:ext cx="3117118" cy="21727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7345903" y="3406543"/>
            <a:ext cx="691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doni Bd BT" panose="02070803080706020303" pitchFamily="18" charset="0"/>
              </a:rPr>
              <a:t>Silk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7391132" y="3937307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doni Bd BT" panose="02070803080706020303" pitchFamily="18" charset="0"/>
              </a:rPr>
              <a:t>Lantern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9449958" y="3427548"/>
            <a:ext cx="19377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C00000"/>
                </a:solidFill>
                <a:latin typeface="Bodoni Bd BT" panose="02070803080706020303" pitchFamily="18" charset="0"/>
              </a:rPr>
              <a:t>Lacquerware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9449958" y="3957934"/>
            <a:ext cx="11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doni Bd BT" panose="02070803080706020303" pitchFamily="18" charset="0"/>
              </a:rPr>
              <a:t>Pottery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021878" y="3524021"/>
            <a:ext cx="324025" cy="30193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056147" y="4021905"/>
            <a:ext cx="324025" cy="30193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086721" y="3517079"/>
            <a:ext cx="324025" cy="30193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086720" y="4058763"/>
            <a:ext cx="324025" cy="30193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8854213" y="3436559"/>
            <a:ext cx="595745" cy="59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8415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1.48148E-6 L 0.1474 -0.5020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0" y="-25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74 -0.50208 L -0.10794 -0.2509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73" y="125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4" presetClass="path" presetSubtype="0" repeatCount="indefinite" accel="50000" decel="5000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4.16667E-7 7.40741E-7 L 4.16667E-7 -0.01945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4610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 descr="A close up of a logo&#10;&#10;Description automatically generated">
            <a:extLst>
              <a:ext uri="{FF2B5EF4-FFF2-40B4-BE49-F238E27FC236}">
                <a16:creationId xmlns="" xmlns:a16="http://schemas.microsoft.com/office/drawing/2014/main" id="{F00FF06E-DBE0-484E-BD9B-941BEFC0863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48">
            <a:off x="3036492" y="2443173"/>
            <a:ext cx="536548" cy="4352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C8624134-3E86-45B2-8853-06D14D26D64B}"/>
              </a:ext>
            </a:extLst>
          </p:cNvPr>
          <p:cNvSpPr txBox="1"/>
          <p:nvPr/>
        </p:nvSpPr>
        <p:spPr>
          <a:xfrm>
            <a:off x="5884091" y="645416"/>
            <a:ext cx="5943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600" b="1" dirty="0" smtClean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lang="en-US" sz="1600" b="1" dirty="0">
                <a:solidFill>
                  <a:srgbClr val="002060"/>
                </a:solidFill>
                <a:latin typeface="UTM Neo Sans Intel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Please choose the correct name for under picture?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FFEBB429-0DF6-432D-9419-9B40A21B09C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76488" y="2805975"/>
            <a:ext cx="1969191" cy="244023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670446-3115-44F6-9B45-557A634D5A5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76488" y="3344314"/>
            <a:ext cx="1962108" cy="1901899"/>
          </a:xfrm>
          <a:prstGeom prst="rect">
            <a:avLst/>
          </a:prstGeom>
        </p:spPr>
      </p:pic>
      <p:pic>
        <p:nvPicPr>
          <p:cNvPr id="9" name="3">
            <a:extLst>
              <a:ext uri="{FF2B5EF4-FFF2-40B4-BE49-F238E27FC236}">
                <a16:creationId xmlns="" xmlns:a16="http://schemas.microsoft.com/office/drawing/2014/main" id="{99D2260B-F90F-44DC-A77E-F735122B7A3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878" y="5902409"/>
            <a:ext cx="1390009" cy="542591"/>
          </a:xfrm>
          <a:prstGeom prst="rect">
            <a:avLst/>
          </a:prstGeom>
        </p:spPr>
      </p:pic>
      <p:pic>
        <p:nvPicPr>
          <p:cNvPr id="10" name="1">
            <a:extLst>
              <a:ext uri="{FF2B5EF4-FFF2-40B4-BE49-F238E27FC236}">
                <a16:creationId xmlns="" xmlns:a16="http://schemas.microsoft.com/office/drawing/2014/main" id="{46439FB1-7642-41C3-B701-F4EC7D1D0A1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59" y="5902410"/>
            <a:ext cx="1390009" cy="542591"/>
          </a:xfrm>
          <a:prstGeom prst="rect">
            <a:avLst/>
          </a:prstGeom>
        </p:spPr>
      </p:pic>
      <p:pic>
        <p:nvPicPr>
          <p:cNvPr id="11" name="2">
            <a:extLst>
              <a:ext uri="{FF2B5EF4-FFF2-40B4-BE49-F238E27FC236}">
                <a16:creationId xmlns="" xmlns:a16="http://schemas.microsoft.com/office/drawing/2014/main" id="{689876F3-23D2-4F2E-BFF0-34B990B73AE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58321" y="5902410"/>
            <a:ext cx="1396105" cy="54259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3638472D-1DB4-4C08-846B-A7E60A2DC2D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69612" y="5246213"/>
            <a:ext cx="914479" cy="914479"/>
          </a:xfrm>
          <a:prstGeom prst="rect">
            <a:avLst/>
          </a:prstGeom>
        </p:spPr>
      </p:pic>
      <p:pic>
        <p:nvPicPr>
          <p:cNvPr id="19" name="Magic sound effect">
            <a:hlinkClick r:id="" action="ppaction://media"/>
            <a:extLst>
              <a:ext uri="{FF2B5EF4-FFF2-40B4-BE49-F238E27FC236}">
                <a16:creationId xmlns="" xmlns:a16="http://schemas.microsoft.com/office/drawing/2014/main" id="{E56DA454-0B95-400A-A86B-16092800958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16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512299" y="4430007"/>
            <a:ext cx="487363" cy="48736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="" xmlns:a16="http://schemas.microsoft.com/office/drawing/2014/main" id="{B1334589-9074-49BA-B231-2FD5E0824E6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7061" y="-3208031"/>
            <a:ext cx="4937878" cy="277125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DC510AF4-FDAB-4D21-8224-9C0B089ED10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978" y="2360655"/>
            <a:ext cx="2359728" cy="218362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="" xmlns:a16="http://schemas.microsoft.com/office/drawing/2014/main" id="{8B8EDFF5-DC0F-49F4-9C3D-795EAC2AF4B2}"/>
              </a:ext>
            </a:extLst>
          </p:cNvPr>
          <p:cNvGrpSpPr/>
          <p:nvPr/>
        </p:nvGrpSpPr>
        <p:grpSpPr>
          <a:xfrm>
            <a:off x="1871426" y="2614056"/>
            <a:ext cx="1585590" cy="1585588"/>
            <a:chOff x="1740753" y="2562737"/>
            <a:chExt cx="1833577" cy="1833577"/>
          </a:xfrm>
        </p:grpSpPr>
        <p:pic>
          <p:nvPicPr>
            <p:cNvPr id="8" name="Picture 7" descr="A picture containing invertebrate, animal&#10;&#10;Description automatically generated">
              <a:extLst>
                <a:ext uri="{FF2B5EF4-FFF2-40B4-BE49-F238E27FC236}">
                  <a16:creationId xmlns="" xmlns:a16="http://schemas.microsoft.com/office/drawing/2014/main" id="{BD256619-9050-494C-92FF-07090FE922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40753" y="2562737"/>
              <a:ext cx="1833577" cy="183357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="" xmlns:a16="http://schemas.microsoft.com/office/drawing/2014/main" id="{07BE3BC8-6F94-4508-B5F3-94435B1CCB90}"/>
                </a:ext>
              </a:extLst>
            </p:cNvPr>
            <p:cNvSpPr/>
            <p:nvPr/>
          </p:nvSpPr>
          <p:spPr>
            <a:xfrm>
              <a:off x="1860959" y="3141407"/>
              <a:ext cx="1593167" cy="67623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Bodoni Bd BT" panose="02070803080706020303" pitchFamily="18" charset="0"/>
                </a:rPr>
                <a:t>Sydney Opera House</a:t>
              </a:r>
              <a:endParaRPr lang="en-US" sz="1600" dirty="0">
                <a:solidFill>
                  <a:schemeClr val="bg1"/>
                </a:solidFill>
                <a:latin typeface="Bodoni Bd BT" panose="02070803080706020303" pitchFamily="18" charset="0"/>
              </a:endParaRPr>
            </a:p>
          </p:txBody>
        </p:sp>
      </p:grpSp>
      <p:pic>
        <p:nvPicPr>
          <p:cNvPr id="12" name="4">
            <a:extLst>
              <a:ext uri="{FF2B5EF4-FFF2-40B4-BE49-F238E27FC236}">
                <a16:creationId xmlns="" xmlns:a16="http://schemas.microsoft.com/office/drawing/2014/main" id="{6707A293-903E-4B64-8304-9CF89CB5C03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436" y="5902409"/>
            <a:ext cx="1383913" cy="5425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FEB7FC6F-C70F-4469-B6D6-83FF1C41AB5C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20" y="4294405"/>
            <a:ext cx="236951" cy="40056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5548E7CF-D360-4144-AF33-65AED6B91676}"/>
              </a:ext>
            </a:extLst>
          </p:cNvPr>
          <p:cNvSpPr txBox="1"/>
          <p:nvPr/>
        </p:nvSpPr>
        <p:spPr>
          <a:xfrm>
            <a:off x="7345903" y="3406543"/>
            <a:ext cx="116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doni Bd BT" panose="02070803080706020303" pitchFamily="18" charset="0"/>
              </a:rPr>
              <a:t>Pottery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D7A6994F-0630-4713-8748-399C79D2DD9F}"/>
              </a:ext>
            </a:extLst>
          </p:cNvPr>
          <p:cNvSpPr txBox="1"/>
          <p:nvPr/>
        </p:nvSpPr>
        <p:spPr>
          <a:xfrm>
            <a:off x="7391132" y="3937307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doni Bd BT" panose="02070803080706020303" pitchFamily="18" charset="0"/>
              </a:rPr>
              <a:t>Lantern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301BFAFA-D38F-44D0-AA98-393BAFBBEA3F}"/>
              </a:ext>
            </a:extLst>
          </p:cNvPr>
          <p:cNvSpPr txBox="1"/>
          <p:nvPr/>
        </p:nvSpPr>
        <p:spPr>
          <a:xfrm>
            <a:off x="9449958" y="3427548"/>
            <a:ext cx="8664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srgbClr val="C00000"/>
                </a:solidFill>
                <a:latin typeface="Bodoni Bd BT" panose="02070803080706020303" pitchFamily="18" charset="0"/>
              </a:rPr>
              <a:t>Paint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odoni Bd BT" panose="02070803080706020303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B6B0843E-F541-4888-BD4B-46E0AF2BF2D3}"/>
              </a:ext>
            </a:extLst>
          </p:cNvPr>
          <p:cNvSpPr txBox="1"/>
          <p:nvPr/>
        </p:nvSpPr>
        <p:spPr>
          <a:xfrm>
            <a:off x="9449958" y="3957934"/>
            <a:ext cx="2316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Bodoni Bd BT" panose="02070803080706020303" pitchFamily="18" charset="0"/>
              </a:rPr>
              <a:t>Sydney Opera House</a:t>
            </a:r>
            <a:endParaRPr lang="en-US" dirty="0">
              <a:solidFill>
                <a:srgbClr val="C00000"/>
              </a:solidFill>
              <a:latin typeface="Bodoni Bd BT" panose="02070803080706020303" pitchFamily="18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7351ADC6-20B3-4CCF-9DF8-8EA4AC62208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021878" y="3524021"/>
            <a:ext cx="324025" cy="30193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F1052473-D994-457E-AB27-BD41BE79A8A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056147" y="4021905"/>
            <a:ext cx="324025" cy="30193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05A3363A-AC58-4D37-8194-5A9B4BB15277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9086721" y="3517079"/>
            <a:ext cx="324025" cy="30193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="" xmlns:a16="http://schemas.microsoft.com/office/drawing/2014/main" id="{27D23464-1C39-48E0-A01B-636B156BDD3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086720" y="4058763"/>
            <a:ext cx="324025" cy="30193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F237EE6E-08B3-4C0C-A022-57AC16576CCC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894441" y="3957934"/>
            <a:ext cx="595745" cy="5957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7183890" y="1026752"/>
            <a:ext cx="3270950" cy="2358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8261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48148E-6 L 0.02396 -0.5020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8" y="-251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1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96 -0.50208 L -0.23177 -0.2509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786" y="125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32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21600000">
                                      <p:cBhvr>
                                        <p:cTn id="81" dur="4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heelsp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85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2" presetClass="entr" presetSubtype="4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64" presetClass="path" presetSubtype="0" repeatCount="indefinite" accel="50000" decel="50000" autoRev="1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4.16667E-7 7.40741E-7 L 4.16667E-7 -0.01945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72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1" presetClass="mediacall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TIẾNG ANH 9- UNIT 2 - CITY LIFE - SGK 2018_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2325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1">
            <a:extLst>
              <a:ext uri="{FF2B5EF4-FFF2-40B4-BE49-F238E27FC236}">
                <a16:creationId xmlns="" xmlns:a16="http://schemas.microsoft.com/office/drawing/2014/main" id="{6E0795B4-0539-4B9F-A6A6-9C3E1E5C2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4" y="2325"/>
            <a:ext cx="12190246" cy="68570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76425" y="790575"/>
            <a:ext cx="660309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.VnVogueH" panose="020B7200000000000000" pitchFamily="34" charset="0"/>
              </a:rPr>
              <a:t>UNIT 2: City life</a:t>
            </a:r>
            <a:endParaRPr lang="en-US" sz="6600" dirty="0">
              <a:solidFill>
                <a:srgbClr val="FF0000"/>
              </a:solidFill>
              <a:latin typeface=".VnVogueH" panose="020B7200000000000000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26356" y="1898571"/>
            <a:ext cx="710322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 smtClean="0">
                <a:solidFill>
                  <a:srgbClr val="0A927C"/>
                </a:solidFill>
                <a:latin typeface=".VnVogueH" panose="020B7200000000000000" pitchFamily="34" charset="0"/>
              </a:rPr>
              <a:t>Getting started</a:t>
            </a:r>
            <a:endParaRPr lang="en-US" sz="6600" dirty="0">
              <a:solidFill>
                <a:srgbClr val="0A927C"/>
              </a:solidFill>
              <a:latin typeface=".VnVogueH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690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1502</TotalTime>
  <Words>560</Words>
  <Application>Microsoft Office PowerPoint</Application>
  <PresentationFormat>Widescreen</PresentationFormat>
  <Paragraphs>133</Paragraphs>
  <Slides>30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6" baseType="lpstr">
      <vt:lpstr>.VnVogueH</vt:lpstr>
      <vt:lpstr>UTM HelvetIns</vt:lpstr>
      <vt:lpstr>Tahoma</vt:lpstr>
      <vt:lpstr>Bodoni Bd BT</vt:lpstr>
      <vt:lpstr>Calibri</vt:lpstr>
      <vt:lpstr>Times New Roman</vt:lpstr>
      <vt:lpstr>Brush Script MT</vt:lpstr>
      <vt:lpstr>Calibri Light</vt:lpstr>
      <vt:lpstr>Arial Black</vt:lpstr>
      <vt:lpstr>Bahnschrift SemiBold SemiConden</vt:lpstr>
      <vt:lpstr>.VnRevue</vt:lpstr>
      <vt:lpstr>UTM Neo Sans Intel</vt:lpstr>
      <vt:lpstr>Comic Sans MS</vt:lpstr>
      <vt:lpstr>Arial</vt:lpstr>
      <vt:lpstr>.VnHelvetIns</vt:lpstr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Lucky number.</vt:lpstr>
      <vt:lpstr>1. Where did Paul grow up?</vt:lpstr>
      <vt:lpstr>2. What is the biggest city in Australia?</vt:lpstr>
      <vt:lpstr>3. How is the public transport in Sydney?</vt:lpstr>
      <vt:lpstr> 4. Why is there a great variety of things and foods in Sydney?</vt:lpstr>
      <vt:lpstr> 5. When was the first university built in Sydney?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Admin</cp:lastModifiedBy>
  <cp:revision>121</cp:revision>
  <dcterms:created xsi:type="dcterms:W3CDTF">2019-03-13T16:43:13Z</dcterms:created>
  <dcterms:modified xsi:type="dcterms:W3CDTF">2023-07-27T02:29:05Z</dcterms:modified>
</cp:coreProperties>
</file>