
<file path=[Content_Types].xml><?xml version="1.0" encoding="utf-8"?>
<Types xmlns="http://schemas.openxmlformats.org/package/2006/content-types"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0"/>
  </p:notesMasterIdLst>
  <p:sldIdLst>
    <p:sldId id="358" r:id="rId2"/>
    <p:sldId id="359" r:id="rId3"/>
    <p:sldId id="397" r:id="rId4"/>
    <p:sldId id="378" r:id="rId5"/>
    <p:sldId id="398" r:id="rId6"/>
    <p:sldId id="396" r:id="rId7"/>
    <p:sldId id="382" r:id="rId8"/>
    <p:sldId id="389" r:id="rId9"/>
    <p:sldId id="343" r:id="rId10"/>
    <p:sldId id="385" r:id="rId11"/>
    <p:sldId id="346" r:id="rId12"/>
    <p:sldId id="368" r:id="rId13"/>
    <p:sldId id="399" r:id="rId14"/>
    <p:sldId id="393" r:id="rId15"/>
    <p:sldId id="362" r:id="rId16"/>
    <p:sldId id="363" r:id="rId17"/>
    <p:sldId id="390" r:id="rId18"/>
    <p:sldId id="372" r:id="rId1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FFE36D"/>
    <a:srgbClr val="FFCC66"/>
    <a:srgbClr val="FFF1B3"/>
    <a:srgbClr val="CC00CC"/>
    <a:srgbClr val="C8FFFF"/>
    <a:srgbClr val="FF9900"/>
    <a:srgbClr val="FF704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356" autoAdjust="0"/>
  </p:normalViewPr>
  <p:slideViewPr>
    <p:cSldViewPr>
      <p:cViewPr varScale="1">
        <p:scale>
          <a:sx n="66" d="100"/>
          <a:sy n="66" d="100"/>
        </p:scale>
        <p:origin x="108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3/14/2022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4800600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Lê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Thị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Kim H</a:t>
            </a:r>
            <a:r>
              <a:rPr lang="vi-VN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ng</a:t>
            </a:r>
            <a:b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Tr</a:t>
            </a:r>
            <a:r>
              <a:rPr lang="vi-VN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ường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: THCS </a:t>
            </a:r>
            <a:r>
              <a:rPr lang="en-US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Tr</a:t>
            </a:r>
            <a:r>
              <a:rPr lang="vi-VN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ng V</a:t>
            </a:r>
            <a:r>
              <a:rPr lang="vi-VN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ươ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362201"/>
            <a:ext cx="3600000" cy="34476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29000" y="762000"/>
            <a:ext cx="531427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ÂM NHẠC 6</a:t>
            </a:r>
          </a:p>
        </p:txBody>
      </p:sp>
    </p:spTree>
    <p:extLst>
      <p:ext uri="{BB962C8B-B14F-4D97-AF65-F5344CB8AC3E}">
        <p14:creationId xmlns:p14="http://schemas.microsoft.com/office/powerpoint/2010/main" val="3464924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C -3.33333E-6 -0.01898 -3.33333E-6 -0.03703 0.00018 -0.03703 C 0.00035 -0.03703 0.00052 -0.01898 0.00052 -3.33333E-6 C 0.00052 0.02107 0.0007 0.0419 0.00087 0.0419 C 0.00105 0.0419 0.00105 0.02107 0.00122 -3.33333E-6 C 0.00122 -0.01898 0.00139 -0.03703 0.00157 -0.03703 C 0.00174 -0.03703 0.00174 -0.01898 0.00191 -3.33333E-6 C 0.00191 0.02107 0.00191 0.0419 0.00209 0.0419 C 0.00226 0.0419 0.00261 -3.33333E-6 0.00261 0.00023 C 0.00261 -0.01898 0.00261 -0.03703 0.00278 -0.03703 C 0.00295 -0.03703 0.00313 -0.01898 0.00313 -3.33333E-6 C 0.00313 0.02107 0.0033 0.0419 0.00348 0.0419 C 0.00365 0.0419 0.00365 0.02107 0.00382 -3.33333E-6 C 0.00382 -0.01898 0.004 -0.03703 0.00417 -0.03703 C 0.00434 -0.03703 0.00434 -0.01898 0.00452 -3.33333E-6 C 0.00452 0.02107 0.00452 0.0419 0.00469 0.0419 C 0.00486 0.0419 0.00504 0.02107 0.00521 -3.33333E-6 " pathEditMode="relative" rAng="0" ptsTypes="AAAAAAAAAAAAAAAAA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2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681335"/>
            <a:ext cx="29718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ĐỆM HỢP ÂM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A38A8CB-2469-4235-B90B-417DFFFFF5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2819400" y="4267200"/>
            <a:ext cx="2362200" cy="11875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A13A9F6-6183-4B42-A75D-D4BE75F4BC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49540" b="50000"/>
          <a:stretch/>
        </p:blipFill>
        <p:spPr>
          <a:xfrm>
            <a:off x="6858000" y="4303776"/>
            <a:ext cx="2362200" cy="118753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4A9FD0A-1A59-420B-BEC9-1E95F3BE1063}"/>
              </a:ext>
            </a:extLst>
          </p:cNvPr>
          <p:cNvGrpSpPr/>
          <p:nvPr/>
        </p:nvGrpSpPr>
        <p:grpSpPr>
          <a:xfrm>
            <a:off x="3611880" y="4989576"/>
            <a:ext cx="1158240" cy="447685"/>
            <a:chOff x="9582912" y="5110951"/>
            <a:chExt cx="1158240" cy="3735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6B4D64-1953-4E9B-8151-45989A0F1D41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D0F224-ABF2-4193-8A03-D1EA87344BFB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314631-13AC-4697-A970-C59364D54348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8FC1CA0-C197-43C3-9F95-CD54228239DC}"/>
              </a:ext>
            </a:extLst>
          </p:cNvPr>
          <p:cNvGrpSpPr/>
          <p:nvPr/>
        </p:nvGrpSpPr>
        <p:grpSpPr>
          <a:xfrm>
            <a:off x="7223760" y="5029571"/>
            <a:ext cx="1158240" cy="447685"/>
            <a:chOff x="9582912" y="5110951"/>
            <a:chExt cx="1158240" cy="37358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2CC463-2C54-4BA5-8664-93E628EFD32A}"/>
                </a:ext>
              </a:extLst>
            </p:cNvPr>
            <p:cNvSpPr txBox="1"/>
            <p:nvPr/>
          </p:nvSpPr>
          <p:spPr>
            <a:xfrm>
              <a:off x="10021824" y="5114020"/>
              <a:ext cx="295656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E8694E4-BF07-448D-AA7C-DF4E4FE48213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123BB4-C435-4CD1-849B-98A0DC673344}"/>
                </a:ext>
              </a:extLst>
            </p:cNvPr>
            <p:cNvSpPr txBox="1"/>
            <p:nvPr/>
          </p:nvSpPr>
          <p:spPr>
            <a:xfrm>
              <a:off x="10463780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8C07F83-0652-4284-92A7-B26BDE0BBCF3}"/>
              </a:ext>
            </a:extLst>
          </p:cNvPr>
          <p:cNvSpPr txBox="1"/>
          <p:nvPr/>
        </p:nvSpPr>
        <p:spPr>
          <a:xfrm>
            <a:off x="2824750" y="5486400"/>
            <a:ext cx="242245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C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Đô trưởng)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8B325F-3397-4572-91A6-7134433018E5}"/>
              </a:ext>
            </a:extLst>
          </p:cNvPr>
          <p:cNvSpPr txBox="1"/>
          <p:nvPr/>
        </p:nvSpPr>
        <p:spPr>
          <a:xfrm>
            <a:off x="7052618" y="5495544"/>
            <a:ext cx="191270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>
                <a:solidFill>
                  <a:srgbClr val="008000"/>
                </a:solidFill>
              </a:rPr>
              <a:t>Am</a:t>
            </a:r>
          </a:p>
          <a:p>
            <a:pPr algn="ctr"/>
            <a:r>
              <a:rPr lang="en-US" b="1">
                <a:solidFill>
                  <a:srgbClr val="0000FF"/>
                </a:solidFill>
              </a:rPr>
              <a:t>(Hợp âm La thứ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AB7D95-6F8E-4A5B-8548-D744A44FDE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26" t="40000" r="39240" b="49229"/>
          <a:stretch/>
        </p:blipFill>
        <p:spPr>
          <a:xfrm>
            <a:off x="1651894" y="1865376"/>
            <a:ext cx="8711306" cy="1108013"/>
          </a:xfrm>
          <a:prstGeom prst="rect">
            <a:avLst/>
          </a:prstGeom>
        </p:spPr>
      </p:pic>
      <p:pic>
        <p:nvPicPr>
          <p:cNvPr id="5" name="Be hoa am">
            <a:hlinkClick r:id="" action="ppaction://media"/>
            <a:extLst>
              <a:ext uri="{FF2B5EF4-FFF2-40B4-BE49-F238E27FC236}">
                <a16:creationId xmlns:a16="http://schemas.microsoft.com/office/drawing/2014/main" id="{A8CC0EC2-33AD-4426-BC7F-748D451B7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4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8 Hoa Tau BQ2">
            <a:hlinkClick r:id="" action="ppaction://media"/>
            <a:extLst>
              <a:ext uri="{FF2B5EF4-FFF2-40B4-BE49-F238E27FC236}">
                <a16:creationId xmlns:a16="http://schemas.microsoft.com/office/drawing/2014/main" id="{12CFDDF5-34AD-430F-AFE4-B7276FBFF4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4341" t="2873" r="3698" b="1724"/>
          <a:stretch/>
        </p:blipFill>
        <p:spPr>
          <a:xfrm>
            <a:off x="783190" y="533400"/>
            <a:ext cx="10625620" cy="6167391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C07CB338-27BD-4CCA-92B6-19FDAEC2018B}"/>
              </a:ext>
            </a:extLst>
          </p:cNvPr>
          <p:cNvSpPr/>
          <p:nvPr/>
        </p:nvSpPr>
        <p:spPr bwMode="auto">
          <a:xfrm>
            <a:off x="9982200" y="37214"/>
            <a:ext cx="1905000" cy="1423154"/>
          </a:xfrm>
          <a:prstGeom prst="wedgeEllipseCallout">
            <a:avLst>
              <a:gd name="adj1" fmla="val -67524"/>
              <a:gd name="adj2" fmla="val 25088"/>
            </a:avLst>
          </a:prstGeom>
          <a:solidFill>
            <a:schemeClr val="accent5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>
                <a:solidFill>
                  <a:srgbClr val="FF0000"/>
                </a:solidFill>
              </a:rPr>
              <a:t>Chơi hai lần nối tiếp nhau</a:t>
            </a:r>
            <a:endParaRPr kumimoji="0" lang="en-US" sz="2000" b="1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>2. </a:t>
            </a:r>
            <a:r>
              <a:rPr lang="en-US" sz="3600" b="1">
                <a:solidFill>
                  <a:srgbClr val="C00000"/>
                </a:solidFill>
              </a:rPr>
              <a:t>Ôn tập bài tập tiết tấu 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5" name="CD8 AmHinh TietTau BQ2">
            <a:hlinkClick r:id="" action="ppaction://media"/>
            <a:extLst>
              <a:ext uri="{FF2B5EF4-FFF2-40B4-BE49-F238E27FC236}">
                <a16:creationId xmlns:a16="http://schemas.microsoft.com/office/drawing/2014/main" id="{170E351C-3540-4C4E-A359-500AB88913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2701" t="4023" r="12701" b="4023"/>
          <a:stretch/>
        </p:blipFill>
        <p:spPr>
          <a:xfrm>
            <a:off x="1828800" y="811924"/>
            <a:ext cx="8545830" cy="589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34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3BC6EA-7F9C-40CC-9735-D1E442B04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535" y="76200"/>
            <a:ext cx="5320665" cy="480060"/>
          </a:xfrm>
          <a:prstGeom prst="rect">
            <a:avLst/>
          </a:prstGeom>
        </p:spPr>
      </p:pic>
      <p:pic>
        <p:nvPicPr>
          <p:cNvPr id="2" name="CD8 Godem DiCatLua">
            <a:hlinkClick r:id="" action="ppaction://media"/>
            <a:extLst>
              <a:ext uri="{FF2B5EF4-FFF2-40B4-BE49-F238E27FC236}">
                <a16:creationId xmlns:a16="http://schemas.microsoft.com/office/drawing/2014/main" id="{D352D40D-5493-4067-9D2D-24B1AD604F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4800" y="558800"/>
            <a:ext cx="115824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27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8382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cs typeface="Times New Roman" panose="02020603050405020304" pitchFamily="18" charset="0"/>
              </a:rPr>
              <a:t>III. </a:t>
            </a:r>
            <a:r>
              <a:rPr lang="en-US" sz="3600" b="1">
                <a:solidFill>
                  <a:srgbClr val="0000FF"/>
                </a:solidFill>
              </a:rPr>
              <a:t>Ôn tập bài hát </a:t>
            </a:r>
            <a:r>
              <a:rPr lang="en-US" sz="3600" b="1" i="1">
                <a:solidFill>
                  <a:srgbClr val="0000FF"/>
                </a:solidFill>
              </a:rPr>
              <a:t>Đi cắt lúa</a:t>
            </a:r>
            <a:endParaRPr lang="en-US" sz="3600" dirty="0">
              <a:solidFill>
                <a:srgbClr val="0000FF"/>
              </a:solidFill>
            </a:endParaRPr>
          </a:p>
        </p:txBody>
      </p:sp>
      <p:pic>
        <p:nvPicPr>
          <p:cNvPr id="2" name="Karaoke Di cat lua">
            <a:hlinkClick r:id="" action="ppaction://media"/>
            <a:extLst>
              <a:ext uri="{FF2B5EF4-FFF2-40B4-BE49-F238E27FC236}">
                <a16:creationId xmlns:a16="http://schemas.microsoft.com/office/drawing/2014/main" id="{6E8C5DE4-7C3F-4B45-A2D8-6000846550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129"/>
          <a:stretch/>
        </p:blipFill>
        <p:spPr>
          <a:xfrm>
            <a:off x="1422400" y="1060383"/>
            <a:ext cx="9398000" cy="522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980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04800"/>
            <a:ext cx="8382000" cy="6096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IV. </a:t>
            </a:r>
            <a:r>
              <a:rPr lang="en-US" sz="3200" b="1" dirty="0" err="1">
                <a:solidFill>
                  <a:srgbClr val="0000FF"/>
                </a:solidFill>
              </a:rPr>
              <a:t>Trải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nghiệm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và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err="1">
                <a:solidFill>
                  <a:srgbClr val="0000FF"/>
                </a:solidFill>
              </a:rPr>
              <a:t>khám</a:t>
            </a:r>
            <a:r>
              <a:rPr lang="en-US" sz="3200" b="1">
                <a:solidFill>
                  <a:srgbClr val="0000FF"/>
                </a:solidFill>
              </a:rPr>
              <a:t> phá</a:t>
            </a:r>
            <a:endParaRPr lang="en-US" sz="3200" b="1" dirty="0">
              <a:solidFill>
                <a:srgbClr val="0000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F38D99-530A-4B19-ABB1-768D2C7BE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002" y="1262634"/>
            <a:ext cx="6893814" cy="13281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D38812-8FD5-4439-B0E2-49E8DA00C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590800"/>
            <a:ext cx="7812542" cy="406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007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Ví dụ: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ac Vidu choi DTCT theo so do">
            <a:hlinkClick r:id="" action="ppaction://media"/>
            <a:extLst>
              <a:ext uri="{FF2B5EF4-FFF2-40B4-BE49-F238E27FC236}">
                <a16:creationId xmlns:a16="http://schemas.microsoft.com/office/drawing/2014/main" id="{45FF730A-48DF-4699-B2C1-D68D1C2BF8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7800" y="762001"/>
            <a:ext cx="94742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26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BC83A5-2012-4D73-A10F-A953443EA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533400"/>
            <a:ext cx="9067800" cy="610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04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4" r="2135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2255837"/>
            <a:ext cx="8229600" cy="34591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>
                <a:solidFill>
                  <a:srgbClr val="0000FF"/>
                </a:solidFill>
              </a:rPr>
              <a:t>Ôn tập các nội dung đã học ở Chủ đề 8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581400"/>
            <a:ext cx="2672071" cy="308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8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514600" y="533400"/>
            <a:ext cx="7315200" cy="1470025"/>
          </a:xfrm>
          <a:solidFill>
            <a:schemeClr val="lt1">
              <a:alpha val="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>
                <a:solidFill>
                  <a:srgbClr val="0000FF"/>
                </a:solidFill>
              </a:rPr>
              <a:t>Chủ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err="1">
                <a:solidFill>
                  <a:srgbClr val="0000FF"/>
                </a:solidFill>
              </a:rPr>
              <a:t>đề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8</a:t>
            </a:r>
            <a:br>
              <a:rPr lang="en-US" b="1">
                <a:solidFill>
                  <a:srgbClr val="0000FF"/>
                </a:solidFill>
              </a:rPr>
            </a:br>
            <a:r>
              <a:rPr lang="en-US" b="1">
                <a:solidFill>
                  <a:srgbClr val="C00000"/>
                </a:solidFill>
              </a:rPr>
              <a:t>ÂM VANG NÚI RỪNG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  <p:sp>
        <p:nvSpPr>
          <p:cNvPr id="6" name="Subtitle 6"/>
          <p:cNvSpPr>
            <a:spLocks noGrp="1"/>
          </p:cNvSpPr>
          <p:nvPr>
            <p:ph type="subTitle" idx="1"/>
          </p:nvPr>
        </p:nvSpPr>
        <p:spPr>
          <a:xfrm>
            <a:off x="1879600" y="2514600"/>
            <a:ext cx="8788400" cy="3733800"/>
          </a:xfrm>
        </p:spPr>
        <p:txBody>
          <a:bodyPr/>
          <a:lstStyle/>
          <a:p>
            <a:r>
              <a:rPr lang="en-US" sz="40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3</a:t>
            </a:r>
          </a:p>
          <a:p>
            <a:pPr algn="just"/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b="1">
                <a:solidFill>
                  <a:srgbClr val="C00000"/>
                </a:solidFill>
                <a:latin typeface="+mj-lt"/>
              </a:rPr>
              <a:t>Ôn </a:t>
            </a:r>
            <a:r>
              <a:rPr lang="en-US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latin typeface="+mj-lt"/>
              </a:rPr>
              <a:t>đọc</a:t>
            </a:r>
            <a:r>
              <a:rPr lang="en-US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latin typeface="+mj-lt"/>
              </a:rPr>
              <a:t>nhạc</a:t>
            </a:r>
            <a:r>
              <a:rPr lang="en-US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b="1" i="1" err="1">
                <a:solidFill>
                  <a:srgbClr val="C00000"/>
                </a:solidFill>
                <a:latin typeface="+mj-lt"/>
              </a:rPr>
              <a:t>số</a:t>
            </a:r>
            <a:r>
              <a:rPr lang="en-US" b="1" i="1">
                <a:solidFill>
                  <a:srgbClr val="C00000"/>
                </a:solidFill>
                <a:latin typeface="+mj-lt"/>
              </a:rPr>
              <a:t> 8</a:t>
            </a:r>
            <a:endParaRPr lang="en-US" b="1" i="1" dirty="0">
              <a:solidFill>
                <a:srgbClr val="C00000"/>
              </a:solidFill>
              <a:latin typeface="+mj-lt"/>
            </a:endParaRPr>
          </a:p>
          <a:p>
            <a:pPr algn="just"/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b="1">
                <a:solidFill>
                  <a:srgbClr val="0000FF"/>
                </a:solidFill>
                <a:latin typeface="+mj-lt"/>
              </a:rPr>
              <a:t> </a:t>
            </a:r>
            <a:r>
              <a:rPr lang="en-US" b="1">
                <a:solidFill>
                  <a:srgbClr val="C00000"/>
                </a:solidFill>
                <a:latin typeface="+mj-lt"/>
              </a:rPr>
              <a:t>Ôn tập bài hoà tấu và bài tập tiết tấu</a:t>
            </a:r>
            <a:endParaRPr lang="en-US" b="1" dirty="0">
              <a:solidFill>
                <a:srgbClr val="C00000"/>
              </a:solidFill>
              <a:latin typeface="+mj-lt"/>
            </a:endParaRPr>
          </a:p>
          <a:p>
            <a:pPr algn="just"/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b="1">
                <a:solidFill>
                  <a:srgbClr val="0000FF"/>
                </a:solidFill>
                <a:latin typeface="+mj-lt"/>
              </a:rPr>
              <a:t> </a:t>
            </a:r>
            <a:r>
              <a:rPr lang="en-US" b="1">
                <a:solidFill>
                  <a:srgbClr val="C00000"/>
                </a:solidFill>
                <a:latin typeface="+mj-lt"/>
              </a:rPr>
              <a:t>Ôn </a:t>
            </a:r>
            <a:r>
              <a:rPr lang="en-US" b="1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b="1">
                <a:solidFill>
                  <a:srgbClr val="C00000"/>
                </a:solidFill>
                <a:latin typeface="+mj-lt"/>
              </a:rPr>
              <a:t> bài hát </a:t>
            </a:r>
            <a:r>
              <a:rPr lang="en-US" b="1" i="1">
                <a:solidFill>
                  <a:srgbClr val="C00000"/>
                </a:solidFill>
                <a:latin typeface="+mj-lt"/>
              </a:rPr>
              <a:t>Đi cắt lúa</a:t>
            </a:r>
          </a:p>
          <a:p>
            <a:pPr algn="just"/>
            <a:r>
              <a:rPr lang="en-US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Trải nghiệm và khám phá: Thể hiện âm hình tiết tấu theo sơ đồ động tác cơ thể</a:t>
            </a:r>
            <a:r>
              <a:rPr lang="en-US" b="1" i="1">
                <a:solidFill>
                  <a:srgbClr val="C00000"/>
                </a:solidFill>
                <a:latin typeface="+mj-lt"/>
              </a:rPr>
              <a:t> </a:t>
            </a:r>
            <a:endParaRPr lang="en-US" b="1" dirty="0">
              <a:solidFill>
                <a:srgbClr val="C00000"/>
              </a:solidFill>
              <a:latin typeface="+mj-lt"/>
            </a:endParaRPr>
          </a:p>
          <a:p>
            <a:pPr algn="just"/>
            <a:endParaRPr 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44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6"/>
          <p:cNvSpPr txBox="1">
            <a:spLocks/>
          </p:cNvSpPr>
          <p:nvPr/>
        </p:nvSpPr>
        <p:spPr bwMode="auto">
          <a:xfrm>
            <a:off x="0" y="152400"/>
            <a:ext cx="1219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3200" b="1">
                <a:solidFill>
                  <a:srgbClr val="0000FF"/>
                </a:solidFill>
              </a:rPr>
              <a:t>I. Ôn tập</a:t>
            </a:r>
            <a:endParaRPr lang="en-US" sz="2800" i="1" ker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BD36C0-C60E-45D1-A1C5-CC3846D75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603" y="762000"/>
            <a:ext cx="9639397" cy="542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88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m Truc C =Bb BQ 2">
            <a:hlinkClick r:id="" action="ppaction://media"/>
            <a:extLst>
              <a:ext uri="{FF2B5EF4-FFF2-40B4-BE49-F238E27FC236}">
                <a16:creationId xmlns:a16="http://schemas.microsoft.com/office/drawing/2014/main" id="{2A55775C-EFDE-4247-84BC-EFF39A297D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390" r="3390"/>
          <a:stretch/>
        </p:blipFill>
        <p:spPr>
          <a:xfrm>
            <a:off x="1104900" y="762000"/>
            <a:ext cx="9982200" cy="562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58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8 BaiDocNhac So 8 Bb BQ">
            <a:hlinkClick r:id="" action="ppaction://media"/>
            <a:extLst>
              <a:ext uri="{FF2B5EF4-FFF2-40B4-BE49-F238E27FC236}">
                <a16:creationId xmlns:a16="http://schemas.microsoft.com/office/drawing/2014/main" id="{F423D5BF-69E9-43BF-99BF-81DAC5C8EE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054" r="3054"/>
          <a:stretch/>
        </p:blipFill>
        <p:spPr>
          <a:xfrm>
            <a:off x="762000" y="228600"/>
            <a:ext cx="1074157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70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cs typeface="Times New Roman" panose="02020603050405020304" pitchFamily="18" charset="0"/>
              </a:rPr>
              <a:t>II. </a:t>
            </a:r>
            <a:r>
              <a:rPr lang="en-US" sz="3600" b="1">
                <a:solidFill>
                  <a:srgbClr val="0000FF"/>
                </a:solidFill>
              </a:rPr>
              <a:t>Ôn tập bài hoà tấu và bài tập tiết tấu </a:t>
            </a:r>
            <a:endParaRPr lang="en-US" sz="3600" dirty="0">
              <a:solidFill>
                <a:srgbClr val="0000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F568F-93A9-4BE1-8AF5-F9D4DC264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537" y="1828800"/>
            <a:ext cx="6638925" cy="482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03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>1. </a:t>
            </a:r>
            <a:r>
              <a:rPr lang="en-US" sz="3600" b="1">
                <a:solidFill>
                  <a:srgbClr val="C00000"/>
                </a:solidFill>
              </a:rPr>
              <a:t>Ôn tập bài </a:t>
            </a:r>
            <a:r>
              <a:rPr lang="vi-VN" sz="3600" b="1">
                <a:solidFill>
                  <a:srgbClr val="C00000"/>
                </a:solidFill>
              </a:rPr>
              <a:t>hoà tấu</a:t>
            </a:r>
            <a:r>
              <a:rPr lang="en-US" sz="3600" b="1">
                <a:solidFill>
                  <a:srgbClr val="C00000"/>
                </a:solidFill>
              </a:rPr>
              <a:t> 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C35C1-A857-4297-BF06-57B2B1DB9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42" y="842656"/>
            <a:ext cx="10511458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732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>
            <a:extLst>
              <a:ext uri="{FF2B5EF4-FFF2-40B4-BE49-F238E27FC236}">
                <a16:creationId xmlns:a16="http://schemas.microsoft.com/office/drawing/2014/main" id="{775D800E-418E-470B-B9A8-F626F480F9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39319" b="50000"/>
          <a:stretch/>
        </p:blipFill>
        <p:spPr>
          <a:xfrm>
            <a:off x="9003792" y="1655064"/>
            <a:ext cx="3048000" cy="1187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9600" y="381000"/>
            <a:ext cx="2743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1 </a:t>
            </a:r>
            <a:endParaRPr lang="vi-VN" sz="2400" b="1">
              <a:solidFill>
                <a:srgbClr val="0000FF"/>
              </a:solidFill>
            </a:endParaRPr>
          </a:p>
        </p:txBody>
      </p:sp>
      <p:sp>
        <p:nvSpPr>
          <p:cNvPr id="32" name="Left Brace 31"/>
          <p:cNvSpPr/>
          <p:nvPr/>
        </p:nvSpPr>
        <p:spPr bwMode="auto">
          <a:xfrm>
            <a:off x="662162" y="1828800"/>
            <a:ext cx="500650" cy="3718274"/>
          </a:xfrm>
          <a:prstGeom prst="leftBrace">
            <a:avLst>
              <a:gd name="adj1" fmla="val 8333"/>
              <a:gd name="adj2" fmla="val 51297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913" y="3582400"/>
            <a:ext cx="219075" cy="466725"/>
          </a:xfrm>
          <a:prstGeom prst="rect">
            <a:avLst/>
          </a:prstGeom>
        </p:spPr>
      </p:pic>
      <p:sp>
        <p:nvSpPr>
          <p:cNvPr id="19" name="Oval 18"/>
          <p:cNvSpPr>
            <a:spLocks noChangeAspect="1"/>
          </p:cNvSpPr>
          <p:nvPr/>
        </p:nvSpPr>
        <p:spPr bwMode="auto">
          <a:xfrm>
            <a:off x="990600" y="1981200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1ED4F4A-9CD0-4FF7-9109-E1087B6583FC}"/>
              </a:ext>
            </a:extLst>
          </p:cNvPr>
          <p:cNvSpPr>
            <a:spLocks noChangeAspect="1"/>
          </p:cNvSpPr>
          <p:nvPr/>
        </p:nvSpPr>
        <p:spPr bwMode="auto">
          <a:xfrm>
            <a:off x="990600" y="4732020"/>
            <a:ext cx="544328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2</a:t>
            </a:r>
            <a:endParaRPr kumimoji="0" lang="vi-VN" sz="2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508D453-1D4E-4780-8C8F-24822193651A}"/>
              </a:ext>
            </a:extLst>
          </p:cNvPr>
          <p:cNvGrpSpPr/>
          <p:nvPr/>
        </p:nvGrpSpPr>
        <p:grpSpPr>
          <a:xfrm>
            <a:off x="10665740" y="2374392"/>
            <a:ext cx="971524" cy="380877"/>
            <a:chOff x="10586046" y="1525394"/>
            <a:chExt cx="971524" cy="34935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E42551A-846E-4773-8F0A-DF90D6CA81F5}"/>
                </a:ext>
              </a:extLst>
            </p:cNvPr>
            <p:cNvSpPr txBox="1"/>
            <p:nvPr/>
          </p:nvSpPr>
          <p:spPr>
            <a:xfrm>
              <a:off x="10820924" y="1532387"/>
              <a:ext cx="316810" cy="3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965AE9-E92A-456E-A904-10CF01BF6030}"/>
                </a:ext>
              </a:extLst>
            </p:cNvPr>
            <p:cNvSpPr txBox="1"/>
            <p:nvPr/>
          </p:nvSpPr>
          <p:spPr>
            <a:xfrm>
              <a:off x="11240760" y="1525394"/>
              <a:ext cx="316810" cy="3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962D888-7FD2-4C3B-8875-8F9DB783CAD8}"/>
                </a:ext>
              </a:extLst>
            </p:cNvPr>
            <p:cNvSpPr txBox="1"/>
            <p:nvPr/>
          </p:nvSpPr>
          <p:spPr>
            <a:xfrm>
              <a:off x="11025058" y="1535984"/>
              <a:ext cx="277372" cy="3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4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8BF8AEA-F8FA-4557-A832-29B06C25FA53}"/>
                </a:ext>
              </a:extLst>
            </p:cNvPr>
            <p:cNvSpPr txBox="1"/>
            <p:nvPr/>
          </p:nvSpPr>
          <p:spPr>
            <a:xfrm>
              <a:off x="10586046" y="1534754"/>
              <a:ext cx="292266" cy="338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BF13AB9D-D30C-4402-B0D3-9D23ADA705B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625" t="37778" r="33750" b="52592"/>
          <a:stretch/>
        </p:blipFill>
        <p:spPr>
          <a:xfrm>
            <a:off x="1562100" y="1803072"/>
            <a:ext cx="7429500" cy="9906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EBF506B-D28A-4F5C-A2D3-33C8BB9EE7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39319" b="50000"/>
          <a:stretch/>
        </p:blipFill>
        <p:spPr>
          <a:xfrm>
            <a:off x="8991600" y="4317539"/>
            <a:ext cx="3048000" cy="118753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B9DB389-81DC-45C6-8B6F-D4E48B2A3CDF}"/>
              </a:ext>
            </a:extLst>
          </p:cNvPr>
          <p:cNvGrpSpPr/>
          <p:nvPr/>
        </p:nvGrpSpPr>
        <p:grpSpPr>
          <a:xfrm>
            <a:off x="9582912" y="5038344"/>
            <a:ext cx="1399032" cy="457200"/>
            <a:chOff x="9582912" y="5114020"/>
            <a:chExt cx="1399032" cy="38152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4F6E27E-E478-4552-A578-780C50723B34}"/>
                </a:ext>
              </a:extLst>
            </p:cNvPr>
            <p:cNvSpPr txBox="1"/>
            <p:nvPr/>
          </p:nvSpPr>
          <p:spPr>
            <a:xfrm>
              <a:off x="9838944" y="5114020"/>
              <a:ext cx="295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2B4D121-FF58-4959-AA29-9BC427DAFD66}"/>
                </a:ext>
              </a:extLst>
            </p:cNvPr>
            <p:cNvSpPr txBox="1"/>
            <p:nvPr/>
          </p:nvSpPr>
          <p:spPr>
            <a:xfrm>
              <a:off x="10665134" y="5123164"/>
              <a:ext cx="3168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FB1CAD7-1835-474F-9561-1CDA520EB09B}"/>
                </a:ext>
              </a:extLst>
            </p:cNvPr>
            <p:cNvSpPr txBox="1"/>
            <p:nvPr/>
          </p:nvSpPr>
          <p:spPr>
            <a:xfrm>
              <a:off x="10436348" y="5125688"/>
              <a:ext cx="277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4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9D7983A-805C-44B7-BC2C-DC928E0D8F8D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FF12334-690A-4DBA-895C-3AF867788A1C}"/>
                </a:ext>
              </a:extLst>
            </p:cNvPr>
            <p:cNvSpPr txBox="1"/>
            <p:nvPr/>
          </p:nvSpPr>
          <p:spPr>
            <a:xfrm>
              <a:off x="10232136" y="5126212"/>
              <a:ext cx="277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70" name="Picture 69">
            <a:extLst>
              <a:ext uri="{FF2B5EF4-FFF2-40B4-BE49-F238E27FC236}">
                <a16:creationId xmlns:a16="http://schemas.microsoft.com/office/drawing/2014/main" id="{EF000E94-C75F-4898-A710-174B205775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625" t="52222" r="33750" b="37778"/>
          <a:stretch/>
        </p:blipFill>
        <p:spPr>
          <a:xfrm>
            <a:off x="1600200" y="4648200"/>
            <a:ext cx="7429500" cy="1028700"/>
          </a:xfrm>
          <a:prstGeom prst="rect">
            <a:avLst/>
          </a:prstGeom>
        </p:spPr>
      </p:pic>
      <p:pic>
        <p:nvPicPr>
          <p:cNvPr id="5" name="Be 1 am thanh">
            <a:hlinkClick r:id="" action="ppaction://media"/>
            <a:extLst>
              <a:ext uri="{FF2B5EF4-FFF2-40B4-BE49-F238E27FC236}">
                <a16:creationId xmlns:a16="http://schemas.microsoft.com/office/drawing/2014/main" id="{21D89FC7-B602-4B24-9C5E-D921179302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93800" y="3518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55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9600" y="641270"/>
            <a:ext cx="2743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KÈN PHÍM 2 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5EBF506B-D28A-4F5C-A2D3-33C8BB9EE7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5" r="39319" b="50000"/>
          <a:stretch/>
        </p:blipFill>
        <p:spPr>
          <a:xfrm>
            <a:off x="4191000" y="4527470"/>
            <a:ext cx="3048000" cy="118753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B9DB389-81DC-45C6-8B6F-D4E48B2A3CDF}"/>
              </a:ext>
            </a:extLst>
          </p:cNvPr>
          <p:cNvGrpSpPr/>
          <p:nvPr/>
        </p:nvGrpSpPr>
        <p:grpSpPr>
          <a:xfrm>
            <a:off x="4782312" y="5244596"/>
            <a:ext cx="926596" cy="447685"/>
            <a:chOff x="9582912" y="5110951"/>
            <a:chExt cx="926596" cy="37358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4F6E27E-E478-4552-A578-780C50723B34}"/>
                </a:ext>
              </a:extLst>
            </p:cNvPr>
            <p:cNvSpPr txBox="1"/>
            <p:nvPr/>
          </p:nvSpPr>
          <p:spPr>
            <a:xfrm>
              <a:off x="9838944" y="5114020"/>
              <a:ext cx="295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9D7983A-805C-44B7-BC2C-DC928E0D8F8D}"/>
                </a:ext>
              </a:extLst>
            </p:cNvPr>
            <p:cNvSpPr txBox="1"/>
            <p:nvPr/>
          </p:nvSpPr>
          <p:spPr>
            <a:xfrm>
              <a:off x="9582912" y="5115203"/>
              <a:ext cx="2922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FF12334-690A-4DBA-895C-3AF867788A1C}"/>
                </a:ext>
              </a:extLst>
            </p:cNvPr>
            <p:cNvSpPr txBox="1"/>
            <p:nvPr/>
          </p:nvSpPr>
          <p:spPr>
            <a:xfrm>
              <a:off x="10232136" y="5110951"/>
              <a:ext cx="277372" cy="308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4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2282543-968C-429C-8126-1CC4EF93A9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095" t="48889" r="33950" b="27805"/>
          <a:stretch/>
        </p:blipFill>
        <p:spPr>
          <a:xfrm>
            <a:off x="2211763" y="1604057"/>
            <a:ext cx="7489850" cy="2397488"/>
          </a:xfrm>
          <a:prstGeom prst="rect">
            <a:avLst/>
          </a:prstGeom>
        </p:spPr>
      </p:pic>
      <p:pic>
        <p:nvPicPr>
          <p:cNvPr id="11" name="Be 2 am thanh">
            <a:hlinkClick r:id="" action="ppaction://media"/>
            <a:extLst>
              <a:ext uri="{FF2B5EF4-FFF2-40B4-BE49-F238E27FC236}">
                <a16:creationId xmlns:a16="http://schemas.microsoft.com/office/drawing/2014/main" id="{9CF5AE89-DCF9-43F9-8E56-E53CE276EE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47800" y="18604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213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6577</TotalTime>
  <Words>196</Words>
  <Application>Microsoft Office PowerPoint</Application>
  <PresentationFormat>Widescreen</PresentationFormat>
  <Paragraphs>45</Paragraphs>
  <Slides>18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Default Design</vt:lpstr>
      <vt:lpstr>Giáo viên: Lê Thị Kim Hưng Trường: THCS Trưng Vương</vt:lpstr>
      <vt:lpstr>Chủ đề 8 ÂM VANG NÚI RỪNG</vt:lpstr>
      <vt:lpstr>PowerPoint Presentation</vt:lpstr>
      <vt:lpstr>PowerPoint Presentation</vt:lpstr>
      <vt:lpstr>PowerPoint Presentation</vt:lpstr>
      <vt:lpstr>II. Ôn tập bài hoà tấu và bài tập tiết tấu </vt:lpstr>
      <vt:lpstr>1. Ôn tập bài hoà tấu </vt:lpstr>
      <vt:lpstr>PowerPoint Presentation</vt:lpstr>
      <vt:lpstr>PowerPoint Presentation</vt:lpstr>
      <vt:lpstr>PowerPoint Presentation</vt:lpstr>
      <vt:lpstr>PowerPoint Presentation</vt:lpstr>
      <vt:lpstr>2. Ôn tập bài tập tiết tấu </vt:lpstr>
      <vt:lpstr>PowerPoint Presentation</vt:lpstr>
      <vt:lpstr>III. Ôn tập bài hát Đi cắt lúa</vt:lpstr>
      <vt:lpstr>IV. Trải nghiệm và khám phá</vt:lpstr>
      <vt:lpstr>Ví dụ: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Thanh Hiên Đỗ</cp:lastModifiedBy>
  <cp:revision>264</cp:revision>
  <dcterms:created xsi:type="dcterms:W3CDTF">2006-11-06T13:45:38Z</dcterms:created>
  <dcterms:modified xsi:type="dcterms:W3CDTF">2022-03-14T09:50:26Z</dcterms:modified>
</cp:coreProperties>
</file>