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313" r:id="rId2"/>
    <p:sldId id="314" r:id="rId3"/>
    <p:sldId id="257" r:id="rId4"/>
    <p:sldId id="258" r:id="rId5"/>
    <p:sldId id="259" r:id="rId6"/>
    <p:sldId id="260" r:id="rId7"/>
    <p:sldId id="262" r:id="rId8"/>
    <p:sldId id="261" r:id="rId9"/>
    <p:sldId id="263" r:id="rId10"/>
    <p:sldId id="264" r:id="rId11"/>
    <p:sldId id="265" r:id="rId12"/>
    <p:sldId id="266" r:id="rId13"/>
    <p:sldId id="270" r:id="rId14"/>
    <p:sldId id="271" r:id="rId15"/>
    <p:sldId id="273" r:id="rId16"/>
    <p:sldId id="274" r:id="rId17"/>
    <p:sldId id="315" r:id="rId18"/>
    <p:sldId id="316" r:id="rId19"/>
    <p:sldId id="275" r:id="rId20"/>
    <p:sldId id="278" r:id="rId21"/>
    <p:sldId id="279" r:id="rId22"/>
    <p:sldId id="317" r:id="rId23"/>
    <p:sldId id="282" r:id="rId24"/>
    <p:sldId id="318" r:id="rId25"/>
    <p:sldId id="311" r:id="rId26"/>
    <p:sldId id="319" r:id="rId27"/>
    <p:sldId id="312" r:id="rId28"/>
    <p:sldId id="322" r:id="rId29"/>
    <p:sldId id="325" r:id="rId30"/>
    <p:sldId id="328" r:id="rId31"/>
    <p:sldId id="329" r:id="rId32"/>
    <p:sldId id="330" r:id="rId33"/>
    <p:sldId id="331" r:id="rId34"/>
    <p:sldId id="332" r:id="rId35"/>
    <p:sldId id="333" r:id="rId36"/>
    <p:sldId id="334" r:id="rId37"/>
    <p:sldId id="335" r:id="rId38"/>
    <p:sldId id="336" r:id="rId39"/>
    <p:sldId id="337" r:id="rId40"/>
    <p:sldId id="338" r:id="rId41"/>
    <p:sldId id="339" r:id="rId42"/>
    <p:sldId id="340" r:id="rId43"/>
    <p:sldId id="344" r:id="rId4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328" autoAdjust="0"/>
  </p:normalViewPr>
  <p:slideViewPr>
    <p:cSldViewPr>
      <p:cViewPr varScale="1">
        <p:scale>
          <a:sx n="89" d="100"/>
          <a:sy n="89" d="100"/>
        </p:scale>
        <p:origin x="846" y="72"/>
      </p:cViewPr>
      <p:guideLst>
        <p:guide orient="horz" pos="1620"/>
        <p:guide pos="2880"/>
      </p:guideLst>
    </p:cSldViewPr>
  </p:slideViewPr>
  <p:notesTextViewPr>
    <p:cViewPr>
      <p:scale>
        <a:sx n="1" d="1"/>
        <a:sy n="1" d="1"/>
      </p:scale>
      <p:origin x="0" y="0"/>
    </p:cViewPr>
  </p:notesTextViewPr>
  <p:sorterViewPr>
    <p:cViewPr>
      <p:scale>
        <a:sx n="100" d="100"/>
        <a:sy n="100" d="100"/>
      </p:scale>
      <p:origin x="0" y="-251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067C32-4B52-4075-9DDB-ADE9F5949802}" type="datetimeFigureOut">
              <a:rPr lang="en-US" smtClean="0"/>
              <a:t>3/22/2023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664806-9676-4784-B32A-E90EC2B309DB}" type="slidenum">
              <a:rPr lang="en-US" smtClean="0"/>
              <a:t>‹#›</a:t>
            </a:fld>
            <a:endParaRPr lang="en-US"/>
          </a:p>
        </p:txBody>
      </p:sp>
    </p:spTree>
    <p:extLst>
      <p:ext uri="{BB962C8B-B14F-4D97-AF65-F5344CB8AC3E}">
        <p14:creationId xmlns:p14="http://schemas.microsoft.com/office/powerpoint/2010/main" val="1303738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200" dirty="0">
                <a:latin typeface="Times New Roman" panose="02020603050405020304" pitchFamily="18" charset="0"/>
                <a:cs typeface="Times New Roman" panose="02020603050405020304" pitchFamily="18" charset="0"/>
              </a:rPr>
              <a:t>“xem khắp đất Việt đó là nơi thắng địa, thực là chỗ tụ hội quan yếu của bốn phương. Đúng là nơi thượng đô kinh sư mãi muôn đời”.</a:t>
            </a:r>
            <a:endParaRPr lang="en-US" sz="4400" dirty="0">
              <a:solidFill>
                <a:srgbClr val="0000FF"/>
              </a:solidFill>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AB664806-9676-4784-B32A-E90EC2B309DB}" type="slidenum">
              <a:rPr lang="en-US" smtClean="0"/>
              <a:t>4</a:t>
            </a:fld>
            <a:endParaRPr lang="en-US"/>
          </a:p>
        </p:txBody>
      </p:sp>
    </p:spTree>
    <p:extLst>
      <p:ext uri="{BB962C8B-B14F-4D97-AF65-F5344CB8AC3E}">
        <p14:creationId xmlns:p14="http://schemas.microsoft.com/office/powerpoint/2010/main" val="2980875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1" kern="1200" dirty="0">
                <a:solidFill>
                  <a:schemeClr val="tx1"/>
                </a:solidFill>
                <a:effectLst/>
                <a:latin typeface="+mn-lt"/>
                <a:ea typeface="+mn-ea"/>
                <a:cs typeface="+mn-cs"/>
              </a:rPr>
              <a:t>Tương truyền, khi rời đô Hoa Lư tiến về Đại La, từ xa Lý Thái Tổ nhìn về phía kinh đô tương lai, chợt thấy một đám mây nơi chân thành hình dáng một con rồng vàng bay lên. Vua hết sức vui mừng, cho là điềm lành, liền đặt kinh đô mới là Thăng Long (rồng bay lên</a:t>
            </a:r>
            <a:endParaRPr lang="en-US" dirty="0"/>
          </a:p>
        </p:txBody>
      </p:sp>
      <p:sp>
        <p:nvSpPr>
          <p:cNvPr id="4" name="Slide Number Placeholder 3"/>
          <p:cNvSpPr>
            <a:spLocks noGrp="1"/>
          </p:cNvSpPr>
          <p:nvPr>
            <p:ph type="sldNum" sz="quarter" idx="10"/>
          </p:nvPr>
        </p:nvSpPr>
        <p:spPr/>
        <p:txBody>
          <a:bodyPr/>
          <a:lstStyle/>
          <a:p>
            <a:fld id="{AB664806-9676-4784-B32A-E90EC2B309DB}" type="slidenum">
              <a:rPr lang="en-US" smtClean="0"/>
              <a:t>7</a:t>
            </a:fld>
            <a:endParaRPr lang="en-US"/>
          </a:p>
        </p:txBody>
      </p:sp>
    </p:spTree>
    <p:extLst>
      <p:ext uri="{BB962C8B-B14F-4D97-AF65-F5344CB8AC3E}">
        <p14:creationId xmlns:p14="http://schemas.microsoft.com/office/powerpoint/2010/main" val="2730499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664806-9676-4784-B32A-E90EC2B309DB}" type="slidenum">
              <a:rPr lang="en-US" smtClean="0"/>
              <a:t>13</a:t>
            </a:fld>
            <a:endParaRPr lang="en-US"/>
          </a:p>
        </p:txBody>
      </p:sp>
    </p:spTree>
    <p:extLst>
      <p:ext uri="{BB962C8B-B14F-4D97-AF65-F5344CB8AC3E}">
        <p14:creationId xmlns:p14="http://schemas.microsoft.com/office/powerpoint/2010/main" val="2256455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sz="1200" b="0" i="0" kern="1200" dirty="0">
                <a:solidFill>
                  <a:schemeClr val="tx1"/>
                </a:solidFill>
                <a:effectLst/>
                <a:latin typeface="+mn-lt"/>
                <a:ea typeface="+mn-ea"/>
                <a:cs typeface="+mn-cs"/>
              </a:rPr>
              <a:t>Hà Nội thân yêu của chúng ta đã hơn một nghìn năm tuổi. Thăng Long – Đông Đô – Hà Nội đã trở thành những tên gọi đầy tự hào trong trái tim của mọi người dân Việt Nam nói chung. Và với chúng ta – Những người được sinh ra và lớn lên trên mảnh đất này – Hà Nội càng trở lên thiêng liêng và gần gũi. Hôm nay, cô trò chúng ta cùng ngược dòng lịch sử về với Hà Nội xưa, Hà Nội buổi đầu với tên gọi Thăng Long.</a:t>
            </a:r>
            <a:endParaRPr dirty="0"/>
          </a:p>
        </p:txBody>
      </p:sp>
    </p:spTree>
    <p:extLst>
      <p:ext uri="{BB962C8B-B14F-4D97-AF65-F5344CB8AC3E}">
        <p14:creationId xmlns:p14="http://schemas.microsoft.com/office/powerpoint/2010/main" val="3983279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vi-VN" sz="1200" b="0" i="0" kern="1200" dirty="0">
                <a:solidFill>
                  <a:schemeClr val="tx1"/>
                </a:solidFill>
                <a:effectLst/>
                <a:latin typeface="+mn-lt"/>
                <a:ea typeface="+mn-ea"/>
                <a:cs typeface="+mn-cs"/>
              </a:rPr>
              <a:t>Kinh thành Thăng Long xây dựng theo mô hình tam trùng thành quách: vòng ngoài là La thành, kế đến là Hoàng thành, giữa hai lớp thành này là nơi sinh sống của cư dân, trong cùng là Cấm thành là nơi ở của nhà vua. Theo mô tả, hoàng thành có bốn cửa: Đại Hưng, Tường Phù, Quảng Phúc và Diệu Đức. </a:t>
            </a:r>
          </a:p>
          <a:p>
            <a:r>
              <a:rPr lang="vi-VN" sz="1200" b="0" i="0" kern="1200" dirty="0">
                <a:solidFill>
                  <a:schemeClr val="tx1"/>
                </a:solidFill>
                <a:effectLst/>
                <a:latin typeface="+mn-lt"/>
                <a:ea typeface="+mn-ea"/>
                <a:cs typeface="+mn-cs"/>
              </a:rPr>
              <a:t>Chính điện thị triều của hoàng thành Thăng Long xây dựng vào năm 1010 là điện Càn Nguyên (ĐVSL chép là Triều Nguyên). Phía trước chính điện là thềm rồng, dịch từ "long trì", tức là khoảng sân đại triều, xung quanh có hành lang bao bọc. Hướng chính nam dựng điện Cao Minh (ĐVSL chép là Cao điện), căn cứ vào tên gọi "Cao Minh" và so sánh với tên gọi-chức năng các kiến trúc trong mô hình kinh đô Lạc Dương thời Đường-Hậu Lương và Khai Phong thời Tống, các nhà khoa học đoán định điện Cao Minh là một dạng kiến trúc điện môn, tức là vừa là điện, vừa là cửa, ngăn cách cửa chính nam của cung thành với chính điện. Điện Cao Minh kết nối với hành lang hai bên, qua điện là bước vào long trì. Với phương pháp nghiên cứu tương tự, các nhà khoa học cũng cho rằng Ngũ Phượng Tinh Lâu là cửa chính nam của cung thành, nằm về phía nam của điện Cao Minh, và có khả năng được xây dựng theo lối khuyết đài (hình chữ </a:t>
            </a:r>
            <a:r>
              <a:rPr lang="ja-JP" altLang="en-US" sz="1200" b="0" i="0" kern="1200" dirty="0">
                <a:solidFill>
                  <a:schemeClr val="tx1"/>
                </a:solidFill>
                <a:effectLst/>
                <a:latin typeface="+mn-lt"/>
                <a:ea typeface="+mn-ea"/>
                <a:cs typeface="+mn-cs"/>
              </a:rPr>
              <a:t>凹</a:t>
            </a:r>
            <a:r>
              <a:rPr lang="en-US" altLang="ja-JP" sz="1200" b="0" i="0" kern="1200" dirty="0">
                <a:solidFill>
                  <a:schemeClr val="tx1"/>
                </a:solidFill>
                <a:effectLst/>
                <a:latin typeface="+mn-lt"/>
                <a:ea typeface="+mn-ea"/>
                <a:cs typeface="+mn-cs"/>
              </a:rPr>
              <a:t>), </a:t>
            </a:r>
            <a:r>
              <a:rPr lang="vi-VN" sz="1200" b="0" i="0" kern="1200" dirty="0">
                <a:solidFill>
                  <a:schemeClr val="tx1"/>
                </a:solidFill>
                <a:effectLst/>
                <a:latin typeface="+mn-lt"/>
                <a:ea typeface="+mn-ea"/>
                <a:cs typeface="+mn-cs"/>
              </a:rPr>
              <a:t>như Đoan Môn thời Lê trung hưng và Ngọ Môn ở Huế (mà phần môn lâu cũng có tên tương tự là Ngũ Phụng lâu).</a:t>
            </a:r>
          </a:p>
          <a:p>
            <a:r>
              <a:rPr lang="vi-VN" sz="1200" b="0" i="0" kern="1200" dirty="0">
                <a:solidFill>
                  <a:schemeClr val="tx1"/>
                </a:solidFill>
                <a:effectLst/>
                <a:latin typeface="+mn-lt"/>
                <a:ea typeface="+mn-ea"/>
                <a:cs typeface="+mn-cs"/>
              </a:rPr>
              <a:t>Sau phần chính điện là phần tẩm điện của nhà vua, tức nơi vua sinh hoạt, đó là điện Long An và Long Thụy. Điện Long An chính là nơi mà Lý Thái Tổ băng hà vào năm 1028.</a:t>
            </a:r>
          </a:p>
        </p:txBody>
      </p:sp>
    </p:spTree>
    <p:extLst>
      <p:ext uri="{BB962C8B-B14F-4D97-AF65-F5344CB8AC3E}">
        <p14:creationId xmlns:p14="http://schemas.microsoft.com/office/powerpoint/2010/main" val="280313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sz="1200" b="0" i="0" kern="1200" dirty="0">
                <a:solidFill>
                  <a:schemeClr val="tx1"/>
                </a:solidFill>
                <a:effectLst/>
                <a:latin typeface="+mn-lt"/>
                <a:ea typeface="+mn-ea"/>
                <a:cs typeface="+mn-cs"/>
              </a:rPr>
              <a:t>Ta thấy trong lần xây dựng lớn này vẫn giữ mô hình thời Thái Tổ, nhưng mở mang rộng lớn hơn, và tên các kiến trúc đều được thay đổi. Chính điện được đổi tên là Thiên An, đến hết thời Trần vẫn giữ tên gọi này. Điện Cao Minh được thay thế bởi điện Phụng Thiên, được xây dựng theo kiểu môn-các, dưới là cửa, trên là gác đặt cơ quan trông coi giờ khắc.</a:t>
            </a:r>
            <a:endParaRPr dirty="0"/>
          </a:p>
        </p:txBody>
      </p:sp>
    </p:spTree>
    <p:extLst>
      <p:ext uri="{BB962C8B-B14F-4D97-AF65-F5344CB8AC3E}">
        <p14:creationId xmlns:p14="http://schemas.microsoft.com/office/powerpoint/2010/main" val="2346022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4398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8743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86923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746744B-6CC8-4ED2-8A71-07BEB184F142}"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2183891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46744B-6CC8-4ED2-8A71-07BEB184F142}"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184259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46744B-6CC8-4ED2-8A71-07BEB184F142}"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28100913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26"/>
        <p:cNvGrpSpPr/>
        <p:nvPr/>
      </p:nvGrpSpPr>
      <p:grpSpPr>
        <a:xfrm>
          <a:off x="0" y="0"/>
          <a:ext cx="0" cy="0"/>
          <a:chOff x="0" y="0"/>
          <a:chExt cx="0" cy="0"/>
        </a:xfrm>
      </p:grpSpPr>
      <p:sp>
        <p:nvSpPr>
          <p:cNvPr id="27" name="Google Shape;27;p6"/>
          <p:cNvSpPr/>
          <p:nvPr/>
        </p:nvSpPr>
        <p:spPr>
          <a:xfrm>
            <a:off x="390735" y="379877"/>
            <a:ext cx="8362529" cy="4383746"/>
          </a:xfrm>
          <a:custGeom>
            <a:avLst/>
            <a:gdLst/>
            <a:ahLst/>
            <a:cxnLst/>
            <a:rect l="l" t="t" r="r" b="b"/>
            <a:pathLst>
              <a:path w="285508" h="149667" fill="none" extrusionOk="0">
                <a:moveTo>
                  <a:pt x="252882" y="0"/>
                </a:moveTo>
                <a:lnTo>
                  <a:pt x="13220" y="0"/>
                </a:lnTo>
                <a:lnTo>
                  <a:pt x="13220" y="0"/>
                </a:lnTo>
                <a:lnTo>
                  <a:pt x="11826" y="61"/>
                </a:lnTo>
                <a:lnTo>
                  <a:pt x="10552" y="243"/>
                </a:lnTo>
                <a:lnTo>
                  <a:pt x="9279" y="607"/>
                </a:lnTo>
                <a:lnTo>
                  <a:pt x="8066" y="1031"/>
                </a:lnTo>
                <a:lnTo>
                  <a:pt x="6914" y="1577"/>
                </a:lnTo>
                <a:lnTo>
                  <a:pt x="5822" y="2244"/>
                </a:lnTo>
                <a:lnTo>
                  <a:pt x="4791" y="3032"/>
                </a:lnTo>
                <a:lnTo>
                  <a:pt x="3881" y="3881"/>
                </a:lnTo>
                <a:lnTo>
                  <a:pt x="3032" y="4791"/>
                </a:lnTo>
                <a:lnTo>
                  <a:pt x="2244" y="5822"/>
                </a:lnTo>
                <a:lnTo>
                  <a:pt x="1577" y="6914"/>
                </a:lnTo>
                <a:lnTo>
                  <a:pt x="1031" y="8066"/>
                </a:lnTo>
                <a:lnTo>
                  <a:pt x="607" y="9279"/>
                </a:lnTo>
                <a:lnTo>
                  <a:pt x="243" y="10552"/>
                </a:lnTo>
                <a:lnTo>
                  <a:pt x="61" y="11826"/>
                </a:lnTo>
                <a:lnTo>
                  <a:pt x="0" y="13220"/>
                </a:lnTo>
                <a:lnTo>
                  <a:pt x="0" y="136447"/>
                </a:lnTo>
                <a:lnTo>
                  <a:pt x="0" y="136447"/>
                </a:lnTo>
                <a:lnTo>
                  <a:pt x="61" y="137841"/>
                </a:lnTo>
                <a:lnTo>
                  <a:pt x="243" y="139115"/>
                </a:lnTo>
                <a:lnTo>
                  <a:pt x="607" y="140388"/>
                </a:lnTo>
                <a:lnTo>
                  <a:pt x="1031" y="141601"/>
                </a:lnTo>
                <a:lnTo>
                  <a:pt x="1577" y="142753"/>
                </a:lnTo>
                <a:lnTo>
                  <a:pt x="2244" y="143845"/>
                </a:lnTo>
                <a:lnTo>
                  <a:pt x="3032" y="144876"/>
                </a:lnTo>
                <a:lnTo>
                  <a:pt x="3881" y="145786"/>
                </a:lnTo>
                <a:lnTo>
                  <a:pt x="4791" y="146635"/>
                </a:lnTo>
                <a:lnTo>
                  <a:pt x="5822" y="147423"/>
                </a:lnTo>
                <a:lnTo>
                  <a:pt x="6914" y="148090"/>
                </a:lnTo>
                <a:lnTo>
                  <a:pt x="8066" y="148636"/>
                </a:lnTo>
                <a:lnTo>
                  <a:pt x="9279" y="149060"/>
                </a:lnTo>
                <a:lnTo>
                  <a:pt x="10552" y="149424"/>
                </a:lnTo>
                <a:lnTo>
                  <a:pt x="11826" y="149606"/>
                </a:lnTo>
                <a:lnTo>
                  <a:pt x="13220" y="149667"/>
                </a:lnTo>
                <a:lnTo>
                  <a:pt x="272288" y="149667"/>
                </a:lnTo>
                <a:lnTo>
                  <a:pt x="272288" y="149667"/>
                </a:lnTo>
                <a:lnTo>
                  <a:pt x="273682" y="149606"/>
                </a:lnTo>
                <a:lnTo>
                  <a:pt x="274956" y="149424"/>
                </a:lnTo>
                <a:lnTo>
                  <a:pt x="276229" y="149060"/>
                </a:lnTo>
                <a:lnTo>
                  <a:pt x="277442" y="148636"/>
                </a:lnTo>
                <a:lnTo>
                  <a:pt x="278594" y="148090"/>
                </a:lnTo>
                <a:lnTo>
                  <a:pt x="279686" y="147423"/>
                </a:lnTo>
                <a:lnTo>
                  <a:pt x="280717" y="146635"/>
                </a:lnTo>
                <a:lnTo>
                  <a:pt x="281627" y="145786"/>
                </a:lnTo>
                <a:lnTo>
                  <a:pt x="282476" y="144876"/>
                </a:lnTo>
                <a:lnTo>
                  <a:pt x="283264" y="143845"/>
                </a:lnTo>
                <a:lnTo>
                  <a:pt x="283931" y="142753"/>
                </a:lnTo>
                <a:lnTo>
                  <a:pt x="284477" y="141601"/>
                </a:lnTo>
                <a:lnTo>
                  <a:pt x="284901" y="140388"/>
                </a:lnTo>
                <a:lnTo>
                  <a:pt x="285265" y="139115"/>
                </a:lnTo>
                <a:lnTo>
                  <a:pt x="285447" y="137841"/>
                </a:lnTo>
                <a:lnTo>
                  <a:pt x="285508" y="136447"/>
                </a:lnTo>
                <a:lnTo>
                  <a:pt x="285508" y="32626"/>
                </a:lnTo>
              </a:path>
            </a:pathLst>
          </a:custGeom>
          <a:noFill/>
          <a:ln w="19050" cap="flat" cmpd="sng">
            <a:solidFill>
              <a:schemeClr val="accent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6"/>
          <p:cNvSpPr txBox="1">
            <a:spLocks noGrp="1"/>
          </p:cNvSpPr>
          <p:nvPr>
            <p:ph type="title"/>
          </p:nvPr>
        </p:nvSpPr>
        <p:spPr>
          <a:xfrm>
            <a:off x="922000" y="891775"/>
            <a:ext cx="6866100" cy="857400"/>
          </a:xfrm>
          <a:prstGeom prst="rect">
            <a:avLst/>
          </a:prstGeom>
        </p:spPr>
        <p:txBody>
          <a:bodyPr spcFirstLastPara="1" wrap="square" lIns="91425" tIns="91425" rIns="91425" bIns="91425" anchor="t" anchorCtr="0">
            <a:noAutofit/>
          </a:bodyPr>
          <a:lstStyle>
            <a:lvl1pPr lvl="0">
              <a:spcBef>
                <a:spcPts val="0"/>
              </a:spcBef>
              <a:spcAft>
                <a:spcPts val="0"/>
              </a:spcAft>
              <a:buSzPts val="5800"/>
              <a:buNone/>
              <a:defRPr/>
            </a:lvl1pPr>
            <a:lvl2pPr lvl="1">
              <a:spcBef>
                <a:spcPts val="0"/>
              </a:spcBef>
              <a:spcAft>
                <a:spcPts val="0"/>
              </a:spcAft>
              <a:buSzPts val="5800"/>
              <a:buNone/>
              <a:defRPr/>
            </a:lvl2pPr>
            <a:lvl3pPr lvl="2">
              <a:spcBef>
                <a:spcPts val="0"/>
              </a:spcBef>
              <a:spcAft>
                <a:spcPts val="0"/>
              </a:spcAft>
              <a:buSzPts val="5800"/>
              <a:buNone/>
              <a:defRPr/>
            </a:lvl3pPr>
            <a:lvl4pPr lvl="3">
              <a:spcBef>
                <a:spcPts val="0"/>
              </a:spcBef>
              <a:spcAft>
                <a:spcPts val="0"/>
              </a:spcAft>
              <a:buSzPts val="5800"/>
              <a:buNone/>
              <a:defRPr/>
            </a:lvl4pPr>
            <a:lvl5pPr lvl="4">
              <a:spcBef>
                <a:spcPts val="0"/>
              </a:spcBef>
              <a:spcAft>
                <a:spcPts val="0"/>
              </a:spcAft>
              <a:buSzPts val="5800"/>
              <a:buNone/>
              <a:defRPr/>
            </a:lvl5pPr>
            <a:lvl6pPr lvl="5">
              <a:spcBef>
                <a:spcPts val="0"/>
              </a:spcBef>
              <a:spcAft>
                <a:spcPts val="0"/>
              </a:spcAft>
              <a:buSzPts val="5800"/>
              <a:buNone/>
              <a:defRPr/>
            </a:lvl6pPr>
            <a:lvl7pPr lvl="6">
              <a:spcBef>
                <a:spcPts val="0"/>
              </a:spcBef>
              <a:spcAft>
                <a:spcPts val="0"/>
              </a:spcAft>
              <a:buSzPts val="5800"/>
              <a:buNone/>
              <a:defRPr/>
            </a:lvl7pPr>
            <a:lvl8pPr lvl="7">
              <a:spcBef>
                <a:spcPts val="0"/>
              </a:spcBef>
              <a:spcAft>
                <a:spcPts val="0"/>
              </a:spcAft>
              <a:buSzPts val="5800"/>
              <a:buNone/>
              <a:defRPr/>
            </a:lvl8pPr>
            <a:lvl9pPr lvl="8">
              <a:spcBef>
                <a:spcPts val="0"/>
              </a:spcBef>
              <a:spcAft>
                <a:spcPts val="0"/>
              </a:spcAft>
              <a:buSzPts val="5800"/>
              <a:buNone/>
              <a:defRPr/>
            </a:lvl9pPr>
          </a:lstStyle>
          <a:p>
            <a:endParaRPr/>
          </a:p>
        </p:txBody>
      </p:sp>
      <p:sp>
        <p:nvSpPr>
          <p:cNvPr id="29" name="Google Shape;29;p6"/>
          <p:cNvSpPr txBox="1">
            <a:spLocks noGrp="1"/>
          </p:cNvSpPr>
          <p:nvPr>
            <p:ph type="body" idx="1"/>
          </p:nvPr>
        </p:nvSpPr>
        <p:spPr>
          <a:xfrm>
            <a:off x="922000" y="1887378"/>
            <a:ext cx="3543300" cy="30276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30" name="Google Shape;30;p6"/>
          <p:cNvSpPr txBox="1">
            <a:spLocks noGrp="1"/>
          </p:cNvSpPr>
          <p:nvPr>
            <p:ph type="body" idx="2"/>
          </p:nvPr>
        </p:nvSpPr>
        <p:spPr>
          <a:xfrm>
            <a:off x="4678687" y="1887378"/>
            <a:ext cx="3543300" cy="30276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31" name="Google Shape;31;p6"/>
          <p:cNvSpPr txBox="1">
            <a:spLocks noGrp="1"/>
          </p:cNvSpPr>
          <p:nvPr>
            <p:ph type="sldNum" idx="12"/>
          </p:nvPr>
        </p:nvSpPr>
        <p:spPr>
          <a:xfrm>
            <a:off x="8604400" y="4590300"/>
            <a:ext cx="539700" cy="553200"/>
          </a:xfrm>
          <a:prstGeom prst="rect">
            <a:avLst/>
          </a:prstGeom>
        </p:spPr>
        <p:txBody>
          <a:bodyPr spcFirstLastPara="1" wrap="square" lIns="91425" tIns="91425" rIns="91425" bIns="91425"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518450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ubtitle">
  <p:cSld name="Subtitle">
    <p:bg>
      <p:bgPr>
        <a:solidFill>
          <a:schemeClr val="accent1"/>
        </a:solidFill>
        <a:effectLst/>
      </p:bgPr>
    </p:bg>
    <p:spTree>
      <p:nvGrpSpPr>
        <p:cNvPr id="1" name="Shape 12"/>
        <p:cNvGrpSpPr/>
        <p:nvPr/>
      </p:nvGrpSpPr>
      <p:grpSpPr>
        <a:xfrm>
          <a:off x="0" y="0"/>
          <a:ext cx="0" cy="0"/>
          <a:chOff x="0" y="0"/>
          <a:chExt cx="0" cy="0"/>
        </a:xfrm>
      </p:grpSpPr>
      <p:sp>
        <p:nvSpPr>
          <p:cNvPr id="13" name="Google Shape;13;p3"/>
          <p:cNvSpPr/>
          <p:nvPr/>
        </p:nvSpPr>
        <p:spPr>
          <a:xfrm>
            <a:off x="390735" y="379877"/>
            <a:ext cx="8362529" cy="4383746"/>
          </a:xfrm>
          <a:custGeom>
            <a:avLst/>
            <a:gdLst/>
            <a:ahLst/>
            <a:cxnLst/>
            <a:rect l="l" t="t" r="r" b="b"/>
            <a:pathLst>
              <a:path w="285508" h="149667" fill="none" extrusionOk="0">
                <a:moveTo>
                  <a:pt x="252882" y="0"/>
                </a:moveTo>
                <a:lnTo>
                  <a:pt x="13220" y="0"/>
                </a:lnTo>
                <a:lnTo>
                  <a:pt x="13220" y="0"/>
                </a:lnTo>
                <a:lnTo>
                  <a:pt x="11826" y="61"/>
                </a:lnTo>
                <a:lnTo>
                  <a:pt x="10552" y="243"/>
                </a:lnTo>
                <a:lnTo>
                  <a:pt x="9279" y="607"/>
                </a:lnTo>
                <a:lnTo>
                  <a:pt x="8066" y="1031"/>
                </a:lnTo>
                <a:lnTo>
                  <a:pt x="6914" y="1577"/>
                </a:lnTo>
                <a:lnTo>
                  <a:pt x="5822" y="2244"/>
                </a:lnTo>
                <a:lnTo>
                  <a:pt x="4791" y="3032"/>
                </a:lnTo>
                <a:lnTo>
                  <a:pt x="3881" y="3881"/>
                </a:lnTo>
                <a:lnTo>
                  <a:pt x="3032" y="4791"/>
                </a:lnTo>
                <a:lnTo>
                  <a:pt x="2244" y="5822"/>
                </a:lnTo>
                <a:lnTo>
                  <a:pt x="1577" y="6914"/>
                </a:lnTo>
                <a:lnTo>
                  <a:pt x="1031" y="8066"/>
                </a:lnTo>
                <a:lnTo>
                  <a:pt x="607" y="9279"/>
                </a:lnTo>
                <a:lnTo>
                  <a:pt x="243" y="10552"/>
                </a:lnTo>
                <a:lnTo>
                  <a:pt x="61" y="11826"/>
                </a:lnTo>
                <a:lnTo>
                  <a:pt x="0" y="13220"/>
                </a:lnTo>
                <a:lnTo>
                  <a:pt x="0" y="136447"/>
                </a:lnTo>
                <a:lnTo>
                  <a:pt x="0" y="136447"/>
                </a:lnTo>
                <a:lnTo>
                  <a:pt x="61" y="137841"/>
                </a:lnTo>
                <a:lnTo>
                  <a:pt x="243" y="139115"/>
                </a:lnTo>
                <a:lnTo>
                  <a:pt x="607" y="140388"/>
                </a:lnTo>
                <a:lnTo>
                  <a:pt x="1031" y="141601"/>
                </a:lnTo>
                <a:lnTo>
                  <a:pt x="1577" y="142753"/>
                </a:lnTo>
                <a:lnTo>
                  <a:pt x="2244" y="143845"/>
                </a:lnTo>
                <a:lnTo>
                  <a:pt x="3032" y="144876"/>
                </a:lnTo>
                <a:lnTo>
                  <a:pt x="3881" y="145786"/>
                </a:lnTo>
                <a:lnTo>
                  <a:pt x="4791" y="146635"/>
                </a:lnTo>
                <a:lnTo>
                  <a:pt x="5822" y="147423"/>
                </a:lnTo>
                <a:lnTo>
                  <a:pt x="6914" y="148090"/>
                </a:lnTo>
                <a:lnTo>
                  <a:pt x="8066" y="148636"/>
                </a:lnTo>
                <a:lnTo>
                  <a:pt x="9279" y="149060"/>
                </a:lnTo>
                <a:lnTo>
                  <a:pt x="10552" y="149424"/>
                </a:lnTo>
                <a:lnTo>
                  <a:pt x="11826" y="149606"/>
                </a:lnTo>
                <a:lnTo>
                  <a:pt x="13220" y="149667"/>
                </a:lnTo>
                <a:lnTo>
                  <a:pt x="272288" y="149667"/>
                </a:lnTo>
                <a:lnTo>
                  <a:pt x="272288" y="149667"/>
                </a:lnTo>
                <a:lnTo>
                  <a:pt x="273682" y="149606"/>
                </a:lnTo>
                <a:lnTo>
                  <a:pt x="274956" y="149424"/>
                </a:lnTo>
                <a:lnTo>
                  <a:pt x="276229" y="149060"/>
                </a:lnTo>
                <a:lnTo>
                  <a:pt x="277442" y="148636"/>
                </a:lnTo>
                <a:lnTo>
                  <a:pt x="278594" y="148090"/>
                </a:lnTo>
                <a:lnTo>
                  <a:pt x="279686" y="147423"/>
                </a:lnTo>
                <a:lnTo>
                  <a:pt x="280717" y="146635"/>
                </a:lnTo>
                <a:lnTo>
                  <a:pt x="281627" y="145786"/>
                </a:lnTo>
                <a:lnTo>
                  <a:pt x="282476" y="144876"/>
                </a:lnTo>
                <a:lnTo>
                  <a:pt x="283264" y="143845"/>
                </a:lnTo>
                <a:lnTo>
                  <a:pt x="283931" y="142753"/>
                </a:lnTo>
                <a:lnTo>
                  <a:pt x="284477" y="141601"/>
                </a:lnTo>
                <a:lnTo>
                  <a:pt x="284901" y="140388"/>
                </a:lnTo>
                <a:lnTo>
                  <a:pt x="285265" y="139115"/>
                </a:lnTo>
                <a:lnTo>
                  <a:pt x="285447" y="137841"/>
                </a:lnTo>
                <a:lnTo>
                  <a:pt x="285508" y="136447"/>
                </a:lnTo>
                <a:lnTo>
                  <a:pt x="285508" y="32626"/>
                </a:lnTo>
              </a:path>
            </a:pathLst>
          </a:custGeom>
          <a:noFill/>
          <a:ln w="19050" cap="flat" cmpd="sng">
            <a:solidFill>
              <a:schemeClr val="dk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3"/>
          <p:cNvSpPr txBox="1">
            <a:spLocks noGrp="1"/>
          </p:cNvSpPr>
          <p:nvPr>
            <p:ph type="ctrTitle"/>
          </p:nvPr>
        </p:nvSpPr>
        <p:spPr>
          <a:xfrm>
            <a:off x="685800" y="2726342"/>
            <a:ext cx="7772400" cy="11598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5" name="Google Shape;15;p3"/>
          <p:cNvSpPr txBox="1">
            <a:spLocks noGrp="1"/>
          </p:cNvSpPr>
          <p:nvPr>
            <p:ph type="subTitle" idx="1"/>
          </p:nvPr>
        </p:nvSpPr>
        <p:spPr>
          <a:xfrm>
            <a:off x="685800" y="3830653"/>
            <a:ext cx="7772400" cy="78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800"/>
              <a:buNone/>
              <a:defRPr>
                <a:solidFill>
                  <a:schemeClr val="lt1"/>
                </a:solidFill>
              </a:defRPr>
            </a:lvl1pPr>
            <a:lvl2pPr lvl="1" rtl="0">
              <a:spcBef>
                <a:spcPts val="0"/>
              </a:spcBef>
              <a:spcAft>
                <a:spcPts val="0"/>
              </a:spcAft>
              <a:buClr>
                <a:schemeClr val="lt1"/>
              </a:buClr>
              <a:buSzPts val="3000"/>
              <a:buNone/>
              <a:defRPr sz="3000">
                <a:solidFill>
                  <a:schemeClr val="lt1"/>
                </a:solidFill>
              </a:defRPr>
            </a:lvl2pPr>
            <a:lvl3pPr lvl="2" rtl="0">
              <a:spcBef>
                <a:spcPts val="0"/>
              </a:spcBef>
              <a:spcAft>
                <a:spcPts val="0"/>
              </a:spcAft>
              <a:buClr>
                <a:schemeClr val="lt1"/>
              </a:buClr>
              <a:buSzPts val="3000"/>
              <a:buNone/>
              <a:defRPr sz="3000">
                <a:solidFill>
                  <a:schemeClr val="lt1"/>
                </a:solidFill>
              </a:defRPr>
            </a:lvl3pPr>
            <a:lvl4pPr lvl="3" rtl="0">
              <a:spcBef>
                <a:spcPts val="0"/>
              </a:spcBef>
              <a:spcAft>
                <a:spcPts val="0"/>
              </a:spcAft>
              <a:buClr>
                <a:schemeClr val="lt1"/>
              </a:buClr>
              <a:buSzPts val="3000"/>
              <a:buNone/>
              <a:defRPr sz="3000">
                <a:solidFill>
                  <a:schemeClr val="lt1"/>
                </a:solidFill>
              </a:defRPr>
            </a:lvl4pPr>
            <a:lvl5pPr lvl="4" rtl="0">
              <a:spcBef>
                <a:spcPts val="0"/>
              </a:spcBef>
              <a:spcAft>
                <a:spcPts val="0"/>
              </a:spcAft>
              <a:buClr>
                <a:schemeClr val="lt1"/>
              </a:buClr>
              <a:buSzPts val="3000"/>
              <a:buNone/>
              <a:defRPr sz="3000">
                <a:solidFill>
                  <a:schemeClr val="lt1"/>
                </a:solidFill>
              </a:defRPr>
            </a:lvl5pPr>
            <a:lvl6pPr lvl="5" rtl="0">
              <a:spcBef>
                <a:spcPts val="0"/>
              </a:spcBef>
              <a:spcAft>
                <a:spcPts val="0"/>
              </a:spcAft>
              <a:buClr>
                <a:schemeClr val="lt1"/>
              </a:buClr>
              <a:buSzPts val="3000"/>
              <a:buNone/>
              <a:defRPr sz="3000">
                <a:solidFill>
                  <a:schemeClr val="lt1"/>
                </a:solidFill>
              </a:defRPr>
            </a:lvl6pPr>
            <a:lvl7pPr lvl="6" rtl="0">
              <a:spcBef>
                <a:spcPts val="0"/>
              </a:spcBef>
              <a:spcAft>
                <a:spcPts val="0"/>
              </a:spcAft>
              <a:buClr>
                <a:schemeClr val="lt1"/>
              </a:buClr>
              <a:buSzPts val="3000"/>
              <a:buNone/>
              <a:defRPr sz="3000">
                <a:solidFill>
                  <a:schemeClr val="lt1"/>
                </a:solidFill>
              </a:defRPr>
            </a:lvl7pPr>
            <a:lvl8pPr lvl="7" rtl="0">
              <a:spcBef>
                <a:spcPts val="0"/>
              </a:spcBef>
              <a:spcAft>
                <a:spcPts val="0"/>
              </a:spcAft>
              <a:buClr>
                <a:schemeClr val="lt1"/>
              </a:buClr>
              <a:buSzPts val="3000"/>
              <a:buNone/>
              <a:defRPr sz="3000">
                <a:solidFill>
                  <a:schemeClr val="lt1"/>
                </a:solidFill>
              </a:defRPr>
            </a:lvl8pPr>
            <a:lvl9pPr lvl="8" rtl="0">
              <a:spcBef>
                <a:spcPts val="0"/>
              </a:spcBef>
              <a:spcAft>
                <a:spcPts val="0"/>
              </a:spcAft>
              <a:buClr>
                <a:schemeClr val="lt1"/>
              </a:buClr>
              <a:buSzPts val="3000"/>
              <a:buNone/>
              <a:defRPr sz="3000">
                <a:solidFill>
                  <a:schemeClr val="lt1"/>
                </a:solidFill>
              </a:defRPr>
            </a:lvl9pPr>
          </a:lstStyle>
          <a:p>
            <a:endParaRPr/>
          </a:p>
        </p:txBody>
      </p:sp>
    </p:spTree>
    <p:extLst>
      <p:ext uri="{BB962C8B-B14F-4D97-AF65-F5344CB8AC3E}">
        <p14:creationId xmlns:p14="http://schemas.microsoft.com/office/powerpoint/2010/main" val="644629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colored">
  <p:cSld name="Blank colored">
    <p:bg>
      <p:bgPr>
        <a:solidFill>
          <a:schemeClr val="accent1"/>
        </a:solidFill>
        <a:effectLst/>
      </p:bgPr>
    </p:bg>
    <p:spTree>
      <p:nvGrpSpPr>
        <p:cNvPr id="1" name="Shape 54"/>
        <p:cNvGrpSpPr/>
        <p:nvPr/>
      </p:nvGrpSpPr>
      <p:grpSpPr>
        <a:xfrm>
          <a:off x="0" y="0"/>
          <a:ext cx="0" cy="0"/>
          <a:chOff x="0" y="0"/>
          <a:chExt cx="0" cy="0"/>
        </a:xfrm>
      </p:grpSpPr>
      <p:sp>
        <p:nvSpPr>
          <p:cNvPr id="55" name="Google Shape;55;p12"/>
          <p:cNvSpPr txBox="1">
            <a:spLocks noGrp="1"/>
          </p:cNvSpPr>
          <p:nvPr>
            <p:ph type="sldNum" idx="12"/>
          </p:nvPr>
        </p:nvSpPr>
        <p:spPr>
          <a:xfrm>
            <a:off x="8604400" y="4590300"/>
            <a:ext cx="539700" cy="553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56" name="Google Shape;56;p12"/>
          <p:cNvSpPr/>
          <p:nvPr/>
        </p:nvSpPr>
        <p:spPr>
          <a:xfrm>
            <a:off x="390735" y="379877"/>
            <a:ext cx="8362529" cy="4383746"/>
          </a:xfrm>
          <a:custGeom>
            <a:avLst/>
            <a:gdLst/>
            <a:ahLst/>
            <a:cxnLst/>
            <a:rect l="l" t="t" r="r" b="b"/>
            <a:pathLst>
              <a:path w="285508" h="149667" fill="none" extrusionOk="0">
                <a:moveTo>
                  <a:pt x="252882" y="0"/>
                </a:moveTo>
                <a:lnTo>
                  <a:pt x="13220" y="0"/>
                </a:lnTo>
                <a:lnTo>
                  <a:pt x="13220" y="0"/>
                </a:lnTo>
                <a:lnTo>
                  <a:pt x="11826" y="61"/>
                </a:lnTo>
                <a:lnTo>
                  <a:pt x="10552" y="243"/>
                </a:lnTo>
                <a:lnTo>
                  <a:pt x="9279" y="607"/>
                </a:lnTo>
                <a:lnTo>
                  <a:pt x="8066" y="1031"/>
                </a:lnTo>
                <a:lnTo>
                  <a:pt x="6914" y="1577"/>
                </a:lnTo>
                <a:lnTo>
                  <a:pt x="5822" y="2244"/>
                </a:lnTo>
                <a:lnTo>
                  <a:pt x="4791" y="3032"/>
                </a:lnTo>
                <a:lnTo>
                  <a:pt x="3881" y="3881"/>
                </a:lnTo>
                <a:lnTo>
                  <a:pt x="3032" y="4791"/>
                </a:lnTo>
                <a:lnTo>
                  <a:pt x="2244" y="5822"/>
                </a:lnTo>
                <a:lnTo>
                  <a:pt x="1577" y="6914"/>
                </a:lnTo>
                <a:lnTo>
                  <a:pt x="1031" y="8066"/>
                </a:lnTo>
                <a:lnTo>
                  <a:pt x="607" y="9279"/>
                </a:lnTo>
                <a:lnTo>
                  <a:pt x="243" y="10552"/>
                </a:lnTo>
                <a:lnTo>
                  <a:pt x="61" y="11826"/>
                </a:lnTo>
                <a:lnTo>
                  <a:pt x="0" y="13220"/>
                </a:lnTo>
                <a:lnTo>
                  <a:pt x="0" y="136447"/>
                </a:lnTo>
                <a:lnTo>
                  <a:pt x="0" y="136447"/>
                </a:lnTo>
                <a:lnTo>
                  <a:pt x="61" y="137841"/>
                </a:lnTo>
                <a:lnTo>
                  <a:pt x="243" y="139115"/>
                </a:lnTo>
                <a:lnTo>
                  <a:pt x="607" y="140388"/>
                </a:lnTo>
                <a:lnTo>
                  <a:pt x="1031" y="141601"/>
                </a:lnTo>
                <a:lnTo>
                  <a:pt x="1577" y="142753"/>
                </a:lnTo>
                <a:lnTo>
                  <a:pt x="2244" y="143845"/>
                </a:lnTo>
                <a:lnTo>
                  <a:pt x="3032" y="144876"/>
                </a:lnTo>
                <a:lnTo>
                  <a:pt x="3881" y="145786"/>
                </a:lnTo>
                <a:lnTo>
                  <a:pt x="4791" y="146635"/>
                </a:lnTo>
                <a:lnTo>
                  <a:pt x="5822" y="147423"/>
                </a:lnTo>
                <a:lnTo>
                  <a:pt x="6914" y="148090"/>
                </a:lnTo>
                <a:lnTo>
                  <a:pt x="8066" y="148636"/>
                </a:lnTo>
                <a:lnTo>
                  <a:pt x="9279" y="149060"/>
                </a:lnTo>
                <a:lnTo>
                  <a:pt x="10552" y="149424"/>
                </a:lnTo>
                <a:lnTo>
                  <a:pt x="11826" y="149606"/>
                </a:lnTo>
                <a:lnTo>
                  <a:pt x="13220" y="149667"/>
                </a:lnTo>
                <a:lnTo>
                  <a:pt x="272288" y="149667"/>
                </a:lnTo>
                <a:lnTo>
                  <a:pt x="272288" y="149667"/>
                </a:lnTo>
                <a:lnTo>
                  <a:pt x="273682" y="149606"/>
                </a:lnTo>
                <a:lnTo>
                  <a:pt x="274956" y="149424"/>
                </a:lnTo>
                <a:lnTo>
                  <a:pt x="276229" y="149060"/>
                </a:lnTo>
                <a:lnTo>
                  <a:pt x="277442" y="148636"/>
                </a:lnTo>
                <a:lnTo>
                  <a:pt x="278594" y="148090"/>
                </a:lnTo>
                <a:lnTo>
                  <a:pt x="279686" y="147423"/>
                </a:lnTo>
                <a:lnTo>
                  <a:pt x="280717" y="146635"/>
                </a:lnTo>
                <a:lnTo>
                  <a:pt x="281627" y="145786"/>
                </a:lnTo>
                <a:lnTo>
                  <a:pt x="282476" y="144876"/>
                </a:lnTo>
                <a:lnTo>
                  <a:pt x="283264" y="143845"/>
                </a:lnTo>
                <a:lnTo>
                  <a:pt x="283931" y="142753"/>
                </a:lnTo>
                <a:lnTo>
                  <a:pt x="284477" y="141601"/>
                </a:lnTo>
                <a:lnTo>
                  <a:pt x="284901" y="140388"/>
                </a:lnTo>
                <a:lnTo>
                  <a:pt x="285265" y="139115"/>
                </a:lnTo>
                <a:lnTo>
                  <a:pt x="285447" y="137841"/>
                </a:lnTo>
                <a:lnTo>
                  <a:pt x="285508" y="136447"/>
                </a:lnTo>
                <a:lnTo>
                  <a:pt x="285508" y="32626"/>
                </a:lnTo>
              </a:path>
            </a:pathLst>
          </a:custGeom>
          <a:noFill/>
          <a:ln w="19050" cap="flat" cmpd="sng">
            <a:solidFill>
              <a:schemeClr val="lt1"/>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2411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46744B-6CC8-4ED2-8A71-07BEB184F142}"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92888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46744B-6CC8-4ED2-8A71-07BEB184F142}"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1263228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46744B-6CC8-4ED2-8A71-07BEB184F142}" type="datetimeFigureOut">
              <a:rPr lang="en-US" smtClean="0"/>
              <a:t>3/22/2023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1638243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46744B-6CC8-4ED2-8A71-07BEB184F142}" type="datetimeFigureOut">
              <a:rPr lang="en-US" smtClean="0"/>
              <a:t>3/22/2023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2896916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46744B-6CC8-4ED2-8A71-07BEB184F142}" type="datetimeFigureOut">
              <a:rPr lang="en-US" smtClean="0"/>
              <a:t>3/22/2023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1123753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46744B-6CC8-4ED2-8A71-07BEB184F142}" type="datetimeFigureOut">
              <a:rPr lang="en-US" smtClean="0"/>
              <a:t>3/22/2023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2289085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46744B-6CC8-4ED2-8A71-07BEB184F142}" type="datetimeFigureOut">
              <a:rPr lang="en-US" smtClean="0"/>
              <a:t>3/22/2023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4230741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46744B-6CC8-4ED2-8A71-07BEB184F142}" type="datetimeFigureOut">
              <a:rPr lang="en-US" smtClean="0"/>
              <a:t>3/22/2023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21B5B8-D539-4E5C-A527-7E3AD844CB1B}" type="slidenum">
              <a:rPr lang="en-US" smtClean="0"/>
              <a:t>‹#›</a:t>
            </a:fld>
            <a:endParaRPr lang="en-US"/>
          </a:p>
        </p:txBody>
      </p:sp>
    </p:spTree>
    <p:extLst>
      <p:ext uri="{BB962C8B-B14F-4D97-AF65-F5344CB8AC3E}">
        <p14:creationId xmlns:p14="http://schemas.microsoft.com/office/powerpoint/2010/main" val="1451799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t="-11000" b="-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746744B-6CC8-4ED2-8A71-07BEB184F142}" type="datetimeFigureOut">
              <a:rPr lang="en-US" smtClean="0"/>
              <a:t>3/22/2023</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F21B5B8-D539-4E5C-A527-7E3AD844CB1B}" type="slidenum">
              <a:rPr lang="en-US" smtClean="0"/>
              <a:t>‹#›</a:t>
            </a:fld>
            <a:endParaRPr lang="en-US"/>
          </a:p>
        </p:txBody>
      </p:sp>
    </p:spTree>
    <p:extLst>
      <p:ext uri="{BB962C8B-B14F-4D97-AF65-F5344CB8AC3E}">
        <p14:creationId xmlns:p14="http://schemas.microsoft.com/office/powerpoint/2010/main" val="6091908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6"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jpeg"/><Relationship Id="rId9" Type="http://schemas.microsoft.com/office/2007/relationships/hdphoto" Target="../media/hdphoto2.wdp"/></Relationships>
</file>

<file path=ppt/slides/_rels/slide1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8.jpeg"/><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4.xml"/><Relationship Id="rId5" Type="http://schemas.microsoft.com/office/2007/relationships/hdphoto" Target="../media/hdphoto1.wdp"/><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jpeg"/><Relationship Id="rId9" Type="http://schemas.microsoft.com/office/2007/relationships/hdphoto" Target="../media/hdphoto2.wdp"/></Relationships>
</file>

<file path=ppt/slides/_rels/slide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slide" Target="slide2.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jpeg"/><Relationship Id="rId9" Type="http://schemas.microsoft.com/office/2007/relationships/hdphoto" Target="../media/hdphoto2.wdp"/></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 Target="slide2.xml"/><Relationship Id="rId5" Type="http://schemas.microsoft.com/office/2007/relationships/hdphoto" Target="../media/hdphoto1.wdp"/><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9200" y="2325529"/>
            <a:ext cx="6934200" cy="1754326"/>
          </a:xfrm>
          <a:prstGeom prst="rect">
            <a:avLst/>
          </a:prstGeom>
        </p:spPr>
        <p:txBody>
          <a:bodyPr wrap="square">
            <a:spAutoFit/>
          </a:bodyPr>
          <a:lstStyle/>
          <a:p>
            <a:pPr algn="ctr"/>
            <a:r>
              <a:rPr lang="en-US" sz="3600" dirty="0">
                <a:solidFill>
                  <a:srgbClr val="0070C0"/>
                </a:solidFill>
                <a:latin typeface="Times New Roman" panose="02020603050405020304" pitchFamily="18" charset="0"/>
                <a:cs typeface="Times New Roman" panose="02020603050405020304" pitchFamily="18" charset="0"/>
              </a:rPr>
              <a:t>Tiết 19-22</a:t>
            </a:r>
            <a:r>
              <a:rPr lang="vi-VN" sz="3600" dirty="0">
                <a:solidFill>
                  <a:srgbClr val="0070C0"/>
                </a:solidFill>
                <a:latin typeface="Times New Roman" panose="02020603050405020304" pitchFamily="18" charset="0"/>
                <a:cs typeface="Times New Roman" panose="02020603050405020304" pitchFamily="18" charset="0"/>
              </a:rPr>
              <a:t> </a:t>
            </a:r>
            <a:br>
              <a:rPr lang="vi-VN" sz="3600" dirty="0">
                <a:solidFill>
                  <a:srgbClr val="0070C0"/>
                </a:solidFill>
                <a:latin typeface="Times New Roman" panose="02020603050405020304" pitchFamily="18" charset="0"/>
                <a:cs typeface="Times New Roman" panose="02020603050405020304" pitchFamily="18" charset="0"/>
              </a:rPr>
            </a:br>
            <a:r>
              <a:rPr lang="vi-VN" sz="3600" dirty="0">
                <a:solidFill>
                  <a:srgbClr val="0070C0"/>
                </a:solidFill>
                <a:latin typeface="Times New Roman" panose="02020603050405020304" pitchFamily="18" charset="0"/>
                <a:cs typeface="Times New Roman" panose="02020603050405020304" pitchFamily="18" charset="0"/>
              </a:rPr>
              <a:t>Lịch sử Hà Nội từ thế kỉ X đến thế kỉ XV</a:t>
            </a:r>
            <a:endParaRPr lang="en-US" sz="36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52182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6015" y="2350255"/>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505200" y="2910807"/>
            <a:ext cx="4367903" cy="1477328"/>
          </a:xfrm>
          <a:prstGeom prst="rect">
            <a:avLst/>
          </a:prstGeom>
          <a:noFill/>
        </p:spPr>
        <p:txBody>
          <a:bodyPr wrap="square" rtlCol="0">
            <a:spAutoFit/>
          </a:bodyPr>
          <a:lstStyle/>
          <a:p>
            <a:pPr algn="ctr"/>
            <a:r>
              <a:rPr lang="vi-VN" dirty="0"/>
              <a:t>Ông là người Thăng Long, anh hùng dân tộc kiệt xuất đã góp phần quan trọng vào thắng lợi của cuộc kháng chiến chống quân xâm lược Tống ở thế kỷ XI. Bạn cho biết ông là ai?</a:t>
            </a:r>
            <a:endParaRPr lang="en-US" sz="4400" dirty="0">
              <a:solidFill>
                <a:srgbClr val="0000FF"/>
              </a:solidFill>
              <a:latin typeface="Arial" panose="020B0604020202020204" pitchFamily="34" charset="0"/>
              <a:cs typeface="Arial" panose="020B0604020202020204" pitchFamily="34" charset="0"/>
            </a:endParaRPr>
          </a:p>
        </p:txBody>
      </p:sp>
      <p:sp>
        <p:nvSpPr>
          <p:cNvPr id="6" name="TextBox 5"/>
          <p:cNvSpPr txBox="1"/>
          <p:nvPr/>
        </p:nvSpPr>
        <p:spPr>
          <a:xfrm>
            <a:off x="4298131" y="828609"/>
            <a:ext cx="2605137" cy="523220"/>
          </a:xfrm>
          <a:prstGeom prst="rect">
            <a:avLst/>
          </a:prstGeom>
          <a:noFill/>
        </p:spPr>
        <p:txBody>
          <a:bodyPr wrap="none" rtlCol="0">
            <a:spAutoFit/>
          </a:bodyPr>
          <a:lstStyle/>
          <a:p>
            <a:pPr algn="ctr"/>
            <a:r>
              <a:rPr lang="vi-VN" sz="2800" dirty="0">
                <a:latin typeface="Times New Roman" panose="02020603050405020304" pitchFamily="18" charset="0"/>
                <a:cs typeface="Times New Roman" panose="02020603050405020304" pitchFamily="18" charset="0"/>
              </a:rPr>
              <a:t>Lý Thường Kiệt.</a:t>
            </a:r>
            <a:endParaRPr lang="en-US" sz="2800" dirty="0">
              <a:solidFill>
                <a:srgbClr val="0000FF"/>
              </a:solidFill>
              <a:latin typeface="Times New Roman" panose="02020603050405020304" pitchFamily="18" charset="0"/>
              <a:cs typeface="Times New Roman" panose="02020603050405020304" pitchFamily="18" charset="0"/>
            </a:endParaRP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78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352800" y="2970512"/>
            <a:ext cx="4572000" cy="1077218"/>
          </a:xfrm>
          <a:prstGeom prst="rect">
            <a:avLst/>
          </a:prstGeom>
          <a:noFill/>
        </p:spPr>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Tên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gọi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chính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xuất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năm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a:t>
            </a:r>
            <a:endParaRPr lang="en-US" sz="3200" dirty="0">
              <a:solidFill>
                <a:srgbClr val="0000FF"/>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4596258" y="756420"/>
            <a:ext cx="2008883" cy="584775"/>
          </a:xfrm>
          <a:prstGeom prst="rect">
            <a:avLst/>
          </a:prstGeom>
          <a:noFill/>
        </p:spPr>
        <p:txBody>
          <a:bodyPr wrap="none" rtlCol="0">
            <a:spAutoFit/>
          </a:bodyPr>
          <a:lstStyle/>
          <a:p>
            <a:pPr algn="ctr"/>
            <a:r>
              <a:rPr lang="en-US" sz="3200" dirty="0" err="1">
                <a:latin typeface="Times New Roman" panose="02020603050405020304" pitchFamily="18" charset="0"/>
                <a:cs typeface="Times New Roman" panose="02020603050405020304" pitchFamily="18" charset="0"/>
              </a:rPr>
              <a:t>Năm</a:t>
            </a:r>
            <a:r>
              <a:rPr lang="en-US" sz="3200" dirty="0">
                <a:latin typeface="Times New Roman" panose="02020603050405020304" pitchFamily="18" charset="0"/>
                <a:cs typeface="Times New Roman" panose="02020603050405020304" pitchFamily="18" charset="0"/>
              </a:rPr>
              <a:t> 1831.</a:t>
            </a:r>
            <a:endParaRPr lang="en-US" sz="3200" dirty="0">
              <a:solidFill>
                <a:srgbClr val="0000FF"/>
              </a:solidFill>
              <a:latin typeface="Times New Roman" panose="02020603050405020304" pitchFamily="18" charset="0"/>
              <a:cs typeface="Times New Roman" panose="02020603050405020304" pitchFamily="18" charset="0"/>
            </a:endParaRP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78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390900" y="2780876"/>
            <a:ext cx="4419600" cy="1815882"/>
          </a:xfrm>
          <a:prstGeom prst="rect">
            <a:avLst/>
          </a:prstGeom>
          <a:noFill/>
        </p:spPr>
        <p:txBody>
          <a:bodyPr wrap="square" rtlCol="0">
            <a:spAutoFit/>
          </a:bodyPr>
          <a:lstStyle/>
          <a:p>
            <a:pPr algn="ct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kỉ</a:t>
            </a:r>
            <a:r>
              <a:rPr lang="en-US" sz="2800" dirty="0">
                <a:latin typeface="Times New Roman" panose="02020603050405020304" pitchFamily="18" charset="0"/>
                <a:cs typeface="Times New Roman" panose="02020603050405020304" pitchFamily="18" charset="0"/>
              </a:rPr>
              <a:t> X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kỉ</a:t>
            </a:r>
            <a:r>
              <a:rPr lang="en-US" sz="2800" dirty="0">
                <a:latin typeface="Times New Roman" panose="02020603050405020304" pitchFamily="18" charset="0"/>
                <a:cs typeface="Times New Roman" panose="02020603050405020304" pitchFamily="18" charset="0"/>
              </a:rPr>
              <a:t> XV, </a:t>
            </a:r>
            <a:r>
              <a:rPr lang="en-US" sz="2800" dirty="0" err="1">
                <a:latin typeface="Times New Roman" panose="02020603050405020304" pitchFamily="18" charset="0"/>
                <a:cs typeface="Times New Roman" panose="02020603050405020304" pitchFamily="18" charset="0"/>
              </a:rPr>
              <a:t>quân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kẻ</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thù</a:t>
            </a:r>
            <a:r>
              <a:rPr lang="en-US" sz="2800" dirty="0">
                <a:latin typeface="Times New Roman" panose="02020603050405020304" pitchFamily="18" charset="0"/>
                <a:cs typeface="Times New Roman" panose="02020603050405020304" pitchFamily="18" charset="0"/>
              </a:rPr>
              <a:t> hung </a:t>
            </a:r>
            <a:r>
              <a:rPr lang="en-US" sz="2800" dirty="0" err="1">
                <a:latin typeface="Times New Roman" panose="02020603050405020304" pitchFamily="18" charset="0"/>
                <a:cs typeface="Times New Roman" panose="02020603050405020304" pitchFamily="18" charset="0"/>
              </a:rPr>
              <a:t>hãn</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Trung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Quốc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4137099" y="468063"/>
            <a:ext cx="2873301" cy="1384995"/>
          </a:xfrm>
          <a:prstGeom prst="rect">
            <a:avLst/>
          </a:prstGeom>
          <a:noFill/>
        </p:spPr>
        <p:txBody>
          <a:bodyPr wrap="square" rtlCol="0">
            <a:spAutoFit/>
          </a:bodyPr>
          <a:lstStyle/>
          <a:p>
            <a:pPr algn="ctr"/>
            <a:r>
              <a:rPr lang="vi-VN" sz="2800" dirty="0">
                <a:solidFill>
                  <a:srgbClr val="0000FF"/>
                </a:solidFill>
                <a:latin typeface="Arial" panose="020B0604020202020204" pitchFamily="34" charset="0"/>
                <a:cs typeface="Arial" panose="020B0604020202020204" pitchFamily="34" charset="0"/>
              </a:rPr>
              <a:t>Tống, </a:t>
            </a:r>
          </a:p>
          <a:p>
            <a:pPr algn="ctr"/>
            <a:r>
              <a:rPr lang="vi-VN" sz="2800" dirty="0">
                <a:solidFill>
                  <a:srgbClr val="0000FF"/>
                </a:solidFill>
                <a:latin typeface="Arial" panose="020B0604020202020204" pitchFamily="34" charset="0"/>
                <a:cs typeface="Arial" panose="020B0604020202020204" pitchFamily="34" charset="0"/>
              </a:rPr>
              <a:t>Mông – Nguyên, Minh</a:t>
            </a:r>
            <a:endParaRPr lang="en-US" sz="2800" dirty="0">
              <a:solidFill>
                <a:srgbClr val="0000FF"/>
              </a:solidFill>
              <a:latin typeface="Arial" panose="020B0604020202020204" pitchFamily="34" charset="0"/>
              <a:cs typeface="Arial" panose="020B0604020202020204" pitchFamily="34" charset="0"/>
            </a:endParaRP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78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549258" y="898951"/>
            <a:ext cx="2102883" cy="523220"/>
          </a:xfrm>
          <a:prstGeom prst="rect">
            <a:avLst/>
          </a:prstGeom>
          <a:noFill/>
        </p:spPr>
        <p:txBody>
          <a:bodyPr wrap="none" rtlCol="0">
            <a:spAutoFit/>
          </a:bodyPr>
          <a:lstStyle/>
          <a:p>
            <a:pPr algn="ctr"/>
            <a:r>
              <a:rPr lang="vi-VN" sz="2800" dirty="0">
                <a:solidFill>
                  <a:srgbClr val="0000FF"/>
                </a:solidFill>
                <a:latin typeface="Arial" panose="020B0604020202020204" pitchFamily="34" charset="0"/>
                <a:cs typeface="Arial" panose="020B0604020202020204" pitchFamily="34" charset="0"/>
              </a:rPr>
              <a:t>Chu Văn An</a:t>
            </a:r>
            <a:endParaRPr lang="en-US" sz="2800" dirty="0">
              <a:solidFill>
                <a:srgbClr val="0000FF"/>
              </a:solidFill>
              <a:latin typeface="Arial" panose="020B0604020202020204" pitchFamily="34" charset="0"/>
              <a:cs typeface="Arial" panose="020B0604020202020204" pitchFamily="34" charset="0"/>
            </a:endParaRPr>
          </a:p>
        </p:txBody>
      </p:sp>
      <p:pic>
        <p:nvPicPr>
          <p:cNvPr id="1026" name="Picture 2" descr="C:\Users\ADMIN\Desktop\Tai nguyen thiet ke tro choi\Bảng gỗ\1a.png">
            <a:hlinkClick r:id="rId7" action="ppaction://hlinksldjump"/>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3352800" y="3093505"/>
            <a:ext cx="4572000" cy="1569660"/>
          </a:xfrm>
          <a:prstGeom prst="rect">
            <a:avLst/>
          </a:prstGeom>
        </p:spPr>
        <p:txBody>
          <a:bodyPr>
            <a:spAutoFit/>
          </a:bodyPr>
          <a:lstStyle/>
          <a:p>
            <a:r>
              <a:rPr lang="vi-VN" sz="3200" dirty="0">
                <a:solidFill>
                  <a:srgbClr val="000000"/>
                </a:solidFill>
                <a:latin typeface="Times New Roman" panose="02020603050405020304" pitchFamily="18" charset="0"/>
              </a:rPr>
              <a:t>Dưới thời Trần, ai là thầy giáo, nhà Nho được triều đình trọng dụng nhất?</a:t>
            </a:r>
            <a:endParaRPr lang="en-US" sz="3200" dirty="0"/>
          </a:p>
        </p:txBody>
      </p:sp>
    </p:spTree>
    <p:extLst>
      <p:ext uri="{BB962C8B-B14F-4D97-AF65-F5344CB8AC3E}">
        <p14:creationId xmlns:p14="http://schemas.microsoft.com/office/powerpoint/2010/main" val="136195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par>
                                <p:cTn id="15" presetID="2" presetClass="entr" presetSubtype="1" fill="hold" nodeType="withEffect">
                                  <p:stCondLst>
                                    <p:cond delay="0"/>
                                  </p:stCondLst>
                                  <p:childTnLst>
                                    <p:set>
                                      <p:cBhvr>
                                        <p:cTn id="16" dur="1" fill="hold">
                                          <p:stCondLst>
                                            <p:cond delay="0"/>
                                          </p:stCondLst>
                                        </p:cTn>
                                        <p:tgtEl>
                                          <p:spTgt spid="1029"/>
                                        </p:tgtEl>
                                        <p:attrNameLst>
                                          <p:attrName>style.visibility</p:attrName>
                                        </p:attrNameLst>
                                      </p:cBhvr>
                                      <p:to>
                                        <p:strVal val="visible"/>
                                      </p:to>
                                    </p:set>
                                    <p:anim calcmode="lin" valueType="num">
                                      <p:cBhvr additive="base">
                                        <p:cTn id="17" dur="500" fill="hold"/>
                                        <p:tgtEl>
                                          <p:spTgt spid="1029"/>
                                        </p:tgtEl>
                                        <p:attrNameLst>
                                          <p:attrName>ppt_x</p:attrName>
                                        </p:attrNameLst>
                                      </p:cBhvr>
                                      <p:tavLst>
                                        <p:tav tm="0">
                                          <p:val>
                                            <p:strVal val="#ppt_x"/>
                                          </p:val>
                                        </p:tav>
                                        <p:tav tm="100000">
                                          <p:val>
                                            <p:strVal val="#ppt_x"/>
                                          </p:val>
                                        </p:tav>
                                      </p:tavLst>
                                    </p:anim>
                                    <p:anim calcmode="lin" valueType="num">
                                      <p:cBhvr additive="base">
                                        <p:cTn id="18"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313946" y="2918926"/>
            <a:ext cx="4649707" cy="1938992"/>
          </a:xfrm>
          <a:prstGeom prst="rect">
            <a:avLst/>
          </a:prstGeom>
          <a:noFill/>
        </p:spPr>
        <p:txBody>
          <a:bodyPr wrap="square" rtlCol="0">
            <a:spAutoFit/>
          </a:bodyPr>
          <a:lstStyle/>
          <a:p>
            <a:pPr algn="ctr"/>
            <a:r>
              <a:rPr lang="vi-VN" sz="2400" dirty="0">
                <a:latin typeface="Times New Roman" panose="02020603050405020304" pitchFamily="18" charset="0"/>
                <a:cs typeface="Times New Roman" panose="02020603050405020304" pitchFamily="18" charset="0"/>
              </a:rPr>
              <a:t>Ai là nhà quân sự thiên tài đã cùng với các vua Trần và hàng loạt tướng lĩnh tài năng chiến đấu chống quân xâm lược Mông - Nguyên giành thắng lợi vẻ vang cho Tổ quốc?</a:t>
            </a:r>
            <a:endParaRPr lang="en-US" sz="5400" dirty="0">
              <a:solidFill>
                <a:srgbClr val="0000FF"/>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4308493" y="898951"/>
            <a:ext cx="2672015" cy="523220"/>
          </a:xfrm>
          <a:prstGeom prst="rect">
            <a:avLst/>
          </a:prstGeom>
          <a:noFill/>
        </p:spPr>
        <p:txBody>
          <a:bodyPr wrap="none" rtlCol="0">
            <a:spAutoFit/>
          </a:bodyPr>
          <a:lstStyle/>
          <a:p>
            <a:pPr algn="ctr"/>
            <a:r>
              <a:rPr lang="vi-VN" sz="2800">
                <a:solidFill>
                  <a:srgbClr val="0000FF"/>
                </a:solidFill>
                <a:latin typeface="Arial" panose="020B0604020202020204" pitchFamily="34" charset="0"/>
                <a:cs typeface="Arial" panose="020B0604020202020204" pitchFamily="34" charset="0"/>
              </a:rPr>
              <a:t>Trần Hưng Đạo</a:t>
            </a:r>
            <a:endParaRPr lang="en-US" sz="2800" dirty="0">
              <a:solidFill>
                <a:srgbClr val="0000FF"/>
              </a:solidFill>
              <a:latin typeface="Arial" panose="020B0604020202020204" pitchFamily="34" charset="0"/>
              <a:cs typeface="Arial" panose="020B0604020202020204" pitchFamily="34" charset="0"/>
            </a:endParaRP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195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pic>
        <p:nvPicPr>
          <p:cNvPr id="2050" name="Picture 2" descr="https://media-cdn.laodong.vn/Storage/newsportal/2017/12/28/583720/Van-Mieu-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998" y="514350"/>
            <a:ext cx="4380509" cy="445415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www.vietfuntravel.com.vn/image/data/Ha-Noi/Chua-mot-cot/Gioi-thieu-doi-net-ve-lich-su-chua-mot-cot-ha-noi-0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101895"/>
            <a:ext cx="4572000" cy="23431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1.bp.blogspot.com/-0H841s7gxP8/XrPKmNHjM1I/AAAAAAAAkcE/B3IKEUbkup8FK2rvoo0cqXQ-gixV0784QCLcBGAsYHQ/s1600/Hinh-anh-Ho-Guom%2B%252815%252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533651"/>
            <a:ext cx="4582633" cy="243485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371600" y="4506841"/>
            <a:ext cx="6949338" cy="461665"/>
          </a:xfrm>
          <a:prstGeom prst="rect">
            <a:avLst/>
          </a:prstGeom>
          <a:solidFill>
            <a:schemeClr val="bg1"/>
          </a:solidFill>
        </p:spPr>
        <p:txBody>
          <a:bodyPr wrap="none" rtlCol="0">
            <a:spAutoFit/>
          </a:bodyPr>
          <a:lstStyle/>
          <a:p>
            <a:r>
              <a:rPr lang="vi-VN" sz="2400" dirty="0">
                <a:latin typeface="Times New Roman" panose="02020603050405020304" pitchFamily="18" charset="0"/>
                <a:cs typeface="Times New Roman" panose="02020603050405020304" pitchFamily="18" charset="0"/>
              </a:rPr>
              <a:t>Những hình ảnh trên thuộc thành phố nào của nước ta?</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9136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5"/>
          <p:cNvSpPr txBox="1">
            <a:spLocks noGrp="1"/>
          </p:cNvSpPr>
          <p:nvPr>
            <p:ph type="ctrTitle" idx="4294967295"/>
          </p:nvPr>
        </p:nvSpPr>
        <p:spPr>
          <a:xfrm>
            <a:off x="577604" y="77667"/>
            <a:ext cx="4984996" cy="533400"/>
          </a:xfrm>
          <a:prstGeom prst="rect">
            <a:avLst/>
          </a:prstGeom>
          <a:solidFill>
            <a:srgbClr val="FFFF00"/>
          </a:solidFill>
        </p:spPr>
        <p:txBody>
          <a:bodyPr spcFirstLastPara="1" wrap="square" lIns="91425" tIns="91425" rIns="91425" bIns="91425" anchor="t" anchorCtr="0">
            <a:noAutofit/>
          </a:bodyPr>
          <a:lstStyle/>
          <a:p>
            <a:pPr marL="0" lvl="0" indent="0" algn="l" rtl="0">
              <a:spcBef>
                <a:spcPts val="0"/>
              </a:spcBef>
              <a:spcAft>
                <a:spcPts val="0"/>
              </a:spcAft>
              <a:buNone/>
            </a:pPr>
            <a:r>
              <a:rPr lang="en-US" sz="2400" b="1" dirty="0">
                <a:solidFill>
                  <a:schemeClr val="accent1"/>
                </a:solidFill>
              </a:rPr>
              <a:t>2</a:t>
            </a:r>
            <a:r>
              <a:rPr lang="vi-VN" sz="2400" b="1" dirty="0" smtClean="0">
                <a:solidFill>
                  <a:schemeClr val="accent1"/>
                </a:solidFill>
              </a:rPr>
              <a:t>. </a:t>
            </a:r>
            <a:r>
              <a:rPr lang="vi-VN" sz="2400" b="1" dirty="0">
                <a:solidFill>
                  <a:schemeClr val="accent1"/>
                </a:solidFill>
              </a:rPr>
              <a:t>Kinh thành Thăng Long thời Lý</a:t>
            </a:r>
            <a:endParaRPr sz="2400" b="1" dirty="0">
              <a:solidFill>
                <a:schemeClr val="accent1"/>
              </a:solidFill>
            </a:endParaRPr>
          </a:p>
        </p:txBody>
      </p:sp>
      <p:sp>
        <p:nvSpPr>
          <p:cNvPr id="87" name="Google Shape;87;p15"/>
          <p:cNvSpPr txBox="1">
            <a:spLocks noGrp="1"/>
          </p:cNvSpPr>
          <p:nvPr>
            <p:ph type="sldNum" idx="12"/>
          </p:nvPr>
        </p:nvSpPr>
        <p:spPr>
          <a:xfrm>
            <a:off x="8604400" y="4590300"/>
            <a:ext cx="539700" cy="55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16</a:t>
            </a:fld>
            <a:endParaRPr/>
          </a:p>
        </p:txBody>
      </p:sp>
      <p:pic>
        <p:nvPicPr>
          <p:cNvPr id="10" name="Picture 2" descr="img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321" y="768916"/>
            <a:ext cx="7873947" cy="386715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1789795" y="4636067"/>
            <a:ext cx="5715000" cy="461665"/>
          </a:xfrm>
          <a:prstGeom prst="rect">
            <a:avLst/>
          </a:prstGeom>
          <a:solidFill>
            <a:srgbClr val="FFFF00"/>
          </a:solidFill>
        </p:spPr>
        <p:txBody>
          <a:bodyPr wrap="square">
            <a:spAutoFit/>
          </a:bodyPr>
          <a:lstStyle/>
          <a:p>
            <a:r>
              <a:rPr lang="en-US" sz="2400" dirty="0" err="1">
                <a:latin typeface="Times New Roman" panose="02020603050405020304" pitchFamily="18" charset="0"/>
                <a:cs typeface="Times New Roman" panose="02020603050405020304" pitchFamily="18" charset="0"/>
              </a:rPr>
              <a:t>Trục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tâm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Thăng</a:t>
            </a:r>
            <a:r>
              <a:rPr lang="en-US" sz="2400" dirty="0">
                <a:latin typeface="Times New Roman" panose="02020603050405020304" pitchFamily="18" charset="0"/>
                <a:cs typeface="Times New Roman" panose="02020603050405020304" pitchFamily="18" charset="0"/>
              </a:rPr>
              <a:t> Long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1010</a:t>
            </a:r>
          </a:p>
        </p:txBody>
      </p:sp>
      <p:sp>
        <p:nvSpPr>
          <p:cNvPr id="12" name="Rectangle 11"/>
          <p:cNvSpPr/>
          <p:nvPr/>
        </p:nvSpPr>
        <p:spPr>
          <a:xfrm>
            <a:off x="2909758" y="851493"/>
            <a:ext cx="4572000" cy="369332"/>
          </a:xfrm>
          <a:prstGeom prst="rect">
            <a:avLst/>
          </a:prstGeom>
        </p:spPr>
        <p:txBody>
          <a:bodyPr>
            <a:spAutoFit/>
          </a:bodyPr>
          <a:lstStyle/>
          <a:p>
            <a:r>
              <a:rPr lang="en-US" dirty="0" err="1">
                <a:latin typeface="Noto Serif"/>
              </a:rPr>
              <a:t>Chính</a:t>
            </a:r>
            <a:r>
              <a:rPr lang="en-US" dirty="0">
                <a:latin typeface="Noto Serif"/>
              </a:rPr>
              <a:t> </a:t>
            </a:r>
            <a:r>
              <a:rPr lang="en-US" dirty="0" err="1">
                <a:latin typeface="Noto Serif"/>
              </a:rPr>
              <a:t>điện</a:t>
            </a:r>
            <a:r>
              <a:rPr lang="en-US" dirty="0">
                <a:latin typeface="Noto Serif"/>
              </a:rPr>
              <a:t> </a:t>
            </a:r>
            <a:r>
              <a:rPr lang="en-US" dirty="0" err="1">
                <a:latin typeface="Noto Serif"/>
              </a:rPr>
              <a:t>là</a:t>
            </a:r>
            <a:r>
              <a:rPr lang="en-US" dirty="0">
                <a:latin typeface="Noto Serif"/>
              </a:rPr>
              <a:t> </a:t>
            </a:r>
            <a:r>
              <a:rPr lang="en-US" dirty="0" err="1">
                <a:latin typeface="Noto Serif"/>
              </a:rPr>
              <a:t>điện</a:t>
            </a:r>
            <a:r>
              <a:rPr lang="en-US" dirty="0">
                <a:latin typeface="Noto Serif"/>
              </a:rPr>
              <a:t> </a:t>
            </a:r>
            <a:r>
              <a:rPr lang="en-US" dirty="0" err="1">
                <a:latin typeface="Noto Serif"/>
              </a:rPr>
              <a:t>Càn</a:t>
            </a:r>
            <a:r>
              <a:rPr lang="en-US" dirty="0">
                <a:latin typeface="Noto Serif"/>
              </a:rPr>
              <a:t> </a:t>
            </a:r>
            <a:r>
              <a:rPr lang="en-US" dirty="0" err="1">
                <a:latin typeface="Noto Serif"/>
              </a:rPr>
              <a:t>Nguyên</a:t>
            </a:r>
            <a:endParaRPr lang="en-US" dirty="0"/>
          </a:p>
        </p:txBody>
      </p:sp>
      <p:pic>
        <p:nvPicPr>
          <p:cNvPr id="3" name="Picture 2"/>
          <p:cNvPicPr>
            <a:picLocks noChangeAspect="1"/>
          </p:cNvPicPr>
          <p:nvPr/>
        </p:nvPicPr>
        <p:blipFill>
          <a:blip r:embed="rId4"/>
          <a:stretch>
            <a:fillRect/>
          </a:stretch>
        </p:blipFill>
        <p:spPr>
          <a:xfrm>
            <a:off x="109144" y="2317705"/>
            <a:ext cx="3361301" cy="2157412"/>
          </a:xfrm>
          <a:prstGeom prst="rect">
            <a:avLst/>
          </a:prstGeom>
        </p:spPr>
      </p:pic>
    </p:spTree>
    <p:extLst>
      <p:ext uri="{BB962C8B-B14F-4D97-AF65-F5344CB8AC3E}">
        <p14:creationId xmlns:p14="http://schemas.microsoft.com/office/powerpoint/2010/main" val="3067635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ircle(in)">
                                      <p:cBhvr>
                                        <p:cTn id="10" dur="2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1000" fill="hold"/>
                                        <p:tgtEl>
                                          <p:spTgt spid="12"/>
                                        </p:tgtEl>
                                        <p:attrNameLst>
                                          <p:attrName>ppt_w</p:attrName>
                                        </p:attrNameLst>
                                      </p:cBhvr>
                                      <p:tavLst>
                                        <p:tav tm="0">
                                          <p:val>
                                            <p:fltVal val="0"/>
                                          </p:val>
                                        </p:tav>
                                        <p:tav tm="100000">
                                          <p:val>
                                            <p:strVal val="#ppt_w"/>
                                          </p:val>
                                        </p:tav>
                                      </p:tavLst>
                                    </p:anim>
                                    <p:anim calcmode="lin" valueType="num">
                                      <p:cBhvr>
                                        <p:cTn id="21" dur="1000" fill="hold"/>
                                        <p:tgtEl>
                                          <p:spTgt spid="12"/>
                                        </p:tgtEl>
                                        <p:attrNameLst>
                                          <p:attrName>ppt_h</p:attrName>
                                        </p:attrNameLst>
                                      </p:cBhvr>
                                      <p:tavLst>
                                        <p:tav tm="0">
                                          <p:val>
                                            <p:fltVal val="0"/>
                                          </p:val>
                                        </p:tav>
                                        <p:tav tm="100000">
                                          <p:val>
                                            <p:strVal val="#ppt_h"/>
                                          </p:val>
                                        </p:tav>
                                      </p:tavLst>
                                    </p:anim>
                                    <p:anim calcmode="lin" valueType="num">
                                      <p:cBhvr>
                                        <p:cTn id="22" dur="1000" fill="hold"/>
                                        <p:tgtEl>
                                          <p:spTgt spid="12"/>
                                        </p:tgtEl>
                                        <p:attrNameLst>
                                          <p:attrName>style.rotation</p:attrName>
                                        </p:attrNameLst>
                                      </p:cBhvr>
                                      <p:tavLst>
                                        <p:tav tm="0">
                                          <p:val>
                                            <p:fltVal val="90"/>
                                          </p:val>
                                        </p:tav>
                                        <p:tav tm="100000">
                                          <p:val>
                                            <p:fltVal val="0"/>
                                          </p:val>
                                        </p:tav>
                                      </p:tavLst>
                                    </p:anim>
                                    <p:animEffect transition="in" filter="fade">
                                      <p:cBhvr>
                                        <p:cTn id="23"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313946" y="2918926"/>
            <a:ext cx="4649707" cy="1569660"/>
          </a:xfrm>
          <a:prstGeom prst="rect">
            <a:avLst/>
          </a:prstGeom>
          <a:noFill/>
        </p:spPr>
        <p:txBody>
          <a:bodyPr wrap="square" rtlCol="0">
            <a:spAutoFit/>
          </a:bodyPr>
          <a:lstStyle/>
          <a:p>
            <a:r>
              <a:rPr lang="en-US" sz="3200" dirty="0">
                <a:solidFill>
                  <a:srgbClr val="FF0000"/>
                </a:solidFill>
              </a:rPr>
              <a:t>Lý Thái Tổ đóng kinh đô, dựng chính điện ở vị trí nào?</a:t>
            </a:r>
          </a:p>
        </p:txBody>
      </p:sp>
      <p:sp>
        <p:nvSpPr>
          <p:cNvPr id="6" name="TextBox 5"/>
          <p:cNvSpPr txBox="1"/>
          <p:nvPr/>
        </p:nvSpPr>
        <p:spPr>
          <a:xfrm>
            <a:off x="914400" y="767818"/>
            <a:ext cx="6746078" cy="523220"/>
          </a:xfrm>
          <a:prstGeom prst="rect">
            <a:avLst/>
          </a:prstGeom>
          <a:noFill/>
        </p:spPr>
        <p:txBody>
          <a:bodyPr wrap="none" rtlCol="0">
            <a:spAutoFit/>
          </a:bodyPr>
          <a:lstStyle/>
          <a:p>
            <a:r>
              <a:rPr lang="en-US" sz="2800" dirty="0">
                <a:solidFill>
                  <a:srgbClr val="0070C0"/>
                </a:solidFill>
              </a:rPr>
              <a:t>Chính điện (điện Kính Thiên) đặt tại núi Nùng</a:t>
            </a:r>
          </a:p>
        </p:txBody>
      </p:sp>
      <p:pic>
        <p:nvPicPr>
          <p:cNvPr id="7"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8812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313946" y="2918926"/>
            <a:ext cx="4649707" cy="1384995"/>
          </a:xfrm>
          <a:prstGeom prst="rect">
            <a:avLst/>
          </a:prstGeom>
          <a:noFill/>
        </p:spPr>
        <p:txBody>
          <a:bodyPr wrap="square" rtlCol="0">
            <a:spAutoFit/>
          </a:bodyPr>
          <a:lstStyle/>
          <a:p>
            <a:r>
              <a:rPr lang="en-US" sz="2800" dirty="0">
                <a:solidFill>
                  <a:srgbClr val="FF0000"/>
                </a:solidFill>
              </a:rPr>
              <a:t>Giới hạn của thành Thăng Long? ? Quy hoạch gồm mấy khu, đó là những khu nào? </a:t>
            </a:r>
          </a:p>
        </p:txBody>
      </p:sp>
      <p:sp>
        <p:nvSpPr>
          <p:cNvPr id="6" name="TextBox 5"/>
          <p:cNvSpPr txBox="1"/>
          <p:nvPr/>
        </p:nvSpPr>
        <p:spPr>
          <a:xfrm>
            <a:off x="228600" y="472311"/>
            <a:ext cx="9067800" cy="2554545"/>
          </a:xfrm>
          <a:prstGeom prst="rect">
            <a:avLst/>
          </a:prstGeom>
          <a:noFill/>
        </p:spPr>
        <p:txBody>
          <a:bodyPr wrap="square" rtlCol="0">
            <a:spAutoFit/>
          </a:bodyPr>
          <a:lstStyle/>
          <a:p>
            <a:r>
              <a:rPr lang="en-US" sz="2800" dirty="0">
                <a:solidFill>
                  <a:srgbClr val="0070C0"/>
                </a:solidFill>
              </a:rPr>
              <a:t>-  Thành thăng Long chia làm hai khu: khu Hoàng thành và khu dân </a:t>
            </a:r>
            <a:r>
              <a:rPr lang="en-US" sz="2800" dirty="0" smtClean="0">
                <a:solidFill>
                  <a:srgbClr val="0070C0"/>
                </a:solidFill>
              </a:rPr>
              <a:t>sự</a:t>
            </a:r>
            <a:endParaRPr lang="en-US" sz="2800" dirty="0">
              <a:solidFill>
                <a:srgbClr val="0070C0"/>
              </a:solidFill>
            </a:endParaRPr>
          </a:p>
          <a:p>
            <a:pPr marL="457200" indent="-457200">
              <a:buFontTx/>
              <a:buChar char="-"/>
            </a:pPr>
            <a:r>
              <a:rPr lang="en-US" sz="2800" dirty="0" smtClean="0">
                <a:solidFill>
                  <a:srgbClr val="0070C0"/>
                </a:solidFill>
              </a:rPr>
              <a:t>Khu </a:t>
            </a:r>
            <a:r>
              <a:rPr lang="en-US" sz="2800" dirty="0">
                <a:solidFill>
                  <a:srgbClr val="0070C0"/>
                </a:solidFill>
              </a:rPr>
              <a:t>Hoàng thành (Thăng Long Thành): Là nơi thiết </a:t>
            </a:r>
            <a:r>
              <a:rPr lang="en-US" sz="2800" dirty="0" smtClean="0">
                <a:solidFill>
                  <a:srgbClr val="0070C0"/>
                </a:solidFill>
              </a:rPr>
              <a:t>triều</a:t>
            </a:r>
          </a:p>
          <a:p>
            <a:pPr marL="457200" indent="-457200">
              <a:buFontTx/>
              <a:buChar char="-"/>
            </a:pPr>
            <a:r>
              <a:rPr lang="en-US" dirty="0"/>
              <a:t>- </a:t>
            </a:r>
            <a:r>
              <a:rPr lang="en-US" sz="2400" dirty="0">
                <a:solidFill>
                  <a:srgbClr val="0000FF"/>
                </a:solidFill>
              </a:rPr>
              <a:t>Khu dân sự: nơi ở của dân, nơi sản xuất nông nghiệp, thủ công nghiệp và buôn bán</a:t>
            </a:r>
          </a:p>
          <a:p>
            <a:pPr marL="457200" indent="-457200">
              <a:buFontTx/>
              <a:buChar char="-"/>
            </a:pPr>
            <a:endParaRPr lang="en-US" sz="2800" dirty="0">
              <a:solidFill>
                <a:srgbClr val="0070C0"/>
              </a:solidFill>
            </a:endParaRPr>
          </a:p>
        </p:txBody>
      </p:sp>
      <p:pic>
        <p:nvPicPr>
          <p:cNvPr id="7"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1464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6"/>
          <p:cNvSpPr txBox="1">
            <a:spLocks noGrp="1"/>
          </p:cNvSpPr>
          <p:nvPr>
            <p:ph type="ctrTitle"/>
          </p:nvPr>
        </p:nvSpPr>
        <p:spPr>
          <a:xfrm>
            <a:off x="685800" y="2726342"/>
            <a:ext cx="77724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Transition headline</a:t>
            </a:r>
            <a:endParaRPr/>
          </a:p>
        </p:txBody>
      </p:sp>
      <p:sp>
        <p:nvSpPr>
          <p:cNvPr id="93" name="Google Shape;93;p16"/>
          <p:cNvSpPr txBox="1">
            <a:spLocks noGrp="1"/>
          </p:cNvSpPr>
          <p:nvPr>
            <p:ph type="subTitle" idx="1"/>
          </p:nvPr>
        </p:nvSpPr>
        <p:spPr>
          <a:xfrm>
            <a:off x="685800" y="3830653"/>
            <a:ext cx="7772400" cy="7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Let’s start with the first set of slides</a:t>
            </a:r>
            <a:endParaRPr/>
          </a:p>
        </p:txBody>
      </p:sp>
      <p:sp>
        <p:nvSpPr>
          <p:cNvPr id="94" name="Google Shape;94;p16"/>
          <p:cNvSpPr txBox="1"/>
          <p:nvPr/>
        </p:nvSpPr>
        <p:spPr>
          <a:xfrm>
            <a:off x="7811325" y="0"/>
            <a:ext cx="960900" cy="1390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600">
                <a:solidFill>
                  <a:schemeClr val="dk1"/>
                </a:solidFill>
                <a:latin typeface="Raleway ExtraBold"/>
                <a:ea typeface="Raleway ExtraBold"/>
                <a:cs typeface="Raleway ExtraBold"/>
                <a:sym typeface="Raleway ExtraBold"/>
              </a:rPr>
              <a:t>1</a:t>
            </a:r>
            <a:endParaRPr sz="9600">
              <a:solidFill>
                <a:schemeClr val="dk1"/>
              </a:solidFill>
              <a:latin typeface="Raleway ExtraBold"/>
              <a:ea typeface="Raleway ExtraBold"/>
              <a:cs typeface="Raleway ExtraBold"/>
              <a:sym typeface="Raleway ExtraBold"/>
            </a:endParaRPr>
          </a:p>
        </p:txBody>
      </p:sp>
      <p:pic>
        <p:nvPicPr>
          <p:cNvPr id="6" name="Google Shape;86;p15" descr="photo-1492633423870-43d1cd2775eb"/>
          <p:cNvPicPr preferRelativeResize="0"/>
          <p:nvPr/>
        </p:nvPicPr>
        <p:blipFill rotWithShape="1">
          <a:blip r:embed="rId3">
            <a:alphaModFix/>
          </a:blip>
          <a:srcRect l="29959" t="25238" r="27296" b="10604"/>
          <a:stretch/>
        </p:blipFill>
        <p:spPr>
          <a:xfrm>
            <a:off x="7923225" y="133625"/>
            <a:ext cx="1087200" cy="1087200"/>
          </a:xfrm>
          <a:prstGeom prst="ellipse">
            <a:avLst/>
          </a:prstGeom>
          <a:noFill/>
          <a:ln>
            <a:noFill/>
          </a:ln>
        </p:spPr>
      </p:pic>
      <p:sp>
        <p:nvSpPr>
          <p:cNvPr id="7" name="Google Shape;87;p15"/>
          <p:cNvSpPr txBox="1">
            <a:spLocks/>
          </p:cNvSpPr>
          <p:nvPr/>
        </p:nvSpPr>
        <p:spPr>
          <a:xfrm>
            <a:off x="8604400" y="4590300"/>
            <a:ext cx="539700" cy="553200"/>
          </a:xfrm>
          <a:prstGeom prst="rect">
            <a:avLst/>
          </a:prstGeom>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0000000-1234-1234-1234-123412341234}" type="slidenum">
              <a:rPr lang="en" smtClean="0"/>
              <a:pPr algn="ctr"/>
              <a:t>19</a:t>
            </a:fld>
            <a:endParaRPr lang="en"/>
          </a:p>
        </p:txBody>
      </p:sp>
      <p:pic>
        <p:nvPicPr>
          <p:cNvPr id="8" name="Picture 6" descr="https://s3-ap-southeast-1.amazonaws.com/img.spiderum.com/sp-images/ad7e13e0368611eaa406cbc30bb0422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7" y="66960"/>
            <a:ext cx="8785225" cy="376369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79387" y="3830653"/>
            <a:ext cx="8931425" cy="1200329"/>
          </a:xfrm>
          <a:prstGeom prst="rect">
            <a:avLst/>
          </a:prstGeom>
          <a:solidFill>
            <a:srgbClr val="FFFF00"/>
          </a:solidFill>
        </p:spPr>
        <p:txBody>
          <a:bodyPr wrap="square">
            <a:spAutoFit/>
          </a:bodyPr>
          <a:lstStyle/>
          <a:p>
            <a:r>
              <a:rPr lang="vi-VN" dirty="0">
                <a:latin typeface="+mj-lt"/>
              </a:rPr>
              <a:t>Cấm thành Thăng Long theo quy hoạch năm 1029 </a:t>
            </a:r>
          </a:p>
          <a:p>
            <a:r>
              <a:rPr lang="vi-VN" b="1" i="1" dirty="0">
                <a:latin typeface="+mj-lt"/>
              </a:rPr>
              <a:t>1. Ngũ Phượng Tinh Lâu; 2. Điện Phụng Thiên-Lầu Chính Dương; 3. Điện Thiên An; 4. Điện Tuyên Đức; 5. Điện Diên Phúc; 6. Điện Văn Minh; 7. Điện Quảng Vũ; 8. Lầu chuông; 9. Điện Thiên Khánh; 10. Điện Trường Xuân</a:t>
            </a:r>
            <a:endParaRPr lang="en-US" dirty="0">
              <a:latin typeface="+mj-lt"/>
            </a:endParaRPr>
          </a:p>
        </p:txBody>
      </p:sp>
    </p:spTree>
    <p:extLst>
      <p:ext uri="{BB962C8B-B14F-4D97-AF65-F5344CB8AC3E}">
        <p14:creationId xmlns:p14="http://schemas.microsoft.com/office/powerpoint/2010/main" val="33793975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rgbClr val="0070C0"/>
                </a:solidFill>
                <a:latin typeface="Times New Roman" panose="02020603050405020304" pitchFamily="18" charset="0"/>
                <a:cs typeface="Times New Roman" panose="02020603050405020304" pitchFamily="18" charset="0"/>
              </a:rPr>
              <a:t>1. Nhà lý định đô Thăng Long</a:t>
            </a:r>
            <a:endParaRPr lang="en-US"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98660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9" name="Google Shape;119;p19"/>
          <p:cNvSpPr txBox="1">
            <a:spLocks noGrp="1"/>
          </p:cNvSpPr>
          <p:nvPr>
            <p:ph type="subTitle" idx="4294967295"/>
          </p:nvPr>
        </p:nvSpPr>
        <p:spPr>
          <a:xfrm>
            <a:off x="1661673" y="1062022"/>
            <a:ext cx="4977600" cy="3528277"/>
          </a:xfrm>
          <a:prstGeom prst="rect">
            <a:avLst/>
          </a:prstGeom>
          <a:solidFill>
            <a:schemeClr val="accent5">
              <a:lumMod val="60000"/>
              <a:lumOff val="40000"/>
            </a:schemeClr>
          </a:solidFill>
        </p:spPr>
        <p:txBody>
          <a:bodyPr spcFirstLastPara="1" wrap="square" lIns="91425" tIns="91425" rIns="91425" bIns="91425" anchor="t" anchorCtr="0">
            <a:noAutofit/>
          </a:bodyPr>
          <a:lstStyle/>
          <a:p>
            <a:pPr marL="0" lvl="0" indent="0">
              <a:spcBef>
                <a:spcPts val="600"/>
              </a:spcBef>
              <a:buNone/>
            </a:pPr>
            <a:r>
              <a:rPr lang="vi-VN" dirty="0"/>
              <a:t>Cùng với việc quy hoạch, xây dựng kinh đô, trong 216 năm tồn tại của mình, nhà Lý ra sức xây dựng Thăng Long thành trung tâm kinh tế, chính trị, văn hóa của cả nước</a:t>
            </a:r>
            <a:r>
              <a:rPr lang="en-US" dirty="0"/>
              <a:t>.</a:t>
            </a:r>
            <a:endParaRPr dirty="0"/>
          </a:p>
        </p:txBody>
      </p:sp>
      <p:sp>
        <p:nvSpPr>
          <p:cNvPr id="120" name="Google Shape;120;p19"/>
          <p:cNvSpPr/>
          <p:nvPr/>
        </p:nvSpPr>
        <p:spPr>
          <a:xfrm>
            <a:off x="7334564" y="2384367"/>
            <a:ext cx="299775" cy="28623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 name="Google Shape;121;p19"/>
          <p:cNvGrpSpPr/>
          <p:nvPr/>
        </p:nvGrpSpPr>
        <p:grpSpPr>
          <a:xfrm>
            <a:off x="7634339" y="375167"/>
            <a:ext cx="1284369" cy="1284693"/>
            <a:chOff x="6654650" y="3665275"/>
            <a:chExt cx="409100" cy="409125"/>
          </a:xfrm>
        </p:grpSpPr>
        <p:sp>
          <p:nvSpPr>
            <p:cNvPr id="122" name="Google Shape;122;p19"/>
            <p:cNvSpPr/>
            <p:nvPr/>
          </p:nvSpPr>
          <p:spPr>
            <a:xfrm>
              <a:off x="6808525" y="3819150"/>
              <a:ext cx="211875" cy="211900"/>
            </a:xfrm>
            <a:custGeom>
              <a:avLst/>
              <a:gdLst/>
              <a:ahLst/>
              <a:cxnLst/>
              <a:rect l="l" t="t" r="r" b="b"/>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9"/>
            <p:cNvSpPr/>
            <p:nvPr/>
          </p:nvSpPr>
          <p:spPr>
            <a:xfrm>
              <a:off x="6654650" y="3665275"/>
              <a:ext cx="409100" cy="409125"/>
            </a:xfrm>
            <a:custGeom>
              <a:avLst/>
              <a:gdLst/>
              <a:ahLst/>
              <a:cxnLst/>
              <a:rect l="l" t="t" r="r" b="b"/>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19"/>
          <p:cNvGrpSpPr/>
          <p:nvPr/>
        </p:nvGrpSpPr>
        <p:grpSpPr>
          <a:xfrm rot="290934">
            <a:off x="6676208" y="1840025"/>
            <a:ext cx="848543" cy="848624"/>
            <a:chOff x="570875" y="4322250"/>
            <a:chExt cx="443300" cy="443325"/>
          </a:xfrm>
        </p:grpSpPr>
        <p:sp>
          <p:nvSpPr>
            <p:cNvPr id="125" name="Google Shape;125;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 name="Google Shape;129;p19"/>
          <p:cNvSpPr/>
          <p:nvPr/>
        </p:nvSpPr>
        <p:spPr>
          <a:xfrm rot="2466717">
            <a:off x="5819909" y="1025895"/>
            <a:ext cx="416526" cy="397713"/>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9"/>
          <p:cNvSpPr/>
          <p:nvPr/>
        </p:nvSpPr>
        <p:spPr>
          <a:xfrm rot="-1609245">
            <a:off x="6429073" y="1276138"/>
            <a:ext cx="299725" cy="286203"/>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9"/>
          <p:cNvSpPr/>
          <p:nvPr/>
        </p:nvSpPr>
        <p:spPr>
          <a:xfrm rot="2926063">
            <a:off x="8246537" y="1502870"/>
            <a:ext cx="224479" cy="214340"/>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9"/>
          <p:cNvSpPr/>
          <p:nvPr/>
        </p:nvSpPr>
        <p:spPr>
          <a:xfrm rot="-1609158">
            <a:off x="8202241" y="284727"/>
            <a:ext cx="202232" cy="193098"/>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9"/>
          <p:cNvSpPr txBox="1">
            <a:spLocks noGrp="1"/>
          </p:cNvSpPr>
          <p:nvPr>
            <p:ph type="sldNum" idx="12"/>
          </p:nvPr>
        </p:nvSpPr>
        <p:spPr>
          <a:xfrm>
            <a:off x="8604400" y="4590300"/>
            <a:ext cx="539700" cy="55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20</a:t>
            </a:fld>
            <a:endParaRPr/>
          </a:p>
        </p:txBody>
      </p:sp>
    </p:spTree>
    <p:extLst>
      <p:ext uri="{BB962C8B-B14F-4D97-AF65-F5344CB8AC3E}">
        <p14:creationId xmlns:p14="http://schemas.microsoft.com/office/powerpoint/2010/main" val="26982151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0"/>
          <p:cNvSpPr txBox="1">
            <a:spLocks noGrp="1"/>
          </p:cNvSpPr>
          <p:nvPr>
            <p:ph type="body" idx="1"/>
          </p:nvPr>
        </p:nvSpPr>
        <p:spPr>
          <a:xfrm>
            <a:off x="2521978" y="1059317"/>
            <a:ext cx="3543300" cy="1584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vi-VN" sz="2400" b="1" dirty="0">
                <a:latin typeface="Times New Roman" panose="02020603050405020304" pitchFamily="18" charset="0"/>
                <a:cs typeface="Times New Roman" panose="02020603050405020304" pitchFamily="18" charset="0"/>
              </a:rPr>
              <a:t>THẢO LUẬN NHÓM</a:t>
            </a:r>
            <a:endParaRPr sz="2400" dirty="0">
              <a:latin typeface="Times New Roman" panose="02020603050405020304" pitchFamily="18" charset="0"/>
              <a:cs typeface="Times New Roman" panose="02020603050405020304" pitchFamily="18" charset="0"/>
            </a:endParaRPr>
          </a:p>
        </p:txBody>
      </p:sp>
      <p:sp>
        <p:nvSpPr>
          <p:cNvPr id="139" name="Google Shape;139;p20"/>
          <p:cNvSpPr txBox="1">
            <a:spLocks noGrp="1"/>
          </p:cNvSpPr>
          <p:nvPr>
            <p:ph type="title"/>
          </p:nvPr>
        </p:nvSpPr>
        <p:spPr>
          <a:xfrm>
            <a:off x="365278" y="210657"/>
            <a:ext cx="7856700" cy="684693"/>
          </a:xfrm>
          <a:prstGeom prst="rect">
            <a:avLst/>
          </a:prstGeom>
          <a:solidFill>
            <a:srgbClr val="FFFF00"/>
          </a:solidFill>
        </p:spPr>
        <p:txBody>
          <a:bodyPr spcFirstLastPara="1" wrap="square" lIns="91425" tIns="91425" rIns="91425" bIns="91425" anchor="t" anchorCtr="0">
            <a:noAutofit/>
          </a:bodyPr>
          <a:lstStyle/>
          <a:p>
            <a:pPr lvl="0" algn="l"/>
            <a:r>
              <a:rPr lang="en-US" sz="2800" b="1" dirty="0">
                <a:latin typeface="Times New Roman" panose="02020603050405020304" pitchFamily="18" charset="0"/>
                <a:cs typeface="Times New Roman" panose="02020603050405020304" pitchFamily="18" charset="0"/>
              </a:rPr>
              <a:t>3</a:t>
            </a:r>
            <a:r>
              <a:rPr lang="en-US" sz="2800" b="1"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Quân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sự</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giáo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dục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văn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hoá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Thăng</a:t>
            </a:r>
            <a:r>
              <a:rPr lang="en-US" sz="2800" b="1" dirty="0">
                <a:latin typeface="Times New Roman" panose="02020603050405020304" pitchFamily="18" charset="0"/>
                <a:cs typeface="Times New Roman" panose="02020603050405020304" pitchFamily="18" charset="0"/>
              </a:rPr>
              <a:t> Long </a:t>
            </a:r>
            <a:r>
              <a:rPr lang="en-US" sz="2800" b="1" dirty="0" err="1">
                <a:latin typeface="Times New Roman" panose="02020603050405020304" pitchFamily="18" charset="0"/>
                <a:cs typeface="Times New Roman" panose="02020603050405020304" pitchFamily="18" charset="0"/>
              </a:rPr>
              <a:t>thời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Lý</a:t>
            </a:r>
            <a:endParaRPr sz="2800" dirty="0">
              <a:latin typeface="Times New Roman" panose="02020603050405020304" pitchFamily="18" charset="0"/>
              <a:cs typeface="Times New Roman" panose="02020603050405020304" pitchFamily="18" charset="0"/>
            </a:endParaRPr>
          </a:p>
        </p:txBody>
      </p:sp>
      <p:sp>
        <p:nvSpPr>
          <p:cNvPr id="140" name="Google Shape;140;p20"/>
          <p:cNvSpPr txBox="1">
            <a:spLocks noGrp="1"/>
          </p:cNvSpPr>
          <p:nvPr>
            <p:ph type="body" idx="2"/>
          </p:nvPr>
        </p:nvSpPr>
        <p:spPr>
          <a:xfrm>
            <a:off x="1447800" y="2822504"/>
            <a:ext cx="6339001" cy="1584600"/>
          </a:xfrm>
          <a:prstGeom prst="rect">
            <a:avLst/>
          </a:prstGeom>
          <a:solidFill>
            <a:schemeClr val="accent6">
              <a:lumMod val="60000"/>
              <a:lumOff val="40000"/>
            </a:schemeClr>
          </a:solidFill>
        </p:spPr>
        <p:txBody>
          <a:bodyPr spcFirstLastPara="1" wrap="square" lIns="91425" tIns="91425" rIns="91425" bIns="91425" anchor="t" anchorCtr="0">
            <a:noAutofit/>
          </a:bodyPr>
          <a:lstStyle/>
          <a:p>
            <a:pPr marL="0" lvl="0" indent="0" algn="l" rtl="0">
              <a:spcBef>
                <a:spcPts val="600"/>
              </a:spcBef>
              <a:spcAft>
                <a:spcPts val="0"/>
              </a:spcAft>
              <a:buNone/>
            </a:pPr>
            <a:r>
              <a:rPr lang="vi-VN" sz="2400" b="1" dirty="0">
                <a:latin typeface="Times New Roman" panose="02020603050405020304" pitchFamily="18" charset="0"/>
                <a:cs typeface="Times New Roman" panose="02020603050405020304" pitchFamily="18" charset="0"/>
              </a:rPr>
              <a:t>Nhóm 1: Quân sự của Thăng Long thời Lý</a:t>
            </a:r>
          </a:p>
          <a:p>
            <a:pPr marL="0" lvl="0" indent="0" algn="l" rtl="0">
              <a:spcBef>
                <a:spcPts val="600"/>
              </a:spcBef>
              <a:spcAft>
                <a:spcPts val="0"/>
              </a:spcAft>
              <a:buNone/>
            </a:pPr>
            <a:r>
              <a:rPr lang="vi-VN" sz="2400" b="1" dirty="0">
                <a:latin typeface="Times New Roman" panose="02020603050405020304" pitchFamily="18" charset="0"/>
                <a:cs typeface="Times New Roman" panose="02020603050405020304" pitchFamily="18" charset="0"/>
              </a:rPr>
              <a:t>Nhóm 2: Giáo dục</a:t>
            </a:r>
          </a:p>
          <a:p>
            <a:pPr marL="0" lvl="0" indent="0" algn="l" rtl="0">
              <a:spcBef>
                <a:spcPts val="600"/>
              </a:spcBef>
              <a:spcAft>
                <a:spcPts val="0"/>
              </a:spcAft>
              <a:buNone/>
            </a:pPr>
            <a:r>
              <a:rPr lang="vi-VN" sz="2400" b="1" dirty="0">
                <a:latin typeface="Times New Roman" panose="02020603050405020304" pitchFamily="18" charset="0"/>
                <a:cs typeface="Times New Roman" panose="02020603050405020304" pitchFamily="18" charset="0"/>
              </a:rPr>
              <a:t>Nhóm 3: Văn hóa</a:t>
            </a:r>
            <a:endParaRPr sz="2400" dirty="0">
              <a:latin typeface="Times New Roman" panose="02020603050405020304" pitchFamily="18" charset="0"/>
              <a:cs typeface="Times New Roman" panose="02020603050405020304" pitchFamily="18" charset="0"/>
            </a:endParaRPr>
          </a:p>
        </p:txBody>
      </p:sp>
      <p:sp>
        <p:nvSpPr>
          <p:cNvPr id="141" name="Google Shape;141;p20"/>
          <p:cNvSpPr txBox="1">
            <a:spLocks noGrp="1"/>
          </p:cNvSpPr>
          <p:nvPr>
            <p:ph type="sldNum" idx="12"/>
          </p:nvPr>
        </p:nvSpPr>
        <p:spPr>
          <a:xfrm>
            <a:off x="8604400" y="4590300"/>
            <a:ext cx="539700" cy="55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21</a:t>
            </a:fld>
            <a:endParaRPr/>
          </a:p>
        </p:txBody>
      </p:sp>
      <p:sp>
        <p:nvSpPr>
          <p:cNvPr id="142" name="Google Shape;142;p20"/>
          <p:cNvSpPr/>
          <p:nvPr/>
        </p:nvSpPr>
        <p:spPr>
          <a:xfrm>
            <a:off x="8055177" y="292676"/>
            <a:ext cx="796167" cy="796157"/>
          </a:xfrm>
          <a:custGeom>
            <a:avLst/>
            <a:gdLst/>
            <a:ahLst/>
            <a:cxnLst/>
            <a:rect l="l" t="t" r="r" b="b"/>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91613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313946" y="2918926"/>
            <a:ext cx="4649707" cy="1815882"/>
          </a:xfrm>
          <a:prstGeom prst="rect">
            <a:avLst/>
          </a:prstGeom>
          <a:noFill/>
        </p:spPr>
        <p:txBody>
          <a:bodyPr wrap="square" rtlCol="0">
            <a:spAutoFit/>
          </a:bodyPr>
          <a:lstStyle/>
          <a:p>
            <a:r>
              <a:rPr lang="en-US" sz="2800" dirty="0" smtClean="0">
                <a:solidFill>
                  <a:srgbClr val="FF0000"/>
                </a:solidFill>
              </a:rPr>
              <a:t>Thăng Long thời Lý có những nhân vật lịch sử tiêu biểu nào đã góp sức chống ngoại xâm Tống (1075-1077)?</a:t>
            </a:r>
            <a:endParaRPr lang="en-US" sz="2800" dirty="0">
              <a:solidFill>
                <a:srgbClr val="FF0000"/>
              </a:solidFill>
            </a:endParaRPr>
          </a:p>
        </p:txBody>
      </p:sp>
      <p:sp>
        <p:nvSpPr>
          <p:cNvPr id="9" name="TextBox 8"/>
          <p:cNvSpPr txBox="1"/>
          <p:nvPr/>
        </p:nvSpPr>
        <p:spPr>
          <a:xfrm>
            <a:off x="228600" y="767818"/>
            <a:ext cx="9067800" cy="523220"/>
          </a:xfrm>
          <a:prstGeom prst="rect">
            <a:avLst/>
          </a:prstGeom>
          <a:noFill/>
        </p:spPr>
        <p:txBody>
          <a:bodyPr wrap="square" rtlCol="0">
            <a:spAutoFit/>
          </a:bodyPr>
          <a:lstStyle/>
          <a:p>
            <a:r>
              <a:rPr lang="vi-VN" sz="2800" dirty="0">
                <a:solidFill>
                  <a:srgbClr val="002060"/>
                </a:solidFill>
              </a:rPr>
              <a:t>Lý Công Uẩn, Lý Thường Kiệt, nguyên phi Ỷ Lan.</a:t>
            </a:r>
            <a:endParaRPr lang="en-US" sz="2800" dirty="0">
              <a:solidFill>
                <a:srgbClr val="002060"/>
              </a:solidFill>
            </a:endParaRPr>
          </a:p>
        </p:txBody>
      </p:sp>
    </p:spTree>
    <p:extLst>
      <p:ext uri="{BB962C8B-B14F-4D97-AF65-F5344CB8AC3E}">
        <p14:creationId xmlns:p14="http://schemas.microsoft.com/office/powerpoint/2010/main" val="176425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3"/>
          <p:cNvSpPr txBox="1">
            <a:spLocks noGrp="1"/>
          </p:cNvSpPr>
          <p:nvPr>
            <p:ph type="title" idx="4294967295"/>
          </p:nvPr>
        </p:nvSpPr>
        <p:spPr>
          <a:xfrm>
            <a:off x="1143000" y="2114550"/>
            <a:ext cx="6705600" cy="1380000"/>
          </a:xfrm>
          <a:prstGeom prst="rect">
            <a:avLst/>
          </a:prstGeom>
        </p:spPr>
        <p:txBody>
          <a:bodyPr spcFirstLastPara="1" wrap="square" lIns="91425" tIns="91425" rIns="91425" bIns="91425" anchor="b" anchorCtr="0">
            <a:noAutofit/>
          </a:bodyPr>
          <a:lstStyle/>
          <a:p>
            <a:r>
              <a:rPr lang="vi-VN" sz="2800" b="1" i="1" dirty="0">
                <a:solidFill>
                  <a:schemeClr val="bg1"/>
                </a:solidFill>
              </a:rPr>
              <a:t>a. Quân sự:</a:t>
            </a:r>
            <a:r>
              <a:rPr lang="vi-VN" sz="2800" dirty="0">
                <a:solidFill>
                  <a:schemeClr val="bg1"/>
                </a:solidFill>
              </a:rPr>
              <a:t> Nhân dân Thăng Long góp phần cùng cả nước đánh tan quân xâm lược Tống (1075 – 1077)</a:t>
            </a:r>
            <a:br>
              <a:rPr lang="vi-VN" sz="2800" dirty="0">
                <a:solidFill>
                  <a:schemeClr val="bg1"/>
                </a:solidFill>
              </a:rPr>
            </a:br>
            <a:r>
              <a:rPr lang="vi-VN" sz="2800" dirty="0">
                <a:solidFill>
                  <a:schemeClr val="bg1"/>
                </a:solidFill>
              </a:rPr>
              <a:t>Tiêu biểu: Lý Công Uẩn, Lý Thường Kiệt, nguyên phi Ỷ Lan.</a:t>
            </a:r>
          </a:p>
        </p:txBody>
      </p:sp>
      <p:sp>
        <p:nvSpPr>
          <p:cNvPr id="169" name="Google Shape;169;p23"/>
          <p:cNvSpPr txBox="1">
            <a:spLocks noGrp="1"/>
          </p:cNvSpPr>
          <p:nvPr>
            <p:ph type="sldNum" idx="12"/>
          </p:nvPr>
        </p:nvSpPr>
        <p:spPr>
          <a:xfrm>
            <a:off x="8604400" y="4590300"/>
            <a:ext cx="539700" cy="55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23</a:t>
            </a:fld>
            <a:endParaRPr/>
          </a:p>
        </p:txBody>
      </p:sp>
      <p:grpSp>
        <p:nvGrpSpPr>
          <p:cNvPr id="170" name="Google Shape;170;p23"/>
          <p:cNvGrpSpPr/>
          <p:nvPr/>
        </p:nvGrpSpPr>
        <p:grpSpPr>
          <a:xfrm>
            <a:off x="8055170" y="359331"/>
            <a:ext cx="796189" cy="662797"/>
            <a:chOff x="1244325" y="314425"/>
            <a:chExt cx="444525" cy="370050"/>
          </a:xfrm>
        </p:grpSpPr>
        <p:sp>
          <p:nvSpPr>
            <p:cNvPr id="171" name="Google Shape;171;p23"/>
            <p:cNvSpPr/>
            <p:nvPr/>
          </p:nvSpPr>
          <p:spPr>
            <a:xfrm>
              <a:off x="1388425" y="463425"/>
              <a:ext cx="143525" cy="143500"/>
            </a:xfrm>
            <a:custGeom>
              <a:avLst/>
              <a:gdLst/>
              <a:ahLst/>
              <a:cxnLst/>
              <a:rect l="l" t="t" r="r" b="b"/>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3"/>
            <p:cNvSpPr/>
            <p:nvPr/>
          </p:nvSpPr>
          <p:spPr>
            <a:xfrm>
              <a:off x="1244325" y="314425"/>
              <a:ext cx="444525" cy="370050"/>
            </a:xfrm>
            <a:custGeom>
              <a:avLst/>
              <a:gdLst/>
              <a:ahLst/>
              <a:cxnLst/>
              <a:rect l="l" t="t" r="r" b="b"/>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073883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313946" y="2918926"/>
            <a:ext cx="4649707" cy="523220"/>
          </a:xfrm>
          <a:prstGeom prst="rect">
            <a:avLst/>
          </a:prstGeom>
          <a:noFill/>
        </p:spPr>
        <p:txBody>
          <a:bodyPr wrap="square" rtlCol="0">
            <a:spAutoFit/>
          </a:bodyPr>
          <a:lstStyle/>
          <a:p>
            <a:r>
              <a:rPr lang="en-US" sz="2800" dirty="0" smtClean="0">
                <a:solidFill>
                  <a:srgbClr val="FF0000"/>
                </a:solidFill>
              </a:rPr>
              <a:t>Giáo dục thời Lý có gì nổi bật?</a:t>
            </a:r>
            <a:endParaRPr lang="en-US" sz="2800" dirty="0">
              <a:solidFill>
                <a:srgbClr val="FF0000"/>
              </a:solidFill>
            </a:endParaRPr>
          </a:p>
        </p:txBody>
      </p:sp>
      <p:sp>
        <p:nvSpPr>
          <p:cNvPr id="6" name="TextBox 5"/>
          <p:cNvSpPr txBox="1"/>
          <p:nvPr/>
        </p:nvSpPr>
        <p:spPr>
          <a:xfrm>
            <a:off x="457200" y="560298"/>
            <a:ext cx="8610600" cy="954107"/>
          </a:xfrm>
          <a:prstGeom prst="rect">
            <a:avLst/>
          </a:prstGeom>
          <a:noFill/>
        </p:spPr>
        <p:txBody>
          <a:bodyPr wrap="square" rtlCol="0">
            <a:spAutoFit/>
          </a:bodyPr>
          <a:lstStyle/>
          <a:p>
            <a:r>
              <a:rPr lang="en-US" sz="2800" dirty="0">
                <a:solidFill>
                  <a:srgbClr val="002060"/>
                </a:solidFill>
                <a:latin typeface="Times New Roman" panose="02020603050405020304" pitchFamily="18" charset="0"/>
                <a:cs typeface="Times New Roman" panose="02020603050405020304" pitchFamily="18" charset="0"/>
              </a:rPr>
              <a:t>– 1070, nhà Lý dựng Văn Miếu</a:t>
            </a:r>
          </a:p>
          <a:p>
            <a:r>
              <a:rPr lang="en-US" sz="2800" dirty="0">
                <a:solidFill>
                  <a:srgbClr val="002060"/>
                </a:solidFill>
                <a:latin typeface="Times New Roman" panose="02020603050405020304" pitchFamily="18" charset="0"/>
                <a:cs typeface="Times New Roman" panose="02020603050405020304" pitchFamily="18" charset="0"/>
              </a:rPr>
              <a:t>– 1076, xây Quốc Tử Giám</a:t>
            </a:r>
          </a:p>
        </p:txBody>
      </p:sp>
    </p:spTree>
    <p:extLst>
      <p:ext uri="{BB962C8B-B14F-4D97-AF65-F5344CB8AC3E}">
        <p14:creationId xmlns:p14="http://schemas.microsoft.com/office/powerpoint/2010/main" val="2474569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1200150"/>
            <a:ext cx="6248400" cy="2862322"/>
          </a:xfrm>
          <a:prstGeom prst="rect">
            <a:avLst/>
          </a:prstGeom>
        </p:spPr>
        <p:txBody>
          <a:bodyPr wrap="square">
            <a:spAutoFit/>
          </a:bodyPr>
          <a:lstStyle/>
          <a:p>
            <a:r>
              <a:rPr lang="en-US" sz="3600" b="1" i="1" dirty="0">
                <a:solidFill>
                  <a:schemeClr val="bg1"/>
                </a:solidFill>
                <a:latin typeface="Times New Roman" panose="02020603050405020304" pitchFamily="18" charset="0"/>
                <a:cs typeface="Times New Roman" panose="02020603050405020304" pitchFamily="18" charset="0"/>
              </a:rPr>
              <a:t>b. </a:t>
            </a:r>
            <a:r>
              <a:rPr lang="en-US" sz="3600" b="1" i="1" dirty="0" err="1">
                <a:solidFill>
                  <a:schemeClr val="bg1"/>
                </a:solidFill>
                <a:latin typeface="Times New Roman" panose="02020603050405020304" pitchFamily="18" charset="0"/>
                <a:cs typeface="Times New Roman" panose="02020603050405020304" pitchFamily="18" charset="0"/>
              </a:rPr>
              <a:t>Giáo</a:t>
            </a:r>
            <a:r>
              <a:rPr lang="en-US" sz="3600" b="1" i="1" dirty="0">
                <a:solidFill>
                  <a:schemeClr val="bg1"/>
                </a:solidFill>
                <a:latin typeface="Times New Roman" panose="02020603050405020304" pitchFamily="18" charset="0"/>
                <a:cs typeface="Times New Roman" panose="02020603050405020304" pitchFamily="18" charset="0"/>
              </a:rPr>
              <a:t> </a:t>
            </a:r>
            <a:r>
              <a:rPr lang="en-US" sz="3600" b="1" i="1" dirty="0" err="1">
                <a:solidFill>
                  <a:schemeClr val="bg1"/>
                </a:solidFill>
                <a:latin typeface="Times New Roman" panose="02020603050405020304" pitchFamily="18" charset="0"/>
                <a:cs typeface="Times New Roman" panose="02020603050405020304" pitchFamily="18" charset="0"/>
              </a:rPr>
              <a:t>dục</a:t>
            </a:r>
            <a:r>
              <a:rPr lang="en-US" sz="3600" b="1" i="1" dirty="0">
                <a:solidFill>
                  <a:schemeClr val="bg1"/>
                </a:solidFill>
                <a:latin typeface="Times New Roman" panose="02020603050405020304" pitchFamily="18" charset="0"/>
                <a:cs typeface="Times New Roman" panose="02020603050405020304" pitchFamily="18" charset="0"/>
              </a:rPr>
              <a:t>:</a:t>
            </a:r>
            <a:endParaRPr lang="en-US" sz="3600" dirty="0">
              <a:solidFill>
                <a:schemeClr val="bg1"/>
              </a:solidFill>
              <a:latin typeface="Times New Roman" panose="02020603050405020304" pitchFamily="18" charset="0"/>
              <a:cs typeface="Times New Roman" panose="02020603050405020304" pitchFamily="18" charset="0"/>
            </a:endParaRPr>
          </a:p>
          <a:p>
            <a:r>
              <a:rPr lang="en-US" sz="3600" dirty="0">
                <a:solidFill>
                  <a:schemeClr val="bg1"/>
                </a:solidFill>
                <a:latin typeface="Times New Roman" panose="02020603050405020304" pitchFamily="18" charset="0"/>
                <a:cs typeface="Times New Roman" panose="02020603050405020304" pitchFamily="18" charset="0"/>
              </a:rPr>
              <a:t>– 1070, nhà Lý dựng Văn </a:t>
            </a:r>
            <a:r>
              <a:rPr lang="en-US" sz="3600" dirty="0" smtClean="0">
                <a:solidFill>
                  <a:schemeClr val="bg1"/>
                </a:solidFill>
                <a:latin typeface="Times New Roman" panose="02020603050405020304" pitchFamily="18" charset="0"/>
                <a:cs typeface="Times New Roman" panose="02020603050405020304" pitchFamily="18" charset="0"/>
              </a:rPr>
              <a:t>Miếu</a:t>
            </a:r>
          </a:p>
          <a:p>
            <a:r>
              <a:rPr lang="en-US" sz="3600" dirty="0" smtClean="0">
                <a:solidFill>
                  <a:schemeClr val="bg1"/>
                </a:solidFill>
                <a:latin typeface="Times New Roman" panose="02020603050405020304" pitchFamily="18" charset="0"/>
                <a:cs typeface="Times New Roman" panose="02020603050405020304" pitchFamily="18" charset="0"/>
              </a:rPr>
              <a:t>- 1075: Tổ chức khoa thi </a:t>
            </a:r>
            <a:r>
              <a:rPr lang="en-US" sz="3600" smtClean="0">
                <a:solidFill>
                  <a:schemeClr val="bg1"/>
                </a:solidFill>
                <a:latin typeface="Times New Roman" panose="02020603050405020304" pitchFamily="18" charset="0"/>
                <a:cs typeface="Times New Roman" panose="02020603050405020304" pitchFamily="18" charset="0"/>
              </a:rPr>
              <a:t>đầu tiên</a:t>
            </a:r>
            <a:endParaRPr lang="en-US" sz="3600" dirty="0">
              <a:solidFill>
                <a:schemeClr val="bg1"/>
              </a:solidFill>
              <a:latin typeface="Times New Roman" panose="02020603050405020304" pitchFamily="18" charset="0"/>
              <a:cs typeface="Times New Roman" panose="02020603050405020304" pitchFamily="18" charset="0"/>
            </a:endParaRPr>
          </a:p>
          <a:p>
            <a:r>
              <a:rPr lang="en-US" sz="3600" dirty="0">
                <a:solidFill>
                  <a:schemeClr val="bg1"/>
                </a:solidFill>
                <a:latin typeface="Times New Roman" panose="02020603050405020304" pitchFamily="18" charset="0"/>
                <a:cs typeface="Times New Roman" panose="02020603050405020304" pitchFamily="18" charset="0"/>
              </a:rPr>
              <a:t>– 1076, </a:t>
            </a:r>
            <a:r>
              <a:rPr lang="en-US" sz="3600" dirty="0" err="1">
                <a:solidFill>
                  <a:schemeClr val="bg1"/>
                </a:solidFill>
                <a:latin typeface="Times New Roman" panose="02020603050405020304" pitchFamily="18" charset="0"/>
                <a:cs typeface="Times New Roman" panose="02020603050405020304" pitchFamily="18" charset="0"/>
              </a:rPr>
              <a:t>xây</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Quốc</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Tử</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Giám</a:t>
            </a:r>
            <a:endParaRPr lang="en-US" sz="3600" b="0" i="0" dirty="0">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34272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rgbClr val="FF0000"/>
                </a:solidFill>
              </a:rPr>
              <a:t/>
            </a:r>
            <a:br>
              <a:rPr lang="en-US" dirty="0">
                <a:solidFill>
                  <a:srgbClr val="FF0000"/>
                </a:solidFill>
              </a:rPr>
            </a:br>
            <a:endParaRPr lang="en-US" dirty="0"/>
          </a:p>
        </p:txBody>
      </p:sp>
      <p:pic>
        <p:nvPicPr>
          <p:cNvPr id="5" name="Picture 4" descr="C:\Users\ADMIN\Desktop\white-board-wooden-frame-50a0x500 (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8348" y="2057234"/>
            <a:ext cx="5181600" cy="281140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409868" y="3015978"/>
            <a:ext cx="4649707" cy="1384995"/>
          </a:xfrm>
          <a:prstGeom prst="rect">
            <a:avLst/>
          </a:prstGeom>
          <a:noFill/>
        </p:spPr>
        <p:txBody>
          <a:bodyPr wrap="square" rtlCol="0">
            <a:spAutoFit/>
          </a:bodyPr>
          <a:lstStyle/>
          <a:p>
            <a:r>
              <a:rPr lang="en-US" sz="2800" dirty="0">
                <a:solidFill>
                  <a:srgbClr val="FF0000"/>
                </a:solidFill>
              </a:rPr>
              <a:t>Thời Lý có những công trình văn hóa nào?</a:t>
            </a:r>
            <a:br>
              <a:rPr lang="en-US" sz="2800" dirty="0">
                <a:solidFill>
                  <a:srgbClr val="FF0000"/>
                </a:solidFill>
              </a:rPr>
            </a:br>
            <a:endParaRPr lang="en-US" sz="2800" dirty="0">
              <a:solidFill>
                <a:srgbClr val="FF0000"/>
              </a:solidFill>
            </a:endParaRPr>
          </a:p>
        </p:txBody>
      </p:sp>
      <p:sp>
        <p:nvSpPr>
          <p:cNvPr id="8" name="TextBox 7"/>
          <p:cNvSpPr txBox="1"/>
          <p:nvPr/>
        </p:nvSpPr>
        <p:spPr>
          <a:xfrm>
            <a:off x="553122" y="657350"/>
            <a:ext cx="8610600" cy="1384995"/>
          </a:xfrm>
          <a:prstGeom prst="rect">
            <a:avLst/>
          </a:prstGeom>
          <a:noFill/>
        </p:spPr>
        <p:txBody>
          <a:bodyPr wrap="square" rtlCol="0">
            <a:spAutoFit/>
          </a:bodyPr>
          <a:lstStyle/>
          <a:p>
            <a:r>
              <a:rPr lang="en-US" sz="2800" dirty="0">
                <a:solidFill>
                  <a:srgbClr val="002060"/>
                </a:solidFill>
                <a:latin typeface="Times New Roman" panose="02020603050405020304" pitchFamily="18" charset="0"/>
                <a:cs typeface="Times New Roman" panose="02020603050405020304" pitchFamily="18" charset="0"/>
              </a:rPr>
              <a:t>– </a:t>
            </a:r>
            <a:r>
              <a:rPr lang="en-US" sz="2800" dirty="0" smtClean="0">
                <a:solidFill>
                  <a:srgbClr val="002060"/>
                </a:solidFill>
                <a:latin typeface="Times New Roman" panose="02020603050405020304" pitchFamily="18" charset="0"/>
                <a:cs typeface="Times New Roman" panose="02020603050405020304" pitchFamily="18" charset="0"/>
              </a:rPr>
              <a:t>Chùa Một cột                                - Đền Linh Lang</a:t>
            </a:r>
          </a:p>
          <a:p>
            <a:r>
              <a:rPr lang="en-US" sz="2800" dirty="0" smtClean="0">
                <a:solidFill>
                  <a:srgbClr val="002060"/>
                </a:solidFill>
                <a:latin typeface="Times New Roman" panose="02020603050405020304" pitchFamily="18" charset="0"/>
                <a:cs typeface="Times New Roman" panose="02020603050405020304" pitchFamily="18" charset="0"/>
              </a:rPr>
              <a:t>- Đền Hai Bà Trưng                       - Đền Đồng Cổ</a:t>
            </a:r>
            <a:endParaRPr lang="en-US" sz="2800" dirty="0">
              <a:solidFill>
                <a:srgbClr val="002060"/>
              </a:solidFill>
              <a:latin typeface="Times New Roman" panose="02020603050405020304" pitchFamily="18" charset="0"/>
              <a:cs typeface="Times New Roman" panose="02020603050405020304" pitchFamily="18" charset="0"/>
            </a:endParaRPr>
          </a:p>
          <a:p>
            <a:r>
              <a:rPr lang="en-US" sz="2800" dirty="0">
                <a:solidFill>
                  <a:srgbClr val="002060"/>
                </a:solidFill>
                <a:latin typeface="Times New Roman" panose="02020603050405020304" pitchFamily="18" charset="0"/>
                <a:cs typeface="Times New Roman" panose="02020603050405020304" pitchFamily="18" charset="0"/>
              </a:rPr>
              <a:t>– </a:t>
            </a:r>
            <a:r>
              <a:rPr lang="en-US" sz="2800" dirty="0" smtClean="0">
                <a:solidFill>
                  <a:srgbClr val="002060"/>
                </a:solidFill>
                <a:latin typeface="Times New Roman" panose="02020603050405020304" pitchFamily="18" charset="0"/>
                <a:cs typeface="Times New Roman" panose="02020603050405020304" pitchFamily="18" charset="0"/>
              </a:rPr>
              <a:t>Đền Bạc Mã                                - Tháp Báo Thiên</a:t>
            </a:r>
            <a:endParaRPr lang="en-US"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5126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361950"/>
            <a:ext cx="8458200" cy="3539430"/>
          </a:xfrm>
          <a:prstGeom prst="rect">
            <a:avLst/>
          </a:prstGeom>
        </p:spPr>
        <p:txBody>
          <a:bodyPr wrap="square">
            <a:spAutoFit/>
          </a:bodyPr>
          <a:lstStyle/>
          <a:p>
            <a:r>
              <a:rPr lang="vi-VN" sz="2800" b="1" i="1" dirty="0">
                <a:solidFill>
                  <a:schemeClr val="bg1"/>
                </a:solidFill>
                <a:latin typeface="Times New Roman" panose="02020603050405020304" pitchFamily="18" charset="0"/>
                <a:cs typeface="Times New Roman" panose="02020603050405020304" pitchFamily="18" charset="0"/>
              </a:rPr>
              <a:t>c. Văn hoá:</a:t>
            </a:r>
            <a:endParaRPr lang="vi-VN" sz="2800" dirty="0">
              <a:solidFill>
                <a:schemeClr val="bg1"/>
              </a:solidFill>
              <a:latin typeface="Times New Roman" panose="02020603050405020304" pitchFamily="18" charset="0"/>
              <a:cs typeface="Times New Roman" panose="02020603050405020304" pitchFamily="18" charset="0"/>
            </a:endParaRPr>
          </a:p>
          <a:p>
            <a:r>
              <a:rPr lang="vi-VN" sz="2800" dirty="0">
                <a:solidFill>
                  <a:schemeClr val="bg1"/>
                </a:solidFill>
                <a:latin typeface="Times New Roman" panose="02020603050405020304" pitchFamily="18" charset="0"/>
                <a:cs typeface="Times New Roman" panose="02020603050405020304" pitchFamily="18" charset="0"/>
              </a:rPr>
              <a:t>Nhà Lý cho xây dựng nhiều công trình kiến trúc tôn giáo:</a:t>
            </a:r>
          </a:p>
          <a:p>
            <a:r>
              <a:rPr lang="vi-VN" sz="2800" dirty="0">
                <a:solidFill>
                  <a:schemeClr val="bg1"/>
                </a:solidFill>
                <a:latin typeface="Times New Roman" panose="02020603050405020304" pitchFamily="18" charset="0"/>
                <a:cs typeface="Times New Roman" panose="02020603050405020304" pitchFamily="18" charset="0"/>
              </a:rPr>
              <a:t>- Chùa Một cột</a:t>
            </a:r>
          </a:p>
          <a:p>
            <a:r>
              <a:rPr lang="vi-VN" sz="2800" dirty="0">
                <a:solidFill>
                  <a:schemeClr val="bg1"/>
                </a:solidFill>
                <a:latin typeface="Times New Roman" panose="02020603050405020304" pitchFamily="18" charset="0"/>
                <a:cs typeface="Times New Roman" panose="02020603050405020304" pitchFamily="18" charset="0"/>
              </a:rPr>
              <a:t>- Đền Hai Bà Trưng</a:t>
            </a:r>
          </a:p>
          <a:p>
            <a:r>
              <a:rPr lang="vi-VN" sz="2800" dirty="0">
                <a:solidFill>
                  <a:schemeClr val="bg1"/>
                </a:solidFill>
                <a:latin typeface="Times New Roman" panose="02020603050405020304" pitchFamily="18" charset="0"/>
                <a:cs typeface="Times New Roman" panose="02020603050405020304" pitchFamily="18" charset="0"/>
              </a:rPr>
              <a:t>- Đền Bạch mã</a:t>
            </a:r>
          </a:p>
          <a:p>
            <a:r>
              <a:rPr lang="vi-VN" sz="2800" dirty="0">
                <a:solidFill>
                  <a:schemeClr val="bg1"/>
                </a:solidFill>
                <a:latin typeface="Times New Roman" panose="02020603050405020304" pitchFamily="18" charset="0"/>
                <a:cs typeface="Times New Roman" panose="02020603050405020304" pitchFamily="18" charset="0"/>
              </a:rPr>
              <a:t>- Đền Linh lang</a:t>
            </a:r>
          </a:p>
          <a:p>
            <a:r>
              <a:rPr lang="vi-VN" sz="2800" dirty="0">
                <a:solidFill>
                  <a:schemeClr val="bg1"/>
                </a:solidFill>
                <a:latin typeface="Times New Roman" panose="02020603050405020304" pitchFamily="18" charset="0"/>
                <a:cs typeface="Times New Roman" panose="02020603050405020304" pitchFamily="18" charset="0"/>
              </a:rPr>
              <a:t>- Đền Đồng Cổ</a:t>
            </a:r>
          </a:p>
          <a:p>
            <a:r>
              <a:rPr lang="vi-VN" sz="2800" dirty="0">
                <a:solidFill>
                  <a:schemeClr val="bg1"/>
                </a:solidFill>
                <a:latin typeface="Times New Roman" panose="02020603050405020304" pitchFamily="18" charset="0"/>
                <a:cs typeface="Times New Roman" panose="02020603050405020304" pitchFamily="18" charset="0"/>
              </a:rPr>
              <a:t>- Tháp Báo Thiên</a:t>
            </a:r>
            <a:endParaRPr lang="vi-VN" sz="2800" b="0" i="0" dirty="0">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8999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05979"/>
            <a:ext cx="8229600" cy="85725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dirty="0" smtClean="0">
                <a:solidFill>
                  <a:srgbClr val="FFC000"/>
                </a:solidFill>
              </a:rPr>
              <a:t>4. Kinh Thành Thăng Long dưới thời Trần.</a:t>
            </a:r>
            <a:endParaRPr lang="en-US" sz="3600" dirty="0">
              <a:solidFill>
                <a:srgbClr val="FFC000"/>
              </a:solidFill>
            </a:endParaRPr>
          </a:p>
        </p:txBody>
      </p:sp>
      <p:sp>
        <p:nvSpPr>
          <p:cNvPr id="3" name="Content Placeholder 2"/>
          <p:cNvSpPr txBox="1">
            <a:spLocks/>
          </p:cNvSpPr>
          <p:nvPr/>
        </p:nvSpPr>
        <p:spPr>
          <a:xfrm>
            <a:off x="466165" y="1581150"/>
            <a:ext cx="8458200" cy="248007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dirty="0" smtClean="0">
                <a:solidFill>
                  <a:srgbClr val="FF0000"/>
                </a:solidFill>
              </a:rPr>
              <a:t>- </a:t>
            </a:r>
            <a:r>
              <a:rPr lang="vi-VN" dirty="0" smtClean="0">
                <a:solidFill>
                  <a:srgbClr val="FF0000"/>
                </a:solidFill>
              </a:rPr>
              <a:t>Thăng Long thời Trần là trung tâm đất nước. Thăng Long thời Trần đã mang dáng dấp của một thành phố quốc tế. Một thành phố nhân ái, bao dung, đón nhiều người đến cư trú chính trị, chống sự xâm đoạt của đế chế Nguyên - Mông</a:t>
            </a:r>
            <a:endParaRPr lang="en-US" dirty="0">
              <a:solidFill>
                <a:srgbClr val="FF0000"/>
              </a:solidFill>
            </a:endParaRPr>
          </a:p>
        </p:txBody>
      </p:sp>
    </p:spTree>
    <p:extLst>
      <p:ext uri="{BB962C8B-B14F-4D97-AF65-F5344CB8AC3E}">
        <p14:creationId xmlns:p14="http://schemas.microsoft.com/office/powerpoint/2010/main" val="15938198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726342"/>
            <a:ext cx="7772400" cy="1159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solidFill>
                  <a:srgbClr val="FF0000"/>
                </a:solidFill>
              </a:rPr>
              <a:t/>
            </a:r>
            <a:br>
              <a:rPr lang="en-US" smtClean="0">
                <a:solidFill>
                  <a:srgbClr val="FF0000"/>
                </a:solidFill>
              </a:rPr>
            </a:br>
            <a:endParaRPr lang="en-US" dirty="0"/>
          </a:p>
        </p:txBody>
      </p:sp>
      <p:pic>
        <p:nvPicPr>
          <p:cNvPr id="3" name="Picture 2" descr="C:\Users\ADMIN\Desktop\white-board-wooden-frame-50a0x500 (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8348" y="2057234"/>
            <a:ext cx="5181600" cy="281140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409868" y="3015978"/>
            <a:ext cx="4649707" cy="954107"/>
          </a:xfrm>
          <a:prstGeom prst="rect">
            <a:avLst/>
          </a:prstGeom>
          <a:noFill/>
        </p:spPr>
        <p:txBody>
          <a:bodyPr wrap="square" rtlCol="0">
            <a:spAutoFit/>
          </a:bodyPr>
          <a:lstStyle/>
          <a:p>
            <a:r>
              <a:rPr lang="en-US" sz="2800" dirty="0" smtClean="0">
                <a:solidFill>
                  <a:srgbClr val="FF0000"/>
                </a:solidFill>
              </a:rPr>
              <a:t>Thăng Long thời Trần được quy hoạch như thế nào</a:t>
            </a:r>
            <a:endParaRPr lang="en-US" sz="2800" dirty="0">
              <a:solidFill>
                <a:srgbClr val="FF0000"/>
              </a:solidFill>
            </a:endParaRPr>
          </a:p>
        </p:txBody>
      </p:sp>
      <p:sp>
        <p:nvSpPr>
          <p:cNvPr id="5" name="TextBox 4"/>
          <p:cNvSpPr txBox="1"/>
          <p:nvPr/>
        </p:nvSpPr>
        <p:spPr>
          <a:xfrm>
            <a:off x="553122" y="657350"/>
            <a:ext cx="8610600" cy="1384995"/>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solidFill>
                  <a:srgbClr val="002060"/>
                </a:solidFill>
                <a:latin typeface="Times New Roman" panose="02020603050405020304" pitchFamily="18" charset="0"/>
                <a:cs typeface="Times New Roman" panose="02020603050405020304" pitchFamily="18" charset="0"/>
              </a:rPr>
              <a:t>Quy </a:t>
            </a:r>
            <a:r>
              <a:rPr lang="en-US" sz="2800" dirty="0" err="1" smtClean="0">
                <a:solidFill>
                  <a:srgbClr val="002060"/>
                </a:solidFill>
                <a:latin typeface="Times New Roman" panose="02020603050405020304" pitchFamily="18" charset="0"/>
                <a:cs typeface="Times New Roman" panose="02020603050405020304" pitchFamily="18" charset="0"/>
              </a:rPr>
              <a:t>hoach</a:t>
            </a:r>
            <a:r>
              <a:rPr lang="en-US" sz="2800" dirty="0" smtClean="0">
                <a:solidFill>
                  <a:srgbClr val="002060"/>
                </a:solidFill>
                <a:latin typeface="Times New Roman" panose="02020603050405020304" pitchFamily="18" charset="0"/>
                <a:cs typeface="Times New Roman" panose="02020603050405020304" pitchFamily="18" charset="0"/>
              </a:rPr>
              <a:t> làm 2 khu</a:t>
            </a:r>
          </a:p>
          <a:p>
            <a:pPr marL="457200" indent="-457200">
              <a:buFont typeface="Arial" panose="020B0604020202020204" pitchFamily="34" charset="0"/>
              <a:buChar char="•"/>
            </a:pPr>
            <a:r>
              <a:rPr lang="en-US" sz="2800" dirty="0" smtClean="0">
                <a:solidFill>
                  <a:srgbClr val="002060"/>
                </a:solidFill>
                <a:latin typeface="Times New Roman" panose="02020603050405020304" pitchFamily="18" charset="0"/>
                <a:cs typeface="Times New Roman" panose="02020603050405020304" pitchFamily="18" charset="0"/>
              </a:rPr>
              <a:t>- Khu thành (Khu hành chính)</a:t>
            </a:r>
          </a:p>
          <a:p>
            <a:pPr marL="457200" indent="-457200">
              <a:buFont typeface="Arial" panose="020B0604020202020204" pitchFamily="34" charset="0"/>
              <a:buChar char="•"/>
            </a:pPr>
            <a:r>
              <a:rPr lang="en-US" sz="2800" dirty="0" smtClean="0">
                <a:solidFill>
                  <a:srgbClr val="002060"/>
                </a:solidFill>
                <a:latin typeface="Times New Roman" panose="02020603050405020304" pitchFamily="18" charset="0"/>
                <a:cs typeface="Times New Roman" panose="02020603050405020304" pitchFamily="18" charset="0"/>
              </a:rPr>
              <a:t>- Khu thị (Khu dân cư)</a:t>
            </a:r>
            <a:endParaRPr lang="en-US"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3630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429000" y="2977126"/>
            <a:ext cx="4343400" cy="1569660"/>
          </a:xfrm>
          <a:prstGeom prst="rect">
            <a:avLst/>
          </a:prstGeom>
          <a:noFill/>
        </p:spPr>
        <p:txBody>
          <a:bodyPr wrap="square" rtlCol="0">
            <a:spAutoFit/>
          </a:bodyPr>
          <a:lstStyle/>
          <a:p>
            <a:pPr algn="ctr"/>
            <a:r>
              <a:rPr lang="vi-VN" sz="3200" dirty="0">
                <a:latin typeface="+mj-lt"/>
              </a:rPr>
              <a:t>Em cho biết trước khi dời đô về Đại La thì kinh đô của Đại Việt ở đâu?</a:t>
            </a:r>
            <a:endParaRPr lang="en-US" sz="3200" dirty="0">
              <a:solidFill>
                <a:srgbClr val="0000FF"/>
              </a:solidFill>
              <a:latin typeface="+mj-lt"/>
              <a:cs typeface="Arial" panose="020B0604020202020204" pitchFamily="34" charset="0"/>
            </a:endParaRPr>
          </a:p>
        </p:txBody>
      </p:sp>
      <p:sp>
        <p:nvSpPr>
          <p:cNvPr id="6" name="TextBox 5"/>
          <p:cNvSpPr txBox="1"/>
          <p:nvPr/>
        </p:nvSpPr>
        <p:spPr>
          <a:xfrm>
            <a:off x="4908042" y="692407"/>
            <a:ext cx="1385316" cy="523220"/>
          </a:xfrm>
          <a:prstGeom prst="rect">
            <a:avLst/>
          </a:prstGeom>
          <a:noFill/>
        </p:spPr>
        <p:txBody>
          <a:bodyPr wrap="none" rtlCol="0">
            <a:spAutoFit/>
          </a:bodyPr>
          <a:lstStyle/>
          <a:p>
            <a:pPr algn="ctr"/>
            <a:r>
              <a:rPr lang="vi-VN" sz="2800" dirty="0">
                <a:solidFill>
                  <a:srgbClr val="0000FF"/>
                </a:solidFill>
                <a:latin typeface="Arial" panose="020B0604020202020204" pitchFamily="34" charset="0"/>
                <a:cs typeface="Arial" panose="020B0604020202020204" pitchFamily="34" charset="0"/>
              </a:rPr>
              <a:t>Hoa Lư</a:t>
            </a:r>
            <a:endParaRPr lang="en-US" sz="2800" dirty="0">
              <a:solidFill>
                <a:srgbClr val="0000FF"/>
              </a:solidFill>
              <a:latin typeface="Arial" panose="020B0604020202020204" pitchFamily="34" charset="0"/>
              <a:cs typeface="Arial" panose="020B0604020202020204" pitchFamily="34" charset="0"/>
            </a:endParaRP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9852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s://s3-ap-southeast-1.amazonaws.com/img.spiderum.com/sp-images/ad7e13e0368611eaa406cbc30bb0422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7" y="66960"/>
            <a:ext cx="8785225" cy="4943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54044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726342"/>
            <a:ext cx="7772400" cy="1159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solidFill>
                  <a:srgbClr val="FF0000"/>
                </a:solidFill>
              </a:rPr>
              <a:t/>
            </a:r>
            <a:br>
              <a:rPr lang="en-US" smtClean="0">
                <a:solidFill>
                  <a:srgbClr val="FF0000"/>
                </a:solidFill>
              </a:rPr>
            </a:br>
            <a:endParaRPr lang="en-US" dirty="0"/>
          </a:p>
        </p:txBody>
      </p:sp>
      <p:pic>
        <p:nvPicPr>
          <p:cNvPr id="3" name="Picture 2" descr="C:\Users\ADMIN\Desktop\white-board-wooden-frame-50a0x500 (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8348" y="2057234"/>
            <a:ext cx="5181600" cy="281140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409868" y="3015978"/>
            <a:ext cx="4649707" cy="954107"/>
          </a:xfrm>
          <a:prstGeom prst="rect">
            <a:avLst/>
          </a:prstGeom>
          <a:noFill/>
        </p:spPr>
        <p:txBody>
          <a:bodyPr wrap="square" rtlCol="0">
            <a:spAutoFit/>
          </a:bodyPr>
          <a:lstStyle/>
          <a:p>
            <a:r>
              <a:rPr lang="en-US" sz="2800" dirty="0" smtClean="0">
                <a:solidFill>
                  <a:srgbClr val="FF0000"/>
                </a:solidFill>
              </a:rPr>
              <a:t>Thành Thăng long thời Trần có gì thay đổi so với thời Lý?</a:t>
            </a:r>
            <a:endParaRPr lang="en-US" sz="2800" dirty="0">
              <a:solidFill>
                <a:srgbClr val="FF0000"/>
              </a:solidFill>
            </a:endParaRPr>
          </a:p>
        </p:txBody>
      </p:sp>
      <p:sp>
        <p:nvSpPr>
          <p:cNvPr id="5" name="TextBox 4"/>
          <p:cNvSpPr txBox="1"/>
          <p:nvPr/>
        </p:nvSpPr>
        <p:spPr>
          <a:xfrm>
            <a:off x="553122" y="657350"/>
            <a:ext cx="8610600" cy="954107"/>
          </a:xfrm>
          <a:prstGeom prst="rect">
            <a:avLst/>
          </a:prstGeom>
          <a:noFill/>
        </p:spPr>
        <p:txBody>
          <a:bodyPr wrap="square" rtlCol="0">
            <a:spAutoFit/>
          </a:bodyPr>
          <a:lstStyle/>
          <a:p>
            <a:r>
              <a:rPr lang="en-US" sz="2800" dirty="0">
                <a:solidFill>
                  <a:srgbClr val="002060"/>
                </a:solidFill>
                <a:latin typeface="Times New Roman" panose="02020603050405020304" pitchFamily="18" charset="0"/>
                <a:cs typeface="Times New Roman" panose="02020603050405020304" pitchFamily="18" charset="0"/>
              </a:rPr>
              <a:t> </a:t>
            </a:r>
            <a:r>
              <a:rPr lang="en-US" sz="2800" dirty="0" smtClean="0">
                <a:solidFill>
                  <a:srgbClr val="002060"/>
                </a:solidFill>
                <a:latin typeface="Times New Roman" panose="02020603050405020304" pitchFamily="18" charset="0"/>
                <a:cs typeface="Times New Roman" panose="02020603050405020304" pitchFamily="18" charset="0"/>
              </a:rPr>
              <a:t>Không thay đổi nhiều, bởi nhà Trần không xây dựng mới mà chỉ tu bổ sửa sang thêm.</a:t>
            </a:r>
          </a:p>
        </p:txBody>
      </p:sp>
    </p:spTree>
    <p:extLst>
      <p:ext uri="{BB962C8B-B14F-4D97-AF65-F5344CB8AC3E}">
        <p14:creationId xmlns:p14="http://schemas.microsoft.com/office/powerpoint/2010/main" val="264444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726342"/>
            <a:ext cx="7772400" cy="1159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solidFill>
                  <a:srgbClr val="FF0000"/>
                </a:solidFill>
              </a:rPr>
              <a:t/>
            </a:r>
            <a:br>
              <a:rPr lang="en-US" smtClean="0">
                <a:solidFill>
                  <a:srgbClr val="FF0000"/>
                </a:solidFill>
              </a:rPr>
            </a:br>
            <a:endParaRPr lang="en-US" dirty="0"/>
          </a:p>
        </p:txBody>
      </p:sp>
      <p:pic>
        <p:nvPicPr>
          <p:cNvPr id="3" name="Picture 2" descr="C:\Users\ADMIN\Desktop\white-board-wooden-frame-50a0x500 (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8348" y="2057234"/>
            <a:ext cx="5181600" cy="281140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409868" y="3015978"/>
            <a:ext cx="4649707" cy="954107"/>
          </a:xfrm>
          <a:prstGeom prst="rect">
            <a:avLst/>
          </a:prstGeom>
          <a:noFill/>
        </p:spPr>
        <p:txBody>
          <a:bodyPr wrap="square" rtlCol="0">
            <a:spAutoFit/>
          </a:bodyPr>
          <a:lstStyle/>
          <a:p>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smtClean="0">
                <a:solidFill>
                  <a:srgbClr val="FF0000"/>
                </a:solidFill>
                <a:latin typeface="Times New Roman" panose="02020603050405020304" pitchFamily="18" charset="0"/>
                <a:cs typeface="Times New Roman" panose="02020603050405020304" pitchFamily="18" charset="0"/>
              </a:rPr>
              <a:t>Nhà Trần đã </a:t>
            </a:r>
            <a:r>
              <a:rPr lang="en-US" sz="2800" dirty="0">
                <a:solidFill>
                  <a:srgbClr val="FF0000"/>
                </a:solidFill>
                <a:latin typeface="Times New Roman" panose="02020603050405020304" pitchFamily="18" charset="0"/>
                <a:cs typeface="Times New Roman" panose="02020603050405020304" pitchFamily="18" charset="0"/>
              </a:rPr>
              <a:t>tu bổ sửa sang </a:t>
            </a:r>
            <a:r>
              <a:rPr lang="en-US" sz="2800" dirty="0" smtClean="0">
                <a:solidFill>
                  <a:srgbClr val="FF0000"/>
                </a:solidFill>
                <a:latin typeface="Times New Roman" panose="02020603050405020304" pitchFamily="18" charset="0"/>
                <a:cs typeface="Times New Roman" panose="02020603050405020304" pitchFamily="18" charset="0"/>
              </a:rPr>
              <a:t>thêm NTN?</a:t>
            </a:r>
            <a:endParaRPr lang="en-US" sz="2800" dirty="0">
              <a:solidFill>
                <a:srgbClr val="FF0000"/>
              </a:solidFill>
            </a:endParaRPr>
          </a:p>
        </p:txBody>
      </p:sp>
      <p:sp>
        <p:nvSpPr>
          <p:cNvPr id="5" name="TextBox 4"/>
          <p:cNvSpPr txBox="1"/>
          <p:nvPr/>
        </p:nvSpPr>
        <p:spPr>
          <a:xfrm>
            <a:off x="553122" y="657350"/>
            <a:ext cx="8610600" cy="954107"/>
          </a:xfrm>
          <a:prstGeom prst="rect">
            <a:avLst/>
          </a:prstGeom>
          <a:noFill/>
        </p:spPr>
        <p:txBody>
          <a:bodyPr wrap="square" rtlCol="0">
            <a:spAutoFit/>
          </a:bodyPr>
          <a:lstStyle/>
          <a:p>
            <a:r>
              <a:rPr lang="en-US" sz="2800" dirty="0">
                <a:solidFill>
                  <a:srgbClr val="002060"/>
                </a:solidFill>
                <a:latin typeface="Times New Roman" panose="02020603050405020304" pitchFamily="18" charset="0"/>
                <a:cs typeface="Times New Roman" panose="02020603050405020304" pitchFamily="18" charset="0"/>
              </a:rPr>
              <a:t> </a:t>
            </a:r>
            <a:r>
              <a:rPr lang="en-US" sz="2800" dirty="0" smtClean="0">
                <a:solidFill>
                  <a:srgbClr val="002060"/>
                </a:solidFill>
                <a:latin typeface="Times New Roman" panose="02020603050405020304" pitchFamily="18" charset="0"/>
                <a:cs typeface="Times New Roman" panose="02020603050405020304" pitchFamily="18" charset="0"/>
              </a:rPr>
              <a:t>- Đắp lại hoàng thành và đổi tên là Long Phượng.</a:t>
            </a:r>
          </a:p>
          <a:p>
            <a:r>
              <a:rPr lang="en-US" sz="2800" dirty="0" smtClean="0">
                <a:solidFill>
                  <a:srgbClr val="002060"/>
                </a:solidFill>
                <a:latin typeface="Times New Roman" panose="02020603050405020304" pitchFamily="18" charset="0"/>
                <a:cs typeface="Times New Roman" panose="02020603050405020304" pitchFamily="18" charset="0"/>
              </a:rPr>
              <a:t>- Các cung điện được mở rộng thêm.</a:t>
            </a:r>
          </a:p>
        </p:txBody>
      </p:sp>
    </p:spTree>
    <p:extLst>
      <p:ext uri="{BB962C8B-B14F-4D97-AF65-F5344CB8AC3E}">
        <p14:creationId xmlns:p14="http://schemas.microsoft.com/office/powerpoint/2010/main" val="3559136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726342"/>
            <a:ext cx="7772400" cy="1159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solidFill>
                  <a:srgbClr val="FF0000"/>
                </a:solidFill>
              </a:rPr>
              <a:t/>
            </a:r>
            <a:br>
              <a:rPr lang="en-US" smtClean="0">
                <a:solidFill>
                  <a:srgbClr val="FF0000"/>
                </a:solidFill>
              </a:rPr>
            </a:br>
            <a:endParaRPr lang="en-US" dirty="0"/>
          </a:p>
        </p:txBody>
      </p:sp>
      <p:pic>
        <p:nvPicPr>
          <p:cNvPr id="3" name="Picture 2" descr="C:\Users\ADMIN\Desktop\white-board-wooden-frame-50a0x500 (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8348" y="2726342"/>
            <a:ext cx="5181600" cy="21423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409868" y="3015978"/>
            <a:ext cx="4649707" cy="1384995"/>
          </a:xfrm>
          <a:prstGeom prst="rect">
            <a:avLst/>
          </a:prstGeom>
          <a:noFill/>
        </p:spPr>
        <p:txBody>
          <a:bodyPr wrap="square" rtlCol="0">
            <a:spAutoFit/>
          </a:bodyPr>
          <a:lstStyle/>
          <a:p>
            <a:r>
              <a:rPr lang="en-US" sz="2800" dirty="0" smtClean="0">
                <a:solidFill>
                  <a:srgbClr val="002060"/>
                </a:solidFill>
                <a:latin typeface="Times New Roman" panose="02020603050405020304" pitchFamily="18" charset="0"/>
                <a:cs typeface="Times New Roman" panose="02020603050405020304" pitchFamily="18" charset="0"/>
              </a:rPr>
              <a:t> </a:t>
            </a:r>
            <a:r>
              <a:rPr lang="en-US" sz="2800" dirty="0" smtClean="0">
                <a:solidFill>
                  <a:srgbClr val="FF0000"/>
                </a:solidFill>
                <a:latin typeface="Times New Roman" panose="02020603050405020304" pitchFamily="18" charset="0"/>
                <a:cs typeface="Times New Roman" panose="02020603050405020304" pitchFamily="18" charset="0"/>
              </a:rPr>
              <a:t>Sự biến đổi của Thăng Long thời Trần chủ yếu ở khu vực nào? </a:t>
            </a:r>
            <a:endParaRPr lang="en-US" sz="2800" dirty="0">
              <a:solidFill>
                <a:srgbClr val="FF0000"/>
              </a:solidFill>
            </a:endParaRPr>
          </a:p>
        </p:txBody>
      </p:sp>
      <p:sp>
        <p:nvSpPr>
          <p:cNvPr id="5" name="TextBox 4"/>
          <p:cNvSpPr txBox="1"/>
          <p:nvPr/>
        </p:nvSpPr>
        <p:spPr>
          <a:xfrm>
            <a:off x="381000" y="620456"/>
            <a:ext cx="8610600"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solidFill>
                  <a:srgbClr val="002060"/>
                </a:solidFill>
                <a:latin typeface="Times New Roman" panose="02020603050405020304" pitchFamily="18" charset="0"/>
                <a:cs typeface="Times New Roman" panose="02020603050405020304" pitchFamily="18" charset="0"/>
              </a:rPr>
              <a:t>Biến đổi chủ yếu ở khu thị.</a:t>
            </a:r>
          </a:p>
          <a:p>
            <a:pPr marL="457200" indent="-457200">
              <a:buFontTx/>
              <a:buChar char="-"/>
            </a:pPr>
            <a:r>
              <a:rPr lang="en-US" sz="2800" smtClean="0">
                <a:solidFill>
                  <a:srgbClr val="002060"/>
                </a:solidFill>
                <a:latin typeface="Times New Roman" panose="02020603050405020304" pitchFamily="18" charset="0"/>
                <a:cs typeface="Times New Roman" panose="02020603050405020304" pitchFamily="18" charset="0"/>
              </a:rPr>
              <a:t>Bố </a:t>
            </a:r>
            <a:r>
              <a:rPr lang="en-US" sz="2800" dirty="0" smtClean="0">
                <a:solidFill>
                  <a:srgbClr val="002060"/>
                </a:solidFill>
                <a:latin typeface="Times New Roman" panose="02020603050405020304" pitchFamily="18" charset="0"/>
                <a:cs typeface="Times New Roman" panose="02020603050405020304" pitchFamily="18" charset="0"/>
              </a:rPr>
              <a:t>trí thành phường tập trung theo ngành nghề sản xuất.</a:t>
            </a:r>
          </a:p>
          <a:p>
            <a:pPr marL="457200" indent="-457200">
              <a:buFontTx/>
              <a:buChar char="-"/>
            </a:pPr>
            <a:r>
              <a:rPr lang="en-US" sz="2800" dirty="0" smtClean="0">
                <a:solidFill>
                  <a:srgbClr val="002060"/>
                </a:solidFill>
                <a:latin typeface="Times New Roman" panose="02020603050405020304" pitchFamily="18" charset="0"/>
                <a:cs typeface="Times New Roman" panose="02020603050405020304" pitchFamily="18" charset="0"/>
              </a:rPr>
              <a:t>Hệ thông giao thông nội thành được xây dựng với cảnh quan khá đẹp. </a:t>
            </a:r>
          </a:p>
        </p:txBody>
      </p:sp>
    </p:spTree>
    <p:extLst>
      <p:ext uri="{BB962C8B-B14F-4D97-AF65-F5344CB8AC3E}">
        <p14:creationId xmlns:p14="http://schemas.microsoft.com/office/powerpoint/2010/main" val="2001903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09550"/>
            <a:ext cx="7772400" cy="1102519"/>
          </a:xfrm>
        </p:spPr>
        <p:txBody>
          <a:bodyPr>
            <a:normAutofit/>
          </a:bodyPr>
          <a:lstStyle/>
          <a:p>
            <a:pPr algn="l"/>
            <a:r>
              <a:rPr lang="en-US" sz="2800" dirty="0" smtClean="0">
                <a:solidFill>
                  <a:srgbClr val="FF0000"/>
                </a:solidFill>
              </a:rPr>
              <a:t>5. Thăng Long ba lần đánh tan quân Nguyên Mông</a:t>
            </a:r>
            <a:endParaRPr lang="en-US" sz="2800" dirty="0">
              <a:solidFill>
                <a:srgbClr val="FF0000"/>
              </a:solidFill>
            </a:endParaRP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7276876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5855" y="2495550"/>
            <a:ext cx="8001000" cy="1384995"/>
          </a:xfrm>
          <a:prstGeom prst="rect">
            <a:avLst/>
          </a:prstGeom>
        </p:spPr>
        <p:txBody>
          <a:bodyPr wrap="square">
            <a:spAutoFit/>
          </a:bodyPr>
          <a:lstStyle/>
          <a:p>
            <a:pPr indent="182880" algn="just">
              <a:spcAft>
                <a:spcPts val="300"/>
              </a:spcAft>
            </a:pPr>
            <a:r>
              <a:rPr lang="pt-BR" sz="28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Để bảo vệ kinh thành này, nhân dân Thăng Long đã cùng nhân dân cả nước 3 lần thắng quân xâm lược Mông Nguyên</a:t>
            </a:r>
            <a:endParaRPr lang="en-US" sz="2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itle 2"/>
          <p:cNvSpPr>
            <a:spLocks noGrp="1"/>
          </p:cNvSpPr>
          <p:nvPr>
            <p:ph type="ctrTitle"/>
          </p:nvPr>
        </p:nvSpPr>
        <p:spPr>
          <a:xfrm>
            <a:off x="455855" y="1335750"/>
            <a:ext cx="7772400" cy="1159800"/>
          </a:xfrm>
        </p:spPr>
        <p:txBody>
          <a:bodyPr/>
          <a:lstStyle/>
          <a:p>
            <a:r>
              <a:rPr lang="pt-BR" sz="3600" dirty="0" smtClean="0"/>
              <a:t/>
            </a:r>
            <a:br>
              <a:rPr lang="pt-BR" sz="3600" dirty="0" smtClean="0"/>
            </a:br>
            <a:r>
              <a:rPr lang="pt-BR" sz="3600" dirty="0"/>
              <a:t/>
            </a:r>
            <a:br>
              <a:rPr lang="pt-BR" sz="3600" dirty="0"/>
            </a:br>
            <a:r>
              <a:rPr lang="pt-BR" sz="3600" dirty="0" smtClean="0">
                <a:solidFill>
                  <a:srgbClr val="FFFF00"/>
                </a:solidFill>
              </a:rPr>
              <a:t>- Trong </a:t>
            </a:r>
            <a:r>
              <a:rPr lang="pt-BR" sz="3600" dirty="0">
                <a:solidFill>
                  <a:srgbClr val="FFFF00"/>
                </a:solidFill>
              </a:rPr>
              <a:t>vòng 30 năm quân Mông Cổ 3 lần xâm lược Đại Việt</a:t>
            </a:r>
            <a:r>
              <a:rPr lang="en-US" sz="3600" dirty="0">
                <a:solidFill>
                  <a:srgbClr val="FFFF00"/>
                </a:solidFill>
              </a:rPr>
              <a:t/>
            </a:r>
            <a:br>
              <a:rPr lang="en-US" sz="3600" dirty="0">
                <a:solidFill>
                  <a:srgbClr val="FFFF00"/>
                </a:solidFill>
              </a:rPr>
            </a:br>
            <a:endParaRPr lang="en-US" sz="3600" dirty="0">
              <a:solidFill>
                <a:srgbClr val="FFFF00"/>
              </a:solidFill>
            </a:endParaRPr>
          </a:p>
        </p:txBody>
      </p:sp>
    </p:spTree>
    <p:extLst>
      <p:ext uri="{BB962C8B-B14F-4D97-AF65-F5344CB8AC3E}">
        <p14:creationId xmlns:p14="http://schemas.microsoft.com/office/powerpoint/2010/main" val="25808967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726342"/>
            <a:ext cx="7772400" cy="1159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solidFill>
                  <a:srgbClr val="FF0000"/>
                </a:solidFill>
              </a:rPr>
              <a:t/>
            </a:r>
            <a:br>
              <a:rPr lang="en-US" smtClean="0">
                <a:solidFill>
                  <a:srgbClr val="FF0000"/>
                </a:solidFill>
              </a:rPr>
            </a:br>
            <a:endParaRPr lang="en-US" dirty="0"/>
          </a:p>
        </p:txBody>
      </p:sp>
      <p:pic>
        <p:nvPicPr>
          <p:cNvPr id="3" name="Picture 2" descr="C:\Users\ADMIN\Desktop\white-board-wooden-frame-50a0x500 (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7975" y="1944827"/>
            <a:ext cx="5181600" cy="21423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143921" y="2323479"/>
            <a:ext cx="4649707" cy="1384995"/>
          </a:xfrm>
          <a:prstGeom prst="rect">
            <a:avLst/>
          </a:prstGeom>
          <a:noFill/>
        </p:spPr>
        <p:txBody>
          <a:bodyPr wrap="square" rtlCol="0">
            <a:spAutoFit/>
          </a:bodyPr>
          <a:lstStyle/>
          <a:p>
            <a:r>
              <a:rPr lang="en-US" sz="2800" dirty="0" smtClean="0">
                <a:solidFill>
                  <a:srgbClr val="002060"/>
                </a:solidFill>
                <a:latin typeface="Times New Roman" panose="02020603050405020304" pitchFamily="18" charset="0"/>
                <a:cs typeface="Times New Roman" panose="02020603050405020304" pitchFamily="18" charset="0"/>
              </a:rPr>
              <a:t> </a:t>
            </a:r>
            <a:r>
              <a:rPr lang="pt-BR" sz="2800" dirty="0">
                <a:solidFill>
                  <a:srgbClr val="FF0000"/>
                </a:solidFill>
                <a:latin typeface="Times New Roman" panose="02020603050405020304" pitchFamily="18" charset="0"/>
                <a:cs typeface="Times New Roman" panose="02020603050405020304" pitchFamily="18" charset="0"/>
              </a:rPr>
              <a:t>T</a:t>
            </a:r>
            <a:r>
              <a:rPr lang="pt-BR" sz="2800" dirty="0" smtClean="0">
                <a:solidFill>
                  <a:srgbClr val="FF0000"/>
                </a:solidFill>
                <a:latin typeface="Times New Roman" panose="02020603050405020304" pitchFamily="18" charset="0"/>
                <a:cs typeface="Times New Roman" panose="02020603050405020304" pitchFamily="18" charset="0"/>
              </a:rPr>
              <a:t>rước </a:t>
            </a:r>
            <a:r>
              <a:rPr lang="pt-BR" sz="2800" dirty="0">
                <a:solidFill>
                  <a:srgbClr val="FF0000"/>
                </a:solidFill>
                <a:latin typeface="Times New Roman" panose="02020603050405020304" pitchFamily="18" charset="0"/>
                <a:cs typeface="Times New Roman" panose="02020603050405020304" pitchFamily="18" charset="0"/>
              </a:rPr>
              <a:t>khi xâm lược Đại Việt , thế và lực của quân Mông Cổ như thế naò ? </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381000" y="620456"/>
            <a:ext cx="8610600" cy="523220"/>
          </a:xfrm>
          <a:prstGeom prst="rect">
            <a:avLst/>
          </a:prstGeom>
          <a:noFill/>
        </p:spPr>
        <p:txBody>
          <a:bodyPr wrap="square" rtlCol="0">
            <a:spAutoFit/>
          </a:bodyPr>
          <a:lstStyle/>
          <a:p>
            <a:r>
              <a:rPr lang="pt-BR" sz="2800" dirty="0">
                <a:solidFill>
                  <a:srgbClr val="FFFF00"/>
                </a:solidFill>
                <a:latin typeface="Times New Roman" panose="02020603050405020304" pitchFamily="18" charset="0"/>
                <a:cs typeface="Times New Roman" panose="02020603050405020304" pitchFamily="18" charset="0"/>
              </a:rPr>
              <a:t>Thế giặc : Mạnh, chủ động tấn công</a:t>
            </a:r>
            <a:endParaRPr lang="en-US" sz="2800" dirty="0" smtClean="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0635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726342"/>
            <a:ext cx="7772400" cy="1159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solidFill>
                  <a:srgbClr val="FF0000"/>
                </a:solidFill>
              </a:rPr>
              <a:t/>
            </a:r>
            <a:br>
              <a:rPr lang="en-US" smtClean="0">
                <a:solidFill>
                  <a:srgbClr val="FF0000"/>
                </a:solidFill>
              </a:rPr>
            </a:br>
            <a:endParaRPr lang="en-US" dirty="0"/>
          </a:p>
        </p:txBody>
      </p:sp>
      <p:pic>
        <p:nvPicPr>
          <p:cNvPr id="3" name="Picture 2" descr="C:\Users\ADMIN\Desktop\white-board-wooden-frame-50a0x500 (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626" y="2571750"/>
            <a:ext cx="6840375" cy="21423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19199" y="2675185"/>
            <a:ext cx="6117228" cy="1815882"/>
          </a:xfrm>
          <a:prstGeom prst="rect">
            <a:avLst/>
          </a:prstGeom>
          <a:noFill/>
        </p:spPr>
        <p:txBody>
          <a:bodyPr wrap="square" rtlCol="0">
            <a:spAutoFit/>
          </a:bodyPr>
          <a:lstStyle/>
          <a:p>
            <a:r>
              <a:rPr lang="en-US" sz="2800" dirty="0" smtClean="0">
                <a:solidFill>
                  <a:srgbClr val="002060"/>
                </a:solidFill>
                <a:latin typeface="Times New Roman" panose="02020603050405020304" pitchFamily="18" charset="0"/>
                <a:cs typeface="Times New Roman" panose="02020603050405020304" pitchFamily="18" charset="0"/>
              </a:rPr>
              <a:t> </a:t>
            </a:r>
            <a:r>
              <a:rPr lang="pt-BR" sz="2800" dirty="0">
                <a:solidFill>
                  <a:srgbClr val="FF0000"/>
                </a:solidFill>
                <a:latin typeface="Times New Roman" panose="02020603050405020304" pitchFamily="18" charset="0"/>
                <a:cs typeface="Times New Roman" panose="02020603050405020304" pitchFamily="18" charset="0"/>
              </a:rPr>
              <a:t>Em hãy </a:t>
            </a:r>
            <a:r>
              <a:rPr lang="pt-BR" sz="2800" dirty="0" smtClean="0">
                <a:solidFill>
                  <a:srgbClr val="FF0000"/>
                </a:solidFill>
                <a:latin typeface="Times New Roman" panose="02020603050405020304" pitchFamily="18" charset="0"/>
                <a:cs typeface="Times New Roman" panose="02020603050405020304" pitchFamily="18" charset="0"/>
              </a:rPr>
              <a:t>cho biết </a:t>
            </a:r>
            <a:r>
              <a:rPr lang="pt-BR" sz="2800" dirty="0">
                <a:solidFill>
                  <a:srgbClr val="FF0000"/>
                </a:solidFill>
                <a:latin typeface="Times New Roman" panose="02020603050405020304" pitchFamily="18" charset="0"/>
                <a:cs typeface="Times New Roman" panose="02020603050405020304" pitchFamily="18" charset="0"/>
              </a:rPr>
              <a:t>kế sách, những trận đánh lớn của nhân dân Thăng Long trong ba lần chống quân xâm lược Mông Nguyên ?</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381000" y="620456"/>
            <a:ext cx="8610600" cy="1938992"/>
          </a:xfrm>
          <a:prstGeom prst="rect">
            <a:avLst/>
          </a:prstGeom>
          <a:noFill/>
        </p:spPr>
        <p:txBody>
          <a:bodyPr wrap="square" rtlCol="0">
            <a:spAutoFit/>
          </a:bodyPr>
          <a:lstStyle/>
          <a:p>
            <a:r>
              <a:rPr lang="pt-BR" sz="2000" dirty="0">
                <a:latin typeface="Times New Roman" panose="02020603050405020304" pitchFamily="18" charset="0"/>
                <a:cs typeface="Times New Roman" panose="02020603050405020304" pitchFamily="18" charset="0"/>
              </a:rPr>
              <a:t>- Thực hiện kế sách « Vườn không nhà trống » </a:t>
            </a:r>
            <a:r>
              <a:rPr lang="fr-FR" sz="2000" dirty="0">
                <a:latin typeface="Times New Roman" panose="02020603050405020304" pitchFamily="18" charset="0"/>
                <a:cs typeface="Times New Roman" panose="02020603050405020304" pitchFamily="18" charset="0"/>
                <a:sym typeface="Symbol" panose="05050102010706020507" pitchFamily="18" charset="2"/>
              </a:rPr>
              <a:t></a:t>
            </a:r>
            <a:r>
              <a:rPr lang="pt-BR" sz="2000" dirty="0">
                <a:latin typeface="Times New Roman" panose="02020603050405020304" pitchFamily="18" charset="0"/>
                <a:cs typeface="Times New Roman" panose="02020603050405020304" pitchFamily="18" charset="0"/>
              </a:rPr>
              <a:t>Bảo toàn lực lượng</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 Phản công đuổi giặc : </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Các trận đánh tiêu biểu :</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 Đông Bộ Đầu</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 Phường Giang Khẩu</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Nam Thăng </a:t>
            </a:r>
            <a:r>
              <a:rPr lang="en-US" sz="2000" dirty="0" smtClean="0">
                <a:latin typeface="Times New Roman" panose="02020603050405020304" pitchFamily="18" charset="0"/>
                <a:cs typeface="Times New Roman" panose="02020603050405020304" pitchFamily="18" charset="0"/>
              </a:rPr>
              <a:t>Long.</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9312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590550"/>
            <a:ext cx="7772400" cy="1159800"/>
          </a:xfrm>
        </p:spPr>
        <p:txBody>
          <a:bodyPr/>
          <a:lstStyle/>
          <a:p>
            <a:r>
              <a:rPr lang="vi-VN" sz="3600" dirty="0">
                <a:solidFill>
                  <a:srgbClr val="FF0000"/>
                </a:solidFill>
              </a:rPr>
              <a:t>6</a:t>
            </a:r>
            <a:r>
              <a:rPr lang="pt-BR" sz="3600" dirty="0">
                <a:solidFill>
                  <a:srgbClr val="FF0000"/>
                </a:solidFill>
              </a:rPr>
              <a:t>. </a:t>
            </a:r>
            <a:r>
              <a:rPr lang="vi-VN" sz="3600" dirty="0">
                <a:solidFill>
                  <a:srgbClr val="FF0000"/>
                </a:solidFill>
              </a:rPr>
              <a:t>G</a:t>
            </a:r>
            <a:r>
              <a:rPr lang="pt-BR" sz="3600" dirty="0">
                <a:solidFill>
                  <a:srgbClr val="FF0000"/>
                </a:solidFill>
              </a:rPr>
              <a:t>iáo dục, văn hoá thời Trần</a:t>
            </a:r>
            <a:r>
              <a:rPr lang="vi-VN" sz="3600" dirty="0">
                <a:solidFill>
                  <a:srgbClr val="FF0000"/>
                </a:solidFill>
              </a:rPr>
              <a:t> – Hồ</a:t>
            </a:r>
            <a:r>
              <a:rPr lang="vi-VN" sz="3600" dirty="0" smtClean="0">
                <a:solidFill>
                  <a:srgbClr val="FF0000"/>
                </a:solidFill>
              </a:rPr>
              <a:t>.</a:t>
            </a:r>
            <a:endParaRPr lang="en-US" sz="3600" dirty="0">
              <a:solidFill>
                <a:srgbClr val="FF0000"/>
              </a:solidFill>
            </a:endParaRPr>
          </a:p>
        </p:txBody>
      </p:sp>
      <p:sp>
        <p:nvSpPr>
          <p:cNvPr id="3" name="Subtitle 2"/>
          <p:cNvSpPr>
            <a:spLocks noGrp="1"/>
          </p:cNvSpPr>
          <p:nvPr>
            <p:ph type="subTitle" idx="1"/>
          </p:nvPr>
        </p:nvSpPr>
        <p:spPr>
          <a:xfrm>
            <a:off x="685800" y="2266950"/>
            <a:ext cx="7772400" cy="784800"/>
          </a:xfrm>
        </p:spPr>
        <p:txBody>
          <a:bodyPr/>
          <a:lstStyle/>
          <a:p>
            <a:endParaRPr lang="en-US"/>
          </a:p>
        </p:txBody>
      </p:sp>
    </p:spTree>
    <p:extLst>
      <p:ext uri="{BB962C8B-B14F-4D97-AF65-F5344CB8AC3E}">
        <p14:creationId xmlns:p14="http://schemas.microsoft.com/office/powerpoint/2010/main" val="2223984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685800" y="2726342"/>
            <a:ext cx="7772400" cy="1159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solidFill>
                  <a:srgbClr val="FF0000"/>
                </a:solidFill>
              </a:rPr>
              <a:t/>
            </a:r>
            <a:br>
              <a:rPr lang="en-US" smtClean="0">
                <a:solidFill>
                  <a:srgbClr val="FF0000"/>
                </a:solidFill>
              </a:rPr>
            </a:br>
            <a:endParaRPr lang="en-US" dirty="0"/>
          </a:p>
        </p:txBody>
      </p:sp>
      <p:pic>
        <p:nvPicPr>
          <p:cNvPr id="4" name="Picture 3" descr="C:\Users\ADMIN\Desktop\white-board-wooden-frame-50a0x500 (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626" y="2571750"/>
            <a:ext cx="6840375" cy="21423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219199" y="2675185"/>
            <a:ext cx="6117228" cy="523220"/>
          </a:xfrm>
          <a:prstGeom prst="rect">
            <a:avLst/>
          </a:prstGeom>
          <a:noFill/>
        </p:spPr>
        <p:txBody>
          <a:bodyPr wrap="square" rtlCol="0">
            <a:spAutoFit/>
          </a:bodyPr>
          <a:lstStyle/>
          <a:p>
            <a:r>
              <a:rPr lang="en-US" sz="2800" dirty="0" smtClean="0">
                <a:solidFill>
                  <a:srgbClr val="002060"/>
                </a:solidFill>
                <a:latin typeface="Times New Roman" panose="02020603050405020304" pitchFamily="18" charset="0"/>
                <a:cs typeface="Times New Roman" panose="02020603050405020304" pitchFamily="18" charset="0"/>
              </a:rPr>
              <a:t> </a:t>
            </a:r>
            <a:r>
              <a:rPr lang="pt-BR" sz="2800" dirty="0">
                <a:solidFill>
                  <a:srgbClr val="FF0000"/>
                </a:solidFill>
                <a:latin typeface="Times New Roman" panose="02020603050405020304" pitchFamily="18" charset="0"/>
                <a:cs typeface="Times New Roman" panose="02020603050405020304" pitchFamily="18" charset="0"/>
              </a:rPr>
              <a:t>T</a:t>
            </a:r>
            <a:r>
              <a:rPr lang="pt-BR" sz="2800" dirty="0" smtClean="0">
                <a:solidFill>
                  <a:srgbClr val="FF0000"/>
                </a:solidFill>
                <a:latin typeface="Times New Roman" panose="02020603050405020304" pitchFamily="18" charset="0"/>
                <a:cs typeface="Times New Roman" panose="02020603050405020304" pitchFamily="18" charset="0"/>
              </a:rPr>
              <a:t>ình hình giáo dục thời Trần, Hồ?</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381000" y="620456"/>
            <a:ext cx="8610600" cy="1323439"/>
          </a:xfrm>
          <a:prstGeom prst="rect">
            <a:avLst/>
          </a:prstGeom>
          <a:noFill/>
        </p:spPr>
        <p:txBody>
          <a:bodyPr wrap="square" rtlCol="0">
            <a:spAutoFit/>
          </a:bodyPr>
          <a:lstStyle/>
          <a:p>
            <a:pPr marL="342900" indent="-342900">
              <a:buFontTx/>
              <a:buChar char="-"/>
            </a:pPr>
            <a:r>
              <a:rPr lang="en-US" sz="2000" dirty="0" err="1" smtClean="0">
                <a:latin typeface="Times New Roman" panose="02020603050405020304" pitchFamily="18" charset="0"/>
                <a:cs typeface="Times New Roman" panose="02020603050405020304" pitchFamily="18" charset="0"/>
              </a:rPr>
              <a:t>Quy</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củ</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chặt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chẽ</a:t>
            </a:r>
            <a:r>
              <a:rPr lang="en-US" sz="2000" dirty="0" smtClean="0">
                <a:latin typeface="Times New Roman" panose="02020603050405020304" pitchFamily="18" charset="0"/>
                <a:cs typeface="Times New Roman" panose="02020603050405020304" pitchFamily="18" charset="0"/>
              </a:rPr>
              <a:t>.</a:t>
            </a:r>
          </a:p>
          <a:p>
            <a:pPr marL="342900" indent="-342900">
              <a:buFontTx/>
              <a:buChar char="-"/>
            </a:pPr>
            <a:r>
              <a:rPr lang="en-US" sz="2000" dirty="0" err="1" smtClean="0">
                <a:latin typeface="Times New Roman" panose="02020603050405020304" pitchFamily="18" charset="0"/>
                <a:cs typeface="Times New Roman" panose="02020603050405020304" pitchFamily="18" charset="0"/>
              </a:rPr>
              <a:t>Hội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tụ</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nhiều</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nhà</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văn</a:t>
            </a:r>
            <a:endParaRPr lang="en-US" sz="2000" dirty="0" smtClean="0">
              <a:latin typeface="Times New Roman" panose="02020603050405020304" pitchFamily="18" charset="0"/>
              <a:cs typeface="Times New Roman" panose="02020603050405020304" pitchFamily="18" charset="0"/>
            </a:endParaRPr>
          </a:p>
          <a:p>
            <a:pPr marL="342900" indent="-342900">
              <a:buFontTx/>
              <a:buChar char="-"/>
            </a:pPr>
            <a:r>
              <a:rPr lang="en-US" sz="2000" dirty="0" err="1" smtClean="0">
                <a:latin typeface="Times New Roman" panose="02020603050405020304" pitchFamily="18" charset="0"/>
                <a:cs typeface="Times New Roman" panose="02020603050405020304" pitchFamily="18" charset="0"/>
              </a:rPr>
              <a:t>Đề</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cao</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văn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hóa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dân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tộc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chữ</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Nôm</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phát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triển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mạnh</a:t>
            </a:r>
            <a:r>
              <a:rPr lang="en-US" sz="2000" dirty="0" smtClean="0">
                <a:latin typeface="Times New Roman" panose="02020603050405020304" pitchFamily="18" charset="0"/>
                <a:cs typeface="Times New Roman" panose="02020603050405020304" pitchFamily="18" charset="0"/>
              </a:rPr>
              <a:t>.</a:t>
            </a:r>
          </a:p>
          <a:p>
            <a:pPr marL="342900" indent="-342900">
              <a:buFontTx/>
              <a:buChar char="-"/>
            </a:pPr>
            <a:r>
              <a:rPr lang="en-US" sz="2000" dirty="0" err="1" smtClean="0">
                <a:latin typeface="Times New Roman" panose="02020603050405020304" pitchFamily="18" charset="0"/>
                <a:cs typeface="Times New Roman" panose="02020603050405020304" pitchFamily="18" charset="0"/>
              </a:rPr>
              <a:t>Cải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cách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văn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hóa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của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Hồ</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Quý</a:t>
            </a:r>
            <a:r>
              <a:rPr lang="en-US" sz="2000" dirty="0" smtClean="0">
                <a:latin typeface="Times New Roman" panose="02020603050405020304" pitchFamily="18" charset="0"/>
                <a:cs typeface="Times New Roman" panose="02020603050405020304" pitchFamily="18" charset="0"/>
              </a:rPr>
              <a:t> Ly </a:t>
            </a:r>
            <a:r>
              <a:rPr lang="en-US" sz="2000" dirty="0" err="1" smtClean="0">
                <a:latin typeface="Times New Roman" panose="02020603050405020304" pitchFamily="18" charset="0"/>
                <a:cs typeface="Times New Roman" panose="02020603050405020304" pitchFamily="18" charset="0"/>
              </a:rPr>
              <a:t>không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hợp</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lòng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dân</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1508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2144035" y="-613009"/>
            <a:ext cx="5183961" cy="28055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657600" y="3044770"/>
            <a:ext cx="3962400" cy="1569660"/>
          </a:xfrm>
          <a:prstGeom prst="rect">
            <a:avLst/>
          </a:prstGeom>
          <a:noFill/>
        </p:spPr>
        <p:txBody>
          <a:bodyPr wrap="square" rtlCol="0">
            <a:spAutoFit/>
          </a:bodyPr>
          <a:lstStyle/>
          <a:p>
            <a:pPr algn="ctr"/>
            <a:r>
              <a:rPr lang="vi-VN" sz="3200" dirty="0">
                <a:latin typeface="Times New Roman" panose="02020603050405020304" pitchFamily="18" charset="0"/>
                <a:cs typeface="Times New Roman" panose="02020603050405020304" pitchFamily="18" charset="0"/>
              </a:rPr>
              <a:t>Tại sao Lý Công Uẩn quyết định dời đô từ Hoa Lư về Đại La?</a:t>
            </a:r>
            <a:endParaRPr lang="en-US" sz="3200" dirty="0">
              <a:solidFill>
                <a:srgbClr val="0000FF"/>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2362200" y="473302"/>
            <a:ext cx="4601561" cy="1077218"/>
          </a:xfrm>
          <a:prstGeom prst="rect">
            <a:avLst/>
          </a:prstGeom>
          <a:noFill/>
        </p:spPr>
        <p:txBody>
          <a:bodyPr wrap="square" rtlCol="0">
            <a:spAutoFit/>
          </a:bodyPr>
          <a:lstStyle/>
          <a:p>
            <a:pPr algn="ctr"/>
            <a:r>
              <a:rPr lang="vi-VN" sz="3200" dirty="0">
                <a:latin typeface="Times New Roman" panose="02020603050405020304" pitchFamily="18" charset="0"/>
                <a:cs typeface="Times New Roman" panose="02020603050405020304" pitchFamily="18" charset="0"/>
              </a:rPr>
              <a:t>Đại La là nơi có vị trí thích hợp nhất</a:t>
            </a:r>
            <a:endParaRPr lang="en-US" sz="8800" dirty="0">
              <a:solidFill>
                <a:srgbClr val="0000FF"/>
              </a:solidFill>
              <a:latin typeface="Times New Roman" panose="02020603050405020304" pitchFamily="18" charset="0"/>
              <a:cs typeface="Times New Roman" panose="02020603050405020304" pitchFamily="18" charset="0"/>
            </a:endParaRPr>
          </a:p>
        </p:txBody>
      </p:sp>
      <p:pic>
        <p:nvPicPr>
          <p:cNvPr id="1026" name="Picture 2" descr="C:\Users\ADMIN\Desktop\Tai nguyen thiet ke tro choi\Bảng gỗ\1a.png">
            <a:hlinkClick r:id="rId7" action="ppaction://hlinksldjump"/>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78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726342"/>
            <a:ext cx="7772400" cy="1159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solidFill>
                  <a:srgbClr val="FF0000"/>
                </a:solidFill>
              </a:rPr>
              <a:t/>
            </a:r>
            <a:br>
              <a:rPr lang="en-US" smtClean="0">
                <a:solidFill>
                  <a:srgbClr val="FF0000"/>
                </a:solidFill>
              </a:rPr>
            </a:br>
            <a:endParaRPr lang="en-US" dirty="0"/>
          </a:p>
        </p:txBody>
      </p:sp>
      <p:pic>
        <p:nvPicPr>
          <p:cNvPr id="3" name="Picture 2" descr="C:\Users\ADMIN\Desktop\white-board-wooden-frame-50a0x500 (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626" y="2571750"/>
            <a:ext cx="6840375" cy="21423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19199" y="2675185"/>
            <a:ext cx="6117228" cy="523220"/>
          </a:xfrm>
          <a:prstGeom prst="rect">
            <a:avLst/>
          </a:prstGeom>
          <a:noFill/>
        </p:spPr>
        <p:txBody>
          <a:bodyPr wrap="square" rtlCol="0">
            <a:spAutoFit/>
          </a:bodyPr>
          <a:lstStyle/>
          <a:p>
            <a:r>
              <a:rPr lang="en-US" sz="2800" dirty="0" smtClean="0">
                <a:solidFill>
                  <a:srgbClr val="002060"/>
                </a:solidFill>
                <a:latin typeface="Times New Roman" panose="02020603050405020304" pitchFamily="18" charset="0"/>
                <a:cs typeface="Times New Roman" panose="02020603050405020304" pitchFamily="18" charset="0"/>
              </a:rPr>
              <a:t> </a:t>
            </a:r>
            <a:r>
              <a:rPr lang="pt-BR" sz="2800" dirty="0">
                <a:solidFill>
                  <a:srgbClr val="FF0000"/>
                </a:solidFill>
                <a:latin typeface="Times New Roman" panose="02020603050405020304" pitchFamily="18" charset="0"/>
                <a:cs typeface="Times New Roman" panose="02020603050405020304" pitchFamily="18" charset="0"/>
              </a:rPr>
              <a:t>T</a:t>
            </a:r>
            <a:r>
              <a:rPr lang="pt-BR" sz="2800" dirty="0" smtClean="0">
                <a:solidFill>
                  <a:srgbClr val="FF0000"/>
                </a:solidFill>
                <a:latin typeface="Times New Roman" panose="02020603050405020304" pitchFamily="18" charset="0"/>
                <a:cs typeface="Times New Roman" panose="02020603050405020304" pitchFamily="18" charset="0"/>
              </a:rPr>
              <a:t>ình hình văn hóa thời Trần, Hồ?</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381000" y="620456"/>
            <a:ext cx="8610600" cy="400110"/>
          </a:xfrm>
          <a:prstGeom prst="rect">
            <a:avLst/>
          </a:prstGeom>
          <a:noFill/>
        </p:spPr>
        <p:txBody>
          <a:bodyPr wrap="square" rtlCol="0">
            <a:spAutoFit/>
          </a:bodyPr>
          <a:lstStyle/>
          <a:p>
            <a:pPr marL="342900" indent="-342900">
              <a:buFontTx/>
              <a:buChar char="-"/>
            </a:pPr>
            <a:r>
              <a:rPr lang="en-US" sz="2000" dirty="0" err="1" smtClean="0">
                <a:latin typeface="Times New Roman" panose="02020603050405020304" pitchFamily="18" charset="0"/>
                <a:cs typeface="Times New Roman" panose="02020603050405020304" pitchFamily="18" charset="0"/>
              </a:rPr>
              <a:t>Sinh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hoạt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văn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hóa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đậm</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đà</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bản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sắc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dân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tộc</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1984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726342"/>
            <a:ext cx="7772400" cy="1159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solidFill>
                  <a:srgbClr val="FF0000"/>
                </a:solidFill>
              </a:rPr>
              <a:t/>
            </a:r>
            <a:br>
              <a:rPr lang="en-US" smtClean="0">
                <a:solidFill>
                  <a:srgbClr val="FF0000"/>
                </a:solidFill>
              </a:rPr>
            </a:br>
            <a:endParaRPr lang="en-US" dirty="0"/>
          </a:p>
        </p:txBody>
      </p:sp>
      <p:pic>
        <p:nvPicPr>
          <p:cNvPr id="3" name="Picture 2" descr="C:\Users\ADMIN\Desktop\white-board-wooden-frame-50a0x500 (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626" y="2571750"/>
            <a:ext cx="6840375" cy="21423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19199" y="2675185"/>
            <a:ext cx="6117228" cy="954107"/>
          </a:xfrm>
          <a:prstGeom prst="rect">
            <a:avLst/>
          </a:prstGeom>
          <a:noFill/>
        </p:spPr>
        <p:txBody>
          <a:bodyPr wrap="square" rtlCol="0">
            <a:spAutoFit/>
          </a:bodyPr>
          <a:lstStyle/>
          <a:p>
            <a:r>
              <a:rPr lang="en-US" sz="2800" dirty="0" smtClean="0">
                <a:solidFill>
                  <a:srgbClr val="002060"/>
                </a:solidFill>
                <a:latin typeface="Times New Roman" panose="02020603050405020304" pitchFamily="18" charset="0"/>
                <a:cs typeface="Times New Roman" panose="02020603050405020304" pitchFamily="18" charset="0"/>
              </a:rPr>
              <a:t> </a:t>
            </a:r>
            <a:r>
              <a:rPr lang="pt-BR" sz="2800" dirty="0" smtClean="0">
                <a:solidFill>
                  <a:srgbClr val="FF0000"/>
                </a:solidFill>
                <a:latin typeface="Times New Roman" panose="02020603050405020304" pitchFamily="18" charset="0"/>
                <a:cs typeface="Times New Roman" panose="02020603050405020304" pitchFamily="18" charset="0"/>
              </a:rPr>
              <a:t>Giáo dục thi cử của Thăng Long thời Trần được tổ chức NTN?</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381000" y="620456"/>
            <a:ext cx="8610600" cy="707886"/>
          </a:xfrm>
          <a:prstGeom prst="rect">
            <a:avLst/>
          </a:prstGeom>
          <a:noFill/>
        </p:spPr>
        <p:txBody>
          <a:bodyPr wrap="square" rtlCol="0">
            <a:spAutoFit/>
          </a:bodyPr>
          <a:lstStyle/>
          <a:p>
            <a:pPr marL="342900" indent="-342900">
              <a:buFontTx/>
              <a:buChar char="-"/>
            </a:pPr>
            <a:r>
              <a:rPr lang="en-US" sz="2000" dirty="0" err="1" smtClean="0">
                <a:latin typeface="Times New Roman" panose="02020603050405020304" pitchFamily="18" charset="0"/>
                <a:cs typeface="Times New Roman" panose="02020603050405020304" pitchFamily="18" charset="0"/>
              </a:rPr>
              <a:t>Các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khoa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thi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được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tổ</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chức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đều</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đăn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hơn</a:t>
            </a:r>
            <a:r>
              <a:rPr lang="en-US" sz="2000" dirty="0" smtClean="0">
                <a:latin typeface="Times New Roman" panose="02020603050405020304" pitchFamily="18" charset="0"/>
                <a:cs typeface="Times New Roman" panose="02020603050405020304" pitchFamily="18" charset="0"/>
              </a:rPr>
              <a:t>.</a:t>
            </a:r>
          </a:p>
          <a:p>
            <a:pPr marL="342900" indent="-342900">
              <a:buFontTx/>
              <a:buChar char="-"/>
            </a:pPr>
            <a:r>
              <a:rPr lang="en-US" sz="2000" dirty="0" err="1" smtClean="0">
                <a:latin typeface="Times New Roman" panose="02020603050405020304" pitchFamily="18" charset="0"/>
                <a:cs typeface="Times New Roman" panose="02020603050405020304" pitchFamily="18" charset="0"/>
              </a:rPr>
              <a:t>Định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rõ</a:t>
            </a:r>
            <a:r>
              <a:rPr lang="en-US" sz="2000" dirty="0" smtClean="0">
                <a:latin typeface="Times New Roman" panose="02020603050405020304" pitchFamily="18" charset="0"/>
                <a:cs typeface="Times New Roman" panose="02020603050405020304" pitchFamily="18" charset="0"/>
              </a:rPr>
              <a:t> 7 </a:t>
            </a:r>
            <a:r>
              <a:rPr lang="en-US" sz="2000" dirty="0" err="1" smtClean="0">
                <a:latin typeface="Times New Roman" panose="02020603050405020304" pitchFamily="18" charset="0"/>
                <a:cs typeface="Times New Roman" panose="02020603050405020304" pitchFamily="18" charset="0"/>
              </a:rPr>
              <a:t>năm</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một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khoa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đặt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gia</a:t>
            </a:r>
            <a:r>
              <a:rPr lang="en-US" sz="2000" dirty="0" smtClean="0">
                <a:latin typeface="Times New Roman" panose="02020603050405020304" pitchFamily="18" charset="0"/>
                <a:cs typeface="Times New Roman" panose="02020603050405020304" pitchFamily="18" charset="0"/>
              </a:rPr>
              <a:t> tam </a:t>
            </a:r>
            <a:r>
              <a:rPr lang="en-US" sz="2000" dirty="0" err="1" smtClean="0">
                <a:latin typeface="Times New Roman" panose="02020603050405020304" pitchFamily="18" charset="0"/>
                <a:cs typeface="Times New Roman" panose="02020603050405020304" pitchFamily="18" charset="0"/>
              </a:rPr>
              <a:t>khôi</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7645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726342"/>
            <a:ext cx="7772400" cy="1159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solidFill>
                  <a:srgbClr val="FF0000"/>
                </a:solidFill>
              </a:rPr>
              <a:t/>
            </a:r>
            <a:br>
              <a:rPr lang="en-US" smtClean="0">
                <a:solidFill>
                  <a:srgbClr val="FF0000"/>
                </a:solidFill>
              </a:rPr>
            </a:br>
            <a:endParaRPr lang="en-US" dirty="0"/>
          </a:p>
        </p:txBody>
      </p:sp>
      <p:pic>
        <p:nvPicPr>
          <p:cNvPr id="3" name="Picture 2" descr="C:\Users\ADMIN\Desktop\white-board-wooden-frame-50a0x500 (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626" y="2571750"/>
            <a:ext cx="6840375" cy="21423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19199" y="2675185"/>
            <a:ext cx="6117228" cy="954107"/>
          </a:xfrm>
          <a:prstGeom prst="rect">
            <a:avLst/>
          </a:prstGeom>
          <a:noFill/>
        </p:spPr>
        <p:txBody>
          <a:bodyPr wrap="square" rtlCol="0">
            <a:spAutoFit/>
          </a:bodyPr>
          <a:lstStyle/>
          <a:p>
            <a:r>
              <a:rPr lang="en-US" sz="2800" dirty="0" smtClean="0">
                <a:solidFill>
                  <a:srgbClr val="002060"/>
                </a:solidFill>
                <a:latin typeface="Times New Roman" panose="02020603050405020304" pitchFamily="18" charset="0"/>
                <a:cs typeface="Times New Roman" panose="02020603050405020304" pitchFamily="18" charset="0"/>
              </a:rPr>
              <a:t> </a:t>
            </a:r>
            <a:r>
              <a:rPr lang="pt-BR" sz="2800" dirty="0" smtClean="0">
                <a:solidFill>
                  <a:srgbClr val="FF0000"/>
                </a:solidFill>
                <a:latin typeface="Times New Roman" panose="02020603050405020304" pitchFamily="18" charset="0"/>
                <a:cs typeface="Times New Roman" panose="02020603050405020304" pitchFamily="18" charset="0"/>
              </a:rPr>
              <a:t>Vì sao Thăng Long là nơi hội tụ của các danh nhân?</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381000" y="620456"/>
            <a:ext cx="8610600" cy="400110"/>
          </a:xfrm>
          <a:prstGeom prst="rect">
            <a:avLst/>
          </a:prstGeom>
          <a:noFill/>
        </p:spPr>
        <p:txBody>
          <a:bodyPr wrap="square" rtlCol="0">
            <a:spAutoFit/>
          </a:bodyPr>
          <a:lstStyle/>
          <a:p>
            <a:pPr marL="342900" indent="-342900">
              <a:buFontTx/>
              <a:buChar char="-"/>
            </a:pPr>
            <a:r>
              <a:rPr lang="en-US" sz="2000" dirty="0" err="1" smtClean="0">
                <a:latin typeface="Times New Roman" panose="02020603050405020304" pitchFamily="18" charset="0"/>
                <a:cs typeface="Times New Roman" panose="02020603050405020304" pitchFamily="18" charset="0"/>
              </a:rPr>
              <a:t>Có</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viện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Quốc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học</a:t>
            </a:r>
            <a:r>
              <a:rPr lang="en-US" sz="2000" dirty="0" smtClean="0">
                <a:latin typeface="Times New Roman" panose="02020603050405020304" pitchFamily="18" charset="0"/>
                <a:cs typeface="Times New Roman" panose="02020603050405020304" pitchFamily="18" charset="0"/>
              </a:rPr>
              <a:t> – </a:t>
            </a:r>
            <a:r>
              <a:rPr lang="en-US" sz="2000" dirty="0" err="1" smtClean="0">
                <a:latin typeface="Times New Roman" panose="02020603050405020304" pitchFamily="18" charset="0"/>
                <a:cs typeface="Times New Roman" panose="02020603050405020304" pitchFamily="18" charset="0"/>
              </a:rPr>
              <a:t>Nơi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các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nho</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sĩ</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giảng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học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ngũ</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kinh</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295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2011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603156" y="3216733"/>
            <a:ext cx="3995088" cy="1077218"/>
          </a:xfrm>
          <a:prstGeom prst="rect">
            <a:avLst/>
          </a:prstGeom>
          <a:noFill/>
        </p:spPr>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Lý</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Uẩn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đô</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Đại</a:t>
            </a:r>
            <a:r>
              <a:rPr lang="en-US" sz="3200" dirty="0">
                <a:latin typeface="Times New Roman" panose="02020603050405020304" pitchFamily="18" charset="0"/>
                <a:cs typeface="Times New Roman" panose="02020603050405020304" pitchFamily="18" charset="0"/>
              </a:rPr>
              <a:t> La </a:t>
            </a:r>
            <a:r>
              <a:rPr lang="en-US" sz="3200" dirty="0" err="1">
                <a:latin typeface="Times New Roman" panose="02020603050405020304" pitchFamily="18" charset="0"/>
                <a:cs typeface="Times New Roman" panose="02020603050405020304" pitchFamily="18" charset="0"/>
              </a:rPr>
              <a:t>khi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a:t>
            </a:r>
            <a:endParaRPr lang="en-US" sz="3200" dirty="0">
              <a:solidFill>
                <a:srgbClr val="0000FF"/>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4267200" y="488772"/>
            <a:ext cx="2693162" cy="1200329"/>
          </a:xfrm>
          <a:prstGeom prst="rect">
            <a:avLst/>
          </a:prstGeom>
          <a:noFill/>
        </p:spPr>
        <p:txBody>
          <a:bodyPr wrap="square" rtlCol="0">
            <a:spAutoFit/>
          </a:bodyPr>
          <a:lstStyle/>
          <a:p>
            <a:pPr algn="ctr"/>
            <a:r>
              <a:rPr lang="vi-VN" sz="2400" dirty="0">
                <a:latin typeface="Times New Roman" panose="02020603050405020304" pitchFamily="18" charset="0"/>
                <a:cs typeface="Times New Roman" panose="02020603050405020304" pitchFamily="18" charset="0"/>
              </a:rPr>
              <a:t>Năm 1010 Lý Công Uẩn dời đô từ Hoa Lư về Đại La.</a:t>
            </a:r>
            <a:endParaRPr lang="en-US" sz="3600" dirty="0">
              <a:solidFill>
                <a:srgbClr val="0000FF"/>
              </a:solidFill>
              <a:latin typeface="Times New Roman" panose="02020603050405020304" pitchFamily="18" charset="0"/>
              <a:cs typeface="Times New Roman" panose="02020603050405020304" pitchFamily="18" charset="0"/>
            </a:endParaRP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78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276600" y="2599090"/>
            <a:ext cx="4495800" cy="2123658"/>
          </a:xfrm>
          <a:prstGeom prst="rect">
            <a:avLst/>
          </a:prstGeom>
          <a:noFill/>
        </p:spPr>
        <p:txBody>
          <a:bodyPr wrap="square" rtlCol="0">
            <a:spAutoFit/>
          </a:bodyPr>
          <a:lstStyle/>
          <a:p>
            <a:pPr algn="ctr"/>
            <a:r>
              <a:rPr lang="vi-VN" sz="4400" dirty="0">
                <a:solidFill>
                  <a:srgbClr val="0000FF"/>
                </a:solidFill>
                <a:latin typeface="Arial" panose="020B0604020202020204" pitchFamily="34" charset="0"/>
                <a:cs typeface="Arial" panose="020B0604020202020204" pitchFamily="34" charset="0"/>
              </a:rPr>
              <a:t>Sau khi dời đô về Đại La, đổi tên thành gì?</a:t>
            </a:r>
            <a:endParaRPr lang="en-US" sz="4400" dirty="0">
              <a:solidFill>
                <a:srgbClr val="0000FF"/>
              </a:solidFill>
              <a:latin typeface="Arial" panose="020B0604020202020204" pitchFamily="34" charset="0"/>
              <a:cs typeface="Arial" panose="020B0604020202020204" pitchFamily="34" charset="0"/>
            </a:endParaRPr>
          </a:p>
        </p:txBody>
      </p:sp>
      <p:sp>
        <p:nvSpPr>
          <p:cNvPr id="6" name="TextBox 5"/>
          <p:cNvSpPr txBox="1"/>
          <p:nvPr/>
        </p:nvSpPr>
        <p:spPr>
          <a:xfrm>
            <a:off x="4561157" y="881920"/>
            <a:ext cx="2106667" cy="523220"/>
          </a:xfrm>
          <a:prstGeom prst="rect">
            <a:avLst/>
          </a:prstGeom>
          <a:noFill/>
        </p:spPr>
        <p:txBody>
          <a:bodyPr wrap="none" rtlCol="0">
            <a:spAutoFit/>
          </a:bodyPr>
          <a:lstStyle/>
          <a:p>
            <a:pPr algn="ctr"/>
            <a:r>
              <a:rPr lang="vi-VN" sz="2800" dirty="0">
                <a:solidFill>
                  <a:srgbClr val="0000FF"/>
                </a:solidFill>
                <a:latin typeface="Arial" panose="020B0604020202020204" pitchFamily="34" charset="0"/>
                <a:cs typeface="Arial" panose="020B0604020202020204" pitchFamily="34" charset="0"/>
              </a:rPr>
              <a:t>Thăng Long</a:t>
            </a:r>
            <a:endParaRPr lang="en-US" sz="2800" dirty="0">
              <a:solidFill>
                <a:srgbClr val="0000FF"/>
              </a:solidFill>
              <a:latin typeface="Arial" panose="020B0604020202020204" pitchFamily="34" charset="0"/>
              <a:cs typeface="Arial" panose="020B0604020202020204" pitchFamily="34" charset="0"/>
            </a:endParaRP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78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462930" y="3109011"/>
            <a:ext cx="4351740" cy="1569660"/>
          </a:xfrm>
          <a:prstGeom prst="rect">
            <a:avLst/>
          </a:prstGeom>
          <a:noFill/>
        </p:spPr>
        <p:txBody>
          <a:bodyPr wrap="square" rtlCol="0">
            <a:spAutoFit/>
          </a:bodyPr>
          <a:lstStyle/>
          <a:p>
            <a:pPr algn="ctr"/>
            <a:r>
              <a:rPr lang="en-US" sz="3200" dirty="0">
                <a:latin typeface="Times New Roman" panose="02020603050405020304" pitchFamily="18" charset="0"/>
                <a:cs typeface="Times New Roman" panose="02020603050405020304" pitchFamily="18" charset="0"/>
              </a:rPr>
              <a:t>Theo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Lý</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Uẩn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đổi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Đại</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L</a:t>
            </a:r>
            <a:r>
              <a:rPr lang="en-US" sz="3200" dirty="0">
                <a:latin typeface="Times New Roman" panose="02020603050405020304" pitchFamily="18" charset="0"/>
                <a:cs typeface="Times New Roman" panose="02020603050405020304" pitchFamily="18" charset="0"/>
              </a:rPr>
              <a:t>a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Thăng</a:t>
            </a:r>
            <a:r>
              <a:rPr lang="en-US" sz="3200" dirty="0">
                <a:latin typeface="Times New Roman" panose="02020603050405020304" pitchFamily="18" charset="0"/>
                <a:cs typeface="Times New Roman" panose="02020603050405020304" pitchFamily="18" charset="0"/>
              </a:rPr>
              <a:t> Long?</a:t>
            </a:r>
            <a:endParaRPr lang="en-US" sz="3200" dirty="0">
              <a:solidFill>
                <a:srgbClr val="0000FF"/>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4231084" y="374835"/>
            <a:ext cx="2815431" cy="1569660"/>
          </a:xfrm>
          <a:prstGeom prst="rect">
            <a:avLst/>
          </a:prstGeom>
          <a:noFill/>
        </p:spPr>
        <p:txBody>
          <a:bodyPr wrap="square" rtlCol="0">
            <a:spAutoFit/>
          </a:bodyPr>
          <a:lstStyle/>
          <a:p>
            <a:pPr algn="ctr"/>
            <a:r>
              <a:rPr lang="vi-VN" sz="2400" i="1" dirty="0">
                <a:latin typeface="Times New Roman" panose="02020603050405020304" pitchFamily="18" charset="0"/>
                <a:cs typeface="Times New Roman" panose="02020603050405020304" pitchFamily="18" charset="0"/>
              </a:rPr>
              <a:t>Vua thấy một đám mây nơi chân thành hình dáng một con rồng vàng bay lên.</a:t>
            </a:r>
            <a:endParaRPr lang="en-US" sz="2400" dirty="0">
              <a:solidFill>
                <a:srgbClr val="0000FF"/>
              </a:solidFill>
              <a:latin typeface="Times New Roman" panose="02020603050405020304" pitchFamily="18" charset="0"/>
              <a:cs typeface="Times New Roman" panose="02020603050405020304" pitchFamily="18" charset="0"/>
            </a:endParaRPr>
          </a:p>
        </p:txBody>
      </p:sp>
      <p:pic>
        <p:nvPicPr>
          <p:cNvPr id="1026" name="Picture 2" descr="C:\Users\ADMIN\Desktop\Tai nguyen thiet ke tro choi\Bảng gỗ\1a.png">
            <a:hlinkClick r:id="rId7" action="ppaction://hlinksldjump"/>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78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962400" y="-599437"/>
            <a:ext cx="3276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603567" y="2910807"/>
            <a:ext cx="3783864" cy="1569660"/>
          </a:xfrm>
          <a:prstGeom prst="rect">
            <a:avLst/>
          </a:prstGeom>
          <a:noFill/>
        </p:spPr>
        <p:txBody>
          <a:bodyPr wrap="square" rtlCol="0">
            <a:spAutoFit/>
          </a:bodyPr>
          <a:lstStyle/>
          <a:p>
            <a:pPr algn="ctr"/>
            <a:r>
              <a:rPr lang="vi-VN" sz="3200" dirty="0">
                <a:latin typeface="Times New Roman" panose="02020603050405020304" pitchFamily="18" charset="0"/>
                <a:cs typeface="Times New Roman" panose="02020603050405020304" pitchFamily="18" charset="0"/>
              </a:rPr>
              <a:t>Đóng đô ở vị trí như vậy có thuận lợi gì để phát triển kinh đô?</a:t>
            </a:r>
            <a:endParaRPr lang="en-US" sz="3200" dirty="0">
              <a:solidFill>
                <a:srgbClr val="0000FF"/>
              </a:solidFill>
              <a:latin typeface="Times New Roman" panose="02020603050405020304" pitchFamily="18" charset="0"/>
              <a:cs typeface="Times New Roman" panose="02020603050405020304" pitchFamily="18" charset="0"/>
            </a:endParaRP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28600" y="675699"/>
            <a:ext cx="8722261" cy="830997"/>
          </a:xfrm>
          <a:prstGeom prst="rect">
            <a:avLst/>
          </a:prstGeom>
          <a:noFill/>
        </p:spPr>
        <p:txBody>
          <a:bodyPr wrap="none" rtlCol="0">
            <a:spAutoFit/>
          </a:bodyPr>
          <a:lstStyle/>
          <a:p>
            <a:pPr algn="ctr"/>
            <a:r>
              <a:rPr lang="vi-VN" sz="2400" b="1" dirty="0">
                <a:solidFill>
                  <a:srgbClr val="0070C0"/>
                </a:solidFill>
              </a:rPr>
              <a:t>La nằm trung tâm đồng bằng Bắc </a:t>
            </a:r>
            <a:r>
              <a:rPr lang="vi-VN" sz="2400" b="1" dirty="0" smtClean="0">
                <a:solidFill>
                  <a:srgbClr val="0070C0"/>
                </a:solidFill>
              </a:rPr>
              <a:t>Bộ, </a:t>
            </a:r>
            <a:r>
              <a:rPr lang="vi-VN" sz="2400" b="1" dirty="0">
                <a:solidFill>
                  <a:srgbClr val="0070C0"/>
                </a:solidFill>
              </a:rPr>
              <a:t>để ổn định về </a:t>
            </a:r>
            <a:r>
              <a:rPr lang="vi-VN" sz="2400" b="1" dirty="0" smtClean="0">
                <a:solidFill>
                  <a:srgbClr val="0070C0"/>
                </a:solidFill>
              </a:rPr>
              <a:t>chính</a:t>
            </a:r>
            <a:endParaRPr lang="en-US" sz="2400" b="1" dirty="0" smtClean="0">
              <a:solidFill>
                <a:srgbClr val="0070C0"/>
              </a:solidFill>
            </a:endParaRPr>
          </a:p>
          <a:p>
            <a:pPr algn="ctr"/>
            <a:r>
              <a:rPr lang="vi-VN" sz="2400" b="1" dirty="0" smtClean="0">
                <a:solidFill>
                  <a:srgbClr val="0070C0"/>
                </a:solidFill>
              </a:rPr>
              <a:t> </a:t>
            </a:r>
            <a:r>
              <a:rPr lang="vi-VN" sz="2400" b="1" dirty="0">
                <a:solidFill>
                  <a:srgbClr val="0070C0"/>
                </a:solidFill>
              </a:rPr>
              <a:t>trị làm cơ sở để phát triển kinh tế, đưa đất nước đi lên</a:t>
            </a:r>
            <a:endParaRPr lang="en-US" sz="240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878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Picture1aa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5498"/>
            <a:ext cx="8242300" cy="45928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Desktop\white-board-wooden-frame-50a0x500 (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349638"/>
            <a:ext cx="5181600" cy="281140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Tai nguyen thiet ke tro choi\Bảng gỗ\bf84005075c14b36ce9c5ef0290567c1-wood-boards-vector.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9854" l="0" r="100000">
                        <a14:foregroundMark x1="69962" y1="65828" x2="71356" y2="87130"/>
                        <a14:backgroundMark x1="8250" y1="7445" x2="24875" y2="12847"/>
                        <a14:backgroundMark x1="36125" y1="3212" x2="14625" y2="21752"/>
                        <a14:backgroundMark x1="45750" y1="14745" x2="59750" y2="21460"/>
                        <a14:backgroundMark x1="52500" y1="9927" x2="45000" y2="21898"/>
                        <a14:backgroundMark x1="59875" y1="21460" x2="32125" y2="25547"/>
                        <a14:backgroundMark x1="62000" y1="3650" x2="87750" y2="9489"/>
                        <a14:backgroundMark x1="65625" y1="3504" x2="87375" y2="23504"/>
                      </a14:backgroundRemoval>
                    </a14:imgEffect>
                  </a14:imgLayer>
                </a14:imgProps>
              </a:ext>
              <a:ext uri="{28A0092B-C50C-407E-A947-70E740481C1C}">
                <a14:useLocalDpi xmlns:a14="http://schemas.microsoft.com/office/drawing/2010/main" val="0"/>
              </a:ext>
            </a:extLst>
          </a:blip>
          <a:srcRect/>
          <a:stretch>
            <a:fillRect/>
          </a:stretch>
        </p:blipFill>
        <p:spPr bwMode="auto">
          <a:xfrm>
            <a:off x="3200400" y="-599437"/>
            <a:ext cx="4038600" cy="28055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440518" y="3028950"/>
            <a:ext cx="4320363" cy="1938992"/>
          </a:xfrm>
          <a:prstGeom prst="rect">
            <a:avLst/>
          </a:prstGeom>
          <a:noFill/>
        </p:spPr>
        <p:txBody>
          <a:bodyPr wrap="square" rtlCol="0">
            <a:spAutoFit/>
          </a:bodyPr>
          <a:lstStyle/>
          <a:p>
            <a:pPr algn="ctr"/>
            <a:r>
              <a:rPr lang="vi-VN" sz="2400" dirty="0">
                <a:latin typeface="Times New Roman" panose="02020603050405020304" pitchFamily="18" charset="0"/>
                <a:cs typeface="Times New Roman" panose="02020603050405020304" pitchFamily="18" charset="0"/>
              </a:rPr>
              <a:t>Bốn di tích của kinh thành Thăng Long là nơi thờ bốn vị thần trấn giữ 4 phương của kinh thành, còn được gọi là “Thăng Long tứ trấn” gồm những di tích nào?</a:t>
            </a:r>
            <a:endParaRPr lang="en-US" sz="5400" dirty="0">
              <a:solidFill>
                <a:srgbClr val="0000FF"/>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3410942" y="475414"/>
            <a:ext cx="3617515" cy="1569660"/>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Quán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Trấn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Vũ</a:t>
            </a:r>
            <a:r>
              <a:rPr lang="en-US" sz="2400" dirty="0">
                <a:latin typeface="Times New Roman" panose="02020603050405020304" pitchFamily="18" charset="0"/>
                <a:cs typeface="Times New Roman" panose="02020603050405020304" pitchFamily="18" charset="0"/>
              </a:rPr>
              <a:t> (nay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Thánh</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Đền-Đình</a:t>
            </a:r>
            <a:r>
              <a:rPr lang="en-US" sz="2400" dirty="0">
                <a:latin typeface="Times New Roman" panose="02020603050405020304" pitchFamily="18" charset="0"/>
                <a:cs typeface="Times New Roman" panose="02020603050405020304" pitchFamily="18" charset="0"/>
              </a:rPr>
              <a:t> Kim </a:t>
            </a:r>
            <a:r>
              <a:rPr lang="en-US" sz="2400" dirty="0" err="1">
                <a:latin typeface="Times New Roman" panose="02020603050405020304" pitchFamily="18" charset="0"/>
                <a:cs typeface="Times New Roman" panose="02020603050405020304" pitchFamily="18" charset="0"/>
              </a:rPr>
              <a:t>Liên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Voi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Phục</a:t>
            </a:r>
            <a:r>
              <a:rPr lang="en-US" sz="2400" dirty="0">
                <a:latin typeface="Times New Roman" panose="02020603050405020304" pitchFamily="18" charset="0"/>
                <a:cs typeface="Times New Roman" panose="02020603050405020304" pitchFamily="18" charset="0"/>
              </a:rPr>
              <a:t>.</a:t>
            </a:r>
            <a:endParaRPr lang="en-US" sz="3600" dirty="0">
              <a:solidFill>
                <a:srgbClr val="0000FF"/>
              </a:solidFill>
              <a:latin typeface="Times New Roman" panose="02020603050405020304" pitchFamily="18" charset="0"/>
              <a:cs typeface="Times New Roman" panose="02020603050405020304" pitchFamily="18" charset="0"/>
            </a:endParaRPr>
          </a:p>
        </p:txBody>
      </p:sp>
      <p:pic>
        <p:nvPicPr>
          <p:cNvPr id="1026" name="Picture 2"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387431" y="11877"/>
            <a:ext cx="1680369" cy="79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78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0-#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additive="base">
                                        <p:cTn id="21" dur="500" fill="hold"/>
                                        <p:tgtEl>
                                          <p:spTgt spid="1029"/>
                                        </p:tgtEl>
                                        <p:attrNameLst>
                                          <p:attrName>ppt_x</p:attrName>
                                        </p:attrNameLst>
                                      </p:cBhvr>
                                      <p:tavLst>
                                        <p:tav tm="0">
                                          <p:val>
                                            <p:strVal val="#ppt_x"/>
                                          </p:val>
                                        </p:tav>
                                        <p:tav tm="100000">
                                          <p:val>
                                            <p:strVal val="#ppt_x"/>
                                          </p:val>
                                        </p:tav>
                                      </p:tavLst>
                                    </p:anim>
                                    <p:anim calcmode="lin" valueType="num">
                                      <p:cBhvr additive="base">
                                        <p:cTn id="22" dur="500" fill="hold"/>
                                        <p:tgtEl>
                                          <p:spTgt spid="10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1013</TotalTime>
  <Words>1653</Words>
  <Application>Microsoft Office PowerPoint</Application>
  <PresentationFormat>On-screen Show (16:9)</PresentationFormat>
  <Paragraphs>137</Paragraphs>
  <Slides>43</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游ゴシック</vt:lpstr>
      <vt:lpstr>Arial</vt:lpstr>
      <vt:lpstr>Calibri</vt:lpstr>
      <vt:lpstr>Noto Serif</vt:lpstr>
      <vt:lpstr>Raleway ExtraBold</vt:lpstr>
      <vt:lpstr>Symbol</vt:lpstr>
      <vt:lpstr>Times New Roman</vt:lpstr>
      <vt:lpstr>Office Theme</vt:lpstr>
      <vt:lpstr>PowerPoint Presentation</vt:lpstr>
      <vt:lpstr>1. Nhà lý định đô Thăng Long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Kinh thành Thăng Long thời Lý</vt:lpstr>
      <vt:lpstr>PowerPoint Presentation</vt:lpstr>
      <vt:lpstr>PowerPoint Presentation</vt:lpstr>
      <vt:lpstr>Transition headline</vt:lpstr>
      <vt:lpstr>PowerPoint Presentation</vt:lpstr>
      <vt:lpstr>3. Quân sự, giáo dục, văn hoá Thăng Long thời Lý</vt:lpstr>
      <vt:lpstr>PowerPoint Presentation</vt:lpstr>
      <vt:lpstr>a. Quân sự: Nhân dân Thăng Long góp phần cùng cả nước đánh tan quân xâm lược Tống (1075 – 1077) Tiêu biểu: Lý Công Uẩn, Lý Thường Kiệt, nguyên phi Ỷ Lan.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5. Thăng Long ba lần đánh tan quân Nguyên Mông</vt:lpstr>
      <vt:lpstr>  - Trong vòng 30 năm quân Mông Cổ 3 lần xâm lược Đại Việt </vt:lpstr>
      <vt:lpstr>PowerPoint Presentation</vt:lpstr>
      <vt:lpstr>PowerPoint Presentation</vt:lpstr>
      <vt:lpstr>6. Giáo dục, văn hoá thời Trần – Hồ.</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Windows User</cp:lastModifiedBy>
  <cp:revision>81</cp:revision>
  <dcterms:created xsi:type="dcterms:W3CDTF">2018-01-02T14:41:22Z</dcterms:created>
  <dcterms:modified xsi:type="dcterms:W3CDTF">2023-03-22T01:22:26Z</dcterms:modified>
</cp:coreProperties>
</file>