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1"/>
  </p:notesMasterIdLst>
  <p:sldIdLst>
    <p:sldId id="292" r:id="rId2"/>
    <p:sldId id="318" r:id="rId3"/>
    <p:sldId id="293" r:id="rId4"/>
    <p:sldId id="294" r:id="rId5"/>
    <p:sldId id="295" r:id="rId6"/>
    <p:sldId id="319" r:id="rId7"/>
    <p:sldId id="312" r:id="rId8"/>
    <p:sldId id="311" r:id="rId9"/>
    <p:sldId id="320" r:id="rId10"/>
    <p:sldId id="297" r:id="rId11"/>
    <p:sldId id="321" r:id="rId12"/>
    <p:sldId id="354" r:id="rId13"/>
    <p:sldId id="357" r:id="rId14"/>
    <p:sldId id="356" r:id="rId15"/>
    <p:sldId id="355" r:id="rId16"/>
    <p:sldId id="358" r:id="rId17"/>
    <p:sldId id="359" r:id="rId18"/>
    <p:sldId id="360" r:id="rId19"/>
    <p:sldId id="310" r:id="rId2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7043"/>
    <a:srgbClr val="FF00FF"/>
    <a:srgbClr val="FF9900"/>
    <a:srgbClr val="CC00CC"/>
    <a:srgbClr val="0000FF"/>
    <a:srgbClr val="FFCC66"/>
    <a:srgbClr val="FFE36D"/>
    <a:srgbClr val="FFF1B3"/>
    <a:srgbClr val="C8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356" autoAdjust="0"/>
  </p:normalViewPr>
  <p:slideViewPr>
    <p:cSldViewPr>
      <p:cViewPr varScale="1">
        <p:scale>
          <a:sx n="70" d="100"/>
          <a:sy n="70" d="100"/>
        </p:scale>
        <p:origin x="84" y="16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11/1/2021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extLst>
      <p:ext uri="{BB962C8B-B14F-4D97-AF65-F5344CB8AC3E}">
        <p14:creationId xmlns:p14="http://schemas.microsoft.com/office/powerpoint/2010/main" val="49212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6.mp4"/><Relationship Id="rId1" Type="http://schemas.microsoft.com/office/2007/relationships/media" Target="../media/media16.mp4"/><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7.mp4"/><Relationship Id="rId1" Type="http://schemas.microsoft.com/office/2007/relationships/media" Target="../media/media17.mp4"/><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8" Type="http://schemas.openxmlformats.org/officeDocument/2006/relationships/audio" Target="../media/media6.wav"/><Relationship Id="rId13" Type="http://schemas.openxmlformats.org/officeDocument/2006/relationships/image" Target="../media/image12.png"/><Relationship Id="rId3" Type="http://schemas.microsoft.com/office/2007/relationships/media" Target="../media/media4.wav"/><Relationship Id="rId7" Type="http://schemas.microsoft.com/office/2007/relationships/media" Target="../media/media6.wav"/><Relationship Id="rId12" Type="http://schemas.openxmlformats.org/officeDocument/2006/relationships/image" Target="../media/image11.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audio" Target="../media/media5.wav"/><Relationship Id="rId11" Type="http://schemas.openxmlformats.org/officeDocument/2006/relationships/image" Target="../media/image10.png"/><Relationship Id="rId5" Type="http://schemas.microsoft.com/office/2007/relationships/media" Target="../media/media5.wav"/><Relationship Id="rId10" Type="http://schemas.openxmlformats.org/officeDocument/2006/relationships/image" Target="../media/image9.gif"/><Relationship Id="rId4" Type="http://schemas.openxmlformats.org/officeDocument/2006/relationships/audio" Target="../media/media4.wav"/><Relationship Id="rId9" Type="http://schemas.openxmlformats.org/officeDocument/2006/relationships/slideLayout" Target="../slideLayouts/slideLayout2.xml"/><Relationship Id="rId1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audio" Target="../media/media10.wav"/><Relationship Id="rId13" Type="http://schemas.openxmlformats.org/officeDocument/2006/relationships/slideLayout" Target="../slideLayouts/slideLayout2.xml"/><Relationship Id="rId18" Type="http://schemas.openxmlformats.org/officeDocument/2006/relationships/image" Target="../media/image17.png"/><Relationship Id="rId3" Type="http://schemas.microsoft.com/office/2007/relationships/media" Target="../media/media8.wav"/><Relationship Id="rId7" Type="http://schemas.microsoft.com/office/2007/relationships/media" Target="../media/media10.wav"/><Relationship Id="rId12" Type="http://schemas.openxmlformats.org/officeDocument/2006/relationships/audio" Target="../media/media12.wav"/><Relationship Id="rId17" Type="http://schemas.openxmlformats.org/officeDocument/2006/relationships/image" Target="../media/image16.png"/><Relationship Id="rId2" Type="http://schemas.openxmlformats.org/officeDocument/2006/relationships/audio" Target="../media/media7.wav"/><Relationship Id="rId16" Type="http://schemas.openxmlformats.org/officeDocument/2006/relationships/image" Target="../media/image15.png"/><Relationship Id="rId1" Type="http://schemas.microsoft.com/office/2007/relationships/media" Target="../media/media7.wav"/><Relationship Id="rId6" Type="http://schemas.openxmlformats.org/officeDocument/2006/relationships/audio" Target="../media/media9.wav"/><Relationship Id="rId11" Type="http://schemas.microsoft.com/office/2007/relationships/media" Target="../media/media12.wav"/><Relationship Id="rId5" Type="http://schemas.microsoft.com/office/2007/relationships/media" Target="../media/media9.wav"/><Relationship Id="rId15" Type="http://schemas.openxmlformats.org/officeDocument/2006/relationships/image" Target="../media/image14.png"/><Relationship Id="rId10" Type="http://schemas.openxmlformats.org/officeDocument/2006/relationships/audio" Target="../media/media11.wav"/><Relationship Id="rId19" Type="http://schemas.openxmlformats.org/officeDocument/2006/relationships/image" Target="../media/image12.png"/><Relationship Id="rId4" Type="http://schemas.openxmlformats.org/officeDocument/2006/relationships/audio" Target="../media/media8.wav"/><Relationship Id="rId9" Type="http://schemas.microsoft.com/office/2007/relationships/media" Target="../media/media11.wav"/><Relationship Id="rId14" Type="http://schemas.openxmlformats.org/officeDocument/2006/relationships/image" Target="../media/image9.gi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1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533401"/>
            <a:ext cx="7772400" cy="1470025"/>
          </a:xfrm>
        </p:spPr>
        <p:txBody>
          <a:bodyPr/>
          <a:lstStyle/>
          <a:p>
            <a:r>
              <a:rPr lang="en-US" sz="4000" b="1" dirty="0" err="1">
                <a:solidFill>
                  <a:srgbClr val="0000FF"/>
                </a:solidFill>
                <a:effectLst>
                  <a:outerShdw blurRad="38100" dist="38100" dir="2700000" algn="tl">
                    <a:srgbClr val="000000">
                      <a:alpha val="43137"/>
                    </a:srgbClr>
                  </a:outerShdw>
                </a:effectLst>
              </a:rPr>
              <a:t>Chủ</a:t>
            </a:r>
            <a:r>
              <a:rPr lang="en-US" sz="4000" b="1" dirty="0">
                <a:solidFill>
                  <a:srgbClr val="0000FF"/>
                </a:solidFill>
                <a:effectLst>
                  <a:outerShdw blurRad="38100" dist="38100" dir="2700000" algn="tl">
                    <a:srgbClr val="000000">
                      <a:alpha val="43137"/>
                    </a:srgbClr>
                  </a:outerShdw>
                </a:effectLst>
              </a:rPr>
              <a:t> </a:t>
            </a:r>
            <a:r>
              <a:rPr lang="en-US" sz="4000" b="1" err="1">
                <a:solidFill>
                  <a:srgbClr val="0000FF"/>
                </a:solidFill>
                <a:effectLst>
                  <a:outerShdw blurRad="38100" dist="38100" dir="2700000" algn="tl">
                    <a:srgbClr val="000000">
                      <a:alpha val="43137"/>
                    </a:srgbClr>
                  </a:outerShdw>
                </a:effectLst>
              </a:rPr>
              <a:t>đề</a:t>
            </a:r>
            <a:r>
              <a:rPr lang="en-US" sz="4000" b="1">
                <a:solidFill>
                  <a:srgbClr val="0000FF"/>
                </a:solidFill>
                <a:effectLst>
                  <a:outerShdw blurRad="38100" dist="38100" dir="2700000" algn="tl">
                    <a:srgbClr val="000000">
                      <a:alpha val="43137"/>
                    </a:srgbClr>
                  </a:outerShdw>
                </a:effectLst>
              </a:rPr>
              <a:t> 3</a:t>
            </a:r>
            <a:br>
              <a:rPr lang="en-US" sz="4000" b="1">
                <a:solidFill>
                  <a:srgbClr val="0000FF"/>
                </a:solidFill>
                <a:effectLst>
                  <a:outerShdw blurRad="38100" dist="38100" dir="2700000" algn="tl">
                    <a:srgbClr val="000000">
                      <a:alpha val="43137"/>
                    </a:srgbClr>
                  </a:outerShdw>
                </a:effectLst>
              </a:rPr>
            </a:br>
            <a:r>
              <a:rPr lang="en-US" b="1">
                <a:solidFill>
                  <a:srgbClr val="C00000"/>
                </a:solidFill>
                <a:effectLst>
                  <a:outerShdw blurRad="38100" dist="38100" dir="2700000" algn="tl">
                    <a:srgbClr val="000000">
                      <a:alpha val="43137"/>
                    </a:srgbClr>
                  </a:outerShdw>
                </a:effectLst>
              </a:rPr>
              <a:t>BIẾT </a:t>
            </a:r>
            <a:r>
              <a:rPr lang="vi-VN" b="1">
                <a:solidFill>
                  <a:srgbClr val="C00000"/>
                </a:solidFill>
                <a:effectLst>
                  <a:outerShdw blurRad="38100" dist="38100" dir="2700000" algn="tl">
                    <a:srgbClr val="000000">
                      <a:alpha val="43137"/>
                    </a:srgbClr>
                  </a:outerShdw>
                </a:effectLst>
              </a:rPr>
              <a:t>Ơ</a:t>
            </a:r>
            <a:r>
              <a:rPr lang="en-US" b="1">
                <a:solidFill>
                  <a:srgbClr val="C00000"/>
                </a:solidFill>
                <a:effectLst>
                  <a:outerShdw blurRad="38100" dist="38100" dir="2700000" algn="tl">
                    <a:srgbClr val="000000">
                      <a:alpha val="43137"/>
                    </a:srgbClr>
                  </a:outerShdw>
                </a:effectLst>
              </a:rPr>
              <a:t>N THẦY CÔ</a:t>
            </a:r>
            <a:endParaRPr lang="en-US" b="1" dirty="0">
              <a:solidFill>
                <a:srgbClr val="C0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914400" y="2286000"/>
            <a:ext cx="10287000" cy="3733800"/>
          </a:xfrm>
        </p:spPr>
        <p:txBody>
          <a:bodyPr/>
          <a:lstStyle/>
          <a:p>
            <a:pPr algn="just"/>
            <a:r>
              <a:rPr lang="en-US" sz="2800" b="1">
                <a:solidFill>
                  <a:srgbClr val="0000FF"/>
                </a:solidFill>
                <a:latin typeface="+mj-lt"/>
                <a:cs typeface="Times New Roman" panose="02020603050405020304" pitchFamily="18" charset="0"/>
              </a:rPr>
              <a:t>– Hát: Bài </a:t>
            </a:r>
            <a:r>
              <a:rPr lang="en-US" sz="2800" b="1" i="1">
                <a:solidFill>
                  <a:srgbClr val="C00000"/>
                </a:solidFill>
                <a:latin typeface="+mj-lt"/>
                <a:cs typeface="Times New Roman" panose="02020603050405020304" pitchFamily="18" charset="0"/>
              </a:rPr>
              <a:t>Bụi phấn</a:t>
            </a:r>
          </a:p>
          <a:p>
            <a:pPr algn="just"/>
            <a:r>
              <a:rPr lang="en-US" sz="2800" b="1">
                <a:solidFill>
                  <a:srgbClr val="0000FF"/>
                </a:solidFill>
                <a:latin typeface="+mj-lt"/>
                <a:cs typeface="Times New Roman" panose="02020603050405020304" pitchFamily="18" charset="0"/>
              </a:rPr>
              <a:t>– Đọc nhạc: </a:t>
            </a:r>
            <a:r>
              <a:rPr lang="en-US" sz="2800" b="1">
                <a:solidFill>
                  <a:srgbClr val="C00000"/>
                </a:solidFill>
                <a:latin typeface="+mj-lt"/>
                <a:cs typeface="Times New Roman" panose="02020603050405020304" pitchFamily="18" charset="0"/>
              </a:rPr>
              <a:t>Luyện đọc quãng 3; </a:t>
            </a:r>
            <a:r>
              <a:rPr lang="en-US" sz="2800" b="1" i="1">
                <a:solidFill>
                  <a:srgbClr val="C00000"/>
                </a:solidFill>
                <a:latin typeface="+mj-lt"/>
                <a:cs typeface="Times New Roman" panose="02020603050405020304" pitchFamily="18" charset="0"/>
              </a:rPr>
              <a:t>Bài đọc nhạc số 3 </a:t>
            </a:r>
            <a:endParaRPr lang="en-US" sz="2800" i="1" dirty="0">
              <a:solidFill>
                <a:srgbClr val="C00000"/>
              </a:solidFill>
              <a:latin typeface="+mj-lt"/>
              <a:cs typeface="Times New Roman" panose="02020603050405020304" pitchFamily="18" charset="0"/>
            </a:endParaRPr>
          </a:p>
          <a:p>
            <a:pPr algn="just"/>
            <a:r>
              <a:rPr lang="en-US" sz="2800" b="1">
                <a:solidFill>
                  <a:srgbClr val="0000FF"/>
                </a:solidFill>
                <a:latin typeface="+mj-lt"/>
                <a:cs typeface="Times New Roman" panose="02020603050405020304" pitchFamily="18" charset="0"/>
              </a:rPr>
              <a:t>– Nhạc cụ: </a:t>
            </a:r>
            <a:r>
              <a:rPr lang="en-US" sz="2800" b="1">
                <a:solidFill>
                  <a:srgbClr val="C00000"/>
                </a:solidFill>
                <a:latin typeface="+mj-lt"/>
                <a:cs typeface="Times New Roman" panose="02020603050405020304" pitchFamily="18" charset="0"/>
              </a:rPr>
              <a:t>Thể hiện tiết tấu; Thế bấm các hợp âm C, F, G trên kèn phím; Thể hiện hợp âm</a:t>
            </a:r>
          </a:p>
          <a:p>
            <a:pPr algn="just"/>
            <a:r>
              <a:rPr lang="en-US" sz="2800" b="1">
                <a:solidFill>
                  <a:srgbClr val="0000FF"/>
                </a:solidFill>
                <a:latin typeface="+mj-lt"/>
                <a:cs typeface="Times New Roman" panose="02020603050405020304" pitchFamily="18" charset="0"/>
              </a:rPr>
              <a:t>– Th</a:t>
            </a:r>
            <a:r>
              <a:rPr lang="vi-VN" sz="2800" b="1">
                <a:solidFill>
                  <a:srgbClr val="0000FF"/>
                </a:solidFill>
                <a:latin typeface="+mj-lt"/>
                <a:cs typeface="Times New Roman" panose="02020603050405020304" pitchFamily="18" charset="0"/>
              </a:rPr>
              <a:t>ường</a:t>
            </a:r>
            <a:r>
              <a:rPr lang="en-US" sz="2800" b="1">
                <a:solidFill>
                  <a:srgbClr val="0000FF"/>
                </a:solidFill>
                <a:latin typeface="+mj-lt"/>
                <a:cs typeface="Times New Roman" panose="02020603050405020304" pitchFamily="18" charset="0"/>
              </a:rPr>
              <a:t> thức âm nhạc: </a:t>
            </a:r>
            <a:r>
              <a:rPr lang="en-US" sz="2800" b="1">
                <a:solidFill>
                  <a:srgbClr val="C00000"/>
                </a:solidFill>
                <a:latin typeface="+mj-lt"/>
                <a:cs typeface="Times New Roman" panose="02020603050405020304" pitchFamily="18" charset="0"/>
              </a:rPr>
              <a:t>Đàn tranh và đàn đáy; Nghệ sĩ Nhân dân Quách Thị Hồ</a:t>
            </a:r>
            <a:r>
              <a:rPr lang="en-US" sz="2800" b="1">
                <a:solidFill>
                  <a:srgbClr val="0000FF"/>
                </a:solidFill>
                <a:latin typeface="+mj-lt"/>
                <a:cs typeface="Times New Roman" panose="02020603050405020304" pitchFamily="18" charset="0"/>
              </a:rPr>
              <a:t>                                        </a:t>
            </a:r>
            <a:endParaRPr lang="en-US" sz="2800" dirty="0">
              <a:solidFill>
                <a:srgbClr val="0000FF"/>
              </a:solidFill>
              <a:latin typeface="+mj-lt"/>
              <a:cs typeface="Times New Roman" panose="02020603050405020304" pitchFamily="18" charset="0"/>
            </a:endParaRPr>
          </a:p>
          <a:p>
            <a:pPr algn="just"/>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Trải</a:t>
            </a:r>
            <a:r>
              <a:rPr lang="en-US" sz="2800" b="1" dirty="0">
                <a:solidFill>
                  <a:srgbClr val="0000FF"/>
                </a:solidFill>
                <a:latin typeface="+mj-lt"/>
                <a:cs typeface="Times New Roman" panose="02020603050405020304" pitchFamily="18" charset="0"/>
              </a:rPr>
              <a:t> </a:t>
            </a:r>
            <a:r>
              <a:rPr lang="en-US" sz="2800" b="1" err="1">
                <a:solidFill>
                  <a:srgbClr val="0000FF"/>
                </a:solidFill>
                <a:latin typeface="+mj-lt"/>
                <a:cs typeface="Times New Roman" panose="02020603050405020304" pitchFamily="18" charset="0"/>
              </a:rPr>
              <a:t>nghiệm</a:t>
            </a:r>
            <a:r>
              <a:rPr lang="en-US" sz="2800" b="1">
                <a:solidFill>
                  <a:srgbClr val="0000FF"/>
                </a:solidFill>
                <a:latin typeface="+mj-lt"/>
                <a:cs typeface="Times New Roman" panose="02020603050405020304" pitchFamily="18" charset="0"/>
              </a:rPr>
              <a:t> và </a:t>
            </a:r>
            <a:r>
              <a:rPr lang="en-US" sz="2800" b="1" err="1">
                <a:solidFill>
                  <a:srgbClr val="0000FF"/>
                </a:solidFill>
                <a:latin typeface="+mj-lt"/>
                <a:cs typeface="Times New Roman" panose="02020603050405020304" pitchFamily="18" charset="0"/>
              </a:rPr>
              <a:t>khám</a:t>
            </a:r>
            <a:r>
              <a:rPr lang="en-US" sz="2800" b="1">
                <a:solidFill>
                  <a:srgbClr val="0000FF"/>
                </a:solidFill>
                <a:latin typeface="+mj-lt"/>
                <a:cs typeface="Times New Roman" panose="02020603050405020304" pitchFamily="18" charset="0"/>
              </a:rPr>
              <a:t> phá: </a:t>
            </a:r>
            <a:r>
              <a:rPr lang="en-US" sz="2800" b="1">
                <a:solidFill>
                  <a:srgbClr val="C00000"/>
                </a:solidFill>
                <a:latin typeface="+mj-lt"/>
                <a:cs typeface="Times New Roman" panose="02020603050405020304" pitchFamily="18" charset="0"/>
              </a:rPr>
              <a:t>Thể hiện âm hình tiết tấu theo sơ đồ động tác cơ thể; Hát theo cách riêng của mình</a:t>
            </a:r>
            <a:endParaRPr lang="en-US" sz="2800" dirty="0">
              <a:solidFill>
                <a:srgbClr val="C00000"/>
              </a:solidFill>
              <a:latin typeface="+mj-lt"/>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228600" y="252413"/>
            <a:ext cx="1727200" cy="1930400"/>
          </a:xfrm>
          <a:prstGeom prst="rect">
            <a:avLst/>
          </a:prstGeom>
        </p:spPr>
      </p:pic>
    </p:spTree>
    <p:extLst>
      <p:ext uri="{BB962C8B-B14F-4D97-AF65-F5344CB8AC3E}">
        <p14:creationId xmlns:p14="http://schemas.microsoft.com/office/powerpoint/2010/main" val="2754349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
            <a:ext cx="8229600" cy="685800"/>
          </a:xfrm>
        </p:spPr>
        <p:txBody>
          <a:bodyPr/>
          <a:lstStyle/>
          <a:p>
            <a:r>
              <a:rPr lang="vi-VN" sz="3200" b="1">
                <a:solidFill>
                  <a:srgbClr val="0000FF"/>
                </a:solidFill>
                <a:cs typeface="Times New Roman" panose="02020603050405020304" pitchFamily="18" charset="0"/>
              </a:rPr>
              <a:t>Hát hoàn chỉnh cả bài</a:t>
            </a:r>
            <a:endParaRPr lang="en-US" sz="3200" b="1" dirty="0">
              <a:solidFill>
                <a:srgbClr val="0000FF"/>
              </a:solidFill>
              <a:cs typeface="Times New Roman" panose="02020603050405020304" pitchFamily="18" charset="0"/>
            </a:endParaRPr>
          </a:p>
        </p:txBody>
      </p:sp>
      <p:pic>
        <p:nvPicPr>
          <p:cNvPr id="3" name="Nhacdem BuiPhan BQ">
            <a:hlinkClick r:id="" action="ppaction://media"/>
            <a:extLst>
              <a:ext uri="{FF2B5EF4-FFF2-40B4-BE49-F238E27FC236}">
                <a16:creationId xmlns:a16="http://schemas.microsoft.com/office/drawing/2014/main" xmlns="" id="{6C8C3D34-1346-4C7E-A67C-38CFC1F842F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7800" y="584707"/>
            <a:ext cx="9448800" cy="6197093"/>
          </a:xfrm>
          <a:prstGeom prst="rect">
            <a:avLst/>
          </a:prstGeom>
        </p:spPr>
      </p:pic>
    </p:spTree>
    <p:extLst>
      <p:ext uri="{BB962C8B-B14F-4D97-AF65-F5344CB8AC3E}">
        <p14:creationId xmlns:p14="http://schemas.microsoft.com/office/powerpoint/2010/main" val="3025912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a Tru The Non Nuoc">
            <a:hlinkClick r:id="" action="ppaction://media"/>
            <a:extLst>
              <a:ext uri="{FF2B5EF4-FFF2-40B4-BE49-F238E27FC236}">
                <a16:creationId xmlns:a16="http://schemas.microsoft.com/office/drawing/2014/main" xmlns="" id="{63943EA4-77E3-4DFB-8DC8-0421BC5BC55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43100" y="1371600"/>
            <a:ext cx="8305800" cy="4672013"/>
          </a:xfrm>
          <a:prstGeom prst="roundRect">
            <a:avLst/>
          </a:prstGeom>
          <a:ln w="38100">
            <a:solidFill>
              <a:srgbClr val="FFC000"/>
            </a:solidFill>
          </a:ln>
        </p:spPr>
      </p:pic>
      <p:sp>
        <p:nvSpPr>
          <p:cNvPr id="2" name="Title 1"/>
          <p:cNvSpPr>
            <a:spLocks noGrp="1"/>
          </p:cNvSpPr>
          <p:nvPr>
            <p:ph type="title"/>
          </p:nvPr>
        </p:nvSpPr>
        <p:spPr>
          <a:xfrm>
            <a:off x="1676400" y="198438"/>
            <a:ext cx="8839200" cy="1554162"/>
          </a:xfrm>
        </p:spPr>
        <p:txBody>
          <a:bodyPr/>
          <a:lstStyle/>
          <a:p>
            <a:r>
              <a:rPr lang="vi-VN" sz="3200" b="1">
                <a:solidFill>
                  <a:srgbClr val="0070C0"/>
                </a:solidFill>
              </a:rPr>
              <a:t>2.</a:t>
            </a:r>
            <a:r>
              <a:rPr lang="en-US" sz="3200" b="1">
                <a:solidFill>
                  <a:srgbClr val="0070C0"/>
                </a:solidFill>
              </a:rPr>
              <a:t> </a:t>
            </a:r>
            <a:r>
              <a:rPr lang="en-US" sz="3200" b="1">
                <a:solidFill>
                  <a:srgbClr val="0070C0"/>
                </a:solidFill>
                <a:latin typeface="+mj-lt"/>
                <a:cs typeface="Times New Roman" panose="02020603050405020304" pitchFamily="18" charset="0"/>
              </a:rPr>
              <a:t>Th</a:t>
            </a:r>
            <a:r>
              <a:rPr lang="vi-VN" sz="3200" b="1">
                <a:solidFill>
                  <a:srgbClr val="0070C0"/>
                </a:solidFill>
                <a:latin typeface="+mj-lt"/>
                <a:cs typeface="Times New Roman" panose="02020603050405020304" pitchFamily="18" charset="0"/>
              </a:rPr>
              <a:t>ường</a:t>
            </a:r>
            <a:r>
              <a:rPr lang="en-US" sz="3200" b="1">
                <a:solidFill>
                  <a:srgbClr val="0070C0"/>
                </a:solidFill>
                <a:latin typeface="+mj-lt"/>
                <a:cs typeface="Times New Roman" panose="02020603050405020304" pitchFamily="18" charset="0"/>
              </a:rPr>
              <a:t> thức âm nhạc </a:t>
            </a:r>
            <a:r>
              <a:rPr lang="en-US" sz="3200" b="1">
                <a:solidFill>
                  <a:srgbClr val="0000FF"/>
                </a:solidFill>
                <a:latin typeface="+mj-lt"/>
                <a:cs typeface="Times New Roman" panose="02020603050405020304" pitchFamily="18" charset="0"/>
              </a:rPr>
              <a:t/>
            </a:r>
            <a:br>
              <a:rPr lang="en-US" sz="3200" b="1">
                <a:solidFill>
                  <a:srgbClr val="0000FF"/>
                </a:solidFill>
                <a:latin typeface="+mj-lt"/>
                <a:cs typeface="Times New Roman" panose="02020603050405020304" pitchFamily="18" charset="0"/>
              </a:rPr>
            </a:br>
            <a:r>
              <a:rPr lang="en-US" sz="3200" b="1">
                <a:solidFill>
                  <a:srgbClr val="0000FF"/>
                </a:solidFill>
                <a:latin typeface="+mj-lt"/>
                <a:cs typeface="Times New Roman" panose="02020603050405020304" pitchFamily="18" charset="0"/>
              </a:rPr>
              <a:t> </a:t>
            </a:r>
            <a:r>
              <a:rPr lang="en-US" sz="3200" b="1">
                <a:solidFill>
                  <a:srgbClr val="C00000"/>
                </a:solidFill>
                <a:latin typeface="+mj-lt"/>
                <a:cs typeface="Times New Roman" panose="02020603050405020304" pitchFamily="18" charset="0"/>
              </a:rPr>
              <a:t>Nghệ sĩ Nhân dân Quách Thị Hồ</a:t>
            </a:r>
            <a:r>
              <a:rPr lang="en-US" sz="3200" b="1">
                <a:solidFill>
                  <a:srgbClr val="0000FF"/>
                </a:solidFill>
                <a:latin typeface="+mj-lt"/>
                <a:cs typeface="Times New Roman" panose="02020603050405020304" pitchFamily="18" charset="0"/>
              </a:rPr>
              <a:t>                                        </a:t>
            </a:r>
            <a:r>
              <a:rPr lang="en-US" sz="3200">
                <a:solidFill>
                  <a:srgbClr val="0000FF"/>
                </a:solidFill>
                <a:latin typeface="+mj-lt"/>
                <a:cs typeface="Times New Roman" panose="02020603050405020304" pitchFamily="18" charset="0"/>
              </a:rPr>
              <a:t/>
            </a:r>
            <a:br>
              <a:rPr lang="en-US" sz="3200">
                <a:solidFill>
                  <a:srgbClr val="0000FF"/>
                </a:solidFill>
                <a:latin typeface="+mj-lt"/>
                <a:cs typeface="Times New Roman" panose="02020603050405020304" pitchFamily="18" charset="0"/>
              </a:rPr>
            </a:br>
            <a:endParaRPr lang="en-US" sz="3200" b="1" dirty="0">
              <a:solidFill>
                <a:srgbClr val="C00000"/>
              </a:solidFill>
            </a:endParaRPr>
          </a:p>
        </p:txBody>
      </p:sp>
      <p:sp>
        <p:nvSpPr>
          <p:cNvPr id="6" name="TextBox 5"/>
          <p:cNvSpPr txBox="1"/>
          <p:nvPr/>
        </p:nvSpPr>
        <p:spPr>
          <a:xfrm>
            <a:off x="3962400" y="6197897"/>
            <a:ext cx="4645538" cy="461665"/>
          </a:xfrm>
          <a:prstGeom prst="rect">
            <a:avLst/>
          </a:prstGeom>
          <a:noFill/>
        </p:spPr>
        <p:txBody>
          <a:bodyPr wrap="square" rtlCol="0">
            <a:spAutoFit/>
          </a:bodyPr>
          <a:lstStyle/>
          <a:p>
            <a:r>
              <a:rPr lang="en-US" sz="2400" b="1">
                <a:solidFill>
                  <a:srgbClr val="0000FF"/>
                </a:solidFill>
              </a:rPr>
              <a:t>Ca trù: Thề non nước </a:t>
            </a:r>
            <a:r>
              <a:rPr lang="en-US" sz="2400">
                <a:solidFill>
                  <a:srgbClr val="0000FF"/>
                </a:solidFill>
              </a:rPr>
              <a:t>(Trích)</a:t>
            </a:r>
            <a:endParaRPr lang="vi-VN" sz="2400">
              <a:solidFill>
                <a:srgbClr val="0000FF"/>
              </a:solidFill>
            </a:endParaRPr>
          </a:p>
        </p:txBody>
      </p:sp>
    </p:spTree>
    <p:extLst>
      <p:ext uri="{BB962C8B-B14F-4D97-AF65-F5344CB8AC3E}">
        <p14:creationId xmlns:p14="http://schemas.microsoft.com/office/powerpoint/2010/main" val="3300333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3962400" cy="457200"/>
          </a:xfrm>
        </p:spPr>
        <p:txBody>
          <a:bodyPr/>
          <a:lstStyle/>
          <a:p>
            <a:r>
              <a:rPr lang="en-US" sz="3200" b="1">
                <a:solidFill>
                  <a:srgbClr val="00B050"/>
                </a:solidFill>
                <a:cs typeface="Times New Roman" panose="02020603050405020304" pitchFamily="18" charset="0"/>
              </a:rPr>
              <a:t>Thảo luận nhóm</a:t>
            </a:r>
          </a:p>
        </p:txBody>
      </p:sp>
      <p:pic>
        <p:nvPicPr>
          <p:cNvPr id="11" name="Picture 4" descr="https://tuannguyenweb.files.wordpress.com/2017/05/8209cd50d6a29bf52a674ca37df94565_students-group-work-by-pietluk-children-group-work-clipart_2213-1650.png?w=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5318462"/>
            <a:ext cx="1676400" cy="12502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xmlns="" id="{1E5D9FC4-B321-4BF3-8915-62C03C3E4C0E}"/>
              </a:ext>
            </a:extLst>
          </p:cNvPr>
          <p:cNvSpPr>
            <a:spLocks noChangeArrowheads="1"/>
          </p:cNvSpPr>
          <p:nvPr/>
        </p:nvSpPr>
        <p:spPr bwMode="auto">
          <a:xfrm>
            <a:off x="304800" y="914400"/>
            <a:ext cx="5562600" cy="429185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38088" numCol="1" anchor="ctr" anchorCtr="0" compatLnSpc="1">
            <a:prstTxWarp prst="textNoShape">
              <a:avLst/>
            </a:prstTxWarp>
            <a:spAutoFit/>
          </a:bodyPr>
          <a:lstStyle/>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Bà </a:t>
            </a:r>
            <a:r>
              <a:rPr kumimoji="0" lang="vi-VN" altLang="en-US" sz="2000" b="0" u="none" strike="noStrike" cap="none" normalizeH="0" baseline="0">
                <a:ln>
                  <a:noFill/>
                </a:ln>
                <a:solidFill>
                  <a:srgbClr val="C00000"/>
                </a:solidFill>
                <a:effectLst/>
                <a:latin typeface="+mj-lt"/>
                <a:ea typeface="Times New Roman" panose="02020603050405020304" pitchFamily="18" charset="0"/>
                <a:cs typeface="Times New Roman" panose="02020603050405020304" pitchFamily="18" charset="0"/>
              </a:rPr>
              <a:t>Quách Thị Hồ </a:t>
            </a: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là nghệ nhân loại hình nghệ thuật nào?</a:t>
            </a:r>
            <a:endParaRPr kumimoji="0" lang="en-US"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Hát</a:t>
            </a:r>
            <a:r>
              <a:rPr kumimoji="0" lang="en-US"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 Ca trù phổ biến ở vùng, miền nào của Việt Nam?</a:t>
            </a:r>
            <a:endParaRPr lang="en-US" altLang="en-US" sz="2000">
              <a:solidFill>
                <a:srgbClr val="0000FF"/>
              </a:solidFill>
              <a:latin typeface="+mj-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Một tiết mục hát Ca trù thường do mấy nghệ sĩ biểu diễn?</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Những loại nhạc cụ nào được sử dụng để đệm cho hát Ca trù?</a:t>
            </a:r>
            <a:endParaRPr kumimoji="0" lang="en-US"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Kể tên </a:t>
            </a:r>
            <a:r>
              <a:rPr lang="en-US" altLang="en-US" sz="2000">
                <a:solidFill>
                  <a:srgbClr val="0000FF"/>
                </a:solidFill>
                <a:latin typeface="+mj-lt"/>
                <a:ea typeface="Times New Roman" panose="02020603050405020304" pitchFamily="18" charset="0"/>
                <a:cs typeface="Times New Roman" panose="02020603050405020304" pitchFamily="18" charset="0"/>
              </a:rPr>
              <a:t>một vài</a:t>
            </a: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 tác phẩm Ca trù</a:t>
            </a:r>
            <a:r>
              <a:rPr kumimoji="0" lang="en-US"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 mà em biết.</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en-US" altLang="en-US" sz="2000">
                <a:solidFill>
                  <a:srgbClr val="0000FF"/>
                </a:solidFill>
                <a:latin typeface="+mj-lt"/>
                <a:ea typeface="Times New Roman" panose="02020603050405020304" pitchFamily="18" charset="0"/>
                <a:cs typeface="Times New Roman" panose="02020603050405020304" pitchFamily="18" charset="0"/>
              </a:rPr>
              <a:t>Kể tên một vài nghệ nhân Ca trù hoặc nghệ sĩ hát nhạc cổ truyền.</a:t>
            </a:r>
            <a:r>
              <a:rPr kumimoji="0" lang="vi-VN" altLang="en-US" sz="20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 </a:t>
            </a:r>
            <a:endParaRPr kumimoji="0" lang="vi-VN" altLang="en-US" sz="2000" b="0" u="none" strike="noStrike" cap="none" normalizeH="0" baseline="0">
              <a:ln>
                <a:noFill/>
              </a:ln>
              <a:solidFill>
                <a:srgbClr val="0000FF"/>
              </a:solidFill>
              <a:effectLst/>
              <a:latin typeface="+mj-lt"/>
            </a:endParaRPr>
          </a:p>
        </p:txBody>
      </p:sp>
      <p:pic>
        <p:nvPicPr>
          <p:cNvPr id="1027" name="Picture 3" descr="Đặt vé xem ca trù Thăng Long tại Hà Nội">
            <a:extLst>
              <a:ext uri="{FF2B5EF4-FFF2-40B4-BE49-F238E27FC236}">
                <a16:creationId xmlns:a16="http://schemas.microsoft.com/office/drawing/2014/main" xmlns="" id="{049D7B10-5F3D-4514-BD6C-A6128AF83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066800"/>
            <a:ext cx="5550167" cy="3886200"/>
          </a:xfrm>
          <a:prstGeom prst="round2DiagRect">
            <a:avLst>
              <a:gd name="adj1" fmla="val 16667"/>
              <a:gd name="adj2" fmla="val 0"/>
            </a:avLst>
          </a:prstGeom>
          <a:ln w="28575" cap="sq">
            <a:solidFill>
              <a:srgbClr val="00B0F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792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6BC8C9D-5F73-4060-A656-DC42325F4B24}"/>
              </a:ext>
            </a:extLst>
          </p:cNvPr>
          <p:cNvPicPr>
            <a:picLocks noChangeAspect="1"/>
          </p:cNvPicPr>
          <p:nvPr/>
        </p:nvPicPr>
        <p:blipFill rotWithShape="1">
          <a:blip r:embed="rId2"/>
          <a:srcRect l="29870" b="82882"/>
          <a:stretch/>
        </p:blipFill>
        <p:spPr>
          <a:xfrm>
            <a:off x="2362200" y="152400"/>
            <a:ext cx="7208086" cy="983360"/>
          </a:xfrm>
          <a:prstGeom prst="rect">
            <a:avLst/>
          </a:prstGeom>
        </p:spPr>
      </p:pic>
      <p:pic>
        <p:nvPicPr>
          <p:cNvPr id="8" name="Picture 7">
            <a:extLst>
              <a:ext uri="{FF2B5EF4-FFF2-40B4-BE49-F238E27FC236}">
                <a16:creationId xmlns:a16="http://schemas.microsoft.com/office/drawing/2014/main" xmlns="" id="{49CE7702-2BCD-4315-99AB-8FFB25B64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3891" y="1524000"/>
            <a:ext cx="3733800" cy="4567683"/>
          </a:xfrm>
          <a:prstGeom prst="ellipse">
            <a:avLst/>
          </a:prstGeom>
          <a:ln w="38100" cap="rnd">
            <a:solidFill>
              <a:srgbClr val="FF9900"/>
            </a:solidFill>
          </a:ln>
          <a:effectLst/>
          <a:scene3d>
            <a:camera prst="orthographicFront"/>
            <a:lightRig rig="contrasting" dir="t">
              <a:rot lat="0" lon="0" rev="3000000"/>
            </a:lightRig>
          </a:scene3d>
          <a:sp3d contourW="7620">
            <a:bevelT w="95250" h="31750"/>
            <a:contourClr>
              <a:srgbClr val="333333"/>
            </a:contourClr>
          </a:sp3d>
        </p:spPr>
      </p:pic>
      <p:pic>
        <p:nvPicPr>
          <p:cNvPr id="4" name="Picture 3">
            <a:extLst>
              <a:ext uri="{FF2B5EF4-FFF2-40B4-BE49-F238E27FC236}">
                <a16:creationId xmlns:a16="http://schemas.microsoft.com/office/drawing/2014/main" xmlns="" id="{E78D0373-F1D1-43C2-AF56-EF8C05631889}"/>
              </a:ext>
            </a:extLst>
          </p:cNvPr>
          <p:cNvPicPr>
            <a:picLocks noChangeAspect="1"/>
          </p:cNvPicPr>
          <p:nvPr/>
        </p:nvPicPr>
        <p:blipFill rotWithShape="1">
          <a:blip r:embed="rId2"/>
          <a:srcRect l="32058" t="17118" r="2565" b="-1282"/>
          <a:stretch/>
        </p:blipFill>
        <p:spPr>
          <a:xfrm>
            <a:off x="4953000" y="1219200"/>
            <a:ext cx="6863709" cy="4938522"/>
          </a:xfrm>
          <a:prstGeom prst="rect">
            <a:avLst/>
          </a:prstGeom>
        </p:spPr>
      </p:pic>
    </p:spTree>
    <p:extLst>
      <p:ext uri="{BB962C8B-B14F-4D97-AF65-F5344CB8AC3E}">
        <p14:creationId xmlns:p14="http://schemas.microsoft.com/office/powerpoint/2010/main" val="1713096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6BC8C9D-5F73-4060-A656-DC42325F4B24}"/>
              </a:ext>
            </a:extLst>
          </p:cNvPr>
          <p:cNvPicPr>
            <a:picLocks noChangeAspect="1"/>
          </p:cNvPicPr>
          <p:nvPr/>
        </p:nvPicPr>
        <p:blipFill rotWithShape="1">
          <a:blip r:embed="rId2"/>
          <a:srcRect l="29870" b="82882"/>
          <a:stretch/>
        </p:blipFill>
        <p:spPr>
          <a:xfrm>
            <a:off x="2514600" y="76200"/>
            <a:ext cx="6702605" cy="914400"/>
          </a:xfrm>
          <a:prstGeom prst="rect">
            <a:avLst/>
          </a:prstGeom>
        </p:spPr>
      </p:pic>
      <p:pic>
        <p:nvPicPr>
          <p:cNvPr id="6" name="Picture 5">
            <a:extLst>
              <a:ext uri="{FF2B5EF4-FFF2-40B4-BE49-F238E27FC236}">
                <a16:creationId xmlns:a16="http://schemas.microsoft.com/office/drawing/2014/main" xmlns="" id="{537E6007-D239-4AA5-913C-602A13230DAD}"/>
              </a:ext>
            </a:extLst>
          </p:cNvPr>
          <p:cNvPicPr>
            <a:picLocks noChangeAspect="1"/>
          </p:cNvPicPr>
          <p:nvPr/>
        </p:nvPicPr>
        <p:blipFill rotWithShape="1">
          <a:blip r:embed="rId3"/>
          <a:srcRect l="33603" t="61642" r="1539"/>
          <a:stretch/>
        </p:blipFill>
        <p:spPr>
          <a:xfrm>
            <a:off x="4876800" y="2667000"/>
            <a:ext cx="7118314" cy="3230101"/>
          </a:xfrm>
          <a:prstGeom prst="rect">
            <a:avLst/>
          </a:prstGeom>
        </p:spPr>
      </p:pic>
      <p:pic>
        <p:nvPicPr>
          <p:cNvPr id="3" name="Picture 2">
            <a:extLst>
              <a:ext uri="{FF2B5EF4-FFF2-40B4-BE49-F238E27FC236}">
                <a16:creationId xmlns:a16="http://schemas.microsoft.com/office/drawing/2014/main" xmlns="" id="{0D42E71A-81A0-49B8-A2F1-4B0793586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848" y="1676400"/>
            <a:ext cx="4067503" cy="3276600"/>
          </a:xfrm>
          <a:prstGeom prst="round2DiagRect">
            <a:avLst>
              <a:gd name="adj1" fmla="val 16667"/>
              <a:gd name="adj2" fmla="val 0"/>
            </a:avLst>
          </a:prstGeom>
          <a:ln w="38100" cap="sq">
            <a:solidFill>
              <a:srgbClr val="00B0F0"/>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67322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02BD5B2F-B46D-4BB7-A53F-4CE843731BFC}"/>
              </a:ext>
            </a:extLst>
          </p:cNvPr>
          <p:cNvSpPr txBox="1"/>
          <p:nvPr/>
        </p:nvSpPr>
        <p:spPr>
          <a:xfrm>
            <a:off x="3505200" y="6096000"/>
            <a:ext cx="5864738" cy="461665"/>
          </a:xfrm>
          <a:prstGeom prst="rect">
            <a:avLst/>
          </a:prstGeom>
          <a:noFill/>
        </p:spPr>
        <p:txBody>
          <a:bodyPr wrap="square" rtlCol="0">
            <a:spAutoFit/>
          </a:bodyPr>
          <a:lstStyle/>
          <a:p>
            <a:r>
              <a:rPr lang="en-US" sz="2400" b="1">
                <a:solidFill>
                  <a:srgbClr val="0000FF"/>
                </a:solidFill>
              </a:rPr>
              <a:t>Ca trù: Hương Sơn phong cảnh </a:t>
            </a:r>
            <a:r>
              <a:rPr lang="en-US" sz="2400">
                <a:solidFill>
                  <a:srgbClr val="0000FF"/>
                </a:solidFill>
              </a:rPr>
              <a:t>(Trích)</a:t>
            </a:r>
            <a:endParaRPr lang="vi-VN" sz="2400">
              <a:solidFill>
                <a:srgbClr val="0000FF"/>
              </a:solidFill>
            </a:endParaRPr>
          </a:p>
        </p:txBody>
      </p:sp>
      <p:pic>
        <p:nvPicPr>
          <p:cNvPr id="4" name="Ca Tru Huong son phong canh">
            <a:hlinkClick r:id="" action="ppaction://media"/>
            <a:extLst>
              <a:ext uri="{FF2B5EF4-FFF2-40B4-BE49-F238E27FC236}">
                <a16:creationId xmlns:a16="http://schemas.microsoft.com/office/drawing/2014/main" xmlns="" id="{F2EEC623-00EC-4FB5-8EB5-D777C369EBE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5400" y="300335"/>
            <a:ext cx="9982200" cy="5614988"/>
          </a:xfrm>
          <a:prstGeom prst="rect">
            <a:avLst/>
          </a:prstGeom>
          <a:ln w="38100">
            <a:solidFill>
              <a:srgbClr val="FF9900"/>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175211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68C13DD4-13A3-4742-9F11-969318090BC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981200" y="1867328"/>
            <a:ext cx="8686800" cy="1831040"/>
          </a:xfrm>
          <a:prstGeom prst="rect">
            <a:avLst/>
          </a:prstGeom>
        </p:spPr>
      </p:pic>
      <p:sp>
        <p:nvSpPr>
          <p:cNvPr id="2" name="Title 1"/>
          <p:cNvSpPr>
            <a:spLocks noGrp="1"/>
          </p:cNvSpPr>
          <p:nvPr>
            <p:ph type="title"/>
          </p:nvPr>
        </p:nvSpPr>
        <p:spPr>
          <a:xfrm>
            <a:off x="1981200" y="838200"/>
            <a:ext cx="8382000" cy="609600"/>
          </a:xfrm>
        </p:spPr>
        <p:txBody>
          <a:bodyPr/>
          <a:lstStyle/>
          <a:p>
            <a:r>
              <a:rPr lang="en-US" sz="3600" b="1">
                <a:solidFill>
                  <a:srgbClr val="0070C0"/>
                </a:solidFill>
              </a:rPr>
              <a:t>3. </a:t>
            </a:r>
            <a:r>
              <a:rPr lang="en-US" sz="3600" b="1" dirty="0" err="1">
                <a:solidFill>
                  <a:srgbClr val="0070C0"/>
                </a:solidFill>
              </a:rPr>
              <a:t>Trải</a:t>
            </a:r>
            <a:r>
              <a:rPr lang="en-US" sz="3600" b="1" dirty="0">
                <a:solidFill>
                  <a:srgbClr val="0070C0"/>
                </a:solidFill>
              </a:rPr>
              <a:t> </a:t>
            </a:r>
            <a:r>
              <a:rPr lang="en-US" sz="3600" b="1" dirty="0" err="1">
                <a:solidFill>
                  <a:srgbClr val="0070C0"/>
                </a:solidFill>
              </a:rPr>
              <a:t>nghiệm</a:t>
            </a:r>
            <a:r>
              <a:rPr lang="en-US" sz="3600" b="1" dirty="0">
                <a:solidFill>
                  <a:srgbClr val="0070C0"/>
                </a:solidFill>
              </a:rPr>
              <a:t> </a:t>
            </a:r>
            <a:r>
              <a:rPr lang="en-US" sz="3600" b="1" dirty="0" err="1">
                <a:solidFill>
                  <a:srgbClr val="0070C0"/>
                </a:solidFill>
              </a:rPr>
              <a:t>và</a:t>
            </a:r>
            <a:r>
              <a:rPr lang="en-US" sz="3600" b="1" dirty="0">
                <a:solidFill>
                  <a:srgbClr val="0070C0"/>
                </a:solidFill>
              </a:rPr>
              <a:t> </a:t>
            </a:r>
            <a:r>
              <a:rPr lang="en-US" sz="3600" b="1" err="1">
                <a:solidFill>
                  <a:srgbClr val="0070C0"/>
                </a:solidFill>
              </a:rPr>
              <a:t>khám</a:t>
            </a:r>
            <a:r>
              <a:rPr lang="en-US" sz="3600" b="1">
                <a:solidFill>
                  <a:srgbClr val="0070C0"/>
                </a:solidFill>
              </a:rPr>
              <a:t> phá</a:t>
            </a:r>
            <a:endParaRPr lang="en-US" sz="3600" b="1" dirty="0">
              <a:solidFill>
                <a:srgbClr val="0070C0"/>
              </a:solidFill>
            </a:endParaRP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73545" t="11765" r="6685" b="3922"/>
          <a:stretch/>
        </p:blipFill>
        <p:spPr>
          <a:xfrm flipH="1">
            <a:off x="239037" y="1752600"/>
            <a:ext cx="2057400" cy="3538727"/>
          </a:xfrm>
          <a:prstGeom prst="rect">
            <a:avLst/>
          </a:prstGeom>
        </p:spPr>
      </p:pic>
      <p:pic>
        <p:nvPicPr>
          <p:cNvPr id="9" name="Picture 8">
            <a:extLst>
              <a:ext uri="{FF2B5EF4-FFF2-40B4-BE49-F238E27FC236}">
                <a16:creationId xmlns:a16="http://schemas.microsoft.com/office/drawing/2014/main" xmlns="" id="{C20BE594-BBD6-4AAE-9733-5266F94BA26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62600" y="2649932"/>
            <a:ext cx="6508800" cy="3903268"/>
          </a:xfrm>
          <a:prstGeom prst="rect">
            <a:avLst/>
          </a:prstGeom>
        </p:spPr>
      </p:pic>
    </p:spTree>
    <p:extLst>
      <p:ext uri="{BB962C8B-B14F-4D97-AF65-F5344CB8AC3E}">
        <p14:creationId xmlns:p14="http://schemas.microsoft.com/office/powerpoint/2010/main" val="3507007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05000" y="76200"/>
            <a:ext cx="8229600" cy="685801"/>
          </a:xfrm>
        </p:spPr>
        <p:txBody>
          <a:bodyPr/>
          <a:lstStyle/>
          <a:p>
            <a:r>
              <a:rPr lang="en-US" sz="2800" b="1">
                <a:solidFill>
                  <a:srgbClr val="0000FF"/>
                </a:solidFill>
                <a:cs typeface="Times New Roman" panose="02020603050405020304" pitchFamily="18" charset="0"/>
              </a:rPr>
              <a:t>Ví dụ:</a:t>
            </a:r>
            <a:endParaRPr lang="en-US" sz="3200" b="1" i="1" dirty="0">
              <a:solidFill>
                <a:srgbClr val="C00000"/>
              </a:solidFill>
              <a:cs typeface="Times New Roman" panose="02020603050405020304" pitchFamily="18" charset="0"/>
            </a:endParaRPr>
          </a:p>
        </p:txBody>
      </p:sp>
      <p:pic>
        <p:nvPicPr>
          <p:cNvPr id="2" name="CD3 HatTheoCachRieng 3 vidu BQ">
            <a:hlinkClick r:id="" action="ppaction://media"/>
            <a:extLst>
              <a:ext uri="{FF2B5EF4-FFF2-40B4-BE49-F238E27FC236}">
                <a16:creationId xmlns:a16="http://schemas.microsoft.com/office/drawing/2014/main" xmlns="" id="{41D52F5C-F114-4AFF-9F3B-928F5FE7615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6913" t="9770" r="6913" b="9770"/>
          <a:stretch/>
        </p:blipFill>
        <p:spPr>
          <a:xfrm>
            <a:off x="698864" y="914401"/>
            <a:ext cx="10794272" cy="5638799"/>
          </a:xfrm>
          <a:prstGeom prst="rect">
            <a:avLst/>
          </a:prstGeom>
          <a:ln w="38100">
            <a:solidFill>
              <a:srgbClr val="FF9900"/>
            </a:solidFill>
          </a:ln>
        </p:spPr>
      </p:pic>
    </p:spTree>
    <p:extLst>
      <p:ext uri="{BB962C8B-B14F-4D97-AF65-F5344CB8AC3E}">
        <p14:creationId xmlns:p14="http://schemas.microsoft.com/office/powerpoint/2010/main" val="4218326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73545" t="11765" r="6685" b="3922"/>
          <a:stretch/>
        </p:blipFill>
        <p:spPr>
          <a:xfrm flipH="1">
            <a:off x="304800" y="2667000"/>
            <a:ext cx="2300627" cy="3957077"/>
          </a:xfrm>
          <a:prstGeom prst="rect">
            <a:avLst/>
          </a:prstGeom>
        </p:spPr>
      </p:pic>
      <p:sp>
        <p:nvSpPr>
          <p:cNvPr id="5" name="TextBox 4"/>
          <p:cNvSpPr txBox="1"/>
          <p:nvPr/>
        </p:nvSpPr>
        <p:spPr>
          <a:xfrm>
            <a:off x="2133600" y="457200"/>
            <a:ext cx="7467600" cy="93435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indent="182880" algn="ctr">
              <a:lnSpc>
                <a:spcPct val="114000"/>
              </a:lnSpc>
            </a:pPr>
            <a:r>
              <a:rPr lang="en-US" sz="2400">
                <a:solidFill>
                  <a:srgbClr val="0000FF"/>
                </a:solidFill>
              </a:rPr>
              <a:t>Có thể lựa chọn những câu thơ ca ngợi công ơn thầy cô rồi hát lên theo cách riêng của mình.</a:t>
            </a:r>
          </a:p>
        </p:txBody>
      </p:sp>
      <p:sp>
        <p:nvSpPr>
          <p:cNvPr id="8" name="TextBox 7"/>
          <p:cNvSpPr txBox="1"/>
          <p:nvPr/>
        </p:nvSpPr>
        <p:spPr>
          <a:xfrm>
            <a:off x="2895600" y="1752600"/>
            <a:ext cx="7620000" cy="1200329"/>
          </a:xfrm>
          <a:prstGeom prst="rect">
            <a:avLst/>
          </a:prstGeom>
          <a:noFill/>
        </p:spPr>
        <p:txBody>
          <a:bodyPr wrap="square" rtlCol="0">
            <a:spAutoFit/>
          </a:bodyPr>
          <a:lstStyle/>
          <a:p>
            <a:pPr algn="ctr"/>
            <a:r>
              <a:rPr lang="en-US" sz="2400" i="1">
                <a:solidFill>
                  <a:srgbClr val="00B050"/>
                </a:solidFill>
              </a:rPr>
              <a:t>Ăn quả nhớ kẻ trồng cây</a:t>
            </a:r>
            <a:r>
              <a:rPr lang="vi-VN" sz="2400" i="1">
                <a:solidFill>
                  <a:srgbClr val="00B050"/>
                </a:solidFill>
              </a:rPr>
              <a:t/>
            </a:r>
            <a:br>
              <a:rPr lang="vi-VN" sz="2400" i="1">
                <a:solidFill>
                  <a:srgbClr val="00B050"/>
                </a:solidFill>
              </a:rPr>
            </a:br>
            <a:r>
              <a:rPr lang="en-US" sz="2400" i="1">
                <a:solidFill>
                  <a:srgbClr val="00B050"/>
                </a:solidFill>
              </a:rPr>
              <a:t>Có danh có vọng, nhớ thầy khi xưa</a:t>
            </a:r>
            <a:r>
              <a:rPr lang="vi-VN" sz="2400" i="1">
                <a:solidFill>
                  <a:srgbClr val="00B050"/>
                </a:solidFill>
              </a:rPr>
              <a:t>.</a:t>
            </a:r>
            <a:endParaRPr lang="en-US" sz="2400" i="1">
              <a:solidFill>
                <a:srgbClr val="00B050"/>
              </a:solidFill>
            </a:endParaRPr>
          </a:p>
          <a:p>
            <a:pPr algn="just"/>
            <a:endParaRPr lang="en-US" sz="2400">
              <a:solidFill>
                <a:srgbClr val="0000FF"/>
              </a:solidFill>
            </a:endParaRPr>
          </a:p>
        </p:txBody>
      </p:sp>
      <p:sp>
        <p:nvSpPr>
          <p:cNvPr id="9" name="TextBox 8"/>
          <p:cNvSpPr txBox="1"/>
          <p:nvPr/>
        </p:nvSpPr>
        <p:spPr>
          <a:xfrm>
            <a:off x="4553164" y="3037259"/>
            <a:ext cx="7620000" cy="830997"/>
          </a:xfrm>
          <a:prstGeom prst="rect">
            <a:avLst/>
          </a:prstGeom>
          <a:noFill/>
        </p:spPr>
        <p:txBody>
          <a:bodyPr wrap="square" rtlCol="0">
            <a:spAutoFit/>
          </a:bodyPr>
          <a:lstStyle/>
          <a:p>
            <a:pPr algn="ctr"/>
            <a:r>
              <a:rPr lang="en-US" sz="2400" b="0" i="1">
                <a:solidFill>
                  <a:srgbClr val="0070C0"/>
                </a:solidFill>
                <a:effectLst/>
                <a:latin typeface="+mj-lt"/>
              </a:rPr>
              <a:t>Tình thầy con mãi nặng mang</a:t>
            </a:r>
            <a:r>
              <a:rPr lang="en-US" sz="2400" i="1">
                <a:solidFill>
                  <a:srgbClr val="0070C0"/>
                </a:solidFill>
                <a:latin typeface="+mj-lt"/>
              </a:rPr>
              <a:t/>
            </a:r>
            <a:br>
              <a:rPr lang="en-US" sz="2400" i="1">
                <a:solidFill>
                  <a:srgbClr val="0070C0"/>
                </a:solidFill>
                <a:latin typeface="+mj-lt"/>
              </a:rPr>
            </a:br>
            <a:r>
              <a:rPr lang="en-US" sz="2400" b="0" i="1">
                <a:solidFill>
                  <a:srgbClr val="0070C0"/>
                </a:solidFill>
                <a:effectLst/>
                <a:latin typeface="+mj-lt"/>
              </a:rPr>
              <a:t>Dù xa cách vẫn nồng nàn trong tim.</a:t>
            </a:r>
            <a:endParaRPr lang="vi-VN" sz="2400" i="1">
              <a:solidFill>
                <a:srgbClr val="0070C0"/>
              </a:solidFill>
              <a:latin typeface="+mj-lt"/>
            </a:endParaRPr>
          </a:p>
        </p:txBody>
      </p:sp>
      <p:sp>
        <p:nvSpPr>
          <p:cNvPr id="11" name="TextBox 10"/>
          <p:cNvSpPr txBox="1"/>
          <p:nvPr/>
        </p:nvSpPr>
        <p:spPr>
          <a:xfrm>
            <a:off x="2286000" y="4495800"/>
            <a:ext cx="7620000" cy="830997"/>
          </a:xfrm>
          <a:prstGeom prst="rect">
            <a:avLst/>
          </a:prstGeom>
          <a:noFill/>
        </p:spPr>
        <p:txBody>
          <a:bodyPr wrap="square" rtlCol="0">
            <a:spAutoFit/>
          </a:bodyPr>
          <a:lstStyle/>
          <a:p>
            <a:pPr algn="ctr"/>
            <a:r>
              <a:rPr lang="en-US" sz="2400" b="0" i="1">
                <a:solidFill>
                  <a:srgbClr val="CC00CC"/>
                </a:solidFill>
                <a:effectLst/>
                <a:latin typeface="+mj-lt"/>
              </a:rPr>
              <a:t>Qua sông là những chuyến đò</a:t>
            </a:r>
            <a:r>
              <a:rPr lang="en-US" sz="2400" i="1">
                <a:solidFill>
                  <a:srgbClr val="CC00CC"/>
                </a:solidFill>
                <a:latin typeface="+mj-lt"/>
              </a:rPr>
              <a:t/>
            </a:r>
            <a:br>
              <a:rPr lang="en-US" sz="2400" i="1">
                <a:solidFill>
                  <a:srgbClr val="CC00CC"/>
                </a:solidFill>
                <a:latin typeface="+mj-lt"/>
              </a:rPr>
            </a:br>
            <a:r>
              <a:rPr lang="en-US" sz="2400" b="0" i="1">
                <a:solidFill>
                  <a:srgbClr val="CC00CC"/>
                </a:solidFill>
                <a:effectLst/>
                <a:latin typeface="+mj-lt"/>
              </a:rPr>
              <a:t>Thầy cô cầm lái cho con vào đời.</a:t>
            </a:r>
            <a:endParaRPr lang="vi-VN" sz="2400" i="1">
              <a:solidFill>
                <a:srgbClr val="CC00CC"/>
              </a:solidFill>
              <a:latin typeface="+mj-lt"/>
            </a:endParaRPr>
          </a:p>
        </p:txBody>
      </p:sp>
    </p:spTree>
    <p:extLst>
      <p:ext uri="{BB962C8B-B14F-4D97-AF65-F5344CB8AC3E}">
        <p14:creationId xmlns:p14="http://schemas.microsoft.com/office/powerpoint/2010/main" val="3846113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14555" y="0"/>
            <a:ext cx="12192000" cy="6858000"/>
            <a:chOff x="-14555" y="0"/>
            <a:chExt cx="12192000" cy="685800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5899"/>
            <a:stretch/>
          </p:blipFill>
          <p:spPr>
            <a:xfrm>
              <a:off x="-14555"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2484" y="3574293"/>
              <a:ext cx="2519671" cy="2909814"/>
            </a:xfrm>
            <a:prstGeom prst="rect">
              <a:avLst/>
            </a:prstGeom>
          </p:spPr>
        </p:pic>
      </p:grpSp>
      <p:sp>
        <p:nvSpPr>
          <p:cNvPr id="2" name="Title 1"/>
          <p:cNvSpPr>
            <a:spLocks noGrp="1"/>
          </p:cNvSpPr>
          <p:nvPr>
            <p:ph type="title"/>
          </p:nvPr>
        </p:nvSpPr>
        <p:spPr>
          <a:xfrm>
            <a:off x="1981200" y="854076"/>
            <a:ext cx="8229600" cy="873587"/>
          </a:xfrm>
        </p:spPr>
        <p:txBody>
          <a:bodyPr/>
          <a:lstStyle/>
          <a:p>
            <a:r>
              <a:rPr lang="en-US" sz="3200" b="1" dirty="0" err="1">
                <a:solidFill>
                  <a:srgbClr val="0000FF"/>
                </a:solidFill>
              </a:rPr>
              <a:t>Dặn</a:t>
            </a:r>
            <a:r>
              <a:rPr lang="en-US" sz="3200" b="1" dirty="0">
                <a:solidFill>
                  <a:srgbClr val="0000FF"/>
                </a:solidFill>
              </a:rPr>
              <a:t> </a:t>
            </a:r>
            <a:r>
              <a:rPr lang="en-US" sz="3200" b="1" dirty="0" err="1">
                <a:solidFill>
                  <a:srgbClr val="0000FF"/>
                </a:solidFill>
              </a:rPr>
              <a:t>dò</a:t>
            </a:r>
            <a:r>
              <a:rPr lang="en-US" sz="3200" b="1" dirty="0">
                <a:solidFill>
                  <a:srgbClr val="0000FF"/>
                </a:solidFill>
              </a:rPr>
              <a:t> </a:t>
            </a:r>
            <a:r>
              <a:rPr lang="en-US" sz="3200" b="1" dirty="0" err="1">
                <a:solidFill>
                  <a:srgbClr val="0000FF"/>
                </a:solidFill>
              </a:rPr>
              <a:t>về</a:t>
            </a:r>
            <a:r>
              <a:rPr lang="en-US" sz="3200" b="1" dirty="0">
                <a:solidFill>
                  <a:srgbClr val="0000FF"/>
                </a:solidFill>
              </a:rPr>
              <a:t> </a:t>
            </a:r>
            <a:r>
              <a:rPr lang="en-US" sz="3200" b="1" dirty="0" err="1">
                <a:solidFill>
                  <a:srgbClr val="0000FF"/>
                </a:solidFill>
              </a:rPr>
              <a:t>nhà</a:t>
            </a:r>
            <a:endParaRPr lang="en-US" sz="3200" b="1" dirty="0">
              <a:solidFill>
                <a:srgbClr val="0000FF"/>
              </a:solidFill>
            </a:endParaRPr>
          </a:p>
        </p:txBody>
      </p:sp>
      <p:sp>
        <p:nvSpPr>
          <p:cNvPr id="3" name="Content Placeholder 2"/>
          <p:cNvSpPr>
            <a:spLocks noGrp="1"/>
          </p:cNvSpPr>
          <p:nvPr>
            <p:ph idx="1"/>
          </p:nvPr>
        </p:nvSpPr>
        <p:spPr>
          <a:xfrm>
            <a:off x="3352800" y="2179639"/>
            <a:ext cx="8229600" cy="1020762"/>
          </a:xfrm>
        </p:spPr>
        <p:txBody>
          <a:bodyPr/>
          <a:lstStyle/>
          <a:p>
            <a:pPr marL="0" indent="0">
              <a:buNone/>
            </a:pPr>
            <a:r>
              <a:rPr lang="en-US" sz="2800">
                <a:solidFill>
                  <a:srgbClr val="0000FF"/>
                </a:solidFill>
              </a:rPr>
              <a:t>- Tập hát bài </a:t>
            </a:r>
            <a:r>
              <a:rPr lang="en-US" sz="2800" i="1">
                <a:solidFill>
                  <a:srgbClr val="0000FF"/>
                </a:solidFill>
              </a:rPr>
              <a:t>Bụi phấn; </a:t>
            </a:r>
            <a:r>
              <a:rPr lang="en-US" sz="2800">
                <a:solidFill>
                  <a:srgbClr val="0000FF"/>
                </a:solidFill>
              </a:rPr>
              <a:t>thuộc lời ca.</a:t>
            </a:r>
          </a:p>
          <a:p>
            <a:pPr marL="0" indent="0">
              <a:buNone/>
            </a:pPr>
            <a:endParaRPr lang="en-US" dirty="0"/>
          </a:p>
        </p:txBody>
      </p:sp>
    </p:spTree>
    <p:extLst>
      <p:ext uri="{BB962C8B-B14F-4D97-AF65-F5344CB8AC3E}">
        <p14:creationId xmlns:p14="http://schemas.microsoft.com/office/powerpoint/2010/main" val="986721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9000" b="-59000"/>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533401"/>
            <a:ext cx="7772400" cy="1470025"/>
          </a:xfrm>
        </p:spPr>
        <p:txBody>
          <a:bodyPr/>
          <a:lstStyle/>
          <a:p>
            <a:r>
              <a:rPr lang="en-US" sz="4000" b="1" dirty="0" err="1">
                <a:solidFill>
                  <a:srgbClr val="0000FF"/>
                </a:solidFill>
                <a:effectLst>
                  <a:outerShdw blurRad="38100" dist="38100" dir="2700000" algn="tl">
                    <a:srgbClr val="000000">
                      <a:alpha val="43137"/>
                    </a:srgbClr>
                  </a:outerShdw>
                </a:effectLst>
              </a:rPr>
              <a:t>Chủ</a:t>
            </a:r>
            <a:r>
              <a:rPr lang="en-US" sz="4000" b="1" dirty="0">
                <a:solidFill>
                  <a:srgbClr val="0000FF"/>
                </a:solidFill>
                <a:effectLst>
                  <a:outerShdw blurRad="38100" dist="38100" dir="2700000" algn="tl">
                    <a:srgbClr val="000000">
                      <a:alpha val="43137"/>
                    </a:srgbClr>
                  </a:outerShdw>
                </a:effectLst>
              </a:rPr>
              <a:t> </a:t>
            </a:r>
            <a:r>
              <a:rPr lang="en-US" sz="4000" b="1" err="1">
                <a:solidFill>
                  <a:srgbClr val="0000FF"/>
                </a:solidFill>
                <a:effectLst>
                  <a:outerShdw blurRad="38100" dist="38100" dir="2700000" algn="tl">
                    <a:srgbClr val="000000">
                      <a:alpha val="43137"/>
                    </a:srgbClr>
                  </a:outerShdw>
                </a:effectLst>
              </a:rPr>
              <a:t>đề</a:t>
            </a:r>
            <a:r>
              <a:rPr lang="en-US" sz="4000" b="1">
                <a:solidFill>
                  <a:srgbClr val="0000FF"/>
                </a:solidFill>
                <a:effectLst>
                  <a:outerShdw blurRad="38100" dist="38100" dir="2700000" algn="tl">
                    <a:srgbClr val="000000">
                      <a:alpha val="43137"/>
                    </a:srgbClr>
                  </a:outerShdw>
                </a:effectLst>
              </a:rPr>
              <a:t> 3</a:t>
            </a:r>
            <a:br>
              <a:rPr lang="en-US" sz="4000" b="1">
                <a:solidFill>
                  <a:srgbClr val="0000FF"/>
                </a:solidFill>
                <a:effectLst>
                  <a:outerShdw blurRad="38100" dist="38100" dir="2700000" algn="tl">
                    <a:srgbClr val="000000">
                      <a:alpha val="43137"/>
                    </a:srgbClr>
                  </a:outerShdw>
                </a:effectLst>
              </a:rPr>
            </a:br>
            <a:r>
              <a:rPr lang="en-US" b="1">
                <a:solidFill>
                  <a:srgbClr val="C00000"/>
                </a:solidFill>
                <a:effectLst>
                  <a:outerShdw blurRad="38100" dist="38100" dir="2700000" algn="tl">
                    <a:srgbClr val="000000">
                      <a:alpha val="43137"/>
                    </a:srgbClr>
                  </a:outerShdw>
                </a:effectLst>
              </a:rPr>
              <a:t>BIẾT </a:t>
            </a:r>
            <a:r>
              <a:rPr lang="vi-VN" b="1">
                <a:solidFill>
                  <a:srgbClr val="C00000"/>
                </a:solidFill>
                <a:effectLst>
                  <a:outerShdw blurRad="38100" dist="38100" dir="2700000" algn="tl">
                    <a:srgbClr val="000000">
                      <a:alpha val="43137"/>
                    </a:srgbClr>
                  </a:outerShdw>
                </a:effectLst>
              </a:rPr>
              <a:t>Ơ</a:t>
            </a:r>
            <a:r>
              <a:rPr lang="en-US" b="1">
                <a:solidFill>
                  <a:srgbClr val="C00000"/>
                </a:solidFill>
                <a:effectLst>
                  <a:outerShdw blurRad="38100" dist="38100" dir="2700000" algn="tl">
                    <a:srgbClr val="000000">
                      <a:alpha val="43137"/>
                    </a:srgbClr>
                  </a:outerShdw>
                </a:effectLst>
              </a:rPr>
              <a:t>N THẦY CÔ</a:t>
            </a:r>
            <a:endParaRPr lang="en-US" b="1" dirty="0">
              <a:solidFill>
                <a:srgbClr val="C0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1828800" y="2362200"/>
            <a:ext cx="8839200" cy="3733800"/>
          </a:xfrm>
        </p:spPr>
        <p:txBody>
          <a:bodyPr/>
          <a:lstStyle/>
          <a:p>
            <a:r>
              <a:rPr lang="en-US" sz="4000" b="1" dirty="0" err="1">
                <a:solidFill>
                  <a:srgbClr val="0000FF"/>
                </a:solidFill>
                <a:latin typeface="+mj-lt"/>
                <a:cs typeface="Times New Roman" panose="02020603050405020304" pitchFamily="18" charset="0"/>
              </a:rPr>
              <a:t>Tiết</a:t>
            </a:r>
            <a:r>
              <a:rPr lang="vi-VN" sz="4000" b="1" dirty="0">
                <a:solidFill>
                  <a:srgbClr val="0000FF"/>
                </a:solidFill>
                <a:latin typeface="+mj-lt"/>
                <a:cs typeface="Times New Roman" panose="02020603050405020304" pitchFamily="18" charset="0"/>
              </a:rPr>
              <a:t> </a:t>
            </a:r>
            <a:r>
              <a:rPr lang="vi-VN" sz="4000" b="1" dirty="0" smtClean="0">
                <a:solidFill>
                  <a:srgbClr val="0000FF"/>
                </a:solidFill>
                <a:latin typeface="+mj-lt"/>
                <a:cs typeface="Times New Roman" panose="02020603050405020304" pitchFamily="18" charset="0"/>
              </a:rPr>
              <a:t>1</a:t>
            </a:r>
            <a:r>
              <a:rPr lang="en-US" sz="4000" b="1" dirty="0" smtClean="0">
                <a:solidFill>
                  <a:srgbClr val="0000FF"/>
                </a:solidFill>
                <a:latin typeface="+mj-lt"/>
                <a:cs typeface="Times New Roman" panose="02020603050405020304" pitchFamily="18" charset="0"/>
              </a:rPr>
              <a:t>0</a:t>
            </a:r>
            <a:endParaRPr lang="en-US" sz="4000" b="1" dirty="0">
              <a:solidFill>
                <a:srgbClr val="0000FF"/>
              </a:solidFill>
              <a:latin typeface="+mj-lt"/>
              <a:cs typeface="Times New Roman" panose="02020603050405020304" pitchFamily="18" charset="0"/>
            </a:endParaRPr>
          </a:p>
          <a:p>
            <a:pPr algn="just"/>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Hát</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Bài</a:t>
            </a:r>
            <a:r>
              <a:rPr lang="en-US" sz="2800" b="1" dirty="0">
                <a:solidFill>
                  <a:srgbClr val="0000FF"/>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Bụi</a:t>
            </a:r>
            <a:r>
              <a:rPr lang="en-US" sz="2800" b="1" i="1" dirty="0">
                <a:solidFill>
                  <a:srgbClr val="C00000"/>
                </a:solidFill>
                <a:latin typeface="+mj-lt"/>
                <a:cs typeface="Times New Roman" panose="02020603050405020304" pitchFamily="18" charset="0"/>
              </a:rPr>
              <a:t> </a:t>
            </a:r>
            <a:r>
              <a:rPr lang="en-US" sz="2800" b="1" i="1" dirty="0" err="1">
                <a:solidFill>
                  <a:srgbClr val="C00000"/>
                </a:solidFill>
                <a:latin typeface="+mj-lt"/>
                <a:cs typeface="Times New Roman" panose="02020603050405020304" pitchFamily="18" charset="0"/>
              </a:rPr>
              <a:t>phấn</a:t>
            </a:r>
            <a:endParaRPr lang="en-US" sz="2800" i="1" dirty="0">
              <a:solidFill>
                <a:srgbClr val="C00000"/>
              </a:solidFill>
              <a:latin typeface="+mj-lt"/>
              <a:cs typeface="Times New Roman" panose="02020603050405020304" pitchFamily="18" charset="0"/>
            </a:endParaRPr>
          </a:p>
          <a:p>
            <a:pPr algn="just"/>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Th</a:t>
            </a:r>
            <a:r>
              <a:rPr lang="vi-VN" sz="2800" b="1" dirty="0">
                <a:solidFill>
                  <a:srgbClr val="0000FF"/>
                </a:solidFill>
                <a:latin typeface="+mj-lt"/>
                <a:cs typeface="Times New Roman" panose="02020603050405020304" pitchFamily="18" charset="0"/>
              </a:rPr>
              <a:t>ường</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thức</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âm</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nhạc</a:t>
            </a:r>
            <a:r>
              <a:rPr lang="en-US" sz="2800" b="1" dirty="0">
                <a:solidFill>
                  <a:srgbClr val="0000FF"/>
                </a:solidFill>
                <a:latin typeface="+mj-lt"/>
                <a:cs typeface="Times New Roman" panose="02020603050405020304" pitchFamily="18" charset="0"/>
              </a:rPr>
              <a:t>: </a:t>
            </a:r>
            <a:r>
              <a:rPr lang="en-US" sz="2800" b="1" dirty="0" smtClean="0">
                <a:solidFill>
                  <a:srgbClr val="0000FF"/>
                </a:solidFill>
                <a:latin typeface="+mj-lt"/>
                <a:cs typeface="Times New Roman" panose="02020603050405020304" pitchFamily="18" charset="0"/>
              </a:rPr>
              <a:t>( </a:t>
            </a:r>
            <a:r>
              <a:rPr lang="en-US" sz="2800" b="1" dirty="0" err="1" smtClean="0">
                <a:solidFill>
                  <a:srgbClr val="0000FF"/>
                </a:solidFill>
                <a:latin typeface="+mj-lt"/>
                <a:cs typeface="Times New Roman" panose="02020603050405020304" pitchFamily="18" charset="0"/>
              </a:rPr>
              <a:t>Tự</a:t>
            </a:r>
            <a:r>
              <a:rPr lang="en-US" sz="2800" b="1" dirty="0" smtClean="0">
                <a:solidFill>
                  <a:srgbClr val="0000FF"/>
                </a:solidFill>
                <a:latin typeface="+mj-lt"/>
                <a:cs typeface="Times New Roman" panose="02020603050405020304" pitchFamily="18" charset="0"/>
              </a:rPr>
              <a:t> </a:t>
            </a:r>
            <a:r>
              <a:rPr lang="en-US" sz="2800" b="1" dirty="0" err="1" smtClean="0">
                <a:solidFill>
                  <a:srgbClr val="0000FF"/>
                </a:solidFill>
                <a:latin typeface="+mj-lt"/>
                <a:cs typeface="Times New Roman" panose="02020603050405020304" pitchFamily="18" charset="0"/>
              </a:rPr>
              <a:t>Nghiên</a:t>
            </a:r>
            <a:r>
              <a:rPr lang="en-US" sz="2800" b="1" dirty="0" smtClean="0">
                <a:solidFill>
                  <a:srgbClr val="0000FF"/>
                </a:solidFill>
                <a:latin typeface="+mj-lt"/>
                <a:cs typeface="Times New Roman" panose="02020603050405020304" pitchFamily="18" charset="0"/>
              </a:rPr>
              <a:t> </a:t>
            </a:r>
            <a:r>
              <a:rPr lang="en-US" sz="2800" b="1" dirty="0" err="1" smtClean="0">
                <a:solidFill>
                  <a:srgbClr val="0000FF"/>
                </a:solidFill>
                <a:latin typeface="+mj-lt"/>
                <a:cs typeface="Times New Roman" panose="02020603050405020304" pitchFamily="18" charset="0"/>
              </a:rPr>
              <a:t>Cứu</a:t>
            </a:r>
            <a:r>
              <a:rPr lang="en-US" sz="2800" b="1" dirty="0">
                <a:solidFill>
                  <a:srgbClr val="0000FF"/>
                </a:solidFill>
                <a:latin typeface="+mj-lt"/>
                <a:cs typeface="Times New Roman" panose="02020603050405020304" pitchFamily="18" charset="0"/>
              </a:rPr>
              <a:t>)</a:t>
            </a:r>
            <a:endParaRPr lang="en-US" sz="2800" b="1" dirty="0">
              <a:solidFill>
                <a:srgbClr val="0000FF"/>
              </a:solidFill>
              <a:latin typeface="+mj-lt"/>
              <a:cs typeface="Times New Roman" panose="02020603050405020304" pitchFamily="18" charset="0"/>
            </a:endParaRPr>
          </a:p>
          <a:p>
            <a:pPr algn="just"/>
            <a:r>
              <a:rPr lang="en-US" sz="2800" b="1" dirty="0">
                <a:solidFill>
                  <a:srgbClr val="0000FF"/>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Nghệ</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sĩ</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Nhân</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dân</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Quách</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Thị</a:t>
            </a:r>
            <a:r>
              <a:rPr lang="en-US" sz="2800" b="1" dirty="0">
                <a:solidFill>
                  <a:srgbClr val="C00000"/>
                </a:solidFill>
                <a:latin typeface="+mj-lt"/>
                <a:cs typeface="Times New Roman" panose="02020603050405020304" pitchFamily="18" charset="0"/>
              </a:rPr>
              <a:t> </a:t>
            </a:r>
            <a:r>
              <a:rPr lang="en-US" sz="2800" b="1" dirty="0" err="1">
                <a:solidFill>
                  <a:srgbClr val="C00000"/>
                </a:solidFill>
                <a:latin typeface="+mj-lt"/>
                <a:cs typeface="Times New Roman" panose="02020603050405020304" pitchFamily="18" charset="0"/>
              </a:rPr>
              <a:t>Hồ</a:t>
            </a:r>
            <a:r>
              <a:rPr lang="en-US" sz="2800" b="1" dirty="0">
                <a:solidFill>
                  <a:srgbClr val="0000FF"/>
                </a:solidFill>
                <a:latin typeface="+mj-lt"/>
                <a:cs typeface="Times New Roman" panose="02020603050405020304" pitchFamily="18" charset="0"/>
              </a:rPr>
              <a:t>                                        </a:t>
            </a:r>
            <a:endParaRPr lang="en-US" sz="2800" dirty="0">
              <a:solidFill>
                <a:srgbClr val="0000FF"/>
              </a:solidFill>
              <a:latin typeface="+mj-lt"/>
              <a:cs typeface="Times New Roman" panose="02020603050405020304" pitchFamily="18" charset="0"/>
            </a:endParaRPr>
          </a:p>
          <a:p>
            <a:pPr algn="just"/>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Trải</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nghiệm</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và</a:t>
            </a:r>
            <a:r>
              <a:rPr lang="en-US" sz="2800" b="1" dirty="0">
                <a:solidFill>
                  <a:srgbClr val="0000FF"/>
                </a:solidFill>
                <a:latin typeface="+mj-lt"/>
                <a:cs typeface="Times New Roman" panose="02020603050405020304" pitchFamily="18" charset="0"/>
              </a:rPr>
              <a:t> </a:t>
            </a:r>
            <a:r>
              <a:rPr lang="en-US" sz="2800" b="1" dirty="0" err="1">
                <a:solidFill>
                  <a:srgbClr val="0000FF"/>
                </a:solidFill>
                <a:latin typeface="+mj-lt"/>
                <a:cs typeface="Times New Roman" panose="02020603050405020304" pitchFamily="18" charset="0"/>
              </a:rPr>
              <a:t>khám</a:t>
            </a:r>
            <a:r>
              <a:rPr lang="en-US" sz="2800" b="1" dirty="0">
                <a:solidFill>
                  <a:srgbClr val="0000FF"/>
                </a:solidFill>
                <a:latin typeface="+mj-lt"/>
                <a:cs typeface="Times New Roman" panose="02020603050405020304" pitchFamily="18" charset="0"/>
              </a:rPr>
              <a:t> </a:t>
            </a:r>
            <a:r>
              <a:rPr lang="en-US" sz="2800" b="1" dirty="0" err="1" smtClean="0">
                <a:solidFill>
                  <a:srgbClr val="0000FF"/>
                </a:solidFill>
                <a:latin typeface="+mj-lt"/>
                <a:cs typeface="Times New Roman" panose="02020603050405020304" pitchFamily="18" charset="0"/>
              </a:rPr>
              <a:t>phá</a:t>
            </a:r>
            <a:r>
              <a:rPr lang="en-US" sz="2800" b="1" dirty="0" smtClean="0">
                <a:solidFill>
                  <a:srgbClr val="0000FF"/>
                </a:solidFill>
                <a:latin typeface="+mj-lt"/>
                <a:cs typeface="Times New Roman" panose="02020603050405020304" pitchFamily="18" charset="0"/>
              </a:rPr>
              <a:t> ( </a:t>
            </a:r>
            <a:r>
              <a:rPr lang="en-US" sz="2800" b="1" dirty="0" err="1" smtClean="0">
                <a:solidFill>
                  <a:srgbClr val="0000FF"/>
                </a:solidFill>
                <a:latin typeface="+mj-lt"/>
                <a:cs typeface="Times New Roman" panose="02020603050405020304" pitchFamily="18" charset="0"/>
              </a:rPr>
              <a:t>Tự</a:t>
            </a:r>
            <a:r>
              <a:rPr lang="en-US" sz="2800" b="1" dirty="0" smtClean="0">
                <a:solidFill>
                  <a:srgbClr val="0000FF"/>
                </a:solidFill>
                <a:latin typeface="+mj-lt"/>
                <a:cs typeface="Times New Roman" panose="02020603050405020304" pitchFamily="18" charset="0"/>
              </a:rPr>
              <a:t> </a:t>
            </a:r>
            <a:r>
              <a:rPr lang="en-US" sz="2800" b="1" dirty="0" err="1" smtClean="0">
                <a:solidFill>
                  <a:srgbClr val="0000FF"/>
                </a:solidFill>
                <a:latin typeface="+mj-lt"/>
                <a:cs typeface="Times New Roman" panose="02020603050405020304" pitchFamily="18" charset="0"/>
              </a:rPr>
              <a:t>Nghiên</a:t>
            </a:r>
            <a:r>
              <a:rPr lang="en-US" sz="2800" b="1" dirty="0" smtClean="0">
                <a:solidFill>
                  <a:srgbClr val="0000FF"/>
                </a:solidFill>
                <a:latin typeface="+mj-lt"/>
                <a:cs typeface="Times New Roman" panose="02020603050405020304" pitchFamily="18" charset="0"/>
              </a:rPr>
              <a:t> </a:t>
            </a:r>
            <a:r>
              <a:rPr lang="en-US" sz="2800" b="1" dirty="0" err="1" smtClean="0">
                <a:solidFill>
                  <a:srgbClr val="0000FF"/>
                </a:solidFill>
                <a:latin typeface="+mj-lt"/>
                <a:cs typeface="Times New Roman" panose="02020603050405020304" pitchFamily="18" charset="0"/>
              </a:rPr>
              <a:t>cứu</a:t>
            </a:r>
            <a:r>
              <a:rPr lang="en-US" sz="2800" b="1" smtClean="0">
                <a:solidFill>
                  <a:srgbClr val="0000FF"/>
                </a:solidFill>
                <a:latin typeface="+mj-lt"/>
                <a:cs typeface="Times New Roman" panose="02020603050405020304" pitchFamily="18" charset="0"/>
              </a:rPr>
              <a:t>)</a:t>
            </a:r>
            <a:endParaRPr lang="en-US" sz="2800" dirty="0">
              <a:solidFill>
                <a:srgbClr val="0000FF"/>
              </a:solidFill>
              <a:latin typeface="+mj-lt"/>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228600" y="252413"/>
            <a:ext cx="1727200" cy="1930400"/>
          </a:xfrm>
          <a:prstGeom prst="rect">
            <a:avLst/>
          </a:prstGeom>
        </p:spPr>
      </p:pic>
    </p:spTree>
    <p:extLst>
      <p:ext uri="{BB962C8B-B14F-4D97-AF65-F5344CB8AC3E}">
        <p14:creationId xmlns:p14="http://schemas.microsoft.com/office/powerpoint/2010/main" val="266145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D656BCD7-64B3-4B32-A873-64BC6DA7D2FB}"/>
              </a:ext>
            </a:extLst>
          </p:cNvPr>
          <p:cNvPicPr>
            <a:picLocks noChangeAspect="1"/>
          </p:cNvPicPr>
          <p:nvPr/>
        </p:nvPicPr>
        <p:blipFill rotWithShape="1">
          <a:blip r:embed="rId2"/>
          <a:srcRect l="7500" t="17778" r="31875" b="14444"/>
          <a:stretch/>
        </p:blipFill>
        <p:spPr>
          <a:xfrm>
            <a:off x="1106805" y="582053"/>
            <a:ext cx="9978390" cy="6275091"/>
          </a:xfrm>
          <a:prstGeom prst="rect">
            <a:avLst/>
          </a:prstGeom>
        </p:spPr>
      </p:pic>
      <p:sp>
        <p:nvSpPr>
          <p:cNvPr id="2" name="Title 1"/>
          <p:cNvSpPr>
            <a:spLocks noGrp="1"/>
          </p:cNvSpPr>
          <p:nvPr>
            <p:ph type="title"/>
          </p:nvPr>
        </p:nvSpPr>
        <p:spPr>
          <a:xfrm>
            <a:off x="2362200" y="0"/>
            <a:ext cx="7315200" cy="715962"/>
          </a:xfrm>
        </p:spPr>
        <p:txBody>
          <a:bodyPr/>
          <a:lstStyle/>
          <a:p>
            <a:r>
              <a:rPr lang="en-US" sz="2800" b="1" dirty="0">
                <a:solidFill>
                  <a:srgbClr val="0070C0"/>
                </a:solidFill>
                <a:latin typeface="+mn-lt"/>
                <a:cs typeface="Times New Roman" panose="02020603050405020304" pitchFamily="18" charset="0"/>
              </a:rPr>
              <a:t>1</a:t>
            </a:r>
            <a:r>
              <a:rPr lang="en-US" sz="2800" b="1">
                <a:solidFill>
                  <a:srgbClr val="0070C0"/>
                </a:solidFill>
                <a:latin typeface="+mn-lt"/>
                <a:cs typeface="Times New Roman" panose="02020603050405020304" pitchFamily="18" charset="0"/>
              </a:rPr>
              <a:t>.</a:t>
            </a:r>
            <a:r>
              <a:rPr lang="vi-VN" sz="2800" b="1">
                <a:solidFill>
                  <a:srgbClr val="0070C0"/>
                </a:solidFill>
                <a:latin typeface="+mn-lt"/>
                <a:cs typeface="Times New Roman" panose="02020603050405020304" pitchFamily="18" charset="0"/>
              </a:rPr>
              <a:t> HÁT</a:t>
            </a:r>
            <a:endParaRPr lang="en-US" sz="2800" b="1" i="1" dirty="0">
              <a:solidFill>
                <a:srgbClr val="0070C0"/>
              </a:solidFill>
              <a:latin typeface="+mn-lt"/>
              <a:cs typeface="Times New Roman" panose="02020603050405020304" pitchFamily="18" charset="0"/>
            </a:endParaRPr>
          </a:p>
        </p:txBody>
      </p:sp>
    </p:spTree>
    <p:extLst>
      <p:ext uri="{BB962C8B-B14F-4D97-AF65-F5344CB8AC3E}">
        <p14:creationId xmlns:p14="http://schemas.microsoft.com/office/powerpoint/2010/main" val="3375267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22238"/>
            <a:ext cx="7848600" cy="715962"/>
          </a:xfrm>
        </p:spPr>
        <p:txBody>
          <a:bodyPr/>
          <a:lstStyle/>
          <a:p>
            <a:r>
              <a:rPr lang="en-US" sz="2800" b="1">
                <a:solidFill>
                  <a:srgbClr val="0000FF"/>
                </a:solidFill>
                <a:cs typeface="Times New Roman" panose="02020603050405020304" pitchFamily="18" charset="0"/>
              </a:rPr>
              <a:t>Giới thiệu </a:t>
            </a:r>
            <a:r>
              <a:rPr lang="vi-VN" sz="2800" b="1">
                <a:solidFill>
                  <a:srgbClr val="0000FF"/>
                </a:solidFill>
                <a:cs typeface="Times New Roman" panose="02020603050405020304" pitchFamily="18" charset="0"/>
              </a:rPr>
              <a:t>bài </a:t>
            </a:r>
            <a:r>
              <a:rPr lang="vi-VN" sz="2800" b="1" dirty="0">
                <a:solidFill>
                  <a:srgbClr val="0000FF"/>
                </a:solidFill>
                <a:cs typeface="Times New Roman" panose="02020603050405020304" pitchFamily="18" charset="0"/>
              </a:rPr>
              <a:t>hát</a:t>
            </a:r>
            <a:endParaRPr lang="en-US" sz="2800" b="1" dirty="0">
              <a:solidFill>
                <a:srgbClr val="0000FF"/>
              </a:solidFill>
              <a:cs typeface="Times New Roman" panose="02020603050405020304" pitchFamily="18" charset="0"/>
            </a:endParaRPr>
          </a:p>
        </p:txBody>
      </p:sp>
      <p:pic>
        <p:nvPicPr>
          <p:cNvPr id="1028" name="Picture 4">
            <a:extLst>
              <a:ext uri="{FF2B5EF4-FFF2-40B4-BE49-F238E27FC236}">
                <a16:creationId xmlns:a16="http://schemas.microsoft.com/office/drawing/2014/main" xmlns="" id="{8A909667-EEF9-4CF8-A540-7659A8104F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7176" y="1101703"/>
            <a:ext cx="5239024" cy="36365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6200" y="914400"/>
            <a:ext cx="5486400" cy="4011176"/>
          </a:xfrm>
        </p:spPr>
        <p:txBody>
          <a:bodyPr/>
          <a:lstStyle/>
          <a:p>
            <a:pPr indent="182880" algn="just">
              <a:lnSpc>
                <a:spcPct val="115000"/>
              </a:lnSpc>
              <a:spcBef>
                <a:spcPts val="300"/>
              </a:spcBef>
              <a:spcAft>
                <a:spcPts val="300"/>
              </a:spcAft>
              <a:buNone/>
            </a:pPr>
            <a:r>
              <a:rPr lang="en-US" sz="2400" i="1">
                <a:solidFill>
                  <a:srgbClr val="C00000"/>
                </a:solidFill>
                <a:effectLst/>
                <a:ea typeface="Calibri" panose="020F0502020204030204" pitchFamily="34" charset="0"/>
                <a:cs typeface="Times New Roman" panose="02020603050405020304" pitchFamily="18" charset="0"/>
              </a:rPr>
              <a:t>Bụi phấn </a:t>
            </a:r>
            <a:r>
              <a:rPr lang="en-US" sz="2400">
                <a:solidFill>
                  <a:srgbClr val="0000FF"/>
                </a:solidFill>
                <a:effectLst/>
                <a:ea typeface="Calibri" panose="020F0502020204030204" pitchFamily="34" charset="0"/>
                <a:cs typeface="Times New Roman" panose="02020603050405020304" pitchFamily="18" charset="0"/>
              </a:rPr>
              <a:t>(Nhạc và lời: Vũ Hoàng – Lê Văn Lộc) là một trong những ca khúc được hát nhiều nhất vào dịp 20/11 – ngày </a:t>
            </a:r>
            <a:r>
              <a:rPr lang="en-US" sz="2400">
                <a:solidFill>
                  <a:srgbClr val="0000FF"/>
                </a:solidFill>
                <a:effectLst/>
                <a:ea typeface="Times New Roman" panose="02020603050405020304" pitchFamily="18" charset="0"/>
                <a:cs typeface="Times New Roman" panose="02020603050405020304" pitchFamily="18" charset="0"/>
              </a:rPr>
              <a:t>Nhà giáo Việt Nam.</a:t>
            </a:r>
          </a:p>
          <a:p>
            <a:pPr indent="182880" algn="just">
              <a:lnSpc>
                <a:spcPct val="115000"/>
              </a:lnSpc>
              <a:spcBef>
                <a:spcPts val="300"/>
              </a:spcBef>
              <a:spcAft>
                <a:spcPts val="300"/>
              </a:spcAft>
              <a:buNone/>
            </a:pPr>
            <a:r>
              <a:rPr lang="en-US" sz="2400">
                <a:solidFill>
                  <a:srgbClr val="0000FF"/>
                </a:solidFill>
                <a:effectLst/>
                <a:ea typeface="Times New Roman" panose="02020603050405020304" pitchFamily="18" charset="0"/>
                <a:cs typeface="Times New Roman" panose="02020603050405020304" pitchFamily="18" charset="0"/>
              </a:rPr>
              <a:t>Bài hát </a:t>
            </a:r>
            <a:r>
              <a:rPr lang="en-US" sz="2400">
                <a:solidFill>
                  <a:srgbClr val="0000FF"/>
                </a:solidFill>
                <a:effectLst/>
                <a:ea typeface="Calibri" panose="020F0502020204030204" pitchFamily="34" charset="0"/>
                <a:cs typeface="Times New Roman" panose="02020603050405020304" pitchFamily="18" charset="0"/>
              </a:rPr>
              <a:t>có lời ca giản dị chân thật, giai điệu nhẹ nhàng dễ nghe, dễ hát đã khắc hoạ thành công hình ảnh những người thầy miệt mài trên bục giảng để truyền thụ kiến thức cho học trò.</a:t>
            </a:r>
          </a:p>
          <a:p>
            <a:pPr indent="182880" algn="just">
              <a:lnSpc>
                <a:spcPct val="115000"/>
              </a:lnSpc>
              <a:spcBef>
                <a:spcPts val="300"/>
              </a:spcBef>
              <a:spcAft>
                <a:spcPts val="300"/>
              </a:spcAft>
              <a:buNone/>
            </a:pPr>
            <a:endParaRPr lang="en-US" sz="2400">
              <a:solidFill>
                <a:srgbClr val="0000FF"/>
              </a:solidFill>
              <a:effectLst/>
              <a:ea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xmlns="" id="{74066A3A-C58F-4522-9577-CD2017356AB3}"/>
              </a:ext>
            </a:extLst>
          </p:cNvPr>
          <p:cNvSpPr txBox="1">
            <a:spLocks/>
          </p:cNvSpPr>
          <p:nvPr/>
        </p:nvSpPr>
        <p:spPr bwMode="auto">
          <a:xfrm>
            <a:off x="76200" y="5257800"/>
            <a:ext cx="11430000"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indent="182880" algn="just">
              <a:lnSpc>
                <a:spcPct val="115000"/>
              </a:lnSpc>
              <a:spcBef>
                <a:spcPts val="300"/>
              </a:spcBef>
              <a:spcAft>
                <a:spcPts val="300"/>
              </a:spcAft>
              <a:buFontTx/>
              <a:buNone/>
            </a:pPr>
            <a:r>
              <a:rPr lang="en-US" sz="2400" kern="0">
                <a:solidFill>
                  <a:srgbClr val="0000FF"/>
                </a:solidFill>
                <a:ea typeface="Calibri" panose="020F0502020204030204" pitchFamily="34" charset="0"/>
                <a:cs typeface="Times New Roman" panose="02020603050405020304" pitchFamily="18" charset="0"/>
              </a:rPr>
              <a:t>Năm 2000, báo Thiếu niên </a:t>
            </a:r>
            <a:r>
              <a:rPr lang="vi-VN" sz="2400" kern="0">
                <a:solidFill>
                  <a:srgbClr val="0000FF"/>
                </a:solidFill>
                <a:ea typeface="Calibri" panose="020F0502020204030204" pitchFamily="34" charset="0"/>
                <a:cs typeface="Times New Roman" panose="02020603050405020304" pitchFamily="18" charset="0"/>
              </a:rPr>
              <a:t>T</a:t>
            </a:r>
            <a:r>
              <a:rPr lang="en-US" sz="2400" kern="0">
                <a:solidFill>
                  <a:srgbClr val="0000FF"/>
                </a:solidFill>
                <a:ea typeface="Calibri" panose="020F0502020204030204" pitchFamily="34" charset="0"/>
                <a:cs typeface="Times New Roman" panose="02020603050405020304" pitchFamily="18" charset="0"/>
              </a:rPr>
              <a:t>iền phong, Hội Nhạc sĩ Việt Nam, Ban Khoa học </a:t>
            </a:r>
            <a:r>
              <a:rPr lang="vi-VN" sz="2400" kern="0">
                <a:solidFill>
                  <a:srgbClr val="0000FF"/>
                </a:solidFill>
                <a:ea typeface="Calibri" panose="020F0502020204030204" pitchFamily="34" charset="0"/>
                <a:cs typeface="Times New Roman" panose="02020603050405020304" pitchFamily="18" charset="0"/>
              </a:rPr>
              <a:t>G</a:t>
            </a:r>
            <a:r>
              <a:rPr lang="en-US" sz="2400" kern="0">
                <a:solidFill>
                  <a:srgbClr val="0000FF"/>
                </a:solidFill>
                <a:ea typeface="Calibri" panose="020F0502020204030204" pitchFamily="34" charset="0"/>
                <a:cs typeface="Times New Roman" panose="02020603050405020304" pitchFamily="18" charset="0"/>
              </a:rPr>
              <a:t>iáo</a:t>
            </a:r>
            <a:r>
              <a:rPr lang="vi-VN" sz="2400" kern="0">
                <a:solidFill>
                  <a:srgbClr val="0000FF"/>
                </a:solidFill>
                <a:ea typeface="Calibri" panose="020F0502020204030204" pitchFamily="34" charset="0"/>
                <a:cs typeface="Times New Roman" panose="02020603050405020304" pitchFamily="18" charset="0"/>
              </a:rPr>
              <a:t> dục</a:t>
            </a:r>
            <a:r>
              <a:rPr lang="en-US" sz="2400" kern="0">
                <a:solidFill>
                  <a:srgbClr val="0000FF"/>
                </a:solidFill>
                <a:ea typeface="Calibri" panose="020F0502020204030204" pitchFamily="34" charset="0"/>
                <a:cs typeface="Times New Roman" panose="02020603050405020304" pitchFamily="18" charset="0"/>
              </a:rPr>
              <a:t> VTV, Ban Âm nhạc Đài Tiếng nói Việt Nam</a:t>
            </a:r>
            <a:r>
              <a:rPr lang="vi-VN" sz="2400" kern="0">
                <a:solidFill>
                  <a:srgbClr val="0000FF"/>
                </a:solidFill>
                <a:ea typeface="Calibri" panose="020F0502020204030204" pitchFamily="34" charset="0"/>
                <a:cs typeface="Times New Roman" panose="02020603050405020304" pitchFamily="18" charset="0"/>
              </a:rPr>
              <a:t> đã bình chọn</a:t>
            </a:r>
            <a:r>
              <a:rPr lang="en-US" sz="2400" kern="0">
                <a:solidFill>
                  <a:srgbClr val="0000FF"/>
                </a:solidFill>
                <a:ea typeface="Calibri" panose="020F0502020204030204" pitchFamily="34" charset="0"/>
                <a:cs typeface="Times New Roman" panose="02020603050405020304" pitchFamily="18" charset="0"/>
              </a:rPr>
              <a:t> bài </a:t>
            </a:r>
            <a:r>
              <a:rPr lang="en-US" sz="2400" i="1" kern="0">
                <a:solidFill>
                  <a:srgbClr val="0000FF"/>
                </a:solidFill>
                <a:ea typeface="Calibri" panose="020F0502020204030204" pitchFamily="34" charset="0"/>
                <a:cs typeface="Times New Roman" panose="02020603050405020304" pitchFamily="18" charset="0"/>
              </a:rPr>
              <a:t>Bụi phấn </a:t>
            </a:r>
            <a:r>
              <a:rPr lang="en-US" sz="2400" kern="0">
                <a:solidFill>
                  <a:srgbClr val="0000FF"/>
                </a:solidFill>
                <a:ea typeface="Calibri" panose="020F0502020204030204" pitchFamily="34" charset="0"/>
                <a:cs typeface="Times New Roman" panose="02020603050405020304" pitchFamily="18" charset="0"/>
              </a:rPr>
              <a:t>vào danh sách </a:t>
            </a:r>
            <a:r>
              <a:rPr lang="en-US" sz="2400" kern="0">
                <a:solidFill>
                  <a:srgbClr val="C00000"/>
                </a:solidFill>
                <a:ea typeface="Calibri" panose="020F0502020204030204" pitchFamily="34" charset="0"/>
                <a:cs typeface="Times New Roman" panose="02020603050405020304" pitchFamily="18" charset="0"/>
              </a:rPr>
              <a:t>“</a:t>
            </a:r>
            <a:r>
              <a:rPr lang="en-US" sz="2400" i="1" kern="0">
                <a:solidFill>
                  <a:srgbClr val="C00000"/>
                </a:solidFill>
                <a:ea typeface="Calibri" panose="020F0502020204030204" pitchFamily="34" charset="0"/>
                <a:cs typeface="Times New Roman" panose="02020603050405020304" pitchFamily="18" charset="0"/>
              </a:rPr>
              <a:t>50 bài hát thiếu nhi hay nhất thế kỷ </a:t>
            </a:r>
            <a:r>
              <a:rPr lang="vi-VN" sz="2400" i="1" kern="0">
                <a:solidFill>
                  <a:srgbClr val="C00000"/>
                </a:solidFill>
                <a:ea typeface="Calibri" panose="020F0502020204030204" pitchFamily="34" charset="0"/>
                <a:cs typeface="Times New Roman" panose="02020603050405020304" pitchFamily="18" charset="0"/>
              </a:rPr>
              <a:t>XX</a:t>
            </a:r>
            <a:r>
              <a:rPr lang="en-US" sz="2400" kern="0">
                <a:solidFill>
                  <a:srgbClr val="C00000"/>
                </a:solidFill>
                <a:ea typeface="Calibri" panose="020F0502020204030204" pitchFamily="34" charset="0"/>
                <a:cs typeface="Times New Roman" panose="02020603050405020304" pitchFamily="18" charset="0"/>
              </a:rPr>
              <a:t>”</a:t>
            </a:r>
            <a:r>
              <a:rPr lang="en-US" sz="2400" kern="0">
                <a:solidFill>
                  <a:srgbClr val="0000FF"/>
                </a:solidFill>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534632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7391400" cy="792162"/>
          </a:xfrm>
        </p:spPr>
        <p:txBody>
          <a:bodyPr/>
          <a:lstStyle/>
          <a:p>
            <a:r>
              <a:rPr lang="vi-VN" sz="2800" b="1" dirty="0">
                <a:solidFill>
                  <a:srgbClr val="0000FF"/>
                </a:solidFill>
                <a:cs typeface="Times New Roman" panose="02020603050405020304" pitchFamily="18" charset="0"/>
              </a:rPr>
              <a:t>Nghe hát mẫu</a:t>
            </a:r>
            <a:endParaRPr lang="en-US" sz="2800" b="1" dirty="0">
              <a:solidFill>
                <a:srgbClr val="0000FF"/>
              </a:solidFill>
              <a:cs typeface="Times New Roman" panose="02020603050405020304" pitchFamily="18" charset="0"/>
            </a:endParaRPr>
          </a:p>
        </p:txBody>
      </p:sp>
      <p:pic>
        <p:nvPicPr>
          <p:cNvPr id="3" name="BuiPhan hat mau BQ">
            <a:hlinkClick r:id="" action="ppaction://media"/>
            <a:extLst>
              <a:ext uri="{FF2B5EF4-FFF2-40B4-BE49-F238E27FC236}">
                <a16:creationId xmlns:a16="http://schemas.microsoft.com/office/drawing/2014/main" xmlns="" id="{533F925D-5AF6-4E57-B1A4-46CF4BF8FA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7950" y="533400"/>
            <a:ext cx="9436100" cy="6188764"/>
          </a:xfrm>
          <a:prstGeom prst="rect">
            <a:avLst/>
          </a:prstGeom>
        </p:spPr>
      </p:pic>
    </p:spTree>
    <p:extLst>
      <p:ext uri="{BB962C8B-B14F-4D97-AF65-F5344CB8AC3E}">
        <p14:creationId xmlns:p14="http://schemas.microsoft.com/office/powerpoint/2010/main" val="1378358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954B479-3CAA-4998-9F59-3D160BCE47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8941" y="3962400"/>
            <a:ext cx="4034118" cy="2743200"/>
          </a:xfrm>
          <a:prstGeom prst="rect">
            <a:avLst/>
          </a:prstGeom>
        </p:spPr>
      </p:pic>
      <p:pic>
        <p:nvPicPr>
          <p:cNvPr id="4" name="Khoi Dong Giong">
            <a:hlinkClick r:id="" action="ppaction://media"/>
            <a:extLst>
              <a:ext uri="{FF2B5EF4-FFF2-40B4-BE49-F238E27FC236}">
                <a16:creationId xmlns:a16="http://schemas.microsoft.com/office/drawing/2014/main" xmlns="" id="{17785E96-1F18-4C9B-A061-6ACFE9BF3A4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434" t="25694" r="3818" b="11766"/>
          <a:stretch/>
        </p:blipFill>
        <p:spPr>
          <a:xfrm>
            <a:off x="1030898" y="1268776"/>
            <a:ext cx="10117346" cy="2655983"/>
          </a:xfrm>
          <a:prstGeom prst="rect">
            <a:avLst/>
          </a:prstGeom>
        </p:spPr>
      </p:pic>
      <p:sp>
        <p:nvSpPr>
          <p:cNvPr id="6" name="Title 1">
            <a:extLst>
              <a:ext uri="{FF2B5EF4-FFF2-40B4-BE49-F238E27FC236}">
                <a16:creationId xmlns:a16="http://schemas.microsoft.com/office/drawing/2014/main" xmlns="" id="{8C0A5E93-6C01-4E1F-BF15-0AAB3F934CCA}"/>
              </a:ext>
            </a:extLst>
          </p:cNvPr>
          <p:cNvSpPr>
            <a:spLocks noGrp="1"/>
          </p:cNvSpPr>
          <p:nvPr>
            <p:ph type="title"/>
          </p:nvPr>
        </p:nvSpPr>
        <p:spPr>
          <a:xfrm>
            <a:off x="1981200" y="152400"/>
            <a:ext cx="8229600" cy="1143000"/>
          </a:xfrm>
        </p:spPr>
        <p:txBody>
          <a:bodyPr/>
          <a:lstStyle/>
          <a:p>
            <a:r>
              <a:rPr lang="vi-VN" sz="2800" b="1" dirty="0">
                <a:solidFill>
                  <a:srgbClr val="0000FF"/>
                </a:solidFill>
                <a:cs typeface="Times New Roman" panose="02020603050405020304" pitchFamily="18" charset="0"/>
              </a:rPr>
              <a:t>Khởi động giọng</a:t>
            </a:r>
            <a:endParaRPr lang="en-US" sz="2800" b="1" dirty="0">
              <a:solidFill>
                <a:srgbClr val="0000FF"/>
              </a:solidFill>
              <a:cs typeface="Times New Roman" panose="02020603050405020304" pitchFamily="18" charset="0"/>
            </a:endParaRPr>
          </a:p>
        </p:txBody>
      </p:sp>
    </p:spTree>
    <p:extLst>
      <p:ext uri="{BB962C8B-B14F-4D97-AF65-F5344CB8AC3E}">
        <p14:creationId xmlns:p14="http://schemas.microsoft.com/office/powerpoint/2010/main" val="2049166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05000" y="370969"/>
            <a:ext cx="8229600" cy="685800"/>
          </a:xfrm>
        </p:spPr>
        <p:txBody>
          <a:bodyPr/>
          <a:lstStyle/>
          <a:p>
            <a:r>
              <a:rPr lang="vi-VN" sz="3200" b="1">
                <a:solidFill>
                  <a:srgbClr val="0000FF"/>
                </a:solidFill>
                <a:cs typeface="Times New Roman" panose="02020603050405020304" pitchFamily="18" charset="0"/>
              </a:rPr>
              <a:t>Học hát từng câu</a:t>
            </a:r>
            <a:r>
              <a:rPr lang="en-US" sz="3200" b="1">
                <a:solidFill>
                  <a:srgbClr val="0000FF"/>
                </a:solidFill>
                <a:cs typeface="Times New Roman" panose="02020603050405020304" pitchFamily="18" charset="0"/>
              </a:rPr>
              <a:t> </a:t>
            </a:r>
            <a:r>
              <a:rPr lang="en-US" sz="3200">
                <a:solidFill>
                  <a:srgbClr val="0000FF"/>
                </a:solidFill>
                <a:cs typeface="Times New Roman" panose="02020603050405020304" pitchFamily="18" charset="0"/>
              </a:rPr>
              <a:t>(Đoạn 1)</a:t>
            </a:r>
            <a:endParaRPr lang="en-US" sz="3200" dirty="0">
              <a:solidFill>
                <a:srgbClr val="0000FF"/>
              </a:solidFill>
              <a:cs typeface="Times New Roman" panose="02020603050405020304" pitchFamily="18" charset="0"/>
            </a:endParaRPr>
          </a:p>
        </p:txBody>
      </p:sp>
      <p:sp>
        <p:nvSpPr>
          <p:cNvPr id="2" name="Left Brace 1"/>
          <p:cNvSpPr/>
          <p:nvPr/>
        </p:nvSpPr>
        <p:spPr bwMode="auto">
          <a:xfrm>
            <a:off x="1665775" y="1285369"/>
            <a:ext cx="544025" cy="45720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1678337" y="1755599"/>
            <a:ext cx="219075" cy="466725"/>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1666726" y="3304651"/>
            <a:ext cx="219075" cy="466725"/>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1160113" y="3414188"/>
            <a:ext cx="219075" cy="466725"/>
          </a:xfrm>
          <a:prstGeom prst="rect">
            <a:avLst/>
          </a:prstGeom>
        </p:spPr>
      </p:pic>
      <p:pic>
        <p:nvPicPr>
          <p:cNvPr id="24" name="Picture 23">
            <a:extLst>
              <a:ext uri="{FF2B5EF4-FFF2-40B4-BE49-F238E27FC236}">
                <a16:creationId xmlns:a16="http://schemas.microsoft.com/office/drawing/2014/main" xmlns="" id="{380F1552-4982-42CC-88A1-A0180341731A}"/>
              </a:ext>
            </a:extLst>
          </p:cNvPr>
          <p:cNvPicPr>
            <a:picLocks noChangeAspect="1"/>
          </p:cNvPicPr>
          <p:nvPr/>
        </p:nvPicPr>
        <p:blipFill rotWithShape="1">
          <a:blip r:embed="rId11"/>
          <a:srcRect l="9375" t="38889" r="51875" b="47778"/>
          <a:stretch/>
        </p:blipFill>
        <p:spPr>
          <a:xfrm>
            <a:off x="2208130" y="1363156"/>
            <a:ext cx="7086600" cy="1371566"/>
          </a:xfrm>
          <a:prstGeom prst="rect">
            <a:avLst/>
          </a:prstGeom>
        </p:spPr>
      </p:pic>
      <p:pic>
        <p:nvPicPr>
          <p:cNvPr id="25" name="Picture 24">
            <a:extLst>
              <a:ext uri="{FF2B5EF4-FFF2-40B4-BE49-F238E27FC236}">
                <a16:creationId xmlns:a16="http://schemas.microsoft.com/office/drawing/2014/main" xmlns="" id="{C16E0325-159C-45DE-8F7C-9C73BBA4B7A4}"/>
              </a:ext>
            </a:extLst>
          </p:cNvPr>
          <p:cNvPicPr>
            <a:picLocks noChangeAspect="1"/>
          </p:cNvPicPr>
          <p:nvPr/>
        </p:nvPicPr>
        <p:blipFill rotWithShape="1">
          <a:blip r:embed="rId12"/>
          <a:srcRect l="9375" t="27778" r="51875" b="58889"/>
          <a:stretch/>
        </p:blipFill>
        <p:spPr>
          <a:xfrm>
            <a:off x="2208130" y="2986651"/>
            <a:ext cx="7086600" cy="1371566"/>
          </a:xfrm>
          <a:prstGeom prst="rect">
            <a:avLst/>
          </a:prstGeom>
        </p:spPr>
      </p:pic>
      <p:pic>
        <p:nvPicPr>
          <p:cNvPr id="27" name="Picture 26">
            <a:extLst>
              <a:ext uri="{FF2B5EF4-FFF2-40B4-BE49-F238E27FC236}">
                <a16:creationId xmlns:a16="http://schemas.microsoft.com/office/drawing/2014/main" xmlns="" id="{A192762B-0241-4B45-BEA7-8CF980AF31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1666725" y="4962055"/>
            <a:ext cx="219075" cy="466725"/>
          </a:xfrm>
          <a:prstGeom prst="rect">
            <a:avLst/>
          </a:prstGeom>
        </p:spPr>
      </p:pic>
      <p:pic>
        <p:nvPicPr>
          <p:cNvPr id="28" name="Bui Phan Cau 1">
            <a:hlinkClick r:id="" action="ppaction://media"/>
            <a:extLst>
              <a:ext uri="{FF2B5EF4-FFF2-40B4-BE49-F238E27FC236}">
                <a16:creationId xmlns:a16="http://schemas.microsoft.com/office/drawing/2014/main" xmlns="" id="{6EFACBE8-8117-40DC-8310-F3DAF0F48D5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134600" y="1711764"/>
            <a:ext cx="406400" cy="406400"/>
          </a:xfrm>
          <a:prstGeom prst="rect">
            <a:avLst/>
          </a:prstGeom>
        </p:spPr>
      </p:pic>
      <p:pic>
        <p:nvPicPr>
          <p:cNvPr id="29" name="Bui Phan Cau 2">
            <a:hlinkClick r:id="" action="ppaction://media"/>
            <a:extLst>
              <a:ext uri="{FF2B5EF4-FFF2-40B4-BE49-F238E27FC236}">
                <a16:creationId xmlns:a16="http://schemas.microsoft.com/office/drawing/2014/main" xmlns="" id="{38D1D11F-08FA-418E-8AF4-8294EA122F9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0134600" y="3251200"/>
            <a:ext cx="406400" cy="406400"/>
          </a:xfrm>
          <a:prstGeom prst="rect">
            <a:avLst/>
          </a:prstGeom>
        </p:spPr>
      </p:pic>
      <p:pic>
        <p:nvPicPr>
          <p:cNvPr id="30" name="Bui Phan Cau 3">
            <a:hlinkClick r:id="" action="ppaction://media"/>
            <a:extLst>
              <a:ext uri="{FF2B5EF4-FFF2-40B4-BE49-F238E27FC236}">
                <a16:creationId xmlns:a16="http://schemas.microsoft.com/office/drawing/2014/main" xmlns="" id="{A7483D0E-DA94-4A16-8774-8898393BDE4B}"/>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0134600" y="4882680"/>
            <a:ext cx="406400" cy="406400"/>
          </a:xfrm>
          <a:prstGeom prst="rect">
            <a:avLst/>
          </a:prstGeom>
        </p:spPr>
      </p:pic>
      <p:pic>
        <p:nvPicPr>
          <p:cNvPr id="31" name="Picture 30">
            <a:extLst>
              <a:ext uri="{FF2B5EF4-FFF2-40B4-BE49-F238E27FC236}">
                <a16:creationId xmlns:a16="http://schemas.microsoft.com/office/drawing/2014/main" xmlns="" id="{10C15FDA-1C60-4D73-9143-158A4D5998D7}"/>
              </a:ext>
            </a:extLst>
          </p:cNvPr>
          <p:cNvPicPr>
            <a:picLocks noChangeAspect="1"/>
          </p:cNvPicPr>
          <p:nvPr/>
        </p:nvPicPr>
        <p:blipFill rotWithShape="1">
          <a:blip r:embed="rId14"/>
          <a:srcRect l="9376" t="27778" r="51249" b="58889"/>
          <a:stretch/>
        </p:blipFill>
        <p:spPr>
          <a:xfrm>
            <a:off x="2150980" y="4619172"/>
            <a:ext cx="7200900" cy="1371566"/>
          </a:xfrm>
          <a:prstGeom prst="rect">
            <a:avLst/>
          </a:prstGeom>
        </p:spPr>
      </p:pic>
      <p:pic>
        <p:nvPicPr>
          <p:cNvPr id="32" name="Bui Phan Doan 1">
            <a:hlinkClick r:id="" action="ppaction://media"/>
            <a:extLst>
              <a:ext uri="{FF2B5EF4-FFF2-40B4-BE49-F238E27FC236}">
                <a16:creationId xmlns:a16="http://schemas.microsoft.com/office/drawing/2014/main" xmlns="" id="{24A0BEF0-A1CA-4626-B8A2-35223EF43818}"/>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0649099" y="3241150"/>
            <a:ext cx="406400" cy="406400"/>
          </a:xfrm>
          <a:prstGeom prst="rect">
            <a:avLst/>
          </a:prstGeom>
        </p:spPr>
      </p:pic>
    </p:spTree>
    <p:extLst>
      <p:ext uri="{BB962C8B-B14F-4D97-AF65-F5344CB8AC3E}">
        <p14:creationId xmlns:p14="http://schemas.microsoft.com/office/powerpoint/2010/main" val="289338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nodeType="clickEffect">
                                  <p:stCondLst>
                                    <p:cond delay="0"/>
                                  </p:stCondLst>
                                  <p:childTnLst>
                                    <p:animEffect transition="out" filter="blinds(horizontal)">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3" presetClass="exit" presetSubtype="10" fill="hold" nodeType="withEffect">
                                  <p:stCondLst>
                                    <p:cond delay="0"/>
                                  </p:stCondLst>
                                  <p:childTnLst>
                                    <p:animEffect transition="out" filter="blinds(horizontal)">
                                      <p:cBhvr>
                                        <p:cTn id="15" dur="500"/>
                                        <p:tgtEl>
                                          <p:spTgt spid="28"/>
                                        </p:tgtEl>
                                      </p:cBhvr>
                                    </p:animEffect>
                                    <p:set>
                                      <p:cBhvr>
                                        <p:cTn id="16" dur="1" fill="hold">
                                          <p:stCondLst>
                                            <p:cond delay="499"/>
                                          </p:stCondLst>
                                        </p:cTn>
                                        <p:tgtEl>
                                          <p:spTgt spid="28"/>
                                        </p:tgtEl>
                                        <p:attrNameLst>
                                          <p:attrName>style.visibility</p:attrName>
                                        </p:attrNameLst>
                                      </p:cBhvr>
                                      <p:to>
                                        <p:strVal val="hidden"/>
                                      </p:to>
                                    </p:set>
                                    <p:cmd type="call" cmd="stop">
                                      <p:cBhvr>
                                        <p:cTn id="17" dur="1">
                                          <p:stCondLst>
                                            <p:cond delay="499"/>
                                          </p:stCondLst>
                                        </p:cTn>
                                        <p:tgtEl>
                                          <p:spTgt spid="28"/>
                                        </p:tgtEl>
                                      </p:cBhvr>
                                    </p:cmd>
                                  </p:childTnLst>
                                </p:cTn>
                              </p:par>
                              <p:par>
                                <p:cTn id="18" presetID="16" presetClass="entr" presetSubtype="37"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outVertical)">
                                      <p:cBhvr>
                                        <p:cTn id="20" dur="500"/>
                                        <p:tgtEl>
                                          <p:spTgt spid="25"/>
                                        </p:tgtEl>
                                      </p:cBhvr>
                                    </p:animEffec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xit" presetSubtype="10" fill="hold" nodeType="clickEffect">
                                  <p:stCondLst>
                                    <p:cond delay="0"/>
                                  </p:stCondLst>
                                  <p:childTnLst>
                                    <p:animEffect transition="out" filter="blinds(horizontal)">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3" presetClass="exit" presetSubtype="10" fill="hold" nodeType="withEffect">
                                  <p:stCondLst>
                                    <p:cond delay="0"/>
                                  </p:stCondLst>
                                  <p:childTnLst>
                                    <p:animEffect transition="out" filter="blinds(horizontal)">
                                      <p:cBhvr>
                                        <p:cTn id="31" dur="500"/>
                                        <p:tgtEl>
                                          <p:spTgt spid="29"/>
                                        </p:tgtEl>
                                      </p:cBhvr>
                                    </p:animEffect>
                                    <p:set>
                                      <p:cBhvr>
                                        <p:cTn id="32" dur="1" fill="hold">
                                          <p:stCondLst>
                                            <p:cond delay="499"/>
                                          </p:stCondLst>
                                        </p:cTn>
                                        <p:tgtEl>
                                          <p:spTgt spid="29"/>
                                        </p:tgtEl>
                                        <p:attrNameLst>
                                          <p:attrName>style.visibility</p:attrName>
                                        </p:attrNameLst>
                                      </p:cBhvr>
                                      <p:to>
                                        <p:strVal val="hidden"/>
                                      </p:to>
                                    </p:set>
                                    <p:cmd type="call" cmd="stop">
                                      <p:cBhvr>
                                        <p:cTn id="33" dur="1">
                                          <p:stCondLst>
                                            <p:cond delay="499"/>
                                          </p:stCondLst>
                                        </p:cTn>
                                        <p:tgtEl>
                                          <p:spTgt spid="29"/>
                                        </p:tgtEl>
                                      </p:cBhvr>
                                    </p:cmd>
                                  </p:childTnLst>
                                </p:cTn>
                              </p:par>
                              <p:par>
                                <p:cTn id="34" presetID="16" presetClass="entr" presetSubtype="37"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arn(outVertical)">
                                      <p:cBhvr>
                                        <p:cTn id="36" dur="500"/>
                                        <p:tgtEl>
                                          <p:spTgt spid="31"/>
                                        </p:tgtEl>
                                      </p:cBhvr>
                                    </p:animEffec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3" presetClass="exit" presetSubtype="10" fill="hold" nodeType="clickEffect">
                                  <p:stCondLst>
                                    <p:cond delay="0"/>
                                  </p:stCondLst>
                                  <p:childTnLst>
                                    <p:animEffect transition="out" filter="blinds(horizontal)">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500"/>
                                        <p:tgtEl>
                                          <p:spTgt spid="30"/>
                                        </p:tgtEl>
                                      </p:cBhvr>
                                    </p:animEffect>
                                    <p:set>
                                      <p:cBhvr>
                                        <p:cTn id="48" dur="1" fill="hold">
                                          <p:stCondLst>
                                            <p:cond delay="499"/>
                                          </p:stCondLst>
                                        </p:cTn>
                                        <p:tgtEl>
                                          <p:spTgt spid="30"/>
                                        </p:tgtEl>
                                        <p:attrNameLst>
                                          <p:attrName>style.visibility</p:attrName>
                                        </p:attrNameLst>
                                      </p:cBhvr>
                                      <p:to>
                                        <p:strVal val="hidden"/>
                                      </p:to>
                                    </p:set>
                                    <p:cmd type="call" cmd="stop">
                                      <p:cBhvr>
                                        <p:cTn id="49" dur="1">
                                          <p:stCondLst>
                                            <p:cond delay="499"/>
                                          </p:stCondLst>
                                        </p:cTn>
                                        <p:tgtEl>
                                          <p:spTgt spid="30"/>
                                        </p:tgtEl>
                                      </p:cBhvr>
                                    </p:cmd>
                                  </p:childTnLst>
                                </p:cTn>
                              </p:par>
                              <p:par>
                                <p:cTn id="50" presetID="6" presetClass="entr" presetSubtype="16"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circle(in)">
                                      <p:cBhvr>
                                        <p:cTn id="52" dur="500"/>
                                        <p:tgtEl>
                                          <p:spTgt spid="2"/>
                                        </p:tgtEl>
                                      </p:cBhvr>
                                    </p:animEffect>
                                  </p:childTnLst>
                                </p:cTn>
                              </p:par>
                              <p:par>
                                <p:cTn id="53" presetID="1"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28"/>
                </p:tgtEl>
              </p:cMediaNode>
            </p:audio>
            <p:audio>
              <p:cMediaNode vol="80000">
                <p:cTn id="58" fill="hold" display="0">
                  <p:stCondLst>
                    <p:cond delay="indefinite"/>
                  </p:stCondLst>
                  <p:endCondLst>
                    <p:cond evt="onStopAudio" delay="0">
                      <p:tgtEl>
                        <p:sldTgt/>
                      </p:tgtEl>
                    </p:cond>
                  </p:endCondLst>
                </p:cTn>
                <p:tgtEl>
                  <p:spTgt spid="29"/>
                </p:tgtEl>
              </p:cMediaNode>
            </p:audio>
            <p:audio>
              <p:cMediaNode vol="80000">
                <p:cTn id="59" fill="hold" display="0">
                  <p:stCondLst>
                    <p:cond delay="indefinite"/>
                  </p:stCondLst>
                  <p:endCondLst>
                    <p:cond evt="onStopAudio" delay="0">
                      <p:tgtEl>
                        <p:sldTgt/>
                      </p:tgtEl>
                    </p:cond>
                  </p:endCondLst>
                </p:cTn>
                <p:tgtEl>
                  <p:spTgt spid="30"/>
                </p:tgtEl>
              </p:cMediaNode>
            </p:audio>
            <p:audio>
              <p:cMediaNode vol="80000">
                <p:cTn id="60" fill="hold" display="0">
                  <p:stCondLst>
                    <p:cond delay="indefinite"/>
                  </p:stCondLst>
                  <p:endCondLst>
                    <p:cond evt="onStopAudio" delay="0">
                      <p:tgtEl>
                        <p:sldTgt/>
                      </p:tgtEl>
                    </p:cond>
                  </p:endCondLst>
                </p:cTn>
                <p:tgtEl>
                  <p:spTgt spid="32"/>
                </p:tgtEl>
              </p:cMediaNode>
            </p:audio>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948477" y="1299253"/>
            <a:ext cx="219075" cy="466725"/>
          </a:xfrm>
          <a:prstGeom prst="rect">
            <a:avLst/>
          </a:prstGeom>
        </p:spPr>
      </p:pic>
      <p:pic>
        <p:nvPicPr>
          <p:cNvPr id="23" name="Picture 2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944329" y="2609236"/>
            <a:ext cx="219075" cy="466725"/>
          </a:xfrm>
          <a:prstGeom prst="rect">
            <a:avLst/>
          </a:prstGeom>
        </p:spPr>
      </p:pic>
      <p:sp>
        <p:nvSpPr>
          <p:cNvPr id="24" name="Left Brace 23"/>
          <p:cNvSpPr/>
          <p:nvPr/>
        </p:nvSpPr>
        <p:spPr bwMode="auto">
          <a:xfrm>
            <a:off x="1752600" y="1003300"/>
            <a:ext cx="685800" cy="2501900"/>
          </a:xfrm>
          <a:prstGeom prst="leftBrace">
            <a:avLst>
              <a:gd name="adj1" fmla="val 8333"/>
              <a:gd name="adj2" fmla="val 46345"/>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25" name="Picture 2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303573" y="2011055"/>
            <a:ext cx="219075" cy="466725"/>
          </a:xfrm>
          <a:prstGeom prst="rect">
            <a:avLst/>
          </a:prstGeom>
        </p:spPr>
      </p:pic>
      <p:pic>
        <p:nvPicPr>
          <p:cNvPr id="26" name="Picture 2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944329" y="4027752"/>
            <a:ext cx="219075" cy="466725"/>
          </a:xfrm>
          <a:prstGeom prst="rect">
            <a:avLst/>
          </a:prstGeom>
        </p:spPr>
      </p:pic>
      <p:pic>
        <p:nvPicPr>
          <p:cNvPr id="27" name="Picture 2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936033" y="5418804"/>
            <a:ext cx="219075" cy="466725"/>
          </a:xfrm>
          <a:prstGeom prst="rect">
            <a:avLst/>
          </a:prstGeom>
        </p:spPr>
      </p:pic>
      <p:sp>
        <p:nvSpPr>
          <p:cNvPr id="28" name="Left Brace 27"/>
          <p:cNvSpPr/>
          <p:nvPr/>
        </p:nvSpPr>
        <p:spPr bwMode="auto">
          <a:xfrm>
            <a:off x="1752600" y="3669984"/>
            <a:ext cx="685800" cy="2730816"/>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29" name="Picture 2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338383" y="4881835"/>
            <a:ext cx="219075" cy="466725"/>
          </a:xfrm>
          <a:prstGeom prst="rect">
            <a:avLst/>
          </a:prstGeom>
        </p:spPr>
      </p:pic>
      <p:sp>
        <p:nvSpPr>
          <p:cNvPr id="31" name="Left Brace 30"/>
          <p:cNvSpPr/>
          <p:nvPr/>
        </p:nvSpPr>
        <p:spPr bwMode="auto">
          <a:xfrm>
            <a:off x="1650042" y="914400"/>
            <a:ext cx="635958" cy="5628185"/>
          </a:xfrm>
          <a:prstGeom prst="leftBrace">
            <a:avLst>
              <a:gd name="adj1" fmla="val 8333"/>
              <a:gd name="adj2" fmla="val 48602"/>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vi-VN"/>
          </a:p>
        </p:txBody>
      </p:sp>
      <p:pic>
        <p:nvPicPr>
          <p:cNvPr id="32" name="Picture 3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1188632" y="3491863"/>
            <a:ext cx="240983" cy="513398"/>
          </a:xfrm>
          <a:prstGeom prst="rect">
            <a:avLst/>
          </a:prstGeom>
        </p:spPr>
      </p:pic>
      <p:pic>
        <p:nvPicPr>
          <p:cNvPr id="33" name="Picture 32">
            <a:extLst>
              <a:ext uri="{FF2B5EF4-FFF2-40B4-BE49-F238E27FC236}">
                <a16:creationId xmlns:a16="http://schemas.microsoft.com/office/drawing/2014/main" xmlns="" id="{A50A0497-C910-4B87-854E-160F60AB3ED3}"/>
              </a:ext>
            </a:extLst>
          </p:cNvPr>
          <p:cNvPicPr>
            <a:picLocks noChangeAspect="1"/>
          </p:cNvPicPr>
          <p:nvPr/>
        </p:nvPicPr>
        <p:blipFill rotWithShape="1">
          <a:blip r:embed="rId15"/>
          <a:srcRect l="9375" t="27778" r="51875" b="58889"/>
          <a:stretch/>
        </p:blipFill>
        <p:spPr>
          <a:xfrm>
            <a:off x="2416948" y="990600"/>
            <a:ext cx="7086600" cy="1371566"/>
          </a:xfrm>
          <a:prstGeom prst="rect">
            <a:avLst/>
          </a:prstGeom>
        </p:spPr>
      </p:pic>
      <p:pic>
        <p:nvPicPr>
          <p:cNvPr id="34" name="Picture 33">
            <a:extLst>
              <a:ext uri="{FF2B5EF4-FFF2-40B4-BE49-F238E27FC236}">
                <a16:creationId xmlns:a16="http://schemas.microsoft.com/office/drawing/2014/main" xmlns="" id="{2F88C4C9-99A7-4F59-B50D-DD69209996FC}"/>
              </a:ext>
            </a:extLst>
          </p:cNvPr>
          <p:cNvPicPr>
            <a:picLocks noChangeAspect="1"/>
          </p:cNvPicPr>
          <p:nvPr/>
        </p:nvPicPr>
        <p:blipFill rotWithShape="1">
          <a:blip r:embed="rId16"/>
          <a:srcRect l="9375" t="27778" r="51875" b="58889"/>
          <a:stretch/>
        </p:blipFill>
        <p:spPr>
          <a:xfrm>
            <a:off x="2398968" y="3733800"/>
            <a:ext cx="7086600" cy="1371566"/>
          </a:xfrm>
          <a:prstGeom prst="rect">
            <a:avLst/>
          </a:prstGeom>
        </p:spPr>
      </p:pic>
      <p:pic>
        <p:nvPicPr>
          <p:cNvPr id="35" name="Picture 34">
            <a:extLst>
              <a:ext uri="{FF2B5EF4-FFF2-40B4-BE49-F238E27FC236}">
                <a16:creationId xmlns:a16="http://schemas.microsoft.com/office/drawing/2014/main" xmlns="" id="{DC3F518E-FE86-4E76-932F-025602B9DD47}"/>
              </a:ext>
            </a:extLst>
          </p:cNvPr>
          <p:cNvPicPr>
            <a:picLocks noChangeAspect="1"/>
          </p:cNvPicPr>
          <p:nvPr/>
        </p:nvPicPr>
        <p:blipFill rotWithShape="1">
          <a:blip r:embed="rId17"/>
          <a:srcRect l="9376" t="27778" r="51874" b="58889"/>
          <a:stretch/>
        </p:blipFill>
        <p:spPr>
          <a:xfrm>
            <a:off x="2398968" y="2286000"/>
            <a:ext cx="7086600" cy="1371566"/>
          </a:xfrm>
          <a:prstGeom prst="rect">
            <a:avLst/>
          </a:prstGeom>
        </p:spPr>
      </p:pic>
      <p:pic>
        <p:nvPicPr>
          <p:cNvPr id="36" name="Picture 35">
            <a:extLst>
              <a:ext uri="{FF2B5EF4-FFF2-40B4-BE49-F238E27FC236}">
                <a16:creationId xmlns:a16="http://schemas.microsoft.com/office/drawing/2014/main" xmlns="" id="{7ED8A489-72BC-4802-8F4D-1A44628CDF3B}"/>
              </a:ext>
            </a:extLst>
          </p:cNvPr>
          <p:cNvPicPr>
            <a:picLocks noChangeAspect="1"/>
          </p:cNvPicPr>
          <p:nvPr/>
        </p:nvPicPr>
        <p:blipFill rotWithShape="1">
          <a:blip r:embed="rId18"/>
          <a:srcRect l="9375" t="27778" r="50000" b="58889"/>
          <a:stretch/>
        </p:blipFill>
        <p:spPr>
          <a:xfrm>
            <a:off x="2381250" y="5105400"/>
            <a:ext cx="7429500" cy="1371566"/>
          </a:xfrm>
          <a:prstGeom prst="rect">
            <a:avLst/>
          </a:prstGeom>
        </p:spPr>
      </p:pic>
      <p:sp>
        <p:nvSpPr>
          <p:cNvPr id="37" name="Title 1">
            <a:extLst>
              <a:ext uri="{FF2B5EF4-FFF2-40B4-BE49-F238E27FC236}">
                <a16:creationId xmlns:a16="http://schemas.microsoft.com/office/drawing/2014/main" xmlns="" id="{2EC94C99-0D8C-41FB-80B6-EBD86DB04F88}"/>
              </a:ext>
            </a:extLst>
          </p:cNvPr>
          <p:cNvSpPr>
            <a:spLocks noGrp="1"/>
          </p:cNvSpPr>
          <p:nvPr>
            <p:ph type="title"/>
          </p:nvPr>
        </p:nvSpPr>
        <p:spPr>
          <a:xfrm>
            <a:off x="1905000" y="228600"/>
            <a:ext cx="8229600" cy="685800"/>
          </a:xfrm>
        </p:spPr>
        <p:txBody>
          <a:bodyPr/>
          <a:lstStyle/>
          <a:p>
            <a:r>
              <a:rPr lang="vi-VN" sz="3200" b="1">
                <a:solidFill>
                  <a:srgbClr val="0000FF"/>
                </a:solidFill>
                <a:cs typeface="Times New Roman" panose="02020603050405020304" pitchFamily="18" charset="0"/>
              </a:rPr>
              <a:t>Học hát từng câu</a:t>
            </a:r>
            <a:r>
              <a:rPr lang="en-US" sz="3200" b="1">
                <a:solidFill>
                  <a:srgbClr val="0000FF"/>
                </a:solidFill>
                <a:cs typeface="Times New Roman" panose="02020603050405020304" pitchFamily="18" charset="0"/>
              </a:rPr>
              <a:t> </a:t>
            </a:r>
            <a:r>
              <a:rPr lang="en-US" sz="3200">
                <a:solidFill>
                  <a:srgbClr val="0000FF"/>
                </a:solidFill>
                <a:cs typeface="Times New Roman" panose="02020603050405020304" pitchFamily="18" charset="0"/>
              </a:rPr>
              <a:t>(Đoạn 2)</a:t>
            </a:r>
            <a:endParaRPr lang="en-US" sz="3200" dirty="0">
              <a:solidFill>
                <a:srgbClr val="0000FF"/>
              </a:solidFill>
              <a:cs typeface="Times New Roman" panose="02020603050405020304" pitchFamily="18" charset="0"/>
            </a:endParaRPr>
          </a:p>
        </p:txBody>
      </p:sp>
      <p:pic>
        <p:nvPicPr>
          <p:cNvPr id="9" name="Bui Phan Cau 4">
            <a:hlinkClick r:id="" action="ppaction://media"/>
            <a:extLst>
              <a:ext uri="{FF2B5EF4-FFF2-40B4-BE49-F238E27FC236}">
                <a16:creationId xmlns:a16="http://schemas.microsoft.com/office/drawing/2014/main" xmlns="" id="{AEB2CFD6-43EA-4A87-9DA3-C237580BA61D}"/>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0357409" y="1209611"/>
            <a:ext cx="406400" cy="406400"/>
          </a:xfrm>
          <a:prstGeom prst="rect">
            <a:avLst/>
          </a:prstGeom>
        </p:spPr>
      </p:pic>
      <p:pic>
        <p:nvPicPr>
          <p:cNvPr id="10" name="Bui Phan Cau 5">
            <a:hlinkClick r:id="" action="ppaction://media"/>
            <a:extLst>
              <a:ext uri="{FF2B5EF4-FFF2-40B4-BE49-F238E27FC236}">
                <a16:creationId xmlns:a16="http://schemas.microsoft.com/office/drawing/2014/main" xmlns="" id="{20618288-1A07-4950-99DF-A97651D3B494}"/>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0371496" y="2548979"/>
            <a:ext cx="406400" cy="406400"/>
          </a:xfrm>
          <a:prstGeom prst="rect">
            <a:avLst/>
          </a:prstGeom>
        </p:spPr>
      </p:pic>
      <p:pic>
        <p:nvPicPr>
          <p:cNvPr id="11" name="Bui Phan Cau 4 + 5">
            <a:hlinkClick r:id="" action="ppaction://media"/>
            <a:extLst>
              <a:ext uri="{FF2B5EF4-FFF2-40B4-BE49-F238E27FC236}">
                <a16:creationId xmlns:a16="http://schemas.microsoft.com/office/drawing/2014/main" xmlns="" id="{AC5F5BF3-49AF-4880-A9A1-41DA8AF99DDE}"/>
              </a:ext>
            </a:extLst>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10371496" y="1883974"/>
            <a:ext cx="406400" cy="406400"/>
          </a:xfrm>
          <a:prstGeom prst="rect">
            <a:avLst/>
          </a:prstGeom>
        </p:spPr>
      </p:pic>
      <p:pic>
        <p:nvPicPr>
          <p:cNvPr id="13" name="Bui Phan Cau 6">
            <a:hlinkClick r:id="" action="ppaction://media"/>
            <a:extLst>
              <a:ext uri="{FF2B5EF4-FFF2-40B4-BE49-F238E27FC236}">
                <a16:creationId xmlns:a16="http://schemas.microsoft.com/office/drawing/2014/main" xmlns="" id="{E23FD527-3461-4C6A-B9DC-9E4E2CF4DB47}"/>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0371496" y="3960133"/>
            <a:ext cx="406400" cy="406400"/>
          </a:xfrm>
          <a:prstGeom prst="rect">
            <a:avLst/>
          </a:prstGeom>
        </p:spPr>
      </p:pic>
      <p:pic>
        <p:nvPicPr>
          <p:cNvPr id="18" name="Bui Phan Cau 7">
            <a:hlinkClick r:id="" action="ppaction://media"/>
            <a:extLst>
              <a:ext uri="{FF2B5EF4-FFF2-40B4-BE49-F238E27FC236}">
                <a16:creationId xmlns:a16="http://schemas.microsoft.com/office/drawing/2014/main" xmlns="" id="{37FB22E2-6C94-42BF-9E10-55905C09767E}"/>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10371496" y="5365136"/>
            <a:ext cx="406400" cy="406400"/>
          </a:xfrm>
          <a:prstGeom prst="rect">
            <a:avLst/>
          </a:prstGeom>
        </p:spPr>
      </p:pic>
      <p:pic>
        <p:nvPicPr>
          <p:cNvPr id="20" name="Bui Phan Cau 6 + 7">
            <a:hlinkClick r:id="" action="ppaction://media"/>
            <a:extLst>
              <a:ext uri="{FF2B5EF4-FFF2-40B4-BE49-F238E27FC236}">
                <a16:creationId xmlns:a16="http://schemas.microsoft.com/office/drawing/2014/main" xmlns="" id="{C0042905-3BAC-4776-8257-DF5B6DD5C2DE}"/>
              </a:ext>
            </a:extLst>
          </p:cNvPr>
          <p:cNvPicPr>
            <a:picLocks noChangeAspect="1"/>
          </p:cNvPicPr>
          <p:nvPr>
            <a:audioFile r:link="rId10"/>
            <p:extLst>
              <p:ext uri="{DAA4B4D4-6D71-4841-9C94-3DE7FCFB9230}">
                <p14:media xmlns:p14="http://schemas.microsoft.com/office/powerpoint/2010/main" r:embed="rId9"/>
              </p:ext>
            </p:extLst>
          </p:nvPr>
        </p:nvPicPr>
        <p:blipFill>
          <a:blip r:embed="rId19"/>
          <a:stretch>
            <a:fillRect/>
          </a:stretch>
        </p:blipFill>
        <p:spPr>
          <a:xfrm>
            <a:off x="10371496" y="4687999"/>
            <a:ext cx="406400" cy="406400"/>
          </a:xfrm>
          <a:prstGeom prst="rect">
            <a:avLst/>
          </a:prstGeom>
        </p:spPr>
      </p:pic>
      <p:pic>
        <p:nvPicPr>
          <p:cNvPr id="21" name="Bui Phan Doan 2">
            <a:hlinkClick r:id="" action="ppaction://media"/>
            <a:extLst>
              <a:ext uri="{FF2B5EF4-FFF2-40B4-BE49-F238E27FC236}">
                <a16:creationId xmlns:a16="http://schemas.microsoft.com/office/drawing/2014/main" xmlns="" id="{2FD4D05A-599D-4114-A1D8-E5E13508C057}"/>
              </a:ext>
            </a:extLst>
          </p:cNvPr>
          <p:cNvPicPr>
            <a:picLocks noChangeAspect="1"/>
          </p:cNvPicPr>
          <p:nvPr>
            <a:audioFile r:link="rId12"/>
            <p:extLst>
              <p:ext uri="{DAA4B4D4-6D71-4841-9C94-3DE7FCFB9230}">
                <p14:media xmlns:p14="http://schemas.microsoft.com/office/powerpoint/2010/main" r:embed="rId11"/>
              </p:ext>
            </p:extLst>
          </p:nvPr>
        </p:nvPicPr>
        <p:blipFill>
          <a:blip r:embed="rId19"/>
          <a:stretch>
            <a:fillRect/>
          </a:stretch>
        </p:blipFill>
        <p:spPr>
          <a:xfrm>
            <a:off x="10341944" y="3295128"/>
            <a:ext cx="406400" cy="406400"/>
          </a:xfrm>
          <a:prstGeom prst="rect">
            <a:avLst/>
          </a:prstGeom>
        </p:spPr>
      </p:pic>
    </p:spTree>
    <p:extLst>
      <p:ext uri="{BB962C8B-B14F-4D97-AF65-F5344CB8AC3E}">
        <p14:creationId xmlns:p14="http://schemas.microsoft.com/office/powerpoint/2010/main" val="2639206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nodeType="clickEffect">
                                  <p:stCondLst>
                                    <p:cond delay="0"/>
                                  </p:stCondLst>
                                  <p:childTnLst>
                                    <p:animEffect transition="out" filter="blinds(horizontal)">
                                      <p:cBhvr>
                                        <p:cTn id="10" dur="500"/>
                                        <p:tgtEl>
                                          <p:spTgt spid="22"/>
                                        </p:tgtEl>
                                      </p:cBhvr>
                                    </p:animEffect>
                                    <p:set>
                                      <p:cBhvr>
                                        <p:cTn id="11" dur="1" fill="hold">
                                          <p:stCondLst>
                                            <p:cond delay="499"/>
                                          </p:stCondLst>
                                        </p:cTn>
                                        <p:tgtEl>
                                          <p:spTgt spid="22"/>
                                        </p:tgtEl>
                                        <p:attrNameLst>
                                          <p:attrName>style.visibility</p:attrName>
                                        </p:attrNameLst>
                                      </p:cBhvr>
                                      <p:to>
                                        <p:strVal val="hidden"/>
                                      </p:to>
                                    </p:set>
                                  </p:childTnLst>
                                </p:cTn>
                              </p:par>
                              <p:par>
                                <p:cTn id="12" presetID="3" presetClass="exit" presetSubtype="10" fill="hold" nodeType="withEffect">
                                  <p:stCondLst>
                                    <p:cond delay="0"/>
                                  </p:stCondLst>
                                  <p:childTnLst>
                                    <p:animEffect transition="out" filter="blinds(horizontal)">
                                      <p:cBhvr>
                                        <p:cTn id="13" dur="500"/>
                                        <p:tgtEl>
                                          <p:spTgt spid="9"/>
                                        </p:tgtEl>
                                      </p:cBhvr>
                                    </p:animEffect>
                                    <p:set>
                                      <p:cBhvr>
                                        <p:cTn id="14" dur="1" fill="hold">
                                          <p:stCondLst>
                                            <p:cond delay="499"/>
                                          </p:stCondLst>
                                        </p:cTn>
                                        <p:tgtEl>
                                          <p:spTgt spid="9"/>
                                        </p:tgtEl>
                                        <p:attrNameLst>
                                          <p:attrName>style.visibility</p:attrName>
                                        </p:attrNameLst>
                                      </p:cBhvr>
                                      <p:to>
                                        <p:strVal val="hidden"/>
                                      </p:to>
                                    </p:set>
                                    <p:cmd type="call" cmd="stop">
                                      <p:cBhvr>
                                        <p:cTn id="15" dur="1">
                                          <p:stCondLst>
                                            <p:cond delay="499"/>
                                          </p:stCondLst>
                                        </p:cTn>
                                        <p:tgtEl>
                                          <p:spTgt spid="9"/>
                                        </p:tgtEl>
                                      </p:cBhvr>
                                    </p:cmd>
                                  </p:childTnLst>
                                </p:cTn>
                              </p:par>
                              <p:par>
                                <p:cTn id="16" presetID="16" presetClass="entr" presetSubtype="37"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outVertical)">
                                      <p:cBhvr>
                                        <p:cTn id="18" dur="500"/>
                                        <p:tgtEl>
                                          <p:spTgt spid="35"/>
                                        </p:tgtEl>
                                      </p:cBhvr>
                                    </p:animEffec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23"/>
                                        </p:tgtEl>
                                      </p:cBhvr>
                                    </p:animEffect>
                                    <p:set>
                                      <p:cBhvr>
                                        <p:cTn id="27" dur="1" fill="hold">
                                          <p:stCondLst>
                                            <p:cond delay="499"/>
                                          </p:stCondLst>
                                        </p:cTn>
                                        <p:tgtEl>
                                          <p:spTgt spid="23"/>
                                        </p:tgtEl>
                                        <p:attrNameLst>
                                          <p:attrName>style.visibility</p:attrName>
                                        </p:attrNameLst>
                                      </p:cBhvr>
                                      <p:to>
                                        <p:strVal val="hidden"/>
                                      </p:to>
                                    </p:set>
                                  </p:childTnLst>
                                </p:cTn>
                              </p:par>
                              <p:par>
                                <p:cTn id="28" presetID="3" presetClass="exit" presetSubtype="10" fill="hold" nodeType="withEffect">
                                  <p:stCondLst>
                                    <p:cond delay="0"/>
                                  </p:stCondLst>
                                  <p:childTnLst>
                                    <p:animEffect transition="out" filter="blinds(horizontal)">
                                      <p:cBhvr>
                                        <p:cTn id="29" dur="500"/>
                                        <p:tgtEl>
                                          <p:spTgt spid="10"/>
                                        </p:tgtEl>
                                      </p:cBhvr>
                                    </p:animEffect>
                                    <p:set>
                                      <p:cBhvr>
                                        <p:cTn id="30" dur="1" fill="hold">
                                          <p:stCondLst>
                                            <p:cond delay="499"/>
                                          </p:stCondLst>
                                        </p:cTn>
                                        <p:tgtEl>
                                          <p:spTgt spid="10"/>
                                        </p:tgtEl>
                                        <p:attrNameLst>
                                          <p:attrName>style.visibility</p:attrName>
                                        </p:attrNameLst>
                                      </p:cBhvr>
                                      <p:to>
                                        <p:strVal val="hidden"/>
                                      </p:to>
                                    </p:set>
                                    <p:cmd type="call" cmd="stop">
                                      <p:cBhvr>
                                        <p:cTn id="31" dur="1">
                                          <p:stCondLst>
                                            <p:cond delay="499"/>
                                          </p:stCondLst>
                                        </p:cTn>
                                        <p:tgtEl>
                                          <p:spTgt spid="10"/>
                                        </p:tgtEl>
                                      </p:cBhvr>
                                    </p:cmd>
                                  </p:childTnLst>
                                </p:cTn>
                              </p:par>
                              <p:par>
                                <p:cTn id="32" presetID="6" presetClass="entr" presetSubtype="16"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500"/>
                                        <p:tgtEl>
                                          <p:spTgt spid="24"/>
                                        </p:tgtEl>
                                      </p:cBhvr>
                                    </p:animEffec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nodeType="clickEffect">
                                  <p:stCondLst>
                                    <p:cond delay="0"/>
                                  </p:stCondLst>
                                  <p:childTnLst>
                                    <p:animEffect transition="out" filter="blinds(horizontal)">
                                      <p:cBhvr>
                                        <p:cTn id="42" dur="500"/>
                                        <p:tgtEl>
                                          <p:spTgt spid="25"/>
                                        </p:tgtEl>
                                      </p:cBhvr>
                                    </p:animEffect>
                                    <p:set>
                                      <p:cBhvr>
                                        <p:cTn id="43" dur="1" fill="hold">
                                          <p:stCondLst>
                                            <p:cond delay="499"/>
                                          </p:stCondLst>
                                        </p:cTn>
                                        <p:tgtEl>
                                          <p:spTgt spid="25"/>
                                        </p:tgtEl>
                                        <p:attrNameLst>
                                          <p:attrName>style.visibility</p:attrName>
                                        </p:attrNameLst>
                                      </p:cBhvr>
                                      <p:to>
                                        <p:strVal val="hidden"/>
                                      </p:to>
                                    </p:set>
                                  </p:childTnLst>
                                </p:cTn>
                              </p:par>
                              <p:par>
                                <p:cTn id="44" presetID="3" presetClass="exit" presetSubtype="10" fill="hold" grpId="1" nodeType="withEffect">
                                  <p:stCondLst>
                                    <p:cond delay="0"/>
                                  </p:stCondLst>
                                  <p:childTnLst>
                                    <p:animEffect transition="out" filter="blinds(horizontal)">
                                      <p:cBhvr>
                                        <p:cTn id="45" dur="500"/>
                                        <p:tgtEl>
                                          <p:spTgt spid="24"/>
                                        </p:tgtEl>
                                      </p:cBhvr>
                                    </p:animEffect>
                                    <p:set>
                                      <p:cBhvr>
                                        <p:cTn id="46" dur="1" fill="hold">
                                          <p:stCondLst>
                                            <p:cond delay="499"/>
                                          </p:stCondLst>
                                        </p:cTn>
                                        <p:tgtEl>
                                          <p:spTgt spid="24"/>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500"/>
                                        <p:tgtEl>
                                          <p:spTgt spid="11"/>
                                        </p:tgtEl>
                                      </p:cBhvr>
                                    </p:animEffect>
                                    <p:set>
                                      <p:cBhvr>
                                        <p:cTn id="49" dur="1" fill="hold">
                                          <p:stCondLst>
                                            <p:cond delay="499"/>
                                          </p:stCondLst>
                                        </p:cTn>
                                        <p:tgtEl>
                                          <p:spTgt spid="11"/>
                                        </p:tgtEl>
                                        <p:attrNameLst>
                                          <p:attrName>style.visibility</p:attrName>
                                        </p:attrNameLst>
                                      </p:cBhvr>
                                      <p:to>
                                        <p:strVal val="hidden"/>
                                      </p:to>
                                    </p:set>
                                    <p:cmd type="call" cmd="stop">
                                      <p:cBhvr>
                                        <p:cTn id="50" dur="1">
                                          <p:stCondLst>
                                            <p:cond delay="499"/>
                                          </p:stCondLst>
                                        </p:cTn>
                                        <p:tgtEl>
                                          <p:spTgt spid="11"/>
                                        </p:tgtEl>
                                      </p:cBhvr>
                                    </p:cmd>
                                  </p:childTnLst>
                                </p:cTn>
                              </p:par>
                              <p:par>
                                <p:cTn id="51" presetID="16" presetClass="entr" presetSubtype="37"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barn(outVertical)">
                                      <p:cBhvr>
                                        <p:cTn id="53" dur="500"/>
                                        <p:tgtEl>
                                          <p:spTgt spid="34"/>
                                        </p:tgtEl>
                                      </p:cBhvr>
                                    </p:animEffect>
                                  </p:childTnLst>
                                </p:cTn>
                              </p:par>
                              <p:par>
                                <p:cTn id="54" presetID="1" presetClass="entr" presetSubtype="0"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26"/>
                                        </p:tgtEl>
                                      </p:cBhvr>
                                    </p:animEffect>
                                    <p:set>
                                      <p:cBhvr>
                                        <p:cTn id="62" dur="1" fill="hold">
                                          <p:stCondLst>
                                            <p:cond delay="499"/>
                                          </p:stCondLst>
                                        </p:cTn>
                                        <p:tgtEl>
                                          <p:spTgt spid="26"/>
                                        </p:tgtEl>
                                        <p:attrNameLst>
                                          <p:attrName>style.visibility</p:attrName>
                                        </p:attrNameLst>
                                      </p:cBhvr>
                                      <p:to>
                                        <p:strVal val="hidden"/>
                                      </p:to>
                                    </p:set>
                                  </p:childTnLst>
                                </p:cTn>
                              </p:par>
                              <p:par>
                                <p:cTn id="63" presetID="3" presetClass="exit" presetSubtype="10" fill="hold" nodeType="withEffect">
                                  <p:stCondLst>
                                    <p:cond delay="0"/>
                                  </p:stCondLst>
                                  <p:childTnLst>
                                    <p:animEffect transition="out" filter="blinds(horizontal)">
                                      <p:cBhvr>
                                        <p:cTn id="64" dur="500"/>
                                        <p:tgtEl>
                                          <p:spTgt spid="13"/>
                                        </p:tgtEl>
                                      </p:cBhvr>
                                    </p:animEffect>
                                    <p:set>
                                      <p:cBhvr>
                                        <p:cTn id="65" dur="1" fill="hold">
                                          <p:stCondLst>
                                            <p:cond delay="499"/>
                                          </p:stCondLst>
                                        </p:cTn>
                                        <p:tgtEl>
                                          <p:spTgt spid="13"/>
                                        </p:tgtEl>
                                        <p:attrNameLst>
                                          <p:attrName>style.visibility</p:attrName>
                                        </p:attrNameLst>
                                      </p:cBhvr>
                                      <p:to>
                                        <p:strVal val="hidden"/>
                                      </p:to>
                                    </p:set>
                                    <p:cmd type="call" cmd="stop">
                                      <p:cBhvr>
                                        <p:cTn id="66" dur="1">
                                          <p:stCondLst>
                                            <p:cond delay="499"/>
                                          </p:stCondLst>
                                        </p:cTn>
                                        <p:tgtEl>
                                          <p:spTgt spid="13"/>
                                        </p:tgtEl>
                                      </p:cBhvr>
                                    </p:cmd>
                                  </p:childTnLst>
                                </p:cTn>
                              </p:par>
                              <p:par>
                                <p:cTn id="67" presetID="1" presetClass="entr" presetSubtype="0" fill="hold" nodeType="withEffect">
                                  <p:stCondLst>
                                    <p:cond delay="0"/>
                                  </p:stCondLst>
                                  <p:childTnLst>
                                    <p:set>
                                      <p:cBhvr>
                                        <p:cTn id="68" dur="1" fill="hold">
                                          <p:stCondLst>
                                            <p:cond delay="0"/>
                                          </p:stCondLst>
                                        </p:cTn>
                                        <p:tgtEl>
                                          <p:spTgt spid="27"/>
                                        </p:tgtEl>
                                        <p:attrNameLst>
                                          <p:attrName>style.visibility</p:attrName>
                                        </p:attrNameLst>
                                      </p:cBhvr>
                                      <p:to>
                                        <p:strVal val="visible"/>
                                      </p:to>
                                    </p:set>
                                  </p:childTnLst>
                                </p:cTn>
                              </p:par>
                              <p:par>
                                <p:cTn id="69" presetID="16" presetClass="entr" presetSubtype="37" fill="hold" nodeType="with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barn(outVertical)">
                                      <p:cBhvr>
                                        <p:cTn id="71" dur="500"/>
                                        <p:tgtEl>
                                          <p:spTgt spid="36"/>
                                        </p:tgtEl>
                                      </p:cBhvr>
                                    </p:animEffect>
                                  </p:childTnLst>
                                </p:cTn>
                              </p:par>
                              <p:par>
                                <p:cTn id="72" presetID="1" presetClass="entr" presetSubtype="0"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3" presetClass="exit" presetSubtype="10" fill="hold" nodeType="clickEffect">
                                  <p:stCondLst>
                                    <p:cond delay="0"/>
                                  </p:stCondLst>
                                  <p:childTnLst>
                                    <p:animEffect transition="out" filter="blinds(horizontal)">
                                      <p:cBhvr>
                                        <p:cTn id="77" dur="500"/>
                                        <p:tgtEl>
                                          <p:spTgt spid="27"/>
                                        </p:tgtEl>
                                      </p:cBhvr>
                                    </p:animEffect>
                                    <p:set>
                                      <p:cBhvr>
                                        <p:cTn id="78" dur="1" fill="hold">
                                          <p:stCondLst>
                                            <p:cond delay="499"/>
                                          </p:stCondLst>
                                        </p:cTn>
                                        <p:tgtEl>
                                          <p:spTgt spid="27"/>
                                        </p:tgtEl>
                                        <p:attrNameLst>
                                          <p:attrName>style.visibility</p:attrName>
                                        </p:attrNameLst>
                                      </p:cBhvr>
                                      <p:to>
                                        <p:strVal val="hidden"/>
                                      </p:to>
                                    </p:set>
                                  </p:childTnLst>
                                </p:cTn>
                              </p:par>
                              <p:par>
                                <p:cTn id="79" presetID="3" presetClass="exit" presetSubtype="10" fill="hold" nodeType="withEffect">
                                  <p:stCondLst>
                                    <p:cond delay="0"/>
                                  </p:stCondLst>
                                  <p:childTnLst>
                                    <p:animEffect transition="out" filter="blinds(horizontal)">
                                      <p:cBhvr>
                                        <p:cTn id="80" dur="500"/>
                                        <p:tgtEl>
                                          <p:spTgt spid="18"/>
                                        </p:tgtEl>
                                      </p:cBhvr>
                                    </p:animEffect>
                                    <p:set>
                                      <p:cBhvr>
                                        <p:cTn id="81" dur="1" fill="hold">
                                          <p:stCondLst>
                                            <p:cond delay="499"/>
                                          </p:stCondLst>
                                        </p:cTn>
                                        <p:tgtEl>
                                          <p:spTgt spid="18"/>
                                        </p:tgtEl>
                                        <p:attrNameLst>
                                          <p:attrName>style.visibility</p:attrName>
                                        </p:attrNameLst>
                                      </p:cBhvr>
                                      <p:to>
                                        <p:strVal val="hidden"/>
                                      </p:to>
                                    </p:set>
                                    <p:cmd type="call" cmd="stop">
                                      <p:cBhvr>
                                        <p:cTn id="82" dur="1">
                                          <p:stCondLst>
                                            <p:cond delay="499"/>
                                          </p:stCondLst>
                                        </p:cTn>
                                        <p:tgtEl>
                                          <p:spTgt spid="18"/>
                                        </p:tgtEl>
                                      </p:cBhvr>
                                    </p:cmd>
                                  </p:childTnLst>
                                </p:cTn>
                              </p:par>
                              <p:par>
                                <p:cTn id="83" presetID="6" presetClass="entr" presetSubtype="16"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circle(in)">
                                      <p:cBhvr>
                                        <p:cTn id="85" dur="500"/>
                                        <p:tgtEl>
                                          <p:spTgt spid="28"/>
                                        </p:tgtEl>
                                      </p:cBhvr>
                                    </p:animEffect>
                                  </p:childTnLst>
                                </p:cTn>
                              </p:par>
                              <p:par>
                                <p:cTn id="86" presetID="1" presetClass="entr" presetSubtype="0" fill="hold" nodeType="withEffect">
                                  <p:stCondLst>
                                    <p:cond delay="0"/>
                                  </p:stCondLst>
                                  <p:childTnLst>
                                    <p:set>
                                      <p:cBhvr>
                                        <p:cTn id="87" dur="1" fill="hold">
                                          <p:stCondLst>
                                            <p:cond delay="0"/>
                                          </p:stCondLst>
                                        </p:cTn>
                                        <p:tgtEl>
                                          <p:spTgt spid="29"/>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20"/>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3" presetClass="exit" presetSubtype="10" fill="hold" grpId="1" nodeType="clickEffect">
                                  <p:stCondLst>
                                    <p:cond delay="0"/>
                                  </p:stCondLst>
                                  <p:childTnLst>
                                    <p:animEffect transition="out" filter="blinds(horizontal)">
                                      <p:cBhvr>
                                        <p:cTn id="93" dur="500"/>
                                        <p:tgtEl>
                                          <p:spTgt spid="28"/>
                                        </p:tgtEl>
                                      </p:cBhvr>
                                    </p:animEffect>
                                    <p:set>
                                      <p:cBhvr>
                                        <p:cTn id="94" dur="1" fill="hold">
                                          <p:stCondLst>
                                            <p:cond delay="499"/>
                                          </p:stCondLst>
                                        </p:cTn>
                                        <p:tgtEl>
                                          <p:spTgt spid="28"/>
                                        </p:tgtEl>
                                        <p:attrNameLst>
                                          <p:attrName>style.visibility</p:attrName>
                                        </p:attrNameLst>
                                      </p:cBhvr>
                                      <p:to>
                                        <p:strVal val="hidden"/>
                                      </p:to>
                                    </p:set>
                                  </p:childTnLst>
                                </p:cTn>
                              </p:par>
                              <p:par>
                                <p:cTn id="95" presetID="3" presetClass="exit" presetSubtype="10" fill="hold" nodeType="withEffect">
                                  <p:stCondLst>
                                    <p:cond delay="0"/>
                                  </p:stCondLst>
                                  <p:childTnLst>
                                    <p:animEffect transition="out" filter="blinds(horizontal)">
                                      <p:cBhvr>
                                        <p:cTn id="96" dur="500"/>
                                        <p:tgtEl>
                                          <p:spTgt spid="29"/>
                                        </p:tgtEl>
                                      </p:cBhvr>
                                    </p:animEffect>
                                    <p:set>
                                      <p:cBhvr>
                                        <p:cTn id="97" dur="1" fill="hold">
                                          <p:stCondLst>
                                            <p:cond delay="499"/>
                                          </p:stCondLst>
                                        </p:cTn>
                                        <p:tgtEl>
                                          <p:spTgt spid="29"/>
                                        </p:tgtEl>
                                        <p:attrNameLst>
                                          <p:attrName>style.visibility</p:attrName>
                                        </p:attrNameLst>
                                      </p:cBhvr>
                                      <p:to>
                                        <p:strVal val="hidden"/>
                                      </p:to>
                                    </p:set>
                                  </p:childTnLst>
                                </p:cTn>
                              </p:par>
                              <p:par>
                                <p:cTn id="98" presetID="3" presetClass="exit" presetSubtype="10" fill="hold" nodeType="withEffect">
                                  <p:stCondLst>
                                    <p:cond delay="0"/>
                                  </p:stCondLst>
                                  <p:childTnLst>
                                    <p:animEffect transition="out" filter="blinds(horizontal)">
                                      <p:cBhvr>
                                        <p:cTn id="99" dur="500"/>
                                        <p:tgtEl>
                                          <p:spTgt spid="20"/>
                                        </p:tgtEl>
                                      </p:cBhvr>
                                    </p:animEffect>
                                    <p:set>
                                      <p:cBhvr>
                                        <p:cTn id="100" dur="1" fill="hold">
                                          <p:stCondLst>
                                            <p:cond delay="499"/>
                                          </p:stCondLst>
                                        </p:cTn>
                                        <p:tgtEl>
                                          <p:spTgt spid="20"/>
                                        </p:tgtEl>
                                        <p:attrNameLst>
                                          <p:attrName>style.visibility</p:attrName>
                                        </p:attrNameLst>
                                      </p:cBhvr>
                                      <p:to>
                                        <p:strVal val="hidden"/>
                                      </p:to>
                                    </p:set>
                                    <p:cmd type="call" cmd="stop">
                                      <p:cBhvr>
                                        <p:cTn id="101" dur="1">
                                          <p:stCondLst>
                                            <p:cond delay="499"/>
                                          </p:stCondLst>
                                        </p:cTn>
                                        <p:tgtEl>
                                          <p:spTgt spid="20"/>
                                        </p:tgtEl>
                                      </p:cBhvr>
                                    </p:cmd>
                                  </p:childTnLst>
                                </p:cTn>
                              </p:par>
                              <p:par>
                                <p:cTn id="102" presetID="6" presetClass="entr" presetSubtype="16" fill="hold" grpId="0" nodeType="withEffect">
                                  <p:stCondLst>
                                    <p:cond delay="0"/>
                                  </p:stCondLst>
                                  <p:childTnLst>
                                    <p:set>
                                      <p:cBhvr>
                                        <p:cTn id="103" dur="1" fill="hold">
                                          <p:stCondLst>
                                            <p:cond delay="0"/>
                                          </p:stCondLst>
                                        </p:cTn>
                                        <p:tgtEl>
                                          <p:spTgt spid="31"/>
                                        </p:tgtEl>
                                        <p:attrNameLst>
                                          <p:attrName>style.visibility</p:attrName>
                                        </p:attrNameLst>
                                      </p:cBhvr>
                                      <p:to>
                                        <p:strVal val="visible"/>
                                      </p:to>
                                    </p:set>
                                    <p:animEffect transition="in" filter="circle(in)">
                                      <p:cBhvr>
                                        <p:cTn id="104" dur="500"/>
                                        <p:tgtEl>
                                          <p:spTgt spid="31"/>
                                        </p:tgtEl>
                                      </p:cBhvr>
                                    </p:animEffect>
                                  </p:childTnLst>
                                </p:cTn>
                              </p:par>
                              <p:par>
                                <p:cTn id="105" presetID="1" presetClass="entr" presetSubtype="0" fill="hold" nodeType="withEffect">
                                  <p:stCondLst>
                                    <p:cond delay="0"/>
                                  </p:stCondLst>
                                  <p:childTnLst>
                                    <p:set>
                                      <p:cBhvr>
                                        <p:cTn id="106" dur="1" fill="hold">
                                          <p:stCondLst>
                                            <p:cond delay="0"/>
                                          </p:stCondLst>
                                        </p:cTn>
                                        <p:tgtEl>
                                          <p:spTgt spid="32"/>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9" fill="hold" display="0">
                  <p:stCondLst>
                    <p:cond delay="indefinite"/>
                  </p:stCondLst>
                  <p:endCondLst>
                    <p:cond evt="onStopAudio" delay="0">
                      <p:tgtEl>
                        <p:sldTgt/>
                      </p:tgtEl>
                    </p:cond>
                  </p:endCondLst>
                </p:cTn>
                <p:tgtEl>
                  <p:spTgt spid="9"/>
                </p:tgtEl>
              </p:cMediaNode>
            </p:audio>
            <p:audio>
              <p:cMediaNode vol="80000">
                <p:cTn id="110" fill="hold" display="0">
                  <p:stCondLst>
                    <p:cond delay="indefinite"/>
                  </p:stCondLst>
                  <p:endCondLst>
                    <p:cond evt="onStopAudio" delay="0">
                      <p:tgtEl>
                        <p:sldTgt/>
                      </p:tgtEl>
                    </p:cond>
                  </p:endCondLst>
                </p:cTn>
                <p:tgtEl>
                  <p:spTgt spid="10"/>
                </p:tgtEl>
              </p:cMediaNode>
            </p:audio>
            <p:audio>
              <p:cMediaNode vol="80000">
                <p:cTn id="111" fill="hold" display="0">
                  <p:stCondLst>
                    <p:cond delay="indefinite"/>
                  </p:stCondLst>
                  <p:endCondLst>
                    <p:cond evt="onStopAudio" delay="0">
                      <p:tgtEl>
                        <p:sldTgt/>
                      </p:tgtEl>
                    </p:cond>
                  </p:endCondLst>
                </p:cTn>
                <p:tgtEl>
                  <p:spTgt spid="11"/>
                </p:tgtEl>
              </p:cMediaNode>
            </p:audio>
            <p:audio>
              <p:cMediaNode vol="80000">
                <p:cTn id="112" fill="hold" display="0">
                  <p:stCondLst>
                    <p:cond delay="indefinite"/>
                  </p:stCondLst>
                  <p:endCondLst>
                    <p:cond evt="onStopAudio" delay="0">
                      <p:tgtEl>
                        <p:sldTgt/>
                      </p:tgtEl>
                    </p:cond>
                  </p:endCondLst>
                </p:cTn>
                <p:tgtEl>
                  <p:spTgt spid="13"/>
                </p:tgtEl>
              </p:cMediaNode>
            </p:audio>
            <p:audio>
              <p:cMediaNode vol="80000">
                <p:cTn id="113" fill="hold" display="0">
                  <p:stCondLst>
                    <p:cond delay="indefinite"/>
                  </p:stCondLst>
                  <p:endCondLst>
                    <p:cond evt="onStopAudio" delay="0">
                      <p:tgtEl>
                        <p:sldTgt/>
                      </p:tgtEl>
                    </p:cond>
                  </p:endCondLst>
                </p:cTn>
                <p:tgtEl>
                  <p:spTgt spid="18"/>
                </p:tgtEl>
              </p:cMediaNode>
            </p:audio>
            <p:audio>
              <p:cMediaNode vol="80000">
                <p:cTn id="114" fill="hold" display="0">
                  <p:stCondLst>
                    <p:cond delay="indefinite"/>
                  </p:stCondLst>
                  <p:endCondLst>
                    <p:cond evt="onStopAudio" delay="0">
                      <p:tgtEl>
                        <p:sldTgt/>
                      </p:tgtEl>
                    </p:cond>
                  </p:endCondLst>
                </p:cTn>
                <p:tgtEl>
                  <p:spTgt spid="20"/>
                </p:tgtEl>
              </p:cMediaNode>
            </p:audio>
            <p:audio>
              <p:cMediaNode vol="80000">
                <p:cTn id="115" fill="hold" display="0">
                  <p:stCondLst>
                    <p:cond delay="indefinite"/>
                  </p:stCondLst>
                  <p:endCondLst>
                    <p:cond evt="onStopAudio" delay="0">
                      <p:tgtEl>
                        <p:sldTgt/>
                      </p:tgtEl>
                    </p:cond>
                  </p:endCondLst>
                </p:cTn>
                <p:tgtEl>
                  <p:spTgt spid="21"/>
                </p:tgtEl>
              </p:cMediaNode>
            </p:audio>
          </p:childTnLst>
        </p:cTn>
      </p:par>
    </p:tnLst>
    <p:bldLst>
      <p:bldP spid="24" grpId="0" animBg="1"/>
      <p:bldP spid="24" grpId="1" animBg="1"/>
      <p:bldP spid="28" grpId="0" animBg="1"/>
      <p:bldP spid="28" grpId="1"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xmlns="" id="{31C3B7DD-769C-4128-B6E9-B16FC59268B0}"/>
              </a:ext>
            </a:extLst>
          </p:cNvPr>
          <p:cNvPicPr>
            <a:picLocks noChangeAspect="1"/>
          </p:cNvPicPr>
          <p:nvPr/>
        </p:nvPicPr>
        <p:blipFill rotWithShape="1">
          <a:blip r:embed="rId4"/>
          <a:srcRect l="7500" t="17778" r="31875" b="14444"/>
          <a:stretch/>
        </p:blipFill>
        <p:spPr>
          <a:xfrm>
            <a:off x="762000" y="158093"/>
            <a:ext cx="10532745" cy="6623707"/>
          </a:xfrm>
          <a:prstGeom prst="rect">
            <a:avLst/>
          </a:prstGeom>
        </p:spPr>
      </p:pic>
      <p:pic>
        <p:nvPicPr>
          <p:cNvPr id="21" name="Bui Phan ca bai">
            <a:hlinkClick r:id="" action="ppaction://media"/>
            <a:extLst>
              <a:ext uri="{FF2B5EF4-FFF2-40B4-BE49-F238E27FC236}">
                <a16:creationId xmlns:a16="http://schemas.microsoft.com/office/drawing/2014/main" xmlns="" id="{9A3512E0-F07F-4AEE-B726-68EC06D7DB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52200" y="279400"/>
            <a:ext cx="406400" cy="406400"/>
          </a:xfrm>
          <a:prstGeom prst="rect">
            <a:avLst/>
          </a:prstGeom>
        </p:spPr>
      </p:pic>
    </p:spTree>
    <p:extLst>
      <p:ext uri="{BB962C8B-B14F-4D97-AF65-F5344CB8AC3E}">
        <p14:creationId xmlns:p14="http://schemas.microsoft.com/office/powerpoint/2010/main" val="2391055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audio>
              <p:cMediaNode>
                <p:cTn id="2" fill="hold" display="0">
                  <p:stCondLst>
                    <p:cond delay="indefinite"/>
                  </p:stCondLst>
                  <p:endCondLst>
                    <p:cond evt="onStopAudio" delay="0">
                      <p:tgtEl>
                        <p:sldTgt/>
                      </p:tgtEl>
                    </p:cond>
                  </p:endCondLst>
                </p:cTn>
                <p:tgtEl>
                  <p:spTgt spid="21"/>
                </p:tgtEl>
              </p:cMediaNode>
            </p:audi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6859</TotalTime>
  <Words>432</Words>
  <Application>Microsoft Office PowerPoint</Application>
  <PresentationFormat>Widescreen</PresentationFormat>
  <Paragraphs>40</Paragraphs>
  <Slides>19</Slides>
  <Notes>0</Notes>
  <HiddenSlides>0</HiddenSlides>
  <MMClips>18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Wingdings</vt:lpstr>
      <vt:lpstr>Default Design</vt:lpstr>
      <vt:lpstr>Chủ đề 3 BIẾT ƠN THẦY CÔ</vt:lpstr>
      <vt:lpstr>Chủ đề 3 BIẾT ƠN THẦY CÔ</vt:lpstr>
      <vt:lpstr>1. HÁT</vt:lpstr>
      <vt:lpstr>Giới thiệu bài hát</vt:lpstr>
      <vt:lpstr>Nghe hát mẫu</vt:lpstr>
      <vt:lpstr>Khởi động giọng</vt:lpstr>
      <vt:lpstr>Học hát từng câu (Đoạn 1)</vt:lpstr>
      <vt:lpstr>Học hát từng câu (Đoạn 2)</vt:lpstr>
      <vt:lpstr>PowerPoint Presentation</vt:lpstr>
      <vt:lpstr>Hát hoàn chỉnh cả bài</vt:lpstr>
      <vt:lpstr>2. Thường thức âm nhạc   Nghệ sĩ Nhân dân Quách Thị Hồ                                         </vt:lpstr>
      <vt:lpstr>Thảo luận nhóm</vt:lpstr>
      <vt:lpstr>PowerPoint Presentation</vt:lpstr>
      <vt:lpstr>PowerPoint Presentation</vt:lpstr>
      <vt:lpstr>PowerPoint Presentation</vt:lpstr>
      <vt:lpstr>3. Trải nghiệm và khám phá</vt:lpstr>
      <vt:lpstr>Ví dụ:</vt:lpstr>
      <vt:lpstr>PowerPoint Presentation</vt:lpstr>
      <vt:lpstr>Dặn dò về nhà</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AutoBVT</cp:lastModifiedBy>
  <cp:revision>266</cp:revision>
  <dcterms:created xsi:type="dcterms:W3CDTF">2006-11-06T13:45:38Z</dcterms:created>
  <dcterms:modified xsi:type="dcterms:W3CDTF">2021-11-01T02:06:15Z</dcterms:modified>
</cp:coreProperties>
</file>