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8"/>
  </p:notesMasterIdLst>
  <p:sldIdLst>
    <p:sldId id="292" r:id="rId2"/>
    <p:sldId id="359" r:id="rId3"/>
    <p:sldId id="358" r:id="rId4"/>
    <p:sldId id="354" r:id="rId5"/>
    <p:sldId id="351" r:id="rId6"/>
    <p:sldId id="352" r:id="rId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DE82"/>
    <a:srgbClr val="E7FFFF"/>
    <a:srgbClr val="C8FFFF"/>
    <a:srgbClr val="4B4BFF"/>
    <a:srgbClr val="EAF7F9"/>
    <a:srgbClr val="FFFFFF"/>
    <a:srgbClr val="EAF6F9"/>
    <a:srgbClr val="00602B"/>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356" autoAdjust="0"/>
  </p:normalViewPr>
  <p:slideViewPr>
    <p:cSldViewPr>
      <p:cViewPr varScale="1">
        <p:scale>
          <a:sx n="86" d="100"/>
          <a:sy n="86" d="100"/>
        </p:scale>
        <p:origin x="96" y="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467A44-B9E3-4839-A5C6-5F8A911FFAFC}" type="datetimeFigureOut">
              <a:rPr lang="en-US" smtClean="0"/>
              <a:pPr/>
              <a:t>1/6/2022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8F8F5B-8E1F-4947-81C1-D51EE90A8652}" type="slidenum">
              <a:rPr lang="en-US" smtClean="0"/>
              <a:pPr/>
              <a:t>‹#›</a:t>
            </a:fld>
            <a:endParaRPr lang="en-US"/>
          </a:p>
        </p:txBody>
      </p:sp>
    </p:spTree>
    <p:extLst>
      <p:ext uri="{BB962C8B-B14F-4D97-AF65-F5344CB8AC3E}">
        <p14:creationId xmlns:p14="http://schemas.microsoft.com/office/powerpoint/2010/main" val="1524954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8C4A0E-AE95-454F-A2E2-71B23AF28C3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7130BA-9B41-4D5B-8CD7-263DBE816A0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63D9F9-6FA6-4913-AC9C-E88B45A2737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FEDE19-A640-4E92-93C1-021EA31184C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C395E3F-7D6A-4CA7-B93E-E99E08BA59C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FB3C4FF-FCF3-423C-AF0D-CC2F270ACB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154EED5-014E-4B21-AF20-0FAAD83CEF9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49440E-59E1-47FA-B69F-0F304E99960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80BE4AC-A57C-4D7A-8622-A771FD9AD32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DEE483-DD1C-4192-AD40-C8F21048B1C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E4362E-EEC3-4576-BDFE-7739F93EDDF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97600" y="1600201"/>
            <a:ext cx="53848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CDB6DB-3D4F-49D8-8FDB-612300820E8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B6A0F44-ECC0-4664-BB81-4589E688E0B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7BB2E09-7A25-4679-9E62-65DB48CA281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40C62B-41F5-48A8-B539-C8361A2645A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0"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24581"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24582"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35C7E76-F3A5-4018-853D-E449C62038C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9FEFF"/>
              </a:clrFrom>
              <a:clrTo>
                <a:srgbClr val="F9FEFF">
                  <a:alpha val="0"/>
                </a:srgbClr>
              </a:clrTo>
            </a:clrChange>
            <a:extLst>
              <a:ext uri="{28A0092B-C50C-407E-A947-70E740481C1C}">
                <a14:useLocalDpi xmlns:a14="http://schemas.microsoft.com/office/drawing/2010/main" val="0"/>
              </a:ext>
            </a:extLst>
          </a:blip>
          <a:stretch>
            <a:fillRect/>
          </a:stretch>
        </p:blipFill>
        <p:spPr>
          <a:xfrm>
            <a:off x="152400" y="155575"/>
            <a:ext cx="1727200" cy="1930400"/>
          </a:xfrm>
          <a:prstGeom prst="rect">
            <a:avLst/>
          </a:prstGeom>
        </p:spPr>
      </p:pic>
      <p:sp>
        <p:nvSpPr>
          <p:cNvPr id="9" name="Title 3">
            <a:extLst>
              <a:ext uri="{FF2B5EF4-FFF2-40B4-BE49-F238E27FC236}">
                <a16:creationId xmlns:a16="http://schemas.microsoft.com/office/drawing/2014/main" xmlns="" id="{90960FD6-6BA1-4498-AD1B-4AB17B8A779F}"/>
              </a:ext>
            </a:extLst>
          </p:cNvPr>
          <p:cNvSpPr>
            <a:spLocks noGrp="1"/>
          </p:cNvSpPr>
          <p:nvPr>
            <p:ph type="ctrTitle"/>
          </p:nvPr>
        </p:nvSpPr>
        <p:spPr>
          <a:xfrm>
            <a:off x="2209800" y="533401"/>
            <a:ext cx="7772400" cy="1470025"/>
          </a:xfrm>
        </p:spPr>
        <p:txBody>
          <a:bodyPr/>
          <a:lstStyle/>
          <a:p>
            <a:r>
              <a:rPr lang="en-US" sz="4000" b="1">
                <a:solidFill>
                  <a:srgbClr val="0000FF"/>
                </a:solidFill>
                <a:effectLst>
                  <a:outerShdw blurRad="38100" dist="38100" dir="2700000" algn="tl">
                    <a:srgbClr val="000000">
                      <a:alpha val="43137"/>
                    </a:srgbClr>
                  </a:outerShdw>
                </a:effectLst>
              </a:rPr>
              <a:t>Chủ đề 4</a:t>
            </a:r>
            <a:br>
              <a:rPr lang="en-US" sz="4000" b="1">
                <a:solidFill>
                  <a:srgbClr val="0000FF"/>
                </a:solidFill>
                <a:effectLst>
                  <a:outerShdw blurRad="38100" dist="38100" dir="2700000" algn="tl">
                    <a:srgbClr val="000000">
                      <a:alpha val="43137"/>
                    </a:srgbClr>
                  </a:outerShdw>
                </a:effectLst>
              </a:rPr>
            </a:br>
            <a:r>
              <a:rPr lang="en-US" sz="4000" b="1">
                <a:solidFill>
                  <a:srgbClr val="C00000"/>
                </a:solidFill>
                <a:effectLst>
                  <a:outerShdw blurRad="38100" dist="38100" dir="2700000" algn="tl">
                    <a:srgbClr val="000000">
                      <a:alpha val="43137"/>
                    </a:srgbClr>
                  </a:outerShdw>
                </a:effectLst>
              </a:rPr>
              <a:t>TÌNH BẠN BỐN PHƯƠNG</a:t>
            </a:r>
            <a:endParaRPr lang="en-US" b="1" dirty="0">
              <a:solidFill>
                <a:srgbClr val="C00000"/>
              </a:solidFill>
              <a:effectLst>
                <a:outerShdw blurRad="38100" dist="38100" dir="2700000" algn="tl">
                  <a:srgbClr val="000000">
                    <a:alpha val="43137"/>
                  </a:srgbClr>
                </a:outerShdw>
              </a:effectLst>
            </a:endParaRPr>
          </a:p>
        </p:txBody>
      </p:sp>
      <p:sp>
        <p:nvSpPr>
          <p:cNvPr id="10" name="Subtitle 6">
            <a:extLst>
              <a:ext uri="{FF2B5EF4-FFF2-40B4-BE49-F238E27FC236}">
                <a16:creationId xmlns:a16="http://schemas.microsoft.com/office/drawing/2014/main" xmlns="" id="{FA357FC4-0473-45EC-81CB-2909956F26D6}"/>
              </a:ext>
            </a:extLst>
          </p:cNvPr>
          <p:cNvSpPr>
            <a:spLocks noGrp="1"/>
          </p:cNvSpPr>
          <p:nvPr>
            <p:ph type="subTitle" idx="1"/>
          </p:nvPr>
        </p:nvSpPr>
        <p:spPr>
          <a:xfrm>
            <a:off x="228600" y="2362200"/>
            <a:ext cx="11734800" cy="2312988"/>
          </a:xfrm>
        </p:spPr>
        <p:txBody>
          <a:bodyPr/>
          <a:lstStyle/>
          <a:p>
            <a:r>
              <a:rPr lang="en-US" sz="4000" b="1" dirty="0" err="1">
                <a:solidFill>
                  <a:srgbClr val="0000FF"/>
                </a:solidFill>
                <a:latin typeface="+mj-lt"/>
                <a:cs typeface="Times New Roman" panose="02020603050405020304" pitchFamily="18" charset="0"/>
              </a:rPr>
              <a:t>Tiết</a:t>
            </a:r>
            <a:r>
              <a:rPr lang="vi-VN" sz="4000" b="1" dirty="0">
                <a:solidFill>
                  <a:srgbClr val="0000FF"/>
                </a:solidFill>
                <a:latin typeface="+mj-lt"/>
                <a:cs typeface="Times New Roman" panose="02020603050405020304" pitchFamily="18" charset="0"/>
              </a:rPr>
              <a:t> </a:t>
            </a:r>
            <a:r>
              <a:rPr lang="en-US" sz="4000" b="1" smtClean="0">
                <a:solidFill>
                  <a:srgbClr val="0000FF"/>
                </a:solidFill>
                <a:latin typeface="+mj-lt"/>
                <a:cs typeface="Times New Roman" panose="02020603050405020304" pitchFamily="18" charset="0"/>
              </a:rPr>
              <a:t>18</a:t>
            </a:r>
            <a:endParaRPr lang="en-US" sz="4000" b="1" dirty="0">
              <a:solidFill>
                <a:srgbClr val="0000FF"/>
              </a:solidFill>
              <a:latin typeface="+mj-lt"/>
              <a:cs typeface="Times New Roman" panose="02020603050405020304" pitchFamily="18" charset="0"/>
            </a:endParaRPr>
          </a:p>
          <a:p>
            <a:pPr algn="just"/>
            <a:r>
              <a:rPr lang="en-US" sz="2800" b="1" dirty="0">
                <a:solidFill>
                  <a:srgbClr val="C00000"/>
                </a:solidFill>
                <a:cs typeface="Times New Roman" panose="02020603050405020304" pitchFamily="18" charset="0"/>
              </a:rPr>
              <a:t>– </a:t>
            </a:r>
            <a:r>
              <a:rPr lang="en-US" sz="2800" b="1" dirty="0" err="1">
                <a:solidFill>
                  <a:srgbClr val="C00000"/>
                </a:solidFill>
                <a:cs typeface="Times New Roman" panose="02020603050405020304" pitchFamily="18" charset="0"/>
              </a:rPr>
              <a:t>Nghe</a:t>
            </a:r>
            <a:r>
              <a:rPr lang="en-US" sz="2800" b="1" dirty="0">
                <a:solidFill>
                  <a:srgbClr val="C00000"/>
                </a:solidFill>
                <a:cs typeface="Times New Roman" panose="02020603050405020304" pitchFamily="18" charset="0"/>
              </a:rPr>
              <a:t> </a:t>
            </a:r>
            <a:r>
              <a:rPr lang="en-US" sz="2800" b="1" dirty="0" err="1">
                <a:solidFill>
                  <a:srgbClr val="C00000"/>
                </a:solidFill>
                <a:cs typeface="Times New Roman" panose="02020603050405020304" pitchFamily="18" charset="0"/>
              </a:rPr>
              <a:t>tác</a:t>
            </a:r>
            <a:r>
              <a:rPr lang="en-US" sz="2800" b="1" dirty="0">
                <a:solidFill>
                  <a:srgbClr val="C00000"/>
                </a:solidFill>
                <a:cs typeface="Times New Roman" panose="02020603050405020304" pitchFamily="18" charset="0"/>
              </a:rPr>
              <a:t> </a:t>
            </a:r>
            <a:r>
              <a:rPr lang="en-US" sz="2800" b="1" dirty="0" err="1">
                <a:solidFill>
                  <a:srgbClr val="C00000"/>
                </a:solidFill>
                <a:cs typeface="Times New Roman" panose="02020603050405020304" pitchFamily="18" charset="0"/>
              </a:rPr>
              <a:t>phẩm</a:t>
            </a:r>
            <a:r>
              <a:rPr lang="en-US" sz="2800" b="1" dirty="0">
                <a:solidFill>
                  <a:srgbClr val="C00000"/>
                </a:solidFill>
                <a:cs typeface="Times New Roman" panose="02020603050405020304" pitchFamily="18" charset="0"/>
              </a:rPr>
              <a:t> </a:t>
            </a:r>
            <a:r>
              <a:rPr lang="en-US" sz="2800" b="1" i="1" dirty="0">
                <a:solidFill>
                  <a:srgbClr val="C00000"/>
                </a:solidFill>
                <a:latin typeface="+mj-lt"/>
                <a:cs typeface="Times New Roman" panose="02020603050405020304" pitchFamily="18" charset="0"/>
              </a:rPr>
              <a:t>Turkish March</a:t>
            </a:r>
            <a:r>
              <a:rPr lang="en-US" sz="2800" b="1" dirty="0">
                <a:solidFill>
                  <a:srgbClr val="C00000"/>
                </a:solidFill>
                <a:cs typeface="Times New Roman" panose="02020603050405020304" pitchFamily="18" charset="0"/>
              </a:rPr>
              <a:t>; </a:t>
            </a:r>
            <a:r>
              <a:rPr lang="en-US" sz="2800" b="1" dirty="0" err="1">
                <a:solidFill>
                  <a:srgbClr val="C00000"/>
                </a:solidFill>
                <a:cs typeface="Times New Roman" panose="02020603050405020304" pitchFamily="18" charset="0"/>
              </a:rPr>
              <a:t>nhạc</a:t>
            </a:r>
            <a:r>
              <a:rPr lang="en-US" sz="2800" b="1" dirty="0">
                <a:solidFill>
                  <a:srgbClr val="C00000"/>
                </a:solidFill>
                <a:cs typeface="Times New Roman" panose="02020603050405020304" pitchFamily="18" charset="0"/>
              </a:rPr>
              <a:t> </a:t>
            </a:r>
            <a:r>
              <a:rPr lang="en-US" sz="2800" b="1" dirty="0" err="1">
                <a:solidFill>
                  <a:srgbClr val="C00000"/>
                </a:solidFill>
                <a:cs typeface="Times New Roman" panose="02020603050405020304" pitchFamily="18" charset="0"/>
              </a:rPr>
              <a:t>sĩ</a:t>
            </a:r>
            <a:r>
              <a:rPr lang="en-US" sz="2800" b="1" dirty="0">
                <a:solidFill>
                  <a:srgbClr val="C00000"/>
                </a:solidFill>
                <a:cs typeface="Times New Roman" panose="02020603050405020304" pitchFamily="18" charset="0"/>
              </a:rPr>
              <a:t> </a:t>
            </a:r>
            <a:r>
              <a:rPr lang="en-US" sz="2800" b="1" dirty="0">
                <a:solidFill>
                  <a:srgbClr val="C00000"/>
                </a:solidFill>
                <a:latin typeface="+mj-lt"/>
                <a:cs typeface="Times New Roman" panose="02020603050405020304" pitchFamily="18" charset="0"/>
              </a:rPr>
              <a:t>Wolfgang Amadeus Mozart</a:t>
            </a:r>
            <a:endParaRPr lang="en-US" sz="2800" b="1" i="1" dirty="0">
              <a:solidFill>
                <a:srgbClr val="C00000"/>
              </a:solidFill>
              <a:latin typeface="+mj-lt"/>
              <a:cs typeface="Times New Roman" panose="02020603050405020304" pitchFamily="18" charset="0"/>
            </a:endParaRPr>
          </a:p>
          <a:p>
            <a:pPr algn="just"/>
            <a:r>
              <a:rPr lang="en-US" sz="2800" b="1" i="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Ôn</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tập</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bài</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hát</a:t>
            </a:r>
            <a:r>
              <a:rPr lang="en-US" sz="2800" b="1" dirty="0">
                <a:solidFill>
                  <a:srgbClr val="C00000"/>
                </a:solidFill>
                <a:latin typeface="+mj-lt"/>
                <a:cs typeface="Times New Roman" panose="02020603050405020304" pitchFamily="18" charset="0"/>
              </a:rPr>
              <a:t> </a:t>
            </a:r>
            <a:r>
              <a:rPr lang="en-US" sz="2800" b="1" i="1" dirty="0" err="1">
                <a:solidFill>
                  <a:srgbClr val="C00000"/>
                </a:solidFill>
                <a:latin typeface="+mj-lt"/>
                <a:cs typeface="Times New Roman" panose="02020603050405020304" pitchFamily="18" charset="0"/>
              </a:rPr>
              <a:t>Tình</a:t>
            </a:r>
            <a:r>
              <a:rPr lang="en-US" sz="2800" b="1" i="1" dirty="0">
                <a:solidFill>
                  <a:srgbClr val="C00000"/>
                </a:solidFill>
                <a:latin typeface="+mj-lt"/>
                <a:cs typeface="Times New Roman" panose="02020603050405020304" pitchFamily="18" charset="0"/>
              </a:rPr>
              <a:t> </a:t>
            </a:r>
            <a:r>
              <a:rPr lang="en-US" sz="2800" b="1" i="1" dirty="0" err="1">
                <a:solidFill>
                  <a:srgbClr val="C00000"/>
                </a:solidFill>
                <a:latin typeface="+mj-lt"/>
                <a:cs typeface="Times New Roman" panose="02020603050405020304" pitchFamily="18" charset="0"/>
              </a:rPr>
              <a:t>bạn</a:t>
            </a:r>
            <a:r>
              <a:rPr lang="en-US" sz="2800" b="1" i="1" dirty="0">
                <a:solidFill>
                  <a:srgbClr val="C00000"/>
                </a:solidFill>
                <a:latin typeface="+mj-lt"/>
                <a:cs typeface="Times New Roman" panose="02020603050405020304" pitchFamily="18" charset="0"/>
              </a:rPr>
              <a:t> </a:t>
            </a:r>
            <a:r>
              <a:rPr lang="en-US" sz="2800" b="1" i="1" dirty="0" err="1">
                <a:solidFill>
                  <a:srgbClr val="C00000"/>
                </a:solidFill>
                <a:latin typeface="+mj-lt"/>
                <a:cs typeface="Times New Roman" panose="02020603050405020304" pitchFamily="18" charset="0"/>
              </a:rPr>
              <a:t>bốn</a:t>
            </a:r>
            <a:r>
              <a:rPr lang="en-US" sz="2800" b="1" i="1" dirty="0">
                <a:solidFill>
                  <a:srgbClr val="C00000"/>
                </a:solidFill>
                <a:latin typeface="+mj-lt"/>
                <a:cs typeface="Times New Roman" panose="02020603050405020304" pitchFamily="18" charset="0"/>
              </a:rPr>
              <a:t> </a:t>
            </a:r>
            <a:r>
              <a:rPr lang="en-US" sz="2800" b="1" i="1" dirty="0" err="1">
                <a:solidFill>
                  <a:srgbClr val="C00000"/>
                </a:solidFill>
                <a:latin typeface="+mj-lt"/>
                <a:cs typeface="Times New Roman" panose="02020603050405020304" pitchFamily="18" charset="0"/>
              </a:rPr>
              <a:t>phương</a:t>
            </a:r>
            <a:endParaRPr lang="en-US" sz="2800" dirty="0">
              <a:solidFill>
                <a:srgbClr val="C00000"/>
              </a:solidFill>
              <a:latin typeface="+mj-lt"/>
              <a:cs typeface="Times New Roman" panose="02020603050405020304" pitchFamily="18" charset="0"/>
            </a:endParaRPr>
          </a:p>
          <a:p>
            <a:pPr algn="just"/>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Trải</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nghiệm</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và</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khám</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phá</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Thể</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hiện</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vòng</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hợp</a:t>
            </a:r>
            <a:r>
              <a:rPr lang="en-US" sz="2800" b="1" dirty="0">
                <a:solidFill>
                  <a:srgbClr val="C00000"/>
                </a:solidFill>
                <a:latin typeface="+mj-lt"/>
                <a:cs typeface="Times New Roman" panose="02020603050405020304" pitchFamily="18" charset="0"/>
              </a:rPr>
              <a:t> </a:t>
            </a:r>
            <a:r>
              <a:rPr lang="en-US" sz="2800" b="1" dirty="0" err="1">
                <a:solidFill>
                  <a:srgbClr val="C00000"/>
                </a:solidFill>
                <a:latin typeface="+mj-lt"/>
                <a:cs typeface="Times New Roman" panose="02020603050405020304" pitchFamily="18" charset="0"/>
              </a:rPr>
              <a:t>âm</a:t>
            </a:r>
            <a:endParaRPr lang="en-US" sz="2800" dirty="0">
              <a:solidFill>
                <a:srgbClr val="C00000"/>
              </a:solidFill>
              <a:latin typeface="+mj-lt"/>
              <a:cs typeface="Times New Roman" panose="02020603050405020304" pitchFamily="18" charset="0"/>
            </a:endParaRPr>
          </a:p>
        </p:txBody>
      </p:sp>
    </p:spTree>
    <p:extLst>
      <p:ext uri="{BB962C8B-B14F-4D97-AF65-F5344CB8AC3E}">
        <p14:creationId xmlns:p14="http://schemas.microsoft.com/office/powerpoint/2010/main" val="2754349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8000" b="-68000"/>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057FE9F0-BD26-461A-B77B-EA4D076F8FB6}"/>
              </a:ext>
            </a:extLst>
          </p:cNvPr>
          <p:cNvGrpSpPr/>
          <p:nvPr/>
        </p:nvGrpSpPr>
        <p:grpSpPr>
          <a:xfrm>
            <a:off x="1752600" y="1524000"/>
            <a:ext cx="8563537" cy="5105400"/>
            <a:chOff x="1447800" y="828676"/>
            <a:chExt cx="9249337" cy="5724524"/>
          </a:xfrm>
        </p:grpSpPr>
        <p:pic>
          <p:nvPicPr>
            <p:cNvPr id="6" name="Picture 5">
              <a:extLst>
                <a:ext uri="{FF2B5EF4-FFF2-40B4-BE49-F238E27FC236}">
                  <a16:creationId xmlns:a16="http://schemas.microsoft.com/office/drawing/2014/main" xmlns="" id="{F487D418-E644-4333-B2B3-A49DFEE94E54}"/>
                </a:ext>
              </a:extLst>
            </p:cNvPr>
            <p:cNvPicPr>
              <a:picLocks noChangeAspect="1"/>
            </p:cNvPicPr>
            <p:nvPr/>
          </p:nvPicPr>
          <p:blipFill rotWithShape="1">
            <a:blip r:embed="rId3">
              <a:clrChange>
                <a:clrFrom>
                  <a:srgbClr val="FFFFFF"/>
                </a:clrFrom>
                <a:clrTo>
                  <a:srgbClr val="FFFFFF">
                    <a:alpha val="0"/>
                  </a:srgbClr>
                </a:clrTo>
              </a:clrChange>
            </a:blip>
            <a:srcRect t="20139"/>
            <a:stretch/>
          </p:blipFill>
          <p:spPr>
            <a:xfrm>
              <a:off x="1447800" y="1142855"/>
              <a:ext cx="9249337" cy="5410345"/>
            </a:xfrm>
            <a:prstGeom prst="rect">
              <a:avLst/>
            </a:prstGeom>
          </p:spPr>
        </p:pic>
        <p:pic>
          <p:nvPicPr>
            <p:cNvPr id="9" name="Picture 8">
              <a:extLst>
                <a:ext uri="{FF2B5EF4-FFF2-40B4-BE49-F238E27FC236}">
                  <a16:creationId xmlns:a16="http://schemas.microsoft.com/office/drawing/2014/main" xmlns="" id="{6C0BE89D-6C3C-437A-9B85-55793C3769F0}"/>
                </a:ext>
              </a:extLst>
            </p:cNvPr>
            <p:cNvPicPr>
              <a:picLocks noChangeAspect="1"/>
            </p:cNvPicPr>
            <p:nvPr/>
          </p:nvPicPr>
          <p:blipFill rotWithShape="1">
            <a:blip r:embed="rId3">
              <a:clrChange>
                <a:clrFrom>
                  <a:srgbClr val="FFFFFF"/>
                </a:clrFrom>
                <a:clrTo>
                  <a:srgbClr val="FFFFFF">
                    <a:alpha val="0"/>
                  </a:srgbClr>
                </a:clrTo>
              </a:clrChange>
            </a:blip>
            <a:srcRect l="30196" t="9165" r="29159" b="82917"/>
            <a:stretch/>
          </p:blipFill>
          <p:spPr>
            <a:xfrm>
              <a:off x="4448175" y="828676"/>
              <a:ext cx="3362324" cy="542924"/>
            </a:xfrm>
            <a:prstGeom prst="rect">
              <a:avLst/>
            </a:prstGeom>
          </p:spPr>
        </p:pic>
        <p:pic>
          <p:nvPicPr>
            <p:cNvPr id="1028" name="Picture 4" descr="Wolfgang Amadeus Mozart | Pianista - Superb Wiki | Fandom">
              <a:extLst>
                <a:ext uri="{FF2B5EF4-FFF2-40B4-BE49-F238E27FC236}">
                  <a16:creationId xmlns:a16="http://schemas.microsoft.com/office/drawing/2014/main" xmlns="" id="{9F913F9F-C2F6-453C-B2C5-2CA1D8E6EB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626"/>
            <a:stretch/>
          </p:blipFill>
          <p:spPr bwMode="auto">
            <a:xfrm>
              <a:off x="1600200" y="1828655"/>
              <a:ext cx="4060032" cy="426303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1">
            <a:extLst>
              <a:ext uri="{FF2B5EF4-FFF2-40B4-BE49-F238E27FC236}">
                <a16:creationId xmlns:a16="http://schemas.microsoft.com/office/drawing/2014/main" xmlns="" id="{1E69E3C0-8323-4AED-AB4E-1A4866065112}"/>
              </a:ext>
            </a:extLst>
          </p:cNvPr>
          <p:cNvSpPr txBox="1">
            <a:spLocks/>
          </p:cNvSpPr>
          <p:nvPr/>
        </p:nvSpPr>
        <p:spPr bwMode="auto">
          <a:xfrm>
            <a:off x="304800" y="0"/>
            <a:ext cx="1158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200" b="1" kern="0">
                <a:solidFill>
                  <a:srgbClr val="0000FF"/>
                </a:solidFill>
                <a:cs typeface="Times New Roman" panose="02020603050405020304" pitchFamily="18" charset="0"/>
              </a:rPr>
              <a:t>I. Nghe tác phẩm </a:t>
            </a:r>
            <a:r>
              <a:rPr lang="en-US" sz="3200" b="1" i="1" kern="0">
                <a:solidFill>
                  <a:srgbClr val="0000FF"/>
                </a:solidFill>
                <a:cs typeface="Times New Roman" panose="02020603050405020304" pitchFamily="18" charset="0"/>
              </a:rPr>
              <a:t>Turkish March</a:t>
            </a:r>
            <a:r>
              <a:rPr lang="en-US" sz="3200" b="1" kern="0">
                <a:solidFill>
                  <a:srgbClr val="0000FF"/>
                </a:solidFill>
                <a:cs typeface="Times New Roman" panose="02020603050405020304" pitchFamily="18" charset="0"/>
              </a:rPr>
              <a:t>;</a:t>
            </a:r>
            <a:br>
              <a:rPr lang="en-US" sz="3200" b="1" kern="0">
                <a:solidFill>
                  <a:srgbClr val="0000FF"/>
                </a:solidFill>
                <a:cs typeface="Times New Roman" panose="02020603050405020304" pitchFamily="18" charset="0"/>
              </a:rPr>
            </a:br>
            <a:r>
              <a:rPr lang="en-US" sz="3200" b="1" kern="0">
                <a:solidFill>
                  <a:srgbClr val="0000FF"/>
                </a:solidFill>
                <a:cs typeface="Times New Roman" panose="02020603050405020304" pitchFamily="18" charset="0"/>
              </a:rPr>
              <a:t>nhạc sĩ Wolfgang Amadeus Mozart</a:t>
            </a:r>
          </a:p>
        </p:txBody>
      </p:sp>
    </p:spTree>
    <p:extLst>
      <p:ext uri="{BB962C8B-B14F-4D97-AF65-F5344CB8AC3E}">
        <p14:creationId xmlns:p14="http://schemas.microsoft.com/office/powerpoint/2010/main" val="198083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11582400" cy="457200"/>
          </a:xfrm>
        </p:spPr>
        <p:txBody>
          <a:bodyPr/>
          <a:lstStyle/>
          <a:p>
            <a:r>
              <a:rPr lang="en-US" sz="3200" b="1">
                <a:solidFill>
                  <a:srgbClr val="0000FF"/>
                </a:solidFill>
                <a:cs typeface="Times New Roman" panose="02020603050405020304" pitchFamily="18" charset="0"/>
              </a:rPr>
              <a:t>1. Nghe tác phẩm</a:t>
            </a:r>
          </a:p>
        </p:txBody>
      </p:sp>
      <p:pic>
        <p:nvPicPr>
          <p:cNvPr id="3" name="Hành khúc Thổ Nhĩ Kì_x264">
            <a:hlinkClick r:id="" action="ppaction://media"/>
            <a:extLst>
              <a:ext uri="{FF2B5EF4-FFF2-40B4-BE49-F238E27FC236}">
                <a16:creationId xmlns:a16="http://schemas.microsoft.com/office/drawing/2014/main" xmlns="" id="{FABEF8FE-F8EA-4A26-8BFC-7371807393E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685800"/>
            <a:ext cx="10820400" cy="6096000"/>
          </a:xfrm>
          <a:prstGeom prst="rect">
            <a:avLst/>
          </a:prstGeom>
        </p:spPr>
      </p:pic>
    </p:spTree>
    <p:extLst>
      <p:ext uri="{BB962C8B-B14F-4D97-AF65-F5344CB8AC3E}">
        <p14:creationId xmlns:p14="http://schemas.microsoft.com/office/powerpoint/2010/main" val="877053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3962400" cy="457200"/>
          </a:xfrm>
        </p:spPr>
        <p:txBody>
          <a:bodyPr/>
          <a:lstStyle/>
          <a:p>
            <a:r>
              <a:rPr lang="en-US" sz="3200" b="1">
                <a:solidFill>
                  <a:srgbClr val="00B050"/>
                </a:solidFill>
                <a:cs typeface="Times New Roman" panose="02020603050405020304" pitchFamily="18" charset="0"/>
              </a:rPr>
              <a:t>Thảo luận nhóm</a:t>
            </a:r>
          </a:p>
        </p:txBody>
      </p:sp>
      <p:sp>
        <p:nvSpPr>
          <p:cNvPr id="7" name="Rectangle 2"/>
          <p:cNvSpPr>
            <a:spLocks noChangeArrowheads="1"/>
          </p:cNvSpPr>
          <p:nvPr/>
        </p:nvSpPr>
        <p:spPr bwMode="auto">
          <a:xfrm>
            <a:off x="76200" y="1262744"/>
            <a:ext cx="5257800" cy="3513182"/>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wrap="square" lIns="91440" tIns="38088" rIns="91440" bIns="38088" numCol="1" anchor="ctr" anchorCtr="0" compatLnSpc="1">
            <a:prstTxWarp prst="textNoShape">
              <a:avLst/>
            </a:prstTxWarp>
            <a:spAutoFit/>
          </a:bodyPr>
          <a:lstStyle/>
          <a:p>
            <a:pPr marL="342900" marR="0" lvl="0" indent="-342900" algn="just" defTabSz="914400" rtl="0" eaLnBrk="0" fontAlgn="base" latinLnBrk="0" hangingPunct="0">
              <a:lnSpc>
                <a:spcPct val="114000"/>
              </a:lnSpc>
              <a:spcBef>
                <a:spcPts val="300"/>
              </a:spcBef>
              <a:spcAft>
                <a:spcPts val="300"/>
              </a:spcAft>
              <a:buClrTx/>
              <a:buSzTx/>
              <a:buFont typeface="Wingdings" panose="05000000000000000000" pitchFamily="2" charset="2"/>
              <a:buChar char="Ø"/>
              <a:tabLst/>
            </a:pPr>
            <a:r>
              <a:rPr lang="vi-VN" sz="2000">
                <a:solidFill>
                  <a:srgbClr val="0000FF"/>
                </a:solidFill>
                <a:effectLst/>
                <a:latin typeface="+mj-lt"/>
                <a:ea typeface="Calibri" panose="020F0502020204030204" pitchFamily="34" charset="0"/>
              </a:rPr>
              <a:t>Bản nhạc </a:t>
            </a:r>
            <a:r>
              <a:rPr lang="en-US" sz="2000" i="1">
                <a:solidFill>
                  <a:srgbClr val="C00000"/>
                </a:solidFill>
                <a:effectLst/>
                <a:latin typeface="+mj-lt"/>
                <a:ea typeface="Calibri" panose="020F0502020204030204" pitchFamily="34" charset="0"/>
              </a:rPr>
              <a:t>Turkish March </a:t>
            </a:r>
            <a:r>
              <a:rPr lang="vi-VN" sz="2000">
                <a:solidFill>
                  <a:srgbClr val="0000FF"/>
                </a:solidFill>
                <a:effectLst/>
                <a:latin typeface="+mj-lt"/>
                <a:ea typeface="Calibri" panose="020F0502020204030204" pitchFamily="34" charset="0"/>
              </a:rPr>
              <a:t>được chơi bằng nhạc cụ nào</a:t>
            </a:r>
            <a:r>
              <a:rPr lang="en-US" sz="2000">
                <a:solidFill>
                  <a:srgbClr val="0000FF"/>
                </a:solidFill>
                <a:effectLst/>
                <a:latin typeface="+mj-lt"/>
                <a:ea typeface="Calibri" panose="020F0502020204030204" pitchFamily="34" charset="0"/>
              </a:rPr>
              <a:t>?</a:t>
            </a:r>
            <a:endParaRPr lang="en-US" sz="2000">
              <a:solidFill>
                <a:srgbClr val="0000FF"/>
              </a:solidFill>
              <a:latin typeface="+mj-lt"/>
              <a:ea typeface="Calibri" panose="020F0502020204030204" pitchFamily="34" charset="0"/>
            </a:endParaRPr>
          </a:p>
          <a:p>
            <a:pPr marL="342900" marR="0" lvl="0" indent="-342900" algn="just" defTabSz="914400" rtl="0" eaLnBrk="0" fontAlgn="base" latinLnBrk="0" hangingPunct="0">
              <a:lnSpc>
                <a:spcPct val="114000"/>
              </a:lnSpc>
              <a:spcBef>
                <a:spcPts val="300"/>
              </a:spcBef>
              <a:spcAft>
                <a:spcPts val="300"/>
              </a:spcAft>
              <a:buClrTx/>
              <a:buSzTx/>
              <a:buFont typeface="Wingdings" panose="05000000000000000000" pitchFamily="2" charset="2"/>
              <a:buChar char="Ø"/>
              <a:tabLst/>
            </a:pPr>
            <a:r>
              <a:rPr lang="vi-VN" sz="2000">
                <a:solidFill>
                  <a:srgbClr val="0000FF"/>
                </a:solidFill>
                <a:effectLst/>
                <a:latin typeface="+mj-lt"/>
                <a:ea typeface="Calibri" panose="020F0502020204030204" pitchFamily="34" charset="0"/>
              </a:rPr>
              <a:t>Bản nhạc được chơi với nhịp độ nhanh hay chậm</a:t>
            </a:r>
            <a:r>
              <a:rPr lang="en-US" sz="2000">
                <a:solidFill>
                  <a:srgbClr val="0000FF"/>
                </a:solidFill>
                <a:effectLst/>
                <a:latin typeface="+mj-lt"/>
                <a:ea typeface="Calibri" panose="020F0502020204030204" pitchFamily="34" charset="0"/>
              </a:rPr>
              <a:t>?</a:t>
            </a:r>
          </a:p>
          <a:p>
            <a:pPr marL="342900" marR="0" lvl="0" indent="-342900" algn="just" defTabSz="914400" rtl="0" eaLnBrk="0" fontAlgn="base" latinLnBrk="0" hangingPunct="0">
              <a:lnSpc>
                <a:spcPct val="114000"/>
              </a:lnSpc>
              <a:spcBef>
                <a:spcPts val="300"/>
              </a:spcBef>
              <a:spcAft>
                <a:spcPts val="300"/>
              </a:spcAft>
              <a:buClrTx/>
              <a:buSzTx/>
              <a:buFont typeface="Wingdings" panose="05000000000000000000" pitchFamily="2" charset="2"/>
              <a:buChar char="Ø"/>
              <a:tabLst/>
            </a:pPr>
            <a:r>
              <a:rPr lang="vi-VN" sz="2000">
                <a:solidFill>
                  <a:srgbClr val="0000FF"/>
                </a:solidFill>
                <a:effectLst/>
                <a:latin typeface="+mj-lt"/>
                <a:ea typeface="Calibri" panose="020F0502020204030204" pitchFamily="34" charset="0"/>
              </a:rPr>
              <a:t>Bản nhạc được chơi với cường độ mạnh hay nhẹ</a:t>
            </a:r>
            <a:r>
              <a:rPr lang="en-US" sz="2000">
                <a:solidFill>
                  <a:srgbClr val="0000FF"/>
                </a:solidFill>
                <a:effectLst/>
                <a:latin typeface="+mj-lt"/>
                <a:ea typeface="Calibri" panose="020F0502020204030204" pitchFamily="34" charset="0"/>
              </a:rPr>
              <a:t>?</a:t>
            </a:r>
          </a:p>
          <a:p>
            <a:pPr marL="342900" marR="0" lvl="0" indent="-342900" algn="just" defTabSz="914400" rtl="0" eaLnBrk="0" fontAlgn="base" latinLnBrk="0" hangingPunct="0">
              <a:lnSpc>
                <a:spcPct val="114000"/>
              </a:lnSpc>
              <a:spcBef>
                <a:spcPts val="300"/>
              </a:spcBef>
              <a:spcAft>
                <a:spcPts val="300"/>
              </a:spcAft>
              <a:buClrTx/>
              <a:buSzTx/>
              <a:buFont typeface="Wingdings" panose="05000000000000000000" pitchFamily="2" charset="2"/>
              <a:buChar char="Ø"/>
              <a:tabLst/>
            </a:pPr>
            <a:r>
              <a:rPr lang="vi-VN" sz="2000">
                <a:solidFill>
                  <a:srgbClr val="0000FF"/>
                </a:solidFill>
                <a:effectLst/>
                <a:latin typeface="+mj-lt"/>
                <a:ea typeface="Calibri" panose="020F0502020204030204" pitchFamily="34" charset="0"/>
              </a:rPr>
              <a:t>Bản nhạc </a:t>
            </a:r>
            <a:r>
              <a:rPr lang="en-US" sz="2000">
                <a:solidFill>
                  <a:srgbClr val="0000FF"/>
                </a:solidFill>
                <a:effectLst/>
                <a:latin typeface="+mj-lt"/>
                <a:ea typeface="Calibri" panose="020F0502020204030204" pitchFamily="34" charset="0"/>
              </a:rPr>
              <a:t>có tính chất âm nhạc như thế </a:t>
            </a:r>
            <a:r>
              <a:rPr lang="en-US" sz="2000">
                <a:solidFill>
                  <a:srgbClr val="0000FF"/>
                </a:solidFill>
                <a:effectLst/>
                <a:latin typeface="Times New Roman" panose="02020603050405020304" pitchFamily="18" charset="0"/>
                <a:ea typeface="Calibri" panose="020F0502020204030204" pitchFamily="34" charset="0"/>
              </a:rPr>
              <a:t>nào?</a:t>
            </a:r>
          </a:p>
          <a:p>
            <a:pPr marL="342900" marR="0" lvl="0" indent="-342900" algn="just" defTabSz="914400" rtl="0" eaLnBrk="0" fontAlgn="base" latinLnBrk="0" hangingPunct="0">
              <a:lnSpc>
                <a:spcPct val="114000"/>
              </a:lnSpc>
              <a:spcBef>
                <a:spcPts val="300"/>
              </a:spcBef>
              <a:spcAft>
                <a:spcPts val="300"/>
              </a:spcAft>
              <a:buClrTx/>
              <a:buSzTx/>
              <a:buFont typeface="Wingdings" panose="05000000000000000000" pitchFamily="2" charset="2"/>
              <a:buChar char="Ø"/>
              <a:tabLst/>
            </a:pPr>
            <a:r>
              <a:rPr kumimoji="0" lang="en-US" altLang="vi-VN" sz="2000" b="0" u="none" strike="noStrike" cap="none" normalizeH="0" baseline="0">
                <a:ln>
                  <a:noFill/>
                </a:ln>
                <a:solidFill>
                  <a:srgbClr val="0000FF"/>
                </a:solidFill>
                <a:effectLst/>
                <a:latin typeface="+mn-lt"/>
                <a:ea typeface="Times New Roman" panose="02020603050405020304" pitchFamily="18" charset="0"/>
                <a:cs typeface="Times New Roman" panose="02020603050405020304" pitchFamily="18" charset="0"/>
              </a:rPr>
              <a:t>Nêu cảm nhận của em về tác phẩm. </a:t>
            </a:r>
            <a:endParaRPr kumimoji="0" lang="en-US" altLang="vi-VN" sz="2000" b="0" u="none" strike="noStrike" cap="none" normalizeH="0" baseline="0">
              <a:ln>
                <a:noFill/>
              </a:ln>
              <a:solidFill>
                <a:srgbClr val="0000FF"/>
              </a:solidFill>
              <a:effectLst/>
              <a:latin typeface="+mn-lt"/>
            </a:endParaRPr>
          </a:p>
        </p:txBody>
      </p:sp>
      <p:pic>
        <p:nvPicPr>
          <p:cNvPr id="11" name="Picture 4" descr="https://tuannguyenweb.files.wordpress.com/2017/05/8209cd50d6a29bf52a674ca37df94565_students-group-work-by-pietluk-children-group-work-clipart_2213-1650.png?w=107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5029200"/>
            <a:ext cx="1981200" cy="147759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xmlns="" id="{D6C3D95E-9C9F-4862-80A1-673F0CEEACC6}"/>
              </a:ext>
            </a:extLst>
          </p:cNvPr>
          <p:cNvGrpSpPr/>
          <p:nvPr/>
        </p:nvGrpSpPr>
        <p:grpSpPr>
          <a:xfrm>
            <a:off x="5410200" y="533400"/>
            <a:ext cx="6400800" cy="5094514"/>
            <a:chOff x="1314449" y="257175"/>
            <a:chExt cx="9363075" cy="5727737"/>
          </a:xfrm>
        </p:grpSpPr>
        <p:pic>
          <p:nvPicPr>
            <p:cNvPr id="9" name="Picture 8">
              <a:extLst>
                <a:ext uri="{FF2B5EF4-FFF2-40B4-BE49-F238E27FC236}">
                  <a16:creationId xmlns:a16="http://schemas.microsoft.com/office/drawing/2014/main" xmlns="" id="{6D3E7A4A-B657-4DDA-A64E-34002CC9A9E3}"/>
                </a:ext>
              </a:extLst>
            </p:cNvPr>
            <p:cNvPicPr>
              <a:picLocks noChangeAspect="1"/>
            </p:cNvPicPr>
            <p:nvPr/>
          </p:nvPicPr>
          <p:blipFill rotWithShape="1">
            <a:blip r:embed="rId3">
              <a:clrChange>
                <a:clrFrom>
                  <a:srgbClr val="FFFFFF"/>
                </a:clrFrom>
                <a:clrTo>
                  <a:srgbClr val="FFFFFF">
                    <a:alpha val="0"/>
                  </a:srgbClr>
                </a:clrTo>
              </a:clrChange>
            </a:blip>
            <a:srcRect t="20139"/>
            <a:stretch/>
          </p:blipFill>
          <p:spPr>
            <a:xfrm>
              <a:off x="1314449" y="508037"/>
              <a:ext cx="9363075" cy="5476875"/>
            </a:xfrm>
            <a:prstGeom prst="rect">
              <a:avLst/>
            </a:prstGeom>
          </p:spPr>
        </p:pic>
        <p:pic>
          <p:nvPicPr>
            <p:cNvPr id="10" name="Picture 9">
              <a:extLst>
                <a:ext uri="{FF2B5EF4-FFF2-40B4-BE49-F238E27FC236}">
                  <a16:creationId xmlns:a16="http://schemas.microsoft.com/office/drawing/2014/main" xmlns="" id="{E3348B83-6E49-4273-8E92-1BF307C9B77A}"/>
                </a:ext>
              </a:extLst>
            </p:cNvPr>
            <p:cNvPicPr>
              <a:picLocks noChangeAspect="1"/>
            </p:cNvPicPr>
            <p:nvPr/>
          </p:nvPicPr>
          <p:blipFill rotWithShape="1">
            <a:blip r:embed="rId3">
              <a:clrChange>
                <a:clrFrom>
                  <a:srgbClr val="FFFFFF"/>
                </a:clrFrom>
                <a:clrTo>
                  <a:srgbClr val="FFFFFF">
                    <a:alpha val="0"/>
                  </a:srgbClr>
                </a:clrTo>
              </a:clrChange>
            </a:blip>
            <a:srcRect l="30196" t="9165" r="29159" b="82917"/>
            <a:stretch/>
          </p:blipFill>
          <p:spPr>
            <a:xfrm>
              <a:off x="4448175" y="257175"/>
              <a:ext cx="3362325" cy="542924"/>
            </a:xfrm>
            <a:prstGeom prst="rect">
              <a:avLst/>
            </a:prstGeom>
          </p:spPr>
        </p:pic>
      </p:grpSp>
    </p:spTree>
    <p:extLst>
      <p:ext uri="{BB962C8B-B14F-4D97-AF65-F5344CB8AC3E}">
        <p14:creationId xmlns:p14="http://schemas.microsoft.com/office/powerpoint/2010/main" val="496703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flipH="1">
            <a:off x="19050" y="914400"/>
            <a:ext cx="2028825" cy="2962275"/>
          </a:xfrm>
          <a:prstGeom prst="rect">
            <a:avLst/>
          </a:prstGeom>
        </p:spPr>
      </p:pic>
      <p:sp>
        <p:nvSpPr>
          <p:cNvPr id="4" name="Rectangle 1"/>
          <p:cNvSpPr>
            <a:spLocks noChangeArrowheads="1"/>
          </p:cNvSpPr>
          <p:nvPr/>
        </p:nvSpPr>
        <p:spPr bwMode="auto">
          <a:xfrm>
            <a:off x="2295524" y="381000"/>
            <a:ext cx="9363076" cy="2847633"/>
          </a:xfrm>
          <a:prstGeom prst="wedgeRoundRectCallout">
            <a:avLst>
              <a:gd name="adj1" fmla="val -57751"/>
              <a:gd name="adj2" fmla="val -6666"/>
              <a:gd name="adj3" fmla="val 16667"/>
            </a:avLst>
          </a:prstGeom>
          <a:ln>
            <a:solidFill>
              <a:srgbClr val="FFC000"/>
            </a:solidFill>
          </a:ln>
        </p:spPr>
        <p:style>
          <a:lnRef idx="1">
            <a:schemeClr val="accent5"/>
          </a:lnRef>
          <a:fillRef idx="2">
            <a:schemeClr val="accent5"/>
          </a:fillRef>
          <a:effectRef idx="1">
            <a:schemeClr val="accent5"/>
          </a:effectRef>
          <a:fontRef idx="minor">
            <a:schemeClr val="dk1"/>
          </a:fontRef>
        </p:style>
        <p:txBody>
          <a:bodyPr vert="horz" wrap="square" lIns="91440" tIns="38088" rIns="91440" bIns="38088" numCol="1" anchor="ctr" anchorCtr="0" compatLnSpc="1">
            <a:prstTxWarp prst="textNoShape">
              <a:avLst/>
            </a:prstTxWarp>
            <a:spAutoFit/>
          </a:bodyPr>
          <a:lstStyle/>
          <a:p>
            <a:pPr marL="0" marR="0" lvl="0" indent="269875" algn="just" defTabSz="914400" rtl="0" eaLnBrk="0" fontAlgn="base" latinLnBrk="0" hangingPunct="0">
              <a:lnSpc>
                <a:spcPct val="114000"/>
              </a:lnSpc>
              <a:spcBef>
                <a:spcPct val="0"/>
              </a:spcBef>
              <a:spcAft>
                <a:spcPct val="0"/>
              </a:spcAft>
              <a:buClrTx/>
              <a:buSzTx/>
              <a:buFontTx/>
              <a:buNone/>
              <a:tabLst/>
            </a:pPr>
            <a:r>
              <a:rPr lang="en-US" sz="2000" i="1">
                <a:solidFill>
                  <a:srgbClr val="C00000"/>
                </a:solidFill>
                <a:effectLst/>
                <a:latin typeface="+mj-lt"/>
                <a:ea typeface="Calibri" panose="020F0502020204030204" pitchFamily="34" charset="0"/>
              </a:rPr>
              <a:t>Turkish March </a:t>
            </a:r>
            <a:r>
              <a:rPr lang="en-US" sz="2000">
                <a:solidFill>
                  <a:srgbClr val="0000FF"/>
                </a:solidFill>
                <a:effectLst/>
                <a:latin typeface="+mj-lt"/>
                <a:ea typeface="Calibri" panose="020F0502020204030204" pitchFamily="34" charset="0"/>
              </a:rPr>
              <a:t>(</a:t>
            </a:r>
            <a:r>
              <a:rPr lang="en-US" sz="2000" i="1">
                <a:solidFill>
                  <a:srgbClr val="0000FF"/>
                </a:solidFill>
                <a:effectLst/>
                <a:latin typeface="+mj-lt"/>
                <a:ea typeface="Calibri" panose="020F0502020204030204" pitchFamily="34" charset="0"/>
              </a:rPr>
              <a:t>Hành khúc Thổ Nhĩ Kỳ</a:t>
            </a:r>
            <a:r>
              <a:rPr lang="en-US" sz="2000">
                <a:solidFill>
                  <a:srgbClr val="0000FF"/>
                </a:solidFill>
                <a:effectLst/>
                <a:latin typeface="+mj-lt"/>
                <a:ea typeface="Calibri" panose="020F0502020204030204" pitchFamily="34" charset="0"/>
              </a:rPr>
              <a:t>) là Chương III trong bản </a:t>
            </a:r>
            <a:r>
              <a:rPr lang="en-US" sz="2000" i="1">
                <a:solidFill>
                  <a:srgbClr val="C00000"/>
                </a:solidFill>
                <a:effectLst/>
                <a:latin typeface="+mj-lt"/>
                <a:ea typeface="Calibri" panose="020F0502020204030204" pitchFamily="34" charset="0"/>
              </a:rPr>
              <a:t>Sonata số 11 </a:t>
            </a:r>
            <a:r>
              <a:rPr lang="en-US" sz="2000">
                <a:solidFill>
                  <a:srgbClr val="0000FF"/>
                </a:solidFill>
                <a:effectLst/>
                <a:latin typeface="+mj-lt"/>
                <a:ea typeface="Calibri" panose="020F0502020204030204" pitchFamily="34" charset="0"/>
              </a:rPr>
              <a:t>giọng La trưởng viết cho piano của nhà soạn nhạc thiên tài W.A.Mozart. Chương nhạc này thường được tách ra khỏi bản sonata để biểu diễn độc lập và đã trở thành một trong những khúc nhạc nổi tiếng nhất của Mozar</a:t>
            </a:r>
            <a:r>
              <a:rPr lang="en-US" sz="2400">
                <a:solidFill>
                  <a:srgbClr val="0000FF"/>
                </a:solidFill>
                <a:ea typeface="Calibri" panose="020F0502020204030204" pitchFamily="34" charset="0"/>
                <a:cs typeface="Times New Roman" panose="02020603050405020304" pitchFamily="18" charset="0"/>
              </a:rPr>
              <a:t>t.</a:t>
            </a:r>
            <a:r>
              <a:rPr kumimoji="0" lang="en-US" altLang="vi-VN" sz="2400" b="0" u="none" strike="noStrike" cap="none" normalizeH="0" baseline="0">
                <a:ln>
                  <a:noFill/>
                </a:ln>
                <a:solidFill>
                  <a:srgbClr val="0000FF"/>
                </a:solidFill>
                <a:effectLst/>
                <a:latin typeface="+mn-lt"/>
                <a:ea typeface="Times New Roman" panose="02020603050405020304" pitchFamily="18" charset="0"/>
                <a:cs typeface="Times New Roman" panose="02020603050405020304" pitchFamily="18" charset="0"/>
              </a:rPr>
              <a:t> </a:t>
            </a:r>
          </a:p>
          <a:p>
            <a:pPr marL="0" marR="0" lvl="0" indent="269875" algn="just" defTabSz="914400" rtl="0" eaLnBrk="0" fontAlgn="base" latinLnBrk="0" hangingPunct="0">
              <a:lnSpc>
                <a:spcPct val="114000"/>
              </a:lnSpc>
              <a:spcBef>
                <a:spcPct val="0"/>
              </a:spcBef>
              <a:spcAft>
                <a:spcPct val="0"/>
              </a:spcAft>
              <a:buClrTx/>
              <a:buSzTx/>
              <a:buFontTx/>
              <a:buNone/>
              <a:tabLst/>
            </a:pPr>
            <a:r>
              <a:rPr lang="en-US" sz="2000" spc="-55">
                <a:solidFill>
                  <a:srgbClr val="0000FF"/>
                </a:solidFill>
                <a:effectLst/>
                <a:latin typeface="+mj-lt"/>
                <a:ea typeface="Calibri" panose="020F0502020204030204" pitchFamily="34" charset="0"/>
              </a:rPr>
              <a:t>Với không </a:t>
            </a:r>
            <a:r>
              <a:rPr lang="en-US" sz="2000">
                <a:solidFill>
                  <a:srgbClr val="0000FF"/>
                </a:solidFill>
                <a:effectLst/>
                <a:latin typeface="+mj-lt"/>
                <a:ea typeface="Calibri" panose="020F0502020204030204" pitchFamily="34" charset="0"/>
              </a:rPr>
              <a:t>khí</a:t>
            </a:r>
            <a:r>
              <a:rPr lang="en-US" sz="2000" spc="-55">
                <a:solidFill>
                  <a:srgbClr val="0000FF"/>
                </a:solidFill>
                <a:effectLst/>
                <a:latin typeface="+mj-lt"/>
                <a:ea typeface="Calibri" panose="020F0502020204030204" pitchFamily="34" charset="0"/>
              </a:rPr>
              <a:t> vui tươi, nhộn nhịp và tiết tấu nhanh, mạnh, bản nhạc</a:t>
            </a:r>
            <a:r>
              <a:rPr lang="vi-VN" sz="2000" spc="-55">
                <a:solidFill>
                  <a:srgbClr val="0000FF"/>
                </a:solidFill>
                <a:effectLst/>
                <a:latin typeface="+mj-lt"/>
                <a:ea typeface="Calibri" panose="020F0502020204030204" pitchFamily="34" charset="0"/>
              </a:rPr>
              <a:t> là sự</a:t>
            </a:r>
            <a:r>
              <a:rPr lang="en-US" sz="2000" spc="-55">
                <a:solidFill>
                  <a:srgbClr val="0000FF"/>
                </a:solidFill>
                <a:effectLst/>
                <a:latin typeface="+mj-lt"/>
                <a:ea typeface="Calibri" panose="020F0502020204030204" pitchFamily="34" charset="0"/>
              </a:rPr>
              <a:t> ngợi ca </a:t>
            </a:r>
            <a:r>
              <a:rPr lang="vi-VN" sz="2000" spc="-55">
                <a:solidFill>
                  <a:srgbClr val="0000FF"/>
                </a:solidFill>
                <a:effectLst/>
                <a:latin typeface="+mj-lt"/>
                <a:ea typeface="Calibri" panose="020F0502020204030204" pitchFamily="34" charset="0"/>
              </a:rPr>
              <a:t>tinh thần</a:t>
            </a:r>
            <a:r>
              <a:rPr lang="en-US" sz="2000" spc="-55">
                <a:solidFill>
                  <a:srgbClr val="0000FF"/>
                </a:solidFill>
                <a:effectLst/>
                <a:latin typeface="+mj-lt"/>
                <a:ea typeface="Calibri" panose="020F0502020204030204" pitchFamily="34" charset="0"/>
              </a:rPr>
              <a:t> dũng cảm của các chiến binh Thổ Nhĩ </a:t>
            </a:r>
            <a:r>
              <a:rPr lang="vi-VN" sz="2000" spc="-55">
                <a:solidFill>
                  <a:srgbClr val="0000FF"/>
                </a:solidFill>
                <a:effectLst/>
                <a:latin typeface="+mj-lt"/>
                <a:ea typeface="Calibri" panose="020F0502020204030204" pitchFamily="34" charset="0"/>
              </a:rPr>
              <a:t>Kỳ; đồng thời như</a:t>
            </a:r>
            <a:r>
              <a:rPr lang="en-US" sz="2000" spc="-55">
                <a:solidFill>
                  <a:srgbClr val="0000FF"/>
                </a:solidFill>
                <a:effectLst/>
                <a:latin typeface="+mj-lt"/>
                <a:ea typeface="Calibri" panose="020F0502020204030204" pitchFamily="34" charset="0"/>
              </a:rPr>
              <a:t> thúc giục </a:t>
            </a:r>
            <a:r>
              <a:rPr lang="vi-VN" sz="2000" spc="-55">
                <a:solidFill>
                  <a:srgbClr val="0000FF"/>
                </a:solidFill>
                <a:effectLst/>
                <a:latin typeface="+mj-lt"/>
                <a:ea typeface="Calibri" panose="020F0502020204030204" pitchFamily="34" charset="0"/>
              </a:rPr>
              <a:t>chúng ta</a:t>
            </a:r>
            <a:r>
              <a:rPr lang="en-US" sz="2000" spc="-55">
                <a:solidFill>
                  <a:srgbClr val="0000FF"/>
                </a:solidFill>
                <a:effectLst/>
                <a:latin typeface="+mj-lt"/>
                <a:ea typeface="Calibri" panose="020F0502020204030204" pitchFamily="34" charset="0"/>
              </a:rPr>
              <a:t> tiến lên, </a:t>
            </a:r>
            <a:r>
              <a:rPr lang="vi-VN" sz="2000" spc="-55">
                <a:solidFill>
                  <a:srgbClr val="0000FF"/>
                </a:solidFill>
                <a:effectLst/>
                <a:latin typeface="+mj-lt"/>
                <a:ea typeface="Calibri" panose="020F0502020204030204" pitchFamily="34" charset="0"/>
              </a:rPr>
              <a:t>tìm và nắm bắt lấy hạnh</a:t>
            </a:r>
            <a:r>
              <a:rPr lang="en-US" sz="2000" spc="-55">
                <a:solidFill>
                  <a:srgbClr val="0000FF"/>
                </a:solidFill>
                <a:effectLst/>
                <a:latin typeface="+mj-lt"/>
                <a:ea typeface="Calibri" panose="020F0502020204030204" pitchFamily="34" charset="0"/>
              </a:rPr>
              <a:t> phúc.</a:t>
            </a:r>
            <a:r>
              <a:rPr lang="vi-VN" sz="2000" spc="-55">
                <a:solidFill>
                  <a:srgbClr val="0000FF"/>
                </a:solidFill>
                <a:effectLst/>
                <a:latin typeface="+mj-lt"/>
                <a:ea typeface="Calibri" panose="020F0502020204030204" pitchFamily="34" charset="0"/>
              </a:rPr>
              <a:t> </a:t>
            </a:r>
            <a:endParaRPr kumimoji="0" lang="en-US" altLang="vi-VN" sz="2800" u="none" strike="noStrike" cap="none" normalizeH="0" baseline="0">
              <a:ln>
                <a:noFill/>
              </a:ln>
              <a:solidFill>
                <a:srgbClr val="0000FF"/>
              </a:solidFill>
              <a:effectLst/>
              <a:latin typeface="+mj-lt"/>
            </a:endParaRPr>
          </a:p>
        </p:txBody>
      </p:sp>
      <p:pic>
        <p:nvPicPr>
          <p:cNvPr id="5" name="Picture 4">
            <a:extLst>
              <a:ext uri="{FF2B5EF4-FFF2-40B4-BE49-F238E27FC236}">
                <a16:creationId xmlns:a16="http://schemas.microsoft.com/office/drawing/2014/main" xmlns="" id="{05F0903E-E69C-48B9-8C0E-7EDE84770C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429000"/>
            <a:ext cx="4452035" cy="3222425"/>
          </a:xfrm>
          <a:prstGeom prst="rect">
            <a:avLst/>
          </a:prstGeom>
        </p:spPr>
      </p:pic>
    </p:spTree>
    <p:extLst>
      <p:ext uri="{BB962C8B-B14F-4D97-AF65-F5344CB8AC3E}">
        <p14:creationId xmlns:p14="http://schemas.microsoft.com/office/powerpoint/2010/main" val="1928466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ghe nhạc kết hợp gõ đệm- Chủ đề 4 SGK Âm nhạc 6 Cánh diều">
            <a:hlinkClick r:id="" action="ppaction://media"/>
            <a:extLst>
              <a:ext uri="{FF2B5EF4-FFF2-40B4-BE49-F238E27FC236}">
                <a16:creationId xmlns:a16="http://schemas.microsoft.com/office/drawing/2014/main" xmlns="" id="{1B9C79E5-922D-4432-B467-E90A7D1AA44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77333" y="152400"/>
            <a:ext cx="10837334" cy="6096000"/>
          </a:xfrm>
          <a:prstGeom prst="rect">
            <a:avLst/>
          </a:prstGeom>
        </p:spPr>
      </p:pic>
    </p:spTree>
    <p:extLst>
      <p:ext uri="{BB962C8B-B14F-4D97-AF65-F5344CB8AC3E}">
        <p14:creationId xmlns:p14="http://schemas.microsoft.com/office/powerpoint/2010/main" val="524553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video fullScrn="1">
              <p:cMediaNode vol="80000">
                <p:cTn id="2" fill="hold" display="0">
                  <p:stCondLst>
                    <p:cond delay="indefinite"/>
                  </p:stCondLst>
                </p:cTn>
                <p:tgtEl>
                  <p:spTgt spid="3"/>
                </p:tgtEl>
              </p:cMediaNode>
            </p:video>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7135</TotalTime>
  <Words>219</Words>
  <Application>Microsoft Office PowerPoint</Application>
  <PresentationFormat>Widescreen</PresentationFormat>
  <Paragraphs>15</Paragraphs>
  <Slides>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 New Roman</vt:lpstr>
      <vt:lpstr>Wingdings</vt:lpstr>
      <vt:lpstr>Default Design</vt:lpstr>
      <vt:lpstr>Chủ đề 4 TÌNH BẠN BỐN PHƯƠNG</vt:lpstr>
      <vt:lpstr>PowerPoint Presentation</vt:lpstr>
      <vt:lpstr>1. Nghe tác phẩm</vt:lpstr>
      <vt:lpstr>Thảo luận nhóm</vt:lpstr>
      <vt:lpstr>PowerPoint Presentation</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AutoBVT</cp:lastModifiedBy>
  <cp:revision>288</cp:revision>
  <dcterms:created xsi:type="dcterms:W3CDTF">2006-11-06T13:45:38Z</dcterms:created>
  <dcterms:modified xsi:type="dcterms:W3CDTF">2022-01-06T02:20:00Z</dcterms:modified>
</cp:coreProperties>
</file>