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3"/>
  </p:notesMasterIdLst>
  <p:sldIdLst>
    <p:sldId id="348" r:id="rId2"/>
    <p:sldId id="362" r:id="rId3"/>
    <p:sldId id="357" r:id="rId4"/>
    <p:sldId id="337" r:id="rId5"/>
    <p:sldId id="363" r:id="rId6"/>
    <p:sldId id="295" r:id="rId7"/>
    <p:sldId id="341" r:id="rId8"/>
    <p:sldId id="364" r:id="rId9"/>
    <p:sldId id="342" r:id="rId10"/>
    <p:sldId id="365" r:id="rId11"/>
    <p:sldId id="336" r:id="rId12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B2DE82"/>
    <a:srgbClr val="E7FFFF"/>
    <a:srgbClr val="C8FFFF"/>
    <a:srgbClr val="4B4BFF"/>
    <a:srgbClr val="EAF7F9"/>
    <a:srgbClr val="FFFFFF"/>
    <a:srgbClr val="EAF6F9"/>
    <a:srgbClr val="00602B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356" autoAdjust="0"/>
  </p:normalViewPr>
  <p:slideViewPr>
    <p:cSldViewPr>
      <p:cViewPr varScale="1">
        <p:scale>
          <a:sx n="67" d="100"/>
          <a:sy n="67" d="100"/>
        </p:scale>
        <p:origin x="644" y="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11/26/2021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11582400" cy="4572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2. Nhạc sĩ </a:t>
            </a:r>
            <a:r>
              <a:rPr lang="en-US" sz="3200" b="1" kern="0">
                <a:solidFill>
                  <a:srgbClr val="0000FF"/>
                </a:solidFill>
                <a:cs typeface="Times New Roman" panose="02020603050405020304" pitchFamily="18" charset="0"/>
              </a:rPr>
              <a:t>Wolfgang Amadeus Mozart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876800" y="1840331"/>
            <a:ext cx="6172200" cy="47128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8088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6858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vi-VN" sz="2400" b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Nhạc sĩ Mozart là người nước nào?</a:t>
            </a:r>
            <a:endParaRPr lang="en-US" sz="2000">
              <a:solidFill>
                <a:srgbClr val="0000FF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6858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Vì sao ngay từ nhỏ Mozart đã được coi là thần đồng âm nhạc?</a:t>
            </a:r>
            <a:endParaRPr lang="en-US" sz="2000">
              <a:solidFill>
                <a:srgbClr val="0000FF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6858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Mozart có thể chơi thành thạo những loại nhạc cụ nào?</a:t>
            </a:r>
            <a:endParaRPr lang="en-US" sz="2000">
              <a:solidFill>
                <a:srgbClr val="0000FF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6858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Em có biết tác phẩm nào của nhạc sĩ 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Mozart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không? Tên của tác phẩm là gì?</a:t>
            </a:r>
          </a:p>
          <a:p>
            <a:pPr marL="6858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Hãy quan sát hình ảnh Mozart chơi đàn clavecin và cho biết cây đàn có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hình dáng giống nhạc cụ nào hiện nay.</a:t>
            </a:r>
            <a:endParaRPr lang="en-US" sz="2000">
              <a:solidFill>
                <a:srgbClr val="0000FF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6858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0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T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hể hiện một nét giai điệu âm nhạc của Mozart mà em yêu thích.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986032"/>
            <a:ext cx="947738" cy="854299"/>
          </a:xfrm>
          <a:prstGeom prst="rect">
            <a:avLst/>
          </a:prstGeom>
        </p:spPr>
      </p:pic>
      <p:pic>
        <p:nvPicPr>
          <p:cNvPr id="12" name="Picture 4" descr="Wolfgang Amadeus Mozart | Pianista - Superb Wiki | Fandom">
            <a:extLst>
              <a:ext uri="{FF2B5EF4-FFF2-40B4-BE49-F238E27FC236}">
                <a16:creationId xmlns:a16="http://schemas.microsoft.com/office/drawing/2014/main" id="{35218C8C-4787-43E7-BA23-82B135F0D4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6"/>
          <a:stretch/>
        </p:blipFill>
        <p:spPr bwMode="auto">
          <a:xfrm>
            <a:off x="533255" y="1880701"/>
            <a:ext cx="4060033" cy="426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012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11582400" cy="11430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III. Trải nghiệm và khám phá</a:t>
            </a:r>
            <a:endParaRPr lang="en-US" sz="32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09CBC94-E112-4513-AABB-E012FA70EAA7}"/>
              </a:ext>
            </a:extLst>
          </p:cNvPr>
          <p:cNvSpPr txBox="1">
            <a:spLocks/>
          </p:cNvSpPr>
          <p:nvPr/>
        </p:nvSpPr>
        <p:spPr bwMode="auto">
          <a:xfrm>
            <a:off x="3124200" y="838200"/>
            <a:ext cx="6019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kern="0">
                <a:solidFill>
                  <a:srgbClr val="00B050"/>
                </a:solidFill>
                <a:cs typeface="Times New Roman" panose="02020603050405020304" pitchFamily="18" charset="0"/>
              </a:rPr>
              <a:t>Thể hiện vòng hợp âm sau đó ứng dụng đệm cho bài hát </a:t>
            </a:r>
            <a:r>
              <a:rPr lang="en-US" sz="2400" i="1" kern="0">
                <a:solidFill>
                  <a:srgbClr val="00B050"/>
                </a:solidFill>
                <a:cs typeface="Times New Roman" panose="02020603050405020304" pitchFamily="18" charset="0"/>
              </a:rPr>
              <a:t>Tình bạn bốn phương</a:t>
            </a:r>
            <a:endParaRPr lang="en-US" sz="3200" i="1" kern="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Thể hiện vòng hợp âm 2 lượt để đệm bài Tình bạn bốn phương (Chủ đề 4">
            <a:hlinkClick r:id="" action="ppaction://media"/>
            <a:extLst>
              <a:ext uri="{FF2B5EF4-FFF2-40B4-BE49-F238E27FC236}">
                <a16:creationId xmlns:a16="http://schemas.microsoft.com/office/drawing/2014/main" id="{50607C4A-D80B-4A9B-B8C6-7F50BB0A62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5301" t="6453" r="4740" b="6451"/>
          <a:stretch/>
        </p:blipFill>
        <p:spPr>
          <a:xfrm>
            <a:off x="2209800" y="1981200"/>
            <a:ext cx="838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30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54076"/>
            <a:ext cx="8229600" cy="873587"/>
          </a:xfrm>
        </p:spPr>
        <p:txBody>
          <a:bodyPr/>
          <a:lstStyle/>
          <a:p>
            <a:r>
              <a:rPr lang="en-US" sz="3200" b="1" dirty="0" err="1">
                <a:solidFill>
                  <a:srgbClr val="0000FF"/>
                </a:solidFill>
              </a:rPr>
              <a:t>Dặn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dò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về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nhà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2179638"/>
            <a:ext cx="8382000" cy="3459163"/>
          </a:xfrm>
        </p:spPr>
        <p:txBody>
          <a:bodyPr/>
          <a:lstStyle/>
          <a:p>
            <a:pPr marL="0" indent="0">
              <a:buNone/>
            </a:pPr>
            <a:r>
              <a:rPr lang="en-US" sz="2800">
                <a:solidFill>
                  <a:srgbClr val="0000FF"/>
                </a:solidFill>
              </a:rPr>
              <a:t>- Tập biểu diễn bài </a:t>
            </a:r>
            <a:r>
              <a:rPr lang="en-US" sz="2800" i="1">
                <a:solidFill>
                  <a:srgbClr val="0000FF"/>
                </a:solidFill>
              </a:rPr>
              <a:t>Tình bạn bốn phương </a:t>
            </a:r>
            <a:r>
              <a:rPr lang="en-US" sz="2800">
                <a:solidFill>
                  <a:srgbClr val="0000FF"/>
                </a:solidFill>
              </a:rPr>
              <a:t>kết hợp gõ đệm hoặc vận động phụ hoạ.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733800"/>
            <a:ext cx="2519671" cy="290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42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8600" y="2438400"/>
            <a:ext cx="1670030" cy="243840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14600" y="1142038"/>
            <a:ext cx="8915400" cy="4322788"/>
          </a:xfrm>
          <a:prstGeom prst="wedgeRoundRectCallout">
            <a:avLst>
              <a:gd name="adj1" fmla="val -57751"/>
              <a:gd name="adj2" fmla="val -6666"/>
              <a:gd name="adj3" fmla="val 16667"/>
            </a:avLst>
          </a:prstGeom>
          <a:ln>
            <a:solidFill>
              <a:srgbClr val="FFC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38088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>
                <a:solidFill>
                  <a:srgbClr val="C00000"/>
                </a:solidFill>
                <a:effectLst/>
                <a:ea typeface="Calibri" panose="020F0502020204030204" pitchFamily="34" charset="0"/>
              </a:rPr>
              <a:t>Mozart </a:t>
            </a:r>
            <a:r>
              <a:rPr lang="vi-VN" sz="2000" b="1">
                <a:solidFill>
                  <a:srgbClr val="C00000"/>
                </a:solidFill>
                <a:effectLst/>
                <a:ea typeface="Calibri" panose="020F0502020204030204" pitchFamily="34" charset="0"/>
              </a:rPr>
              <a:t>(1756 -  1791) </a:t>
            </a:r>
            <a:r>
              <a:rPr lang="en-US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là nhạc sĩ thiên tài người </a:t>
            </a:r>
            <a:r>
              <a:rPr lang="vi-VN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Áo. </a:t>
            </a:r>
            <a:r>
              <a:rPr lang="en-US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Ngay từ khi còn rất nhỏ, ông đã được coi là thần đồng âm nhạc bởi tài năng biểu diễn và sáng tác của mình.</a:t>
            </a:r>
          </a:p>
          <a:p>
            <a:pPr marL="0" marR="0" lvl="0" indent="269875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Mới chỉ 3 tuổi, </a:t>
            </a:r>
            <a:r>
              <a:rPr lang="en-US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Mozart có thể chơi đàn lặp lại những giai điệu ngắn, cho dù chỉ nghe qua có một lần. </a:t>
            </a:r>
            <a:r>
              <a:rPr lang="vi-VN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Lên 6 tuổi, ông</a:t>
            </a:r>
            <a:r>
              <a:rPr lang="en-US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 đã biểu diễn thành thạo các loại đàn như clavecin, organ, violon trước khán giả ở Viên </a:t>
            </a:r>
            <a:r>
              <a:rPr lang="vi-VN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(</a:t>
            </a:r>
            <a:r>
              <a:rPr lang="en-US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thủ đô nước </a:t>
            </a:r>
            <a:r>
              <a:rPr lang="vi-VN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Áo)</a:t>
            </a:r>
            <a:r>
              <a:rPr lang="en-US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. </a:t>
            </a:r>
            <a:r>
              <a:rPr lang="vi-VN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Lên 7 tuổi, ông</a:t>
            </a:r>
            <a:r>
              <a:rPr lang="en-US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 đã đi biểu diễn cùng chị gái ở các thành phố lớn và thủ đô của nhiều nước Châu Âu.</a:t>
            </a:r>
          </a:p>
          <a:p>
            <a:pPr marL="0" marR="0" lvl="0" indent="269875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Mozart</a:t>
            </a:r>
            <a:r>
              <a:rPr lang="vi-VN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 bắt đầu</a:t>
            </a:r>
            <a:r>
              <a:rPr lang="en-US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 sáng tác những điệu nhạc múa</a:t>
            </a:r>
            <a:r>
              <a:rPr lang="vi-VN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 từ khi mới 5 tuổi. Lên 7 tuổi, ông</a:t>
            </a:r>
            <a:r>
              <a:rPr lang="en-US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 đã sáng tác được 4 bản </a:t>
            </a:r>
            <a:r>
              <a:rPr lang="vi-VN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sonate. Lên 10 tuổi, ông</a:t>
            </a:r>
            <a:r>
              <a:rPr lang="en-US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 sáng tác bản giao hưởng đầu </a:t>
            </a:r>
            <a:r>
              <a:rPr lang="vi-VN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tiên.</a:t>
            </a:r>
            <a:r>
              <a:rPr lang="en-US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vi-VN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Lúc 12 tuổi, ông</a:t>
            </a:r>
            <a:r>
              <a:rPr lang="en-US" sz="2000">
                <a:solidFill>
                  <a:srgbClr val="0000FF"/>
                </a:solidFill>
                <a:effectLst/>
                <a:ea typeface="Calibri" panose="020F0502020204030204" pitchFamily="34" charset="0"/>
              </a:rPr>
              <a:t> đã sáng tác nhạc </a:t>
            </a:r>
            <a:r>
              <a:rPr lang="en-US" sz="2000">
                <a:solidFill>
                  <a:srgbClr val="0000FF"/>
                </a:solidFill>
                <a:ea typeface="Calibri" panose="020F0502020204030204" pitchFamily="34" charset="0"/>
              </a:rPr>
              <a:t>kịch.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C409904-8E38-4AA4-A09D-51B3C3B84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1295400"/>
            <a:ext cx="8610600" cy="3934597"/>
          </a:xfrm>
          <a:prstGeom prst="wedgeRoundRectCallout">
            <a:avLst>
              <a:gd name="adj1" fmla="val -57751"/>
              <a:gd name="adj2" fmla="val -6666"/>
              <a:gd name="adj3" fmla="val 16667"/>
            </a:avLst>
          </a:prstGeom>
          <a:ln>
            <a:solidFill>
              <a:srgbClr val="FFC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38088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Mozart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được coi là một trong những nhà soạn nhạc </a:t>
            </a:r>
            <a:r>
              <a:rPr lang="en-US" sz="200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cổ điển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 vĩ đại nhất mọi thời đại và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có 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ảnh hưởng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sâu sắc 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đối với âm nhạc phương Tây. 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Ông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sáng tác ở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rất nhiều thể loại âm nhạc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, từ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những thể loại nhỏ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như ca khúc thiếu nhi, các bài luyện tập, đến 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những 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thể loại lớn như 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bản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giao hưởng,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concerto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sonata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, nhạc kịch. 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Â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m nhạc của ông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thường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có tính chất trong trẻo, tươi sáng, rực r</a:t>
            </a:r>
            <a:r>
              <a:rPr lang="en-US" sz="20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ỡ.</a:t>
            </a:r>
          </a:p>
          <a:p>
            <a:pPr marL="0" marR="0" lvl="0" indent="269875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Mozart để lại di sản âm nhạc rất lớn với 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hơn 600 tác phẩm, nhiều </a:t>
            </a:r>
            <a:r>
              <a:rPr lang="en-US" sz="200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tác phẩm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 được công nhận là đỉnh cao của 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nghệ thuật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. 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Có thể kể m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ột số tác phẩm tiêu biểu như: </a:t>
            </a:r>
            <a:r>
              <a:rPr lang="en-US" sz="2000" i="1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Giao hưởng số 40, </a:t>
            </a:r>
            <a:r>
              <a:rPr lang="vi-VN" sz="2000" i="1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Sonata</a:t>
            </a:r>
            <a:r>
              <a:rPr lang="en-US" sz="2000" i="1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 số 11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, nhạc kịch </a:t>
            </a:r>
            <a:r>
              <a:rPr lang="en-US" sz="2000" i="1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Đám cưới Figaro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2000" i="1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Cây sáo thần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,...</a:t>
            </a:r>
            <a:endParaRPr lang="en-US" sz="2000">
              <a:solidFill>
                <a:srgbClr val="0000FF"/>
              </a:solidFill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30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47800" y="681335"/>
            <a:ext cx="3209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Khát vọng mùa xuân</a:t>
            </a:r>
            <a:endParaRPr lang="vi-VN" sz="2400" b="1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06666" y="1905000"/>
            <a:ext cx="36375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Symphony No.40 </a:t>
            </a:r>
            <a:r>
              <a:rPr lang="en-US" sz="2400">
                <a:solidFill>
                  <a:srgbClr val="0000FF"/>
                </a:solidFill>
              </a:rPr>
              <a:t>(trích)</a:t>
            </a:r>
            <a:endParaRPr lang="vi-VN" sz="2400">
              <a:solidFill>
                <a:srgbClr val="0000FF"/>
              </a:solidFill>
            </a:endParaRPr>
          </a:p>
        </p:txBody>
      </p:sp>
      <p:pic>
        <p:nvPicPr>
          <p:cNvPr id="4" name="Khat Vong Mua Xuan">
            <a:hlinkClick r:id="" action="ppaction://media"/>
            <a:extLst>
              <a:ext uri="{FF2B5EF4-FFF2-40B4-BE49-F238E27FC236}">
                <a16:creationId xmlns:a16="http://schemas.microsoft.com/office/drawing/2014/main" id="{1465060C-3AB5-4C42-9E9D-9AD7588217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1" y="1295400"/>
            <a:ext cx="4648200" cy="3575538"/>
          </a:xfrm>
          <a:prstGeom prst="roundRect">
            <a:avLst>
              <a:gd name="adj" fmla="val 5439"/>
            </a:avLst>
          </a:prstGeom>
          <a:ln w="38100">
            <a:solidFill>
              <a:srgbClr val="B2DE82"/>
            </a:solidFill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pic>
        <p:nvPicPr>
          <p:cNvPr id="3" name="Giao hưởng 40 Mozart (trích)-">
            <a:hlinkClick r:id="" action="ppaction://media"/>
            <a:extLst>
              <a:ext uri="{FF2B5EF4-FFF2-40B4-BE49-F238E27FC236}">
                <a16:creationId xmlns:a16="http://schemas.microsoft.com/office/drawing/2014/main" id="{A0E1261F-6D5C-4F90-8ED1-9DEDE6150B9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5999" y="2667000"/>
            <a:ext cx="5410199" cy="3052762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4185923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11582400" cy="11430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II. Ôn tập bài hát</a:t>
            </a:r>
            <a:endParaRPr lang="en-US" sz="32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4630BF-2ED3-42AC-B89C-EA11223BD4C4}"/>
              </a:ext>
            </a:extLst>
          </p:cNvPr>
          <p:cNvGrpSpPr/>
          <p:nvPr/>
        </p:nvGrpSpPr>
        <p:grpSpPr>
          <a:xfrm>
            <a:off x="1665514" y="914400"/>
            <a:ext cx="8610600" cy="5655228"/>
            <a:chOff x="1524000" y="685800"/>
            <a:chExt cx="8915400" cy="596002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CAB2925-1A2C-4A40-8367-D4A2AEDAEB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4993" b="87901"/>
            <a:stretch/>
          </p:blipFill>
          <p:spPr>
            <a:xfrm>
              <a:off x="1897380" y="762000"/>
              <a:ext cx="8542020" cy="4572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66BEADC-D32D-432D-9B0D-D939848C80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6837"/>
            <a:stretch/>
          </p:blipFill>
          <p:spPr>
            <a:xfrm>
              <a:off x="1897380" y="1295400"/>
              <a:ext cx="8542020" cy="5350428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102138E-4CEC-4653-A0C5-571A873CF740}"/>
                </a:ext>
              </a:extLst>
            </p:cNvPr>
            <p:cNvSpPr/>
            <p:nvPr/>
          </p:nvSpPr>
          <p:spPr bwMode="auto">
            <a:xfrm>
              <a:off x="1524000" y="685800"/>
              <a:ext cx="1600200" cy="685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3941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1710CE-3097-46AD-829E-6ECE83773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589981"/>
            <a:ext cx="2967227" cy="2191819"/>
          </a:xfrm>
          <a:prstGeom prst="rect">
            <a:avLst/>
          </a:prstGeom>
        </p:spPr>
      </p:pic>
      <p:pic>
        <p:nvPicPr>
          <p:cNvPr id="8" name="Khoi Dong Giong">
            <a:hlinkClick r:id="" action="ppaction://media"/>
            <a:extLst>
              <a:ext uri="{FF2B5EF4-FFF2-40B4-BE49-F238E27FC236}">
                <a16:creationId xmlns:a16="http://schemas.microsoft.com/office/drawing/2014/main" id="{9D6FEEE2-307B-4C17-855A-B534CE2AB2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490" r="2104"/>
          <a:stretch/>
        </p:blipFill>
        <p:spPr>
          <a:xfrm>
            <a:off x="1524000" y="609600"/>
            <a:ext cx="8953450" cy="365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522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-76200"/>
            <a:ext cx="7391400" cy="792162"/>
          </a:xfrm>
        </p:spPr>
        <p:txBody>
          <a:bodyPr/>
          <a:lstStyle/>
          <a:p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Nghe </a:t>
            </a: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bài hát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Hát mẫu bài TÌNH BẠN BỐN PHƯƠNG (CĐ4 – SGK ÂM NHẠC 6 – Cánh diều). Giọng hát- Bảo Anh">
            <a:hlinkClick r:id="" action="ppaction://media"/>
            <a:extLst>
              <a:ext uri="{FF2B5EF4-FFF2-40B4-BE49-F238E27FC236}">
                <a16:creationId xmlns:a16="http://schemas.microsoft.com/office/drawing/2014/main" id="{DDA0A689-EDCA-4673-8B02-D970ED684F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5000" y="715962"/>
            <a:ext cx="8075506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58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 bwMode="auto">
          <a:xfrm>
            <a:off x="1981200" y="304800"/>
            <a:ext cx="8077200" cy="1219200"/>
          </a:xfrm>
          <a:custGeom>
            <a:avLst/>
            <a:gdLst>
              <a:gd name="connsiteX0" fmla="*/ 0 w 6172200"/>
              <a:gd name="connsiteY0" fmla="*/ 165103 h 990600"/>
              <a:gd name="connsiteX1" fmla="*/ 165103 w 6172200"/>
              <a:gd name="connsiteY1" fmla="*/ 0 h 990600"/>
              <a:gd name="connsiteX2" fmla="*/ 1028700 w 6172200"/>
              <a:gd name="connsiteY2" fmla="*/ 0 h 990600"/>
              <a:gd name="connsiteX3" fmla="*/ 1028700 w 6172200"/>
              <a:gd name="connsiteY3" fmla="*/ 0 h 990600"/>
              <a:gd name="connsiteX4" fmla="*/ 2571750 w 6172200"/>
              <a:gd name="connsiteY4" fmla="*/ 0 h 990600"/>
              <a:gd name="connsiteX5" fmla="*/ 6007097 w 6172200"/>
              <a:gd name="connsiteY5" fmla="*/ 0 h 990600"/>
              <a:gd name="connsiteX6" fmla="*/ 6172200 w 6172200"/>
              <a:gd name="connsiteY6" fmla="*/ 165103 h 990600"/>
              <a:gd name="connsiteX7" fmla="*/ 6172200 w 6172200"/>
              <a:gd name="connsiteY7" fmla="*/ 577850 h 990600"/>
              <a:gd name="connsiteX8" fmla="*/ 6172200 w 6172200"/>
              <a:gd name="connsiteY8" fmla="*/ 577850 h 990600"/>
              <a:gd name="connsiteX9" fmla="*/ 6172200 w 6172200"/>
              <a:gd name="connsiteY9" fmla="*/ 825500 h 990600"/>
              <a:gd name="connsiteX10" fmla="*/ 6172200 w 6172200"/>
              <a:gd name="connsiteY10" fmla="*/ 825497 h 990600"/>
              <a:gd name="connsiteX11" fmla="*/ 6007097 w 6172200"/>
              <a:gd name="connsiteY11" fmla="*/ 990600 h 990600"/>
              <a:gd name="connsiteX12" fmla="*/ 2571750 w 6172200"/>
              <a:gd name="connsiteY12" fmla="*/ 990600 h 990600"/>
              <a:gd name="connsiteX13" fmla="*/ 1028700 w 6172200"/>
              <a:gd name="connsiteY13" fmla="*/ 990600 h 990600"/>
              <a:gd name="connsiteX14" fmla="*/ 1028700 w 6172200"/>
              <a:gd name="connsiteY14" fmla="*/ 990600 h 990600"/>
              <a:gd name="connsiteX15" fmla="*/ 165103 w 6172200"/>
              <a:gd name="connsiteY15" fmla="*/ 990600 h 990600"/>
              <a:gd name="connsiteX16" fmla="*/ 0 w 6172200"/>
              <a:gd name="connsiteY16" fmla="*/ 825497 h 990600"/>
              <a:gd name="connsiteX17" fmla="*/ 0 w 6172200"/>
              <a:gd name="connsiteY17" fmla="*/ 825500 h 990600"/>
              <a:gd name="connsiteX18" fmla="*/ -392922 w 6172200"/>
              <a:gd name="connsiteY18" fmla="*/ 919415 h 990600"/>
              <a:gd name="connsiteX19" fmla="*/ 0 w 6172200"/>
              <a:gd name="connsiteY19" fmla="*/ 577850 h 990600"/>
              <a:gd name="connsiteX20" fmla="*/ 0 w 6172200"/>
              <a:gd name="connsiteY20" fmla="*/ 165103 h 990600"/>
              <a:gd name="connsiteX0" fmla="*/ 509300 w 6681500"/>
              <a:gd name="connsiteY0" fmla="*/ 165103 h 990600"/>
              <a:gd name="connsiteX1" fmla="*/ 674403 w 6681500"/>
              <a:gd name="connsiteY1" fmla="*/ 0 h 990600"/>
              <a:gd name="connsiteX2" fmla="*/ 1538000 w 6681500"/>
              <a:gd name="connsiteY2" fmla="*/ 0 h 990600"/>
              <a:gd name="connsiteX3" fmla="*/ 1538000 w 6681500"/>
              <a:gd name="connsiteY3" fmla="*/ 0 h 990600"/>
              <a:gd name="connsiteX4" fmla="*/ 3081050 w 6681500"/>
              <a:gd name="connsiteY4" fmla="*/ 0 h 990600"/>
              <a:gd name="connsiteX5" fmla="*/ 6516397 w 6681500"/>
              <a:gd name="connsiteY5" fmla="*/ 0 h 990600"/>
              <a:gd name="connsiteX6" fmla="*/ 6681500 w 6681500"/>
              <a:gd name="connsiteY6" fmla="*/ 165103 h 990600"/>
              <a:gd name="connsiteX7" fmla="*/ 6681500 w 6681500"/>
              <a:gd name="connsiteY7" fmla="*/ 577850 h 990600"/>
              <a:gd name="connsiteX8" fmla="*/ 6681500 w 6681500"/>
              <a:gd name="connsiteY8" fmla="*/ 577850 h 990600"/>
              <a:gd name="connsiteX9" fmla="*/ 6681500 w 6681500"/>
              <a:gd name="connsiteY9" fmla="*/ 825500 h 990600"/>
              <a:gd name="connsiteX10" fmla="*/ 6681500 w 6681500"/>
              <a:gd name="connsiteY10" fmla="*/ 825497 h 990600"/>
              <a:gd name="connsiteX11" fmla="*/ 6516397 w 6681500"/>
              <a:gd name="connsiteY11" fmla="*/ 990600 h 990600"/>
              <a:gd name="connsiteX12" fmla="*/ 3081050 w 6681500"/>
              <a:gd name="connsiteY12" fmla="*/ 990600 h 990600"/>
              <a:gd name="connsiteX13" fmla="*/ 1538000 w 6681500"/>
              <a:gd name="connsiteY13" fmla="*/ 990600 h 990600"/>
              <a:gd name="connsiteX14" fmla="*/ 1538000 w 6681500"/>
              <a:gd name="connsiteY14" fmla="*/ 990600 h 990600"/>
              <a:gd name="connsiteX15" fmla="*/ 674403 w 6681500"/>
              <a:gd name="connsiteY15" fmla="*/ 990600 h 990600"/>
              <a:gd name="connsiteX16" fmla="*/ 509300 w 6681500"/>
              <a:gd name="connsiteY16" fmla="*/ 825497 h 990600"/>
              <a:gd name="connsiteX17" fmla="*/ 509300 w 6681500"/>
              <a:gd name="connsiteY17" fmla="*/ 825500 h 990600"/>
              <a:gd name="connsiteX18" fmla="*/ 0 w 6681500"/>
              <a:gd name="connsiteY18" fmla="*/ 977604 h 990600"/>
              <a:gd name="connsiteX19" fmla="*/ 509300 w 6681500"/>
              <a:gd name="connsiteY19" fmla="*/ 577850 h 990600"/>
              <a:gd name="connsiteX20" fmla="*/ 509300 w 6681500"/>
              <a:gd name="connsiteY20" fmla="*/ 165103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681500" h="990600">
                <a:moveTo>
                  <a:pt x="509300" y="165103"/>
                </a:moveTo>
                <a:cubicBezTo>
                  <a:pt x="509300" y="73919"/>
                  <a:pt x="583219" y="0"/>
                  <a:pt x="674403" y="0"/>
                </a:cubicBezTo>
                <a:lnTo>
                  <a:pt x="1538000" y="0"/>
                </a:lnTo>
                <a:lnTo>
                  <a:pt x="1538000" y="0"/>
                </a:lnTo>
                <a:lnTo>
                  <a:pt x="3081050" y="0"/>
                </a:lnTo>
                <a:lnTo>
                  <a:pt x="6516397" y="0"/>
                </a:lnTo>
                <a:cubicBezTo>
                  <a:pt x="6607581" y="0"/>
                  <a:pt x="6681500" y="73919"/>
                  <a:pt x="6681500" y="165103"/>
                </a:cubicBezTo>
                <a:lnTo>
                  <a:pt x="6681500" y="577850"/>
                </a:lnTo>
                <a:lnTo>
                  <a:pt x="6681500" y="577850"/>
                </a:lnTo>
                <a:lnTo>
                  <a:pt x="6681500" y="825500"/>
                </a:lnTo>
                <a:lnTo>
                  <a:pt x="6681500" y="825497"/>
                </a:lnTo>
                <a:cubicBezTo>
                  <a:pt x="6681500" y="916681"/>
                  <a:pt x="6607581" y="990600"/>
                  <a:pt x="6516397" y="990600"/>
                </a:cubicBezTo>
                <a:lnTo>
                  <a:pt x="3081050" y="990600"/>
                </a:lnTo>
                <a:lnTo>
                  <a:pt x="1538000" y="990600"/>
                </a:lnTo>
                <a:lnTo>
                  <a:pt x="1538000" y="990600"/>
                </a:lnTo>
                <a:lnTo>
                  <a:pt x="674403" y="990600"/>
                </a:lnTo>
                <a:cubicBezTo>
                  <a:pt x="583219" y="990600"/>
                  <a:pt x="509300" y="916681"/>
                  <a:pt x="509300" y="825497"/>
                </a:cubicBezTo>
                <a:lnTo>
                  <a:pt x="509300" y="825500"/>
                </a:lnTo>
                <a:lnTo>
                  <a:pt x="0" y="977604"/>
                </a:lnTo>
                <a:lnTo>
                  <a:pt x="509300" y="577850"/>
                </a:lnTo>
                <a:lnTo>
                  <a:pt x="509300" y="165103"/>
                </a:lnTo>
                <a:close/>
              </a:path>
            </a:pathLst>
          </a:custGeom>
          <a:solidFill>
            <a:srgbClr val="E7FFFF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vi-VN" sz="2800" b="1">
                <a:solidFill>
                  <a:srgbClr val="C00000"/>
                </a:solidFill>
                <a:cs typeface="Times New Roman" panose="02020603050405020304" pitchFamily="18" charset="0"/>
              </a:rPr>
              <a:t>     </a:t>
            </a:r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Hát kết hợp vỗ tay nhịp nhàng;</a:t>
            </a:r>
            <a:b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</a:br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      thể hiện sắc thái vui tươi, </a:t>
            </a: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sôi nổi</a:t>
            </a:r>
            <a:endParaRPr kumimoji="0" lang="vi-VN" sz="28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90" y="1687286"/>
            <a:ext cx="1890324" cy="2590800"/>
          </a:xfrm>
          <a:prstGeom prst="rect">
            <a:avLst/>
          </a:prstGeom>
        </p:spPr>
      </p:pic>
      <p:pic>
        <p:nvPicPr>
          <p:cNvPr id="6" name="Nhạc đệm bài hát Tình bạn bốn phương (Chủ đề 4 - SGK Âm nhạc 6 Cánh diều), Tone- C#">
            <a:hlinkClick r:id="" action="ppaction://media"/>
            <a:extLst>
              <a:ext uri="{FF2B5EF4-FFF2-40B4-BE49-F238E27FC236}">
                <a16:creationId xmlns:a16="http://schemas.microsoft.com/office/drawing/2014/main" id="{074512AC-8ED9-4CBC-81C0-B84ABAFC43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08300" y="1676400"/>
            <a:ext cx="6375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873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 bwMode="auto">
          <a:xfrm>
            <a:off x="2209800" y="76200"/>
            <a:ext cx="7848600" cy="1447800"/>
          </a:xfrm>
          <a:prstGeom prst="wedgeRoundRectCallout">
            <a:avLst>
              <a:gd name="adj1" fmla="val -57122"/>
              <a:gd name="adj2" fmla="val 49995"/>
              <a:gd name="adj3" fmla="val 16667"/>
            </a:avLst>
          </a:prstGeom>
          <a:solidFill>
            <a:schemeClr val="accent5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vi-VN" sz="2800" b="1">
                <a:solidFill>
                  <a:srgbClr val="C00000"/>
                </a:solidFill>
                <a:cs typeface="Times New Roman" panose="02020603050405020304" pitchFamily="18" charset="0"/>
              </a:rPr>
              <a:t>Hát </a:t>
            </a:r>
            <a:r>
              <a:rPr lang="en-US" sz="2800" b="1">
                <a:solidFill>
                  <a:srgbClr val="C00000"/>
                </a:solidFill>
                <a:cs typeface="Times New Roman" panose="02020603050405020304" pitchFamily="18" charset="0"/>
              </a:rPr>
              <a:t>đối đáp nam</a:t>
            </a:r>
            <a:r>
              <a:rPr lang="vi-VN" sz="2800" b="1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vi-VN" b="1">
                <a:solidFill>
                  <a:srgbClr val="C00000"/>
                </a:solidFill>
              </a:rPr>
              <a:t>–</a:t>
            </a:r>
            <a:r>
              <a:rPr lang="vi-VN" sz="2800" b="1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>
                <a:solidFill>
                  <a:srgbClr val="C00000"/>
                </a:solidFill>
                <a:cs typeface="Times New Roman" panose="02020603050405020304" pitchFamily="18" charset="0"/>
              </a:rPr>
              <a:t>nữ</a:t>
            </a:r>
          </a:p>
          <a:p>
            <a:pPr marL="342900" indent="-342900" eaLnBrk="0" hangingPunct="0">
              <a:buFont typeface="Wingdings" panose="05000000000000000000" pitchFamily="2" charset="2"/>
              <a:buChar char="Ø"/>
            </a:pPr>
            <a:r>
              <a:rPr lang="en-US" sz="2000" b="1">
                <a:solidFill>
                  <a:srgbClr val="0000FF"/>
                </a:solidFill>
              </a:rPr>
              <a:t>Lời 1: </a:t>
            </a:r>
            <a:r>
              <a:rPr lang="en-US" sz="2000">
                <a:solidFill>
                  <a:srgbClr val="0000FF"/>
                </a:solidFill>
              </a:rPr>
              <a:t>Bè nữ hát</a:t>
            </a:r>
            <a:r>
              <a:rPr lang="en-US" sz="2000" i="1">
                <a:solidFill>
                  <a:srgbClr val="0000FF"/>
                </a:solidFill>
              </a:rPr>
              <a:t> c</a:t>
            </a:r>
            <a:r>
              <a:rPr lang="en-US" sz="2000">
                <a:solidFill>
                  <a:srgbClr val="0000FF"/>
                </a:solidFill>
              </a:rPr>
              <a:t>âu 1 và câu 3; </a:t>
            </a:r>
            <a:r>
              <a:rPr lang="en-US" sz="2000">
                <a:solidFill>
                  <a:srgbClr val="00B050"/>
                </a:solidFill>
              </a:rPr>
              <a:t>Bè nam hát</a:t>
            </a:r>
            <a:r>
              <a:rPr lang="en-US" sz="2000" i="1">
                <a:solidFill>
                  <a:srgbClr val="00B050"/>
                </a:solidFill>
              </a:rPr>
              <a:t> c</a:t>
            </a:r>
            <a:r>
              <a:rPr lang="en-US" sz="2000">
                <a:solidFill>
                  <a:srgbClr val="00B050"/>
                </a:solidFill>
              </a:rPr>
              <a:t>âu 2 và câu 4</a:t>
            </a:r>
          </a:p>
          <a:p>
            <a:pPr marL="342900" indent="-342900" algn="just" eaLnBrk="0" hangingPunct="0">
              <a:lnSpc>
                <a:spcPct val="108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000" b="1">
                <a:solidFill>
                  <a:srgbClr val="0000FF"/>
                </a:solidFill>
              </a:rPr>
              <a:t>Lời 2: </a:t>
            </a:r>
            <a:r>
              <a:rPr lang="en-US" sz="2000">
                <a:solidFill>
                  <a:srgbClr val="0000FF"/>
                </a:solidFill>
              </a:rPr>
              <a:t>Hai bè cùng hát</a:t>
            </a:r>
            <a:endParaRPr lang="en-US" sz="2000">
              <a:solidFill>
                <a:srgbClr val="00B05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93" y="1676400"/>
            <a:ext cx="1890324" cy="2590800"/>
          </a:xfrm>
          <a:prstGeom prst="rect">
            <a:avLst/>
          </a:prstGeom>
        </p:spPr>
      </p:pic>
      <p:pic>
        <p:nvPicPr>
          <p:cNvPr id="6" name="Nhạc đệm bài hát Tình bạn bốn phương (Chủ đề 4 - SGK Âm nhạc 6 Cánh diều), Tone- C#">
            <a:hlinkClick r:id="" action="ppaction://media"/>
            <a:extLst>
              <a:ext uri="{FF2B5EF4-FFF2-40B4-BE49-F238E27FC236}">
                <a16:creationId xmlns:a16="http://schemas.microsoft.com/office/drawing/2014/main" id="{702D8123-EE20-456E-9BCF-9503DBCF3E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08300" y="1676400"/>
            <a:ext cx="6375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02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 bwMode="auto">
          <a:xfrm>
            <a:off x="1066800" y="76200"/>
            <a:ext cx="10058400" cy="1371600"/>
          </a:xfrm>
          <a:prstGeom prst="wedgeRoundRectCallout">
            <a:avLst>
              <a:gd name="adj1" fmla="val -43232"/>
              <a:gd name="adj2" fmla="val 61690"/>
              <a:gd name="adj3" fmla="val 16667"/>
            </a:avLst>
          </a:prstGeom>
          <a:solidFill>
            <a:schemeClr val="accent5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vi-VN" sz="2800" b="1">
                <a:solidFill>
                  <a:srgbClr val="C00000"/>
                </a:solidFill>
                <a:cs typeface="Times New Roman" panose="02020603050405020304" pitchFamily="18" charset="0"/>
              </a:rPr>
              <a:t>Hát </a:t>
            </a:r>
            <a:r>
              <a:rPr lang="en-US" sz="2800" b="1">
                <a:solidFill>
                  <a:srgbClr val="C00000"/>
                </a:solidFill>
                <a:cs typeface="Times New Roman" panose="02020603050405020304" pitchFamily="18" charset="0"/>
              </a:rPr>
              <a:t>nối tiếp</a:t>
            </a:r>
          </a:p>
          <a:p>
            <a:pPr marL="342900" indent="-342900" eaLnBrk="0" hangingPunct="0">
              <a:buFont typeface="Wingdings" panose="05000000000000000000" pitchFamily="2" charset="2"/>
              <a:buChar char="Ø"/>
            </a:pPr>
            <a:r>
              <a:rPr lang="en-US" sz="2000" b="1">
                <a:solidFill>
                  <a:srgbClr val="0000FF"/>
                </a:solidFill>
              </a:rPr>
              <a:t>Lời 1: </a:t>
            </a:r>
            <a:r>
              <a:rPr lang="en-US" sz="2000">
                <a:solidFill>
                  <a:srgbClr val="0000FF"/>
                </a:solidFill>
              </a:rPr>
              <a:t>Nhóm 1 hát</a:t>
            </a:r>
            <a:r>
              <a:rPr lang="en-US" sz="2000" i="1">
                <a:solidFill>
                  <a:srgbClr val="0000FF"/>
                </a:solidFill>
              </a:rPr>
              <a:t> c</a:t>
            </a:r>
            <a:r>
              <a:rPr lang="en-US" sz="2000">
                <a:solidFill>
                  <a:srgbClr val="0000FF"/>
                </a:solidFill>
              </a:rPr>
              <a:t>âu 1; </a:t>
            </a:r>
            <a:r>
              <a:rPr lang="en-US" sz="2000">
                <a:solidFill>
                  <a:srgbClr val="00B050"/>
                </a:solidFill>
              </a:rPr>
              <a:t>Nhóm 2 hát</a:t>
            </a:r>
            <a:r>
              <a:rPr lang="en-US" sz="2000" i="1">
                <a:solidFill>
                  <a:srgbClr val="00B050"/>
                </a:solidFill>
              </a:rPr>
              <a:t> c</a:t>
            </a:r>
            <a:r>
              <a:rPr lang="en-US" sz="2000">
                <a:solidFill>
                  <a:srgbClr val="00B050"/>
                </a:solidFill>
              </a:rPr>
              <a:t>âu 2; </a:t>
            </a:r>
            <a:r>
              <a:rPr lang="en-US" sz="2000">
                <a:solidFill>
                  <a:srgbClr val="0070C0"/>
                </a:solidFill>
              </a:rPr>
              <a:t>Nhóm 3 hát</a:t>
            </a:r>
            <a:r>
              <a:rPr lang="en-US" sz="2000" i="1">
                <a:solidFill>
                  <a:srgbClr val="0070C0"/>
                </a:solidFill>
              </a:rPr>
              <a:t> c</a:t>
            </a:r>
            <a:r>
              <a:rPr lang="en-US" sz="2000">
                <a:solidFill>
                  <a:srgbClr val="0070C0"/>
                </a:solidFill>
              </a:rPr>
              <a:t>âu 3; </a:t>
            </a:r>
            <a:r>
              <a:rPr lang="en-US" sz="2000">
                <a:solidFill>
                  <a:srgbClr val="7030A0"/>
                </a:solidFill>
              </a:rPr>
              <a:t>Nhóm 4 hát</a:t>
            </a:r>
            <a:r>
              <a:rPr lang="en-US" sz="2000" i="1">
                <a:solidFill>
                  <a:srgbClr val="7030A0"/>
                </a:solidFill>
              </a:rPr>
              <a:t> c</a:t>
            </a:r>
            <a:r>
              <a:rPr lang="en-US" sz="2000">
                <a:solidFill>
                  <a:srgbClr val="7030A0"/>
                </a:solidFill>
              </a:rPr>
              <a:t>âu 4.</a:t>
            </a:r>
          </a:p>
          <a:p>
            <a:pPr marL="342900" indent="-342900" eaLnBrk="0" hangingPunct="0">
              <a:buFont typeface="Wingdings" panose="05000000000000000000" pitchFamily="2" charset="2"/>
              <a:buChar char="Ø"/>
            </a:pPr>
            <a:r>
              <a:rPr lang="en-US" sz="2000" b="1">
                <a:solidFill>
                  <a:srgbClr val="0000FF"/>
                </a:solidFill>
              </a:rPr>
              <a:t>Lời 2: </a:t>
            </a:r>
            <a:r>
              <a:rPr lang="en-US" sz="2000">
                <a:solidFill>
                  <a:srgbClr val="0000FF"/>
                </a:solidFill>
              </a:rPr>
              <a:t>Bốn nhóm cùng hát</a:t>
            </a:r>
            <a:endParaRPr lang="en-US" sz="2000">
              <a:solidFill>
                <a:srgbClr val="00B050"/>
              </a:solidFill>
            </a:endParaRPr>
          </a:p>
          <a:p>
            <a:pPr algn="ctr" eaLnBrk="0" hangingPunct="0">
              <a:lnSpc>
                <a:spcPct val="108000"/>
              </a:lnSpc>
            </a:pPr>
            <a:endParaRPr kumimoji="0" lang="vi-VN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0200"/>
            <a:ext cx="1890324" cy="2590800"/>
          </a:xfrm>
          <a:prstGeom prst="rect">
            <a:avLst/>
          </a:prstGeom>
        </p:spPr>
      </p:pic>
      <p:pic>
        <p:nvPicPr>
          <p:cNvPr id="6" name="Nhạc đệm bài hát Tình bạn bốn phương (Chủ đề 4 - SGK Âm nhạc 6 Cánh diều), Tone- C#">
            <a:hlinkClick r:id="" action="ppaction://media"/>
            <a:extLst>
              <a:ext uri="{FF2B5EF4-FFF2-40B4-BE49-F238E27FC236}">
                <a16:creationId xmlns:a16="http://schemas.microsoft.com/office/drawing/2014/main" id="{C1E982E2-16FA-4ED1-BA19-391D3382FF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08300" y="1676400"/>
            <a:ext cx="6375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80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7135</TotalTime>
  <Words>586</Words>
  <Application>Microsoft Office PowerPoint</Application>
  <PresentationFormat>Widescreen</PresentationFormat>
  <Paragraphs>27</Paragraphs>
  <Slides>11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Default Design</vt:lpstr>
      <vt:lpstr>2. Nhạc sĩ Wolfgang Amadeus Mozart </vt:lpstr>
      <vt:lpstr>PowerPoint Presentation</vt:lpstr>
      <vt:lpstr>PowerPoint Presentation</vt:lpstr>
      <vt:lpstr>II. Ôn tập bài hát</vt:lpstr>
      <vt:lpstr>PowerPoint Presentation</vt:lpstr>
      <vt:lpstr>Nghe bài hát</vt:lpstr>
      <vt:lpstr>PowerPoint Presentation</vt:lpstr>
      <vt:lpstr>PowerPoint Presentation</vt:lpstr>
      <vt:lpstr>PowerPoint Presentation</vt:lpstr>
      <vt:lpstr>III. Trải nghiệm và khám phá</vt:lpstr>
      <vt:lpstr>Dặn dò về nhà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Thanh Hiên Đỗ</cp:lastModifiedBy>
  <cp:revision>287</cp:revision>
  <dcterms:created xsi:type="dcterms:W3CDTF">2006-11-06T13:45:38Z</dcterms:created>
  <dcterms:modified xsi:type="dcterms:W3CDTF">2021-11-26T09:01:58Z</dcterms:modified>
</cp:coreProperties>
</file>