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13" r:id="rId2"/>
    <p:sldId id="314" r:id="rId3"/>
    <p:sldId id="257" r:id="rId4"/>
    <p:sldId id="259" r:id="rId5"/>
    <p:sldId id="262" r:id="rId6"/>
    <p:sldId id="265" r:id="rId7"/>
    <p:sldId id="266" r:id="rId8"/>
    <p:sldId id="315" r:id="rId9"/>
    <p:sldId id="316" r:id="rId10"/>
    <p:sldId id="318" r:id="rId11"/>
    <p:sldId id="319" r:id="rId12"/>
    <p:sldId id="325" r:id="rId13"/>
    <p:sldId id="329" r:id="rId14"/>
    <p:sldId id="331" r:id="rId15"/>
    <p:sldId id="334" r:id="rId16"/>
    <p:sldId id="335" r:id="rId17"/>
    <p:sldId id="339" r:id="rId18"/>
    <p:sldId id="340" r:id="rId19"/>
    <p:sldId id="341" r:id="rId20"/>
    <p:sldId id="342" r:id="rId21"/>
    <p:sldId id="343" r:id="rId22"/>
    <p:sldId id="344" r:id="rId23"/>
    <p:sldId id="345" r:id="rId2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328" autoAdjust="0"/>
  </p:normalViewPr>
  <p:slideViewPr>
    <p:cSldViewPr>
      <p:cViewPr varScale="1">
        <p:scale>
          <a:sx n="89" d="100"/>
          <a:sy n="89" d="100"/>
        </p:scale>
        <p:origin x="846" y="72"/>
      </p:cViewPr>
      <p:guideLst>
        <p:guide orient="horz" pos="1620"/>
        <p:guide pos="2880"/>
      </p:guideLst>
    </p:cSldViewPr>
  </p:slideViewPr>
  <p:notesTextViewPr>
    <p:cViewPr>
      <p:scale>
        <a:sx n="1" d="1"/>
        <a:sy n="1" d="1"/>
      </p:scale>
      <p:origin x="0" y="0"/>
    </p:cViewPr>
  </p:notesTextViewPr>
  <p:sorterViewPr>
    <p:cViewPr>
      <p:scale>
        <a:sx n="100" d="100"/>
        <a:sy n="100" d="100"/>
      </p:scale>
      <p:origin x="0" y="-251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067C32-4B52-4075-9DDB-ADE9F5949802}" type="datetimeFigureOut">
              <a:rPr lang="en-US" smtClean="0"/>
              <a:t>3/8/2023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664806-9676-4784-B32A-E90EC2B309DB}" type="slidenum">
              <a:rPr lang="en-US" smtClean="0"/>
              <a:t>‹#›</a:t>
            </a:fld>
            <a:endParaRPr lang="en-US"/>
          </a:p>
        </p:txBody>
      </p:sp>
    </p:spTree>
    <p:extLst>
      <p:ext uri="{BB962C8B-B14F-4D97-AF65-F5344CB8AC3E}">
        <p14:creationId xmlns:p14="http://schemas.microsoft.com/office/powerpoint/2010/main" val="1303738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1" kern="1200" dirty="0">
                <a:solidFill>
                  <a:schemeClr val="tx1"/>
                </a:solidFill>
                <a:effectLst/>
                <a:latin typeface="+mn-lt"/>
                <a:ea typeface="+mn-ea"/>
                <a:cs typeface="+mn-cs"/>
              </a:rPr>
              <a:t>Tương truyền, khi rời đô Hoa Lư tiến về Đại La, từ xa Lý Thái Tổ nhìn về phía kinh đô tương lai, chợt thấy một đám mây nơi chân thành hình dáng một con rồng vàng bay lên. Vua hết sức vui mừng, cho là điềm lành, liền đặt kinh đô mới là Thăng Long (rồng bay lên</a:t>
            </a:r>
            <a:endParaRPr lang="en-US" dirty="0"/>
          </a:p>
        </p:txBody>
      </p:sp>
      <p:sp>
        <p:nvSpPr>
          <p:cNvPr id="4" name="Slide Number Placeholder 3"/>
          <p:cNvSpPr>
            <a:spLocks noGrp="1"/>
          </p:cNvSpPr>
          <p:nvPr>
            <p:ph type="sldNum" sz="quarter" idx="10"/>
          </p:nvPr>
        </p:nvSpPr>
        <p:spPr/>
        <p:txBody>
          <a:bodyPr/>
          <a:lstStyle/>
          <a:p>
            <a:fld id="{AB664806-9676-4784-B32A-E90EC2B309DB}" type="slidenum">
              <a:rPr lang="en-US" smtClean="0"/>
              <a:t>5</a:t>
            </a:fld>
            <a:endParaRPr lang="en-US"/>
          </a:p>
        </p:txBody>
      </p:sp>
    </p:spTree>
    <p:extLst>
      <p:ext uri="{BB962C8B-B14F-4D97-AF65-F5344CB8AC3E}">
        <p14:creationId xmlns:p14="http://schemas.microsoft.com/office/powerpoint/2010/main" val="2730499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746744B-6CC8-4ED2-8A71-07BEB184F142}" type="datetimeFigureOut">
              <a:rPr lang="en-US" smtClean="0"/>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183891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46744B-6CC8-4ED2-8A71-07BEB184F142}" type="datetimeFigureOut">
              <a:rPr lang="en-US" smtClean="0"/>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84259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46744B-6CC8-4ED2-8A71-07BEB184F142}" type="datetimeFigureOut">
              <a:rPr lang="en-US" smtClean="0"/>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810091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chemeClr val="accent1"/>
        </a:solidFill>
        <a:effectLst/>
      </p:bgPr>
    </p:bg>
    <p:spTree>
      <p:nvGrpSpPr>
        <p:cNvPr id="1" name="Shape 12"/>
        <p:cNvGrpSpPr/>
        <p:nvPr/>
      </p:nvGrpSpPr>
      <p:grpSpPr>
        <a:xfrm>
          <a:off x="0" y="0"/>
          <a:ext cx="0" cy="0"/>
          <a:chOff x="0" y="0"/>
          <a:chExt cx="0" cy="0"/>
        </a:xfrm>
      </p:grpSpPr>
      <p:sp>
        <p:nvSpPr>
          <p:cNvPr id="13" name="Google Shape;13;p3"/>
          <p:cNvSpPr/>
          <p:nvPr/>
        </p:nvSpPr>
        <p:spPr>
          <a:xfrm>
            <a:off x="390735" y="379877"/>
            <a:ext cx="8362529" cy="4383746"/>
          </a:xfrm>
          <a:custGeom>
            <a:avLst/>
            <a:gdLst/>
            <a:ahLst/>
            <a:cxnLst/>
            <a:rect l="l" t="t" r="r" b="b"/>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txBox="1">
            <a:spLocks noGrp="1"/>
          </p:cNvSpPr>
          <p:nvPr>
            <p:ph type="ctrTitle"/>
          </p:nvPr>
        </p:nvSpPr>
        <p:spPr>
          <a:xfrm>
            <a:off x="685800" y="2726342"/>
            <a:ext cx="77724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5" name="Google Shape;15;p3"/>
          <p:cNvSpPr txBox="1">
            <a:spLocks noGrp="1"/>
          </p:cNvSpPr>
          <p:nvPr>
            <p:ph type="subTitle" idx="1"/>
          </p:nvPr>
        </p:nvSpPr>
        <p:spPr>
          <a:xfrm>
            <a:off x="685800" y="3830653"/>
            <a:ext cx="77724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a:solidFill>
                  <a:schemeClr val="lt1"/>
                </a:solidFill>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endParaRPr/>
          </a:p>
        </p:txBody>
      </p:sp>
    </p:spTree>
    <p:extLst>
      <p:ext uri="{BB962C8B-B14F-4D97-AF65-F5344CB8AC3E}">
        <p14:creationId xmlns:p14="http://schemas.microsoft.com/office/powerpoint/2010/main" val="644629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colored">
  <p:cSld name="Blank colored">
    <p:bg>
      <p:bgPr>
        <a:solidFill>
          <a:schemeClr val="accent1"/>
        </a:solidFill>
        <a:effectLst/>
      </p:bgPr>
    </p:bg>
    <p:spTree>
      <p:nvGrpSpPr>
        <p:cNvPr id="1" name="Shape 54"/>
        <p:cNvGrpSpPr/>
        <p:nvPr/>
      </p:nvGrpSpPr>
      <p:grpSpPr>
        <a:xfrm>
          <a:off x="0" y="0"/>
          <a:ext cx="0" cy="0"/>
          <a:chOff x="0" y="0"/>
          <a:chExt cx="0" cy="0"/>
        </a:xfrm>
      </p:grpSpPr>
      <p:sp>
        <p:nvSpPr>
          <p:cNvPr id="55" name="Google Shape;55;p12"/>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56" name="Google Shape;56;p12"/>
          <p:cNvSpPr/>
          <p:nvPr/>
        </p:nvSpPr>
        <p:spPr>
          <a:xfrm>
            <a:off x="390735" y="379877"/>
            <a:ext cx="8362529" cy="4383746"/>
          </a:xfrm>
          <a:custGeom>
            <a:avLst/>
            <a:gdLst/>
            <a:ahLst/>
            <a:cxnLst/>
            <a:rect l="l" t="t" r="r" b="b"/>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lt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2411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46744B-6CC8-4ED2-8A71-07BEB184F142}" type="datetimeFigureOut">
              <a:rPr lang="en-US" smtClean="0"/>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9288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46744B-6CC8-4ED2-8A71-07BEB184F142}" type="datetimeFigureOut">
              <a:rPr lang="en-US" smtClean="0"/>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26322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46744B-6CC8-4ED2-8A71-07BEB184F142}" type="datetimeFigureOut">
              <a:rPr lang="en-US" smtClean="0"/>
              <a:t>3/8/2023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638243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46744B-6CC8-4ED2-8A71-07BEB184F142}" type="datetimeFigureOut">
              <a:rPr lang="en-US" smtClean="0"/>
              <a:t>3/8/2023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896916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46744B-6CC8-4ED2-8A71-07BEB184F142}" type="datetimeFigureOut">
              <a:rPr lang="en-US" smtClean="0"/>
              <a:t>3/8/2023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123753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46744B-6CC8-4ED2-8A71-07BEB184F142}" type="datetimeFigureOut">
              <a:rPr lang="en-US" smtClean="0"/>
              <a:t>3/8/2023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289085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46744B-6CC8-4ED2-8A71-07BEB184F142}" type="datetimeFigureOut">
              <a:rPr lang="en-US" smtClean="0"/>
              <a:t>3/8/2023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4230741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46744B-6CC8-4ED2-8A71-07BEB184F142}" type="datetimeFigureOut">
              <a:rPr lang="en-US" smtClean="0"/>
              <a:t>3/8/2023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451799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11000" b="-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746744B-6CC8-4ED2-8A71-07BEB184F142}" type="datetimeFigureOut">
              <a:rPr lang="en-US" smtClean="0"/>
              <a:t>3/8/2023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F21B5B8-D539-4E5C-A527-7E3AD844CB1B}" type="slidenum">
              <a:rPr lang="en-US" smtClean="0"/>
              <a:t>‹#›</a:t>
            </a:fld>
            <a:endParaRPr lang="en-US"/>
          </a:p>
        </p:txBody>
      </p:sp>
    </p:spTree>
    <p:extLst>
      <p:ext uri="{BB962C8B-B14F-4D97-AF65-F5344CB8AC3E}">
        <p14:creationId xmlns:p14="http://schemas.microsoft.com/office/powerpoint/2010/main" val="609190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6"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hyperlink" Target="https://vanhoatamlinh.com/nguon-cua-phat-giao-lich-su-ra-doi-va-phat-trien-cua-dao-phat/" TargetMode="Externa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 Id="rId9"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285750"/>
            <a:ext cx="6934200" cy="1477328"/>
          </a:xfrm>
          <a:prstGeom prst="rect">
            <a:avLst/>
          </a:prstGeom>
        </p:spPr>
        <p:txBody>
          <a:bodyPr wrap="square">
            <a:spAutoFit/>
          </a:bodyPr>
          <a:lstStyle/>
          <a:p>
            <a:pPr algn="ctr"/>
            <a:r>
              <a:rPr lang="en-US" sz="3600" dirty="0">
                <a:solidFill>
                  <a:srgbClr val="FF0000"/>
                </a:solidFill>
                <a:latin typeface="Times New Roman" panose="02020603050405020304" pitchFamily="18" charset="0"/>
                <a:cs typeface="Times New Roman" panose="02020603050405020304" pitchFamily="18" charset="0"/>
              </a:rPr>
              <a:t>Tiết </a:t>
            </a:r>
            <a:r>
              <a:rPr lang="en-US" sz="3600" dirty="0" smtClean="0">
                <a:solidFill>
                  <a:srgbClr val="FF0000"/>
                </a:solidFill>
                <a:latin typeface="Times New Roman" panose="02020603050405020304" pitchFamily="18" charset="0"/>
                <a:cs typeface="Times New Roman" panose="02020603050405020304" pitchFamily="18" charset="0"/>
              </a:rPr>
              <a:t>25</a:t>
            </a:r>
            <a:r>
              <a:rPr lang="vi-VN" sz="3600" dirty="0" smtClean="0">
                <a:solidFill>
                  <a:srgbClr val="FF0000"/>
                </a:solidFill>
                <a:latin typeface="Times New Roman" panose="02020603050405020304" pitchFamily="18" charset="0"/>
                <a:cs typeface="Times New Roman" panose="02020603050405020304" pitchFamily="18" charset="0"/>
              </a:rPr>
              <a:t> </a:t>
            </a:r>
            <a:r>
              <a:rPr lang="vi-VN" sz="3600" dirty="0">
                <a:solidFill>
                  <a:srgbClr val="0070C0"/>
                </a:solidFill>
                <a:latin typeface="Times New Roman" panose="02020603050405020304" pitchFamily="18" charset="0"/>
                <a:cs typeface="Times New Roman" panose="02020603050405020304" pitchFamily="18" charset="0"/>
              </a:rPr>
              <a:t/>
            </a:r>
            <a:br>
              <a:rPr lang="vi-VN" sz="3600" dirty="0">
                <a:solidFill>
                  <a:srgbClr val="0070C0"/>
                </a:solidFill>
                <a:latin typeface="Times New Roman" panose="02020603050405020304" pitchFamily="18" charset="0"/>
                <a:cs typeface="Times New Roman" panose="02020603050405020304" pitchFamily="18" charset="0"/>
              </a:rPr>
            </a:br>
            <a:r>
              <a:rPr lang="en-US" sz="5400" dirty="0" smtClean="0">
                <a:solidFill>
                  <a:srgbClr val="0070C0"/>
                </a:solidFill>
                <a:latin typeface="Times New Roman" panose="02020603050405020304" pitchFamily="18" charset="0"/>
                <a:cs typeface="Times New Roman" panose="02020603050405020304" pitchFamily="18" charset="0"/>
              </a:rPr>
              <a:t>ÔN TẬP</a:t>
            </a:r>
            <a:endParaRPr lang="en-US" sz="54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5218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313946" y="2918926"/>
            <a:ext cx="4649707" cy="523220"/>
          </a:xfrm>
          <a:prstGeom prst="rect">
            <a:avLst/>
          </a:prstGeom>
          <a:noFill/>
        </p:spPr>
        <p:txBody>
          <a:bodyPr wrap="square" rtlCol="0">
            <a:spAutoFit/>
          </a:bodyPr>
          <a:lstStyle/>
          <a:p>
            <a:r>
              <a:rPr lang="en-US" sz="2800" dirty="0" smtClean="0">
                <a:solidFill>
                  <a:srgbClr val="FF0000"/>
                </a:solidFill>
              </a:rPr>
              <a:t>Giáo dục thời Lý có gì nổi bật?</a:t>
            </a:r>
            <a:endParaRPr lang="en-US" sz="2800" dirty="0">
              <a:solidFill>
                <a:srgbClr val="FF0000"/>
              </a:solidFill>
            </a:endParaRPr>
          </a:p>
        </p:txBody>
      </p:sp>
      <p:sp>
        <p:nvSpPr>
          <p:cNvPr id="6" name="TextBox 5"/>
          <p:cNvSpPr txBox="1"/>
          <p:nvPr/>
        </p:nvSpPr>
        <p:spPr>
          <a:xfrm>
            <a:off x="457200" y="560298"/>
            <a:ext cx="8610600" cy="1384995"/>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 1070, nhà Lý dựng Văn </a:t>
            </a:r>
            <a:r>
              <a:rPr lang="en-US" sz="2800" dirty="0" smtClean="0">
                <a:solidFill>
                  <a:srgbClr val="002060"/>
                </a:solidFill>
                <a:latin typeface="Times New Roman" panose="02020603050405020304" pitchFamily="18" charset="0"/>
                <a:cs typeface="Times New Roman" panose="02020603050405020304" pitchFamily="18" charset="0"/>
              </a:rPr>
              <a:t>Miếu</a:t>
            </a:r>
          </a:p>
          <a:p>
            <a:r>
              <a:rPr lang="en-US" sz="2800" dirty="0" smtClean="0">
                <a:solidFill>
                  <a:srgbClr val="002060"/>
                </a:solidFill>
                <a:latin typeface="Times New Roman" panose="02020603050405020304" pitchFamily="18" charset="0"/>
                <a:cs typeface="Times New Roman" panose="02020603050405020304" pitchFamily="18" charset="0"/>
              </a:rPr>
              <a:t>- 1075 tổ chức khoa thi đầu tiên</a:t>
            </a:r>
            <a:endParaRPr lang="en-US" sz="2800" dirty="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1076, xây Quốc Tử Giám</a:t>
            </a:r>
          </a:p>
        </p:txBody>
      </p:sp>
    </p:spTree>
    <p:extLst>
      <p:ext uri="{BB962C8B-B14F-4D97-AF65-F5344CB8AC3E}">
        <p14:creationId xmlns:p14="http://schemas.microsoft.com/office/powerpoint/2010/main" val="2474569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FF0000"/>
                </a:solidFill>
              </a:rPr>
              <a:t/>
            </a:r>
            <a:br>
              <a:rPr lang="en-US" dirty="0">
                <a:solidFill>
                  <a:srgbClr val="FF0000"/>
                </a:solidFill>
              </a:rPr>
            </a:br>
            <a:endParaRPr lang="en-US" dirty="0"/>
          </a:p>
        </p:txBody>
      </p:sp>
      <p:pic>
        <p:nvPicPr>
          <p:cNvPr id="5" name="Picture 4"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8348" y="2057234"/>
            <a:ext cx="5181600" cy="281140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409868" y="3015978"/>
            <a:ext cx="4649707" cy="1384995"/>
          </a:xfrm>
          <a:prstGeom prst="rect">
            <a:avLst/>
          </a:prstGeom>
          <a:noFill/>
        </p:spPr>
        <p:txBody>
          <a:bodyPr wrap="square" rtlCol="0">
            <a:spAutoFit/>
          </a:bodyPr>
          <a:lstStyle/>
          <a:p>
            <a:r>
              <a:rPr lang="en-US" sz="2800" dirty="0" smtClean="0">
                <a:solidFill>
                  <a:srgbClr val="FF0000"/>
                </a:solidFill>
              </a:rPr>
              <a:t>Kể tên </a:t>
            </a:r>
            <a:r>
              <a:rPr lang="en-US" sz="2800" dirty="0">
                <a:solidFill>
                  <a:srgbClr val="FF0000"/>
                </a:solidFill>
              </a:rPr>
              <a:t>những công trình văn hóa </a:t>
            </a:r>
            <a:r>
              <a:rPr lang="en-US" sz="2800" dirty="0" smtClean="0">
                <a:solidFill>
                  <a:srgbClr val="FF0000"/>
                </a:solidFill>
              </a:rPr>
              <a:t>thời Lý?</a:t>
            </a:r>
            <a:r>
              <a:rPr lang="en-US" sz="2800" dirty="0">
                <a:solidFill>
                  <a:srgbClr val="FF0000"/>
                </a:solidFill>
              </a:rPr>
              <a:t/>
            </a:r>
            <a:br>
              <a:rPr lang="en-US" sz="2800" dirty="0">
                <a:solidFill>
                  <a:srgbClr val="FF0000"/>
                </a:solidFill>
              </a:rPr>
            </a:br>
            <a:endParaRPr lang="en-US" sz="2800" dirty="0">
              <a:solidFill>
                <a:srgbClr val="FF0000"/>
              </a:solidFill>
            </a:endParaRPr>
          </a:p>
        </p:txBody>
      </p:sp>
      <p:sp>
        <p:nvSpPr>
          <p:cNvPr id="8" name="TextBox 7"/>
          <p:cNvSpPr txBox="1"/>
          <p:nvPr/>
        </p:nvSpPr>
        <p:spPr>
          <a:xfrm>
            <a:off x="553122" y="657350"/>
            <a:ext cx="8610600" cy="1384995"/>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002060"/>
                </a:solidFill>
                <a:latin typeface="Times New Roman" panose="02020603050405020304" pitchFamily="18" charset="0"/>
                <a:cs typeface="Times New Roman" panose="02020603050405020304" pitchFamily="18" charset="0"/>
              </a:rPr>
              <a:t>Chùa Một cột                                - Đền Linh Lang</a:t>
            </a:r>
          </a:p>
          <a:p>
            <a:r>
              <a:rPr lang="en-US" sz="2800" dirty="0" smtClean="0">
                <a:solidFill>
                  <a:srgbClr val="002060"/>
                </a:solidFill>
                <a:latin typeface="Times New Roman" panose="02020603050405020304" pitchFamily="18" charset="0"/>
                <a:cs typeface="Times New Roman" panose="02020603050405020304" pitchFamily="18" charset="0"/>
              </a:rPr>
              <a:t>- Đền Hai Bà Trưng                       - Đền Đồng Cổ</a:t>
            </a:r>
            <a:endParaRPr lang="en-US" sz="2800" dirty="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002060"/>
                </a:solidFill>
                <a:latin typeface="Times New Roman" panose="02020603050405020304" pitchFamily="18" charset="0"/>
                <a:cs typeface="Times New Roman" panose="02020603050405020304" pitchFamily="18" charset="0"/>
              </a:rPr>
              <a:t>Đền Bạc Mã                                - Tháp Báo Thiên</a:t>
            </a:r>
            <a:endParaRPr lang="en-US"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5126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8348" y="2057234"/>
            <a:ext cx="5181600" cy="28114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409868" y="3015978"/>
            <a:ext cx="4649707" cy="954107"/>
          </a:xfrm>
          <a:prstGeom prst="rect">
            <a:avLst/>
          </a:prstGeom>
          <a:noFill/>
        </p:spPr>
        <p:txBody>
          <a:bodyPr wrap="square" rtlCol="0">
            <a:spAutoFit/>
          </a:bodyPr>
          <a:lstStyle/>
          <a:p>
            <a:r>
              <a:rPr lang="en-US" sz="2800" dirty="0" smtClean="0">
                <a:solidFill>
                  <a:srgbClr val="FF0000"/>
                </a:solidFill>
              </a:rPr>
              <a:t>Thăng Long thời Trần được quy hoạch như thế nào</a:t>
            </a:r>
            <a:endParaRPr lang="en-US" sz="2800" dirty="0">
              <a:solidFill>
                <a:srgbClr val="FF0000"/>
              </a:solidFill>
            </a:endParaRPr>
          </a:p>
        </p:txBody>
      </p:sp>
      <p:sp>
        <p:nvSpPr>
          <p:cNvPr id="5" name="TextBox 4"/>
          <p:cNvSpPr txBox="1"/>
          <p:nvPr/>
        </p:nvSpPr>
        <p:spPr>
          <a:xfrm>
            <a:off x="553122" y="657350"/>
            <a:ext cx="8610600" cy="1384995"/>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solidFill>
                  <a:srgbClr val="002060"/>
                </a:solidFill>
                <a:latin typeface="Times New Roman" panose="02020603050405020304" pitchFamily="18" charset="0"/>
                <a:cs typeface="Times New Roman" panose="02020603050405020304" pitchFamily="18" charset="0"/>
              </a:rPr>
              <a:t>Quy </a:t>
            </a:r>
            <a:r>
              <a:rPr lang="en-US" sz="2800" dirty="0" err="1" smtClean="0">
                <a:solidFill>
                  <a:srgbClr val="002060"/>
                </a:solidFill>
                <a:latin typeface="Times New Roman" panose="02020603050405020304" pitchFamily="18" charset="0"/>
                <a:cs typeface="Times New Roman" panose="02020603050405020304" pitchFamily="18" charset="0"/>
              </a:rPr>
              <a:t>hoach</a:t>
            </a:r>
            <a:r>
              <a:rPr lang="en-US" sz="2800" dirty="0" smtClean="0">
                <a:solidFill>
                  <a:srgbClr val="002060"/>
                </a:solidFill>
                <a:latin typeface="Times New Roman" panose="02020603050405020304" pitchFamily="18" charset="0"/>
                <a:cs typeface="Times New Roman" panose="02020603050405020304" pitchFamily="18" charset="0"/>
              </a:rPr>
              <a:t> làm 2 khu</a:t>
            </a:r>
          </a:p>
          <a:p>
            <a:pPr marL="457200" indent="-457200">
              <a:buFont typeface="Arial" panose="020B0604020202020204" pitchFamily="34" charset="0"/>
              <a:buChar char="•"/>
            </a:pPr>
            <a:r>
              <a:rPr lang="en-US" sz="2800" dirty="0" smtClean="0">
                <a:solidFill>
                  <a:srgbClr val="002060"/>
                </a:solidFill>
                <a:latin typeface="Times New Roman" panose="02020603050405020304" pitchFamily="18" charset="0"/>
                <a:cs typeface="Times New Roman" panose="02020603050405020304" pitchFamily="18" charset="0"/>
              </a:rPr>
              <a:t>- Khu thành (Khu hành chính)</a:t>
            </a:r>
          </a:p>
          <a:p>
            <a:pPr marL="457200" indent="-457200">
              <a:buFont typeface="Arial" panose="020B0604020202020204" pitchFamily="34" charset="0"/>
              <a:buChar char="•"/>
            </a:pPr>
            <a:r>
              <a:rPr lang="en-US" sz="2800" dirty="0" smtClean="0">
                <a:solidFill>
                  <a:srgbClr val="002060"/>
                </a:solidFill>
                <a:latin typeface="Times New Roman" panose="02020603050405020304" pitchFamily="18" charset="0"/>
                <a:cs typeface="Times New Roman" panose="02020603050405020304" pitchFamily="18" charset="0"/>
              </a:rPr>
              <a:t>- Khu thị (Khu dân cư)</a:t>
            </a:r>
            <a:endParaRPr lang="en-US"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363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8348" y="2057234"/>
            <a:ext cx="5181600" cy="28114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409868" y="3015978"/>
            <a:ext cx="4649707" cy="954107"/>
          </a:xfrm>
          <a:prstGeom prst="rect">
            <a:avLst/>
          </a:prstGeom>
          <a:noFill/>
        </p:spPr>
        <p:txBody>
          <a:bodyPr wrap="square" rtlCol="0">
            <a:spAutoFit/>
          </a:bodyPr>
          <a:lstStyle/>
          <a:p>
            <a:r>
              <a:rPr lang="en-US" sz="2800" dirty="0" smtClean="0">
                <a:solidFill>
                  <a:srgbClr val="FF0000"/>
                </a:solidFill>
              </a:rPr>
              <a:t>Thành Thăng long thời Trần có gì thay đổi so với thời Lý?</a:t>
            </a:r>
            <a:endParaRPr lang="en-US" sz="2800" dirty="0">
              <a:solidFill>
                <a:srgbClr val="FF0000"/>
              </a:solidFill>
            </a:endParaRPr>
          </a:p>
        </p:txBody>
      </p:sp>
      <p:sp>
        <p:nvSpPr>
          <p:cNvPr id="5" name="TextBox 4"/>
          <p:cNvSpPr txBox="1"/>
          <p:nvPr/>
        </p:nvSpPr>
        <p:spPr>
          <a:xfrm>
            <a:off x="553122" y="657350"/>
            <a:ext cx="8610600" cy="954107"/>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002060"/>
                </a:solidFill>
                <a:latin typeface="Times New Roman" panose="02020603050405020304" pitchFamily="18" charset="0"/>
                <a:cs typeface="Times New Roman" panose="02020603050405020304" pitchFamily="18" charset="0"/>
              </a:rPr>
              <a:t>Không thay đổi nhiều, bởi nhà Trần không xây dựng mới mà chỉ tu bổ sửa sang thêm.</a:t>
            </a:r>
          </a:p>
        </p:txBody>
      </p:sp>
    </p:spTree>
    <p:extLst>
      <p:ext uri="{BB962C8B-B14F-4D97-AF65-F5344CB8AC3E}">
        <p14:creationId xmlns:p14="http://schemas.microsoft.com/office/powerpoint/2010/main" val="264444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8348" y="2726342"/>
            <a:ext cx="5181600" cy="21423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409868" y="3015978"/>
            <a:ext cx="4649707" cy="1384995"/>
          </a:xfrm>
          <a:prstGeom prst="rect">
            <a:avLst/>
          </a:prstGeom>
          <a:noFill/>
        </p:spPr>
        <p:txBody>
          <a:bodyPr wrap="square" rtlCol="0">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FF0000"/>
                </a:solidFill>
                <a:latin typeface="Times New Roman" panose="02020603050405020304" pitchFamily="18" charset="0"/>
                <a:cs typeface="Times New Roman" panose="02020603050405020304" pitchFamily="18" charset="0"/>
              </a:rPr>
              <a:t>Sự biến đổi của Thăng Long thời Trần chủ yếu ở khu vực nào? </a:t>
            </a:r>
            <a:endParaRPr lang="en-US" sz="2800" dirty="0">
              <a:solidFill>
                <a:srgbClr val="FF0000"/>
              </a:solidFill>
            </a:endParaRPr>
          </a:p>
        </p:txBody>
      </p:sp>
      <p:sp>
        <p:nvSpPr>
          <p:cNvPr id="5" name="TextBox 4"/>
          <p:cNvSpPr txBox="1"/>
          <p:nvPr/>
        </p:nvSpPr>
        <p:spPr>
          <a:xfrm>
            <a:off x="381000" y="620456"/>
            <a:ext cx="8610600"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solidFill>
                  <a:srgbClr val="002060"/>
                </a:solidFill>
                <a:latin typeface="Times New Roman" panose="02020603050405020304" pitchFamily="18" charset="0"/>
                <a:cs typeface="Times New Roman" panose="02020603050405020304" pitchFamily="18" charset="0"/>
              </a:rPr>
              <a:t>Biến đổi chủ yếu ở khu thị.</a:t>
            </a:r>
          </a:p>
          <a:p>
            <a:pPr marL="457200" indent="-457200">
              <a:buFontTx/>
              <a:buChar char="-"/>
            </a:pPr>
            <a:r>
              <a:rPr lang="en-US" sz="2800" dirty="0" smtClean="0">
                <a:solidFill>
                  <a:srgbClr val="002060"/>
                </a:solidFill>
                <a:latin typeface="Times New Roman" panose="02020603050405020304" pitchFamily="18" charset="0"/>
                <a:cs typeface="Times New Roman" panose="02020603050405020304" pitchFamily="18" charset="0"/>
              </a:rPr>
              <a:t>Bố </a:t>
            </a:r>
            <a:r>
              <a:rPr lang="en-US" sz="2800" dirty="0" smtClean="0">
                <a:solidFill>
                  <a:srgbClr val="002060"/>
                </a:solidFill>
                <a:latin typeface="Times New Roman" panose="02020603050405020304" pitchFamily="18" charset="0"/>
                <a:cs typeface="Times New Roman" panose="02020603050405020304" pitchFamily="18" charset="0"/>
              </a:rPr>
              <a:t>trí thành phường tập trung theo ngành nghề sản xuất.</a:t>
            </a:r>
          </a:p>
          <a:p>
            <a:pPr marL="457200" indent="-457200">
              <a:buFontTx/>
              <a:buChar char="-"/>
            </a:pPr>
            <a:r>
              <a:rPr lang="en-US" sz="2800" dirty="0" smtClean="0">
                <a:solidFill>
                  <a:srgbClr val="002060"/>
                </a:solidFill>
                <a:latin typeface="Times New Roman" panose="02020603050405020304" pitchFamily="18" charset="0"/>
                <a:cs typeface="Times New Roman" panose="02020603050405020304" pitchFamily="18" charset="0"/>
              </a:rPr>
              <a:t>Hệ thông giao thông nội thành được xây dựng với cảnh quan khá đẹp. </a:t>
            </a:r>
          </a:p>
        </p:txBody>
      </p:sp>
    </p:spTree>
    <p:extLst>
      <p:ext uri="{BB962C8B-B14F-4D97-AF65-F5344CB8AC3E}">
        <p14:creationId xmlns:p14="http://schemas.microsoft.com/office/powerpoint/2010/main" val="200190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7975" y="1944827"/>
            <a:ext cx="5181600" cy="21423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143921" y="2323479"/>
            <a:ext cx="4649707" cy="1384995"/>
          </a:xfrm>
          <a:prstGeom prst="rect">
            <a:avLst/>
          </a:prstGeom>
          <a:noFill/>
        </p:spPr>
        <p:txBody>
          <a:bodyPr wrap="square" rtlCol="0">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pt-BR" sz="2800" dirty="0">
                <a:solidFill>
                  <a:srgbClr val="FF0000"/>
                </a:solidFill>
                <a:latin typeface="Times New Roman" panose="02020603050405020304" pitchFamily="18" charset="0"/>
                <a:cs typeface="Times New Roman" panose="02020603050405020304" pitchFamily="18" charset="0"/>
              </a:rPr>
              <a:t>T</a:t>
            </a:r>
            <a:r>
              <a:rPr lang="pt-BR" sz="2800" dirty="0" smtClean="0">
                <a:solidFill>
                  <a:srgbClr val="FF0000"/>
                </a:solidFill>
                <a:latin typeface="Times New Roman" panose="02020603050405020304" pitchFamily="18" charset="0"/>
                <a:cs typeface="Times New Roman" panose="02020603050405020304" pitchFamily="18" charset="0"/>
              </a:rPr>
              <a:t>rước </a:t>
            </a:r>
            <a:r>
              <a:rPr lang="pt-BR" sz="2800" dirty="0">
                <a:solidFill>
                  <a:srgbClr val="FF0000"/>
                </a:solidFill>
                <a:latin typeface="Times New Roman" panose="02020603050405020304" pitchFamily="18" charset="0"/>
                <a:cs typeface="Times New Roman" panose="02020603050405020304" pitchFamily="18" charset="0"/>
              </a:rPr>
              <a:t>khi xâm lược Đại Việt , thế và lực của quân Mông Cổ như thế naò ? </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81000" y="620456"/>
            <a:ext cx="8610600" cy="523220"/>
          </a:xfrm>
          <a:prstGeom prst="rect">
            <a:avLst/>
          </a:prstGeom>
          <a:noFill/>
        </p:spPr>
        <p:txBody>
          <a:bodyPr wrap="square" rtlCol="0">
            <a:spAutoFit/>
          </a:bodyPr>
          <a:lstStyle/>
          <a:p>
            <a:r>
              <a:rPr lang="pt-BR" sz="2800" dirty="0">
                <a:solidFill>
                  <a:srgbClr val="FFFF00"/>
                </a:solidFill>
                <a:latin typeface="Times New Roman" panose="02020603050405020304" pitchFamily="18" charset="0"/>
                <a:cs typeface="Times New Roman" panose="02020603050405020304" pitchFamily="18" charset="0"/>
              </a:rPr>
              <a:t>Thế giặc : Mạnh, chủ động tấn công</a:t>
            </a:r>
            <a:endParaRPr lang="en-US" sz="2800" dirty="0" smtClean="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063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626" y="2571750"/>
            <a:ext cx="6840375" cy="21423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19199" y="2675185"/>
            <a:ext cx="6117228" cy="1384995"/>
          </a:xfrm>
          <a:prstGeom prst="rect">
            <a:avLst/>
          </a:prstGeom>
          <a:noFill/>
        </p:spPr>
        <p:txBody>
          <a:bodyPr wrap="square" rtlCol="0">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pt-BR" sz="2800" dirty="0">
                <a:solidFill>
                  <a:srgbClr val="FF0000"/>
                </a:solidFill>
                <a:latin typeface="Times New Roman" panose="02020603050405020304" pitchFamily="18" charset="0"/>
                <a:cs typeface="Times New Roman" panose="02020603050405020304" pitchFamily="18" charset="0"/>
              </a:rPr>
              <a:t>Em hãy </a:t>
            </a:r>
            <a:r>
              <a:rPr lang="pt-BR" sz="2800" dirty="0" smtClean="0">
                <a:solidFill>
                  <a:srgbClr val="FF0000"/>
                </a:solidFill>
                <a:latin typeface="Times New Roman" panose="02020603050405020304" pitchFamily="18" charset="0"/>
                <a:cs typeface="Times New Roman" panose="02020603050405020304" pitchFamily="18" charset="0"/>
              </a:rPr>
              <a:t>cho biết </a:t>
            </a:r>
            <a:r>
              <a:rPr lang="pt-BR" sz="2800" dirty="0">
                <a:solidFill>
                  <a:srgbClr val="FF0000"/>
                </a:solidFill>
                <a:latin typeface="Times New Roman" panose="02020603050405020304" pitchFamily="18" charset="0"/>
                <a:cs typeface="Times New Roman" panose="02020603050405020304" pitchFamily="18" charset="0"/>
              </a:rPr>
              <a:t>kế </a:t>
            </a:r>
            <a:r>
              <a:rPr lang="pt-BR" sz="2800" dirty="0" smtClean="0">
                <a:solidFill>
                  <a:srgbClr val="FF0000"/>
                </a:solidFill>
                <a:latin typeface="Times New Roman" panose="02020603050405020304" pitchFamily="18" charset="0"/>
                <a:cs typeface="Times New Roman" panose="02020603050405020304" pitchFamily="18" charset="0"/>
              </a:rPr>
              <a:t>sách </a:t>
            </a:r>
            <a:r>
              <a:rPr lang="pt-BR" sz="2800" dirty="0">
                <a:solidFill>
                  <a:srgbClr val="FF0000"/>
                </a:solidFill>
                <a:latin typeface="Times New Roman" panose="02020603050405020304" pitchFamily="18" charset="0"/>
                <a:cs typeface="Times New Roman" panose="02020603050405020304" pitchFamily="18" charset="0"/>
              </a:rPr>
              <a:t>của nhân dân Thăng Long trong ba lần chống quân xâm lược Mông Nguyên ?</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81000" y="620456"/>
            <a:ext cx="8610600" cy="1200329"/>
          </a:xfrm>
          <a:prstGeom prst="rect">
            <a:avLst/>
          </a:prstGeom>
          <a:noFill/>
        </p:spPr>
        <p:txBody>
          <a:bodyPr wrap="square" rtlCol="0">
            <a:spAutoFit/>
          </a:bodyPr>
          <a:lstStyle/>
          <a:p>
            <a:r>
              <a:rPr lang="pt-BR" sz="3600" dirty="0">
                <a:solidFill>
                  <a:srgbClr val="FFFF00"/>
                </a:solidFill>
                <a:latin typeface="Times New Roman" panose="02020603050405020304" pitchFamily="18" charset="0"/>
                <a:cs typeface="Times New Roman" panose="02020603050405020304" pitchFamily="18" charset="0"/>
              </a:rPr>
              <a:t>- Thực hiện kế sách « Vườn không nhà trống » </a:t>
            </a:r>
            <a:r>
              <a:rPr lang="fr-FR" sz="3600" dirty="0">
                <a:solidFill>
                  <a:srgbClr val="FFFF00"/>
                </a:solidFill>
                <a:latin typeface="Times New Roman" panose="02020603050405020304" pitchFamily="18" charset="0"/>
                <a:cs typeface="Times New Roman" panose="02020603050405020304" pitchFamily="18" charset="0"/>
                <a:sym typeface="Symbol" panose="05050102010706020507" pitchFamily="18" charset="2"/>
              </a:rPr>
              <a:t></a:t>
            </a:r>
            <a:r>
              <a:rPr lang="pt-BR" sz="3600" dirty="0">
                <a:solidFill>
                  <a:srgbClr val="FFFF00"/>
                </a:solidFill>
                <a:latin typeface="Times New Roman" panose="02020603050405020304" pitchFamily="18" charset="0"/>
                <a:cs typeface="Times New Roman" panose="02020603050405020304" pitchFamily="18" charset="0"/>
              </a:rPr>
              <a:t>Bảo toàn lực </a:t>
            </a:r>
            <a:r>
              <a:rPr lang="pt-BR" sz="3600" dirty="0" smtClean="0">
                <a:solidFill>
                  <a:srgbClr val="FFFF00"/>
                </a:solidFill>
                <a:latin typeface="Times New Roman" panose="02020603050405020304" pitchFamily="18" charset="0"/>
                <a:cs typeface="Times New Roman" panose="02020603050405020304" pitchFamily="18" charset="0"/>
              </a:rPr>
              <a:t>lượng</a:t>
            </a:r>
            <a:endParaRPr lang="en-US" sz="36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931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626" y="2571750"/>
            <a:ext cx="6840375" cy="21423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19199" y="2675185"/>
            <a:ext cx="6117228" cy="954107"/>
          </a:xfrm>
          <a:prstGeom prst="rect">
            <a:avLst/>
          </a:prstGeom>
          <a:noFill/>
        </p:spPr>
        <p:txBody>
          <a:bodyPr wrap="square" rtlCol="0">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pt-BR" sz="2800" dirty="0" smtClean="0">
                <a:solidFill>
                  <a:srgbClr val="FF0000"/>
                </a:solidFill>
                <a:latin typeface="Times New Roman" panose="02020603050405020304" pitchFamily="18" charset="0"/>
                <a:cs typeface="Times New Roman" panose="02020603050405020304" pitchFamily="18" charset="0"/>
              </a:rPr>
              <a:t>Giáo dục thi cử của Thăng Long thời Trần được tổ chức NTN?</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81000" y="620456"/>
            <a:ext cx="8610600" cy="707886"/>
          </a:xfrm>
          <a:prstGeom prst="rect">
            <a:avLst/>
          </a:prstGeom>
          <a:noFill/>
        </p:spPr>
        <p:txBody>
          <a:bodyPr wrap="square" rtlCol="0">
            <a:spAutoFit/>
          </a:bodyPr>
          <a:lstStyle/>
          <a:p>
            <a:pPr marL="342900" indent="-342900">
              <a:buFontTx/>
              <a:buChar char="-"/>
            </a:pPr>
            <a:r>
              <a:rPr lang="en-US" sz="2000" dirty="0" err="1" smtClean="0">
                <a:latin typeface="Times New Roman" panose="02020603050405020304" pitchFamily="18" charset="0"/>
                <a:cs typeface="Times New Roman" panose="02020603050405020304" pitchFamily="18" charset="0"/>
              </a:rPr>
              <a:t>Các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khoa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được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tổ</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chức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đều</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đăn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hơn</a:t>
            </a:r>
            <a:r>
              <a:rPr lang="en-US" sz="2000" dirty="0" smtClean="0">
                <a:latin typeface="Times New Roman" panose="02020603050405020304" pitchFamily="18" charset="0"/>
                <a:cs typeface="Times New Roman" panose="02020603050405020304" pitchFamily="18" charset="0"/>
              </a:rPr>
              <a:t>.</a:t>
            </a:r>
          </a:p>
          <a:p>
            <a:pPr marL="342900" indent="-342900">
              <a:buFontTx/>
              <a:buChar char="-"/>
            </a:pPr>
            <a:r>
              <a:rPr lang="en-US" sz="2000" dirty="0" err="1" smtClean="0">
                <a:latin typeface="Times New Roman" panose="02020603050405020304" pitchFamily="18" charset="0"/>
                <a:cs typeface="Times New Roman" panose="02020603050405020304" pitchFamily="18" charset="0"/>
              </a:rPr>
              <a:t>Định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rõ</a:t>
            </a:r>
            <a:r>
              <a:rPr lang="en-US" sz="2000" dirty="0" smtClean="0">
                <a:latin typeface="Times New Roman" panose="02020603050405020304" pitchFamily="18" charset="0"/>
                <a:cs typeface="Times New Roman" panose="02020603050405020304" pitchFamily="18" charset="0"/>
              </a:rPr>
              <a:t> 7 </a:t>
            </a:r>
            <a:r>
              <a:rPr lang="en-US" sz="2000" dirty="0" err="1" smtClean="0">
                <a:latin typeface="Times New Roman" panose="02020603050405020304" pitchFamily="18" charset="0"/>
                <a:cs typeface="Times New Roman" panose="02020603050405020304" pitchFamily="18" charset="0"/>
              </a:rPr>
              <a:t>năm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một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khoa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đặt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gia</a:t>
            </a:r>
            <a:r>
              <a:rPr lang="en-US" sz="2000" dirty="0" smtClean="0">
                <a:latin typeface="Times New Roman" panose="02020603050405020304" pitchFamily="18" charset="0"/>
                <a:cs typeface="Times New Roman" panose="02020603050405020304" pitchFamily="18" charset="0"/>
              </a:rPr>
              <a:t> tam </a:t>
            </a:r>
            <a:r>
              <a:rPr lang="en-US" sz="2000" dirty="0" err="1" smtClean="0">
                <a:latin typeface="Times New Roman" panose="02020603050405020304" pitchFamily="18" charset="0"/>
                <a:cs typeface="Times New Roman" panose="02020603050405020304" pitchFamily="18" charset="0"/>
              </a:rPr>
              <a:t>khôi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645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4">
            <a:extLst>
              <a:ext uri="{FF2B5EF4-FFF2-40B4-BE49-F238E27FC236}">
                <a16:creationId xmlns:a16="http://schemas.microsoft.com/office/drawing/2014/main" id="{32C67303-F00F-38AC-783D-8B2116143EC1}"/>
              </a:ext>
            </a:extLst>
          </p:cNvPr>
          <p:cNvSpPr txBox="1"/>
          <p:nvPr/>
        </p:nvSpPr>
        <p:spPr>
          <a:xfrm>
            <a:off x="685800" y="590550"/>
            <a:ext cx="7696201" cy="1077218"/>
          </a:xfrm>
          <a:prstGeom prst="rect">
            <a:avLst/>
          </a:prstGeom>
          <a:noFill/>
        </p:spPr>
        <p:txBody>
          <a:bodyPr wrap="square">
            <a:spAutoFit/>
          </a:bodyPr>
          <a:lstStyle/>
          <a:p>
            <a:r>
              <a:rPr lang="en-US" sz="3200" b="1" dirty="0" smtClean="0">
                <a:solidFill>
                  <a:srgbClr val="FFFF00"/>
                </a:solidFill>
                <a:latin typeface="Times New Roman" panose="02020603050405020304" pitchFamily="18" charset="0"/>
                <a:cs typeface="Times New Roman" panose="02020603050405020304" pitchFamily="18" charset="0"/>
              </a:rPr>
              <a:t>II. </a:t>
            </a:r>
            <a:r>
              <a:rPr lang="vi-VN" sz="3200" b="1" dirty="0" smtClean="0">
                <a:solidFill>
                  <a:srgbClr val="FFFF00"/>
                </a:solidFill>
                <a:latin typeface="Times New Roman" panose="02020603050405020304" pitchFamily="18" charset="0"/>
                <a:cs typeface="Times New Roman" panose="02020603050405020304" pitchFamily="18" charset="0"/>
              </a:rPr>
              <a:t>SỰ </a:t>
            </a:r>
            <a:r>
              <a:rPr lang="vi-VN" sz="3200" b="1" dirty="0">
                <a:solidFill>
                  <a:srgbClr val="FFFF00"/>
                </a:solidFill>
                <a:latin typeface="Times New Roman" panose="02020603050405020304" pitchFamily="18" charset="0"/>
                <a:cs typeface="Times New Roman" panose="02020603050405020304" pitchFamily="18" charset="0"/>
              </a:rPr>
              <a:t>PHÁT TRIỂN VĂN HÓA CỦA HÀ NỘI TỪ THẾ KỶ X – XV</a:t>
            </a:r>
            <a:endParaRPr lang="en-US" sz="32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84976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4">
            <a:extLst>
              <a:ext uri="{FF2B5EF4-FFF2-40B4-BE49-F238E27FC236}">
                <a16:creationId xmlns:a16="http://schemas.microsoft.com/office/drawing/2014/main" id="{68CA5211-91B4-E574-35FA-06C9C2084CDC}"/>
              </a:ext>
            </a:extLst>
          </p:cNvPr>
          <p:cNvSpPr txBox="1"/>
          <p:nvPr/>
        </p:nvSpPr>
        <p:spPr>
          <a:xfrm>
            <a:off x="914400" y="590550"/>
            <a:ext cx="6259597" cy="1156727"/>
          </a:xfrm>
          <a:prstGeom prst="rect">
            <a:avLst/>
          </a:prstGeom>
          <a:noFill/>
        </p:spPr>
        <p:txBody>
          <a:bodyPr wrap="square">
            <a:spAutoFit/>
          </a:bodyPr>
          <a:lstStyle/>
          <a:p>
            <a:pPr algn="just">
              <a:lnSpc>
                <a:spcPct val="130000"/>
              </a:lnSpc>
            </a:pPr>
            <a:r>
              <a:rPr lang="en-US" sz="2800" dirty="0" smtClean="0">
                <a:solidFill>
                  <a:srgbClr val="FF0000"/>
                </a:solidFill>
                <a:latin typeface="Times New Roman" panose="02020603050405020304" pitchFamily="18" charset="0"/>
                <a:cs typeface="Times New Roman" panose="02020603050405020304" pitchFamily="18" charset="0"/>
              </a:rPr>
              <a:t>Nho giáo </a:t>
            </a:r>
            <a:r>
              <a:rPr lang="en-US" sz="2800" dirty="0">
                <a:solidFill>
                  <a:srgbClr val="FF0000"/>
                </a:solidFill>
                <a:latin typeface="Times New Roman" panose="02020603050405020304" pitchFamily="18" charset="0"/>
                <a:cs typeface="Times New Roman" panose="02020603050405020304" pitchFamily="18" charset="0"/>
              </a:rPr>
              <a:t>có nguồn gốc từ </a:t>
            </a:r>
            <a:r>
              <a:rPr lang="en-US" sz="2800" dirty="0" smtClean="0">
                <a:solidFill>
                  <a:srgbClr val="FF0000"/>
                </a:solidFill>
                <a:latin typeface="Times New Roman" panose="02020603050405020304" pitchFamily="18" charset="0"/>
                <a:cs typeface="Times New Roman" panose="02020603050405020304" pitchFamily="18" charset="0"/>
              </a:rPr>
              <a:t>đâu, Do ai sáng lập ra? </a:t>
            </a:r>
            <a:endParaRPr lang="vi-VN"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Hộp Văn bản 5">
            <a:extLst>
              <a:ext uri="{FF2B5EF4-FFF2-40B4-BE49-F238E27FC236}">
                <a16:creationId xmlns:a16="http://schemas.microsoft.com/office/drawing/2014/main" id="{6752EF37-BF48-318F-7E61-2F5406B321BB}"/>
              </a:ext>
            </a:extLst>
          </p:cNvPr>
          <p:cNvSpPr txBox="1"/>
          <p:nvPr/>
        </p:nvSpPr>
        <p:spPr>
          <a:xfrm>
            <a:off x="418338" y="2876550"/>
            <a:ext cx="8116062" cy="1156727"/>
          </a:xfrm>
          <a:prstGeom prst="rect">
            <a:avLst/>
          </a:prstGeom>
          <a:noFill/>
        </p:spPr>
        <p:txBody>
          <a:bodyPr wrap="square">
            <a:spAutoFit/>
          </a:bodyPr>
          <a:lstStyle/>
          <a:p>
            <a:pPr algn="just">
              <a:lnSpc>
                <a:spcPct val="130000"/>
              </a:lnSpc>
            </a:pPr>
            <a:r>
              <a:rPr lang="en-US" sz="2800" dirty="0">
                <a:solidFill>
                  <a:srgbClr val="002060"/>
                </a:solidFill>
                <a:latin typeface="Times New Roman" panose="02020603050405020304" pitchFamily="18" charset="0"/>
                <a:cs typeface="Times New Roman" panose="02020603050405020304" pitchFamily="18" charset="0"/>
              </a:rPr>
              <a:t>Nho giáo ra đời  vào khoảng thế kỉ VI TCN ở Trung </a:t>
            </a:r>
            <a:r>
              <a:rPr lang="en-US" sz="2800" dirty="0" smtClean="0">
                <a:solidFill>
                  <a:srgbClr val="002060"/>
                </a:solidFill>
                <a:latin typeface="Times New Roman" panose="02020603050405020304" pitchFamily="18" charset="0"/>
                <a:cs typeface="Times New Roman" panose="02020603050405020304" pitchFamily="18" charset="0"/>
              </a:rPr>
              <a:t>Quốc, Do Khổng Tử sáng lập ra</a:t>
            </a:r>
            <a:endParaRPr lang="vi-VN"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2031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428"/>
            <a:ext cx="8229600" cy="1908571"/>
          </a:xfrm>
        </p:spPr>
        <p:txBody>
          <a:bodyPr>
            <a:normAutofit/>
          </a:bodyPr>
          <a:lstStyle/>
          <a:p>
            <a:pPr algn="l"/>
            <a:r>
              <a:rPr lang="en-US" dirty="0">
                <a:solidFill>
                  <a:srgbClr val="0070C0"/>
                </a:solidFill>
                <a:latin typeface="Times New Roman" panose="02020603050405020304" pitchFamily="18" charset="0"/>
                <a:cs typeface="Times New Roman" panose="02020603050405020304" pitchFamily="18" charset="0"/>
              </a:rPr>
              <a:t>I</a:t>
            </a:r>
            <a:r>
              <a:rPr lang="en-US" dirty="0" smtClean="0">
                <a:solidFill>
                  <a:srgbClr val="0070C0"/>
                </a:solidFill>
                <a:latin typeface="Times New Roman" panose="02020603050405020304" pitchFamily="18" charset="0"/>
                <a:cs typeface="Times New Roman" panose="02020603050405020304" pitchFamily="18" charset="0"/>
              </a:rPr>
              <a:t>. </a:t>
            </a:r>
            <a:r>
              <a:rPr lang="vi-VN" dirty="0">
                <a:solidFill>
                  <a:srgbClr val="0070C0"/>
                </a:solidFill>
                <a:cs typeface="Times New Roman" panose="02020603050405020304" pitchFamily="18" charset="0"/>
              </a:rPr>
              <a:t>Lịch sử Hà Nội từ thế kỉ X đến thế kỉ XV</a:t>
            </a:r>
            <a:endParaRPr lang="en-US"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8660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5">
            <a:extLst>
              <a:ext uri="{FF2B5EF4-FFF2-40B4-BE49-F238E27FC236}">
                <a16:creationId xmlns:a16="http://schemas.microsoft.com/office/drawing/2014/main" id="{6752EF37-BF48-318F-7E61-2F5406B321BB}"/>
              </a:ext>
            </a:extLst>
          </p:cNvPr>
          <p:cNvSpPr txBox="1"/>
          <p:nvPr/>
        </p:nvSpPr>
        <p:spPr>
          <a:xfrm>
            <a:off x="609600" y="1809750"/>
            <a:ext cx="11254154" cy="523220"/>
          </a:xfrm>
          <a:prstGeom prst="rect">
            <a:avLst/>
          </a:prstGeom>
          <a:noFill/>
        </p:spPr>
        <p:txBody>
          <a:bodyPr wrap="square">
            <a:spAutoFit/>
          </a:bodyPr>
          <a:lstStyle/>
          <a:p>
            <a:r>
              <a:rPr lang="vi-VN" sz="2800" dirty="0">
                <a:solidFill>
                  <a:srgbClr val="FFFF00"/>
                </a:solidFill>
                <a:latin typeface="Times New Roman" panose="02020603050405020304" pitchFamily="18" charset="0"/>
                <a:cs typeface="Times New Roman" panose="02020603050405020304" pitchFamily="18" charset="0"/>
              </a:rPr>
              <a:t>Tam cương, ngũ thường giáo lý cơ bản của Nho Giáo</a:t>
            </a:r>
          </a:p>
        </p:txBody>
      </p:sp>
      <p:sp>
        <p:nvSpPr>
          <p:cNvPr id="4" name="Rectangle 3"/>
          <p:cNvSpPr/>
          <p:nvPr/>
        </p:nvSpPr>
        <p:spPr>
          <a:xfrm>
            <a:off x="914400" y="666750"/>
            <a:ext cx="8385436" cy="523220"/>
          </a:xfrm>
          <a:prstGeom prst="rect">
            <a:avLst/>
          </a:prstGeom>
        </p:spPr>
        <p:txBody>
          <a:bodyPr wrap="square">
            <a:spAutoFit/>
          </a:bodyPr>
          <a:lstStyle/>
          <a:p>
            <a:r>
              <a:rPr lang="en-US" sz="2800" b="1" dirty="0">
                <a:solidFill>
                  <a:srgbClr val="FF0000"/>
                </a:solidFill>
                <a:latin typeface="Times New Roman" panose="02020603050405020304" pitchFamily="18" charset="0"/>
                <a:cs typeface="Times New Roman" panose="02020603050405020304" pitchFamily="18" charset="0"/>
              </a:rPr>
              <a:t>Giáo lý cơ bản của Nho giáo là gì?</a:t>
            </a:r>
          </a:p>
        </p:txBody>
      </p:sp>
    </p:spTree>
    <p:extLst>
      <p:ext uri="{BB962C8B-B14F-4D97-AF65-F5344CB8AC3E}">
        <p14:creationId xmlns:p14="http://schemas.microsoft.com/office/powerpoint/2010/main" val="168438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5">
            <a:extLst>
              <a:ext uri="{FF2B5EF4-FFF2-40B4-BE49-F238E27FC236}">
                <a16:creationId xmlns:a16="http://schemas.microsoft.com/office/drawing/2014/main" id="{6752EF37-BF48-318F-7E61-2F5406B321BB}"/>
              </a:ext>
            </a:extLst>
          </p:cNvPr>
          <p:cNvSpPr txBox="1"/>
          <p:nvPr/>
        </p:nvSpPr>
        <p:spPr>
          <a:xfrm>
            <a:off x="762000" y="2343150"/>
            <a:ext cx="8234289" cy="2092881"/>
          </a:xfrm>
          <a:prstGeom prst="rect">
            <a:avLst/>
          </a:prstGeom>
          <a:noFill/>
        </p:spPr>
        <p:txBody>
          <a:bodyPr wrap="square">
            <a:spAutoFit/>
          </a:bodyPr>
          <a:lstStyle/>
          <a:p>
            <a:r>
              <a:rPr lang="en-US" dirty="0" smtClean="0"/>
              <a:t>	</a:t>
            </a:r>
            <a:r>
              <a:rPr lang="vi-VN" sz="2800" dirty="0" smtClean="0">
                <a:solidFill>
                  <a:srgbClr val="FFFF00"/>
                </a:solidFill>
                <a:latin typeface="Times New Roman" panose="02020603050405020304" pitchFamily="18" charset="0"/>
                <a:cs typeface="Times New Roman" panose="02020603050405020304" pitchFamily="18" charset="0"/>
              </a:rPr>
              <a:t>Đạo </a:t>
            </a:r>
            <a:r>
              <a:rPr lang="vi-VN" sz="2800" dirty="0">
                <a:solidFill>
                  <a:srgbClr val="FFFF00"/>
                </a:solidFill>
                <a:latin typeface="Times New Roman" panose="02020603050405020304" pitchFamily="18" charset="0"/>
                <a:cs typeface="Times New Roman" panose="02020603050405020304" pitchFamily="18" charset="0"/>
              </a:rPr>
              <a:t>Phật ra đời khoảng thế kỷ VI trước công nguyên ở vùng phía Tây Bắc Ấn do thái tử </a:t>
            </a:r>
            <a:r>
              <a:rPr lang="vi-VN" sz="2800" dirty="0" smtClean="0">
                <a:solidFill>
                  <a:srgbClr val="FFFF00"/>
                </a:solidFill>
                <a:latin typeface="Times New Roman" panose="02020603050405020304" pitchFamily="18" charset="0"/>
                <a:cs typeface="Times New Roman" panose="02020603050405020304" pitchFamily="18" charset="0"/>
              </a:rPr>
              <a:t> </a:t>
            </a:r>
            <a:r>
              <a:rPr lang="vi-VN" sz="2800" dirty="0">
                <a:solidFill>
                  <a:srgbClr val="FFFF00"/>
                </a:solidFill>
                <a:latin typeface="Times New Roman" panose="02020603050405020304" pitchFamily="18" charset="0"/>
                <a:cs typeface="Times New Roman" panose="02020603050405020304" pitchFamily="18" charset="0"/>
              </a:rPr>
              <a:t>Gautama sáng lập hiệu là Thích Ca Mâu Ni.</a:t>
            </a:r>
            <a:br>
              <a:rPr lang="vi-VN" sz="2800" dirty="0">
                <a:solidFill>
                  <a:srgbClr val="FFFF00"/>
                </a:solidFill>
                <a:latin typeface="Times New Roman" panose="02020603050405020304" pitchFamily="18" charset="0"/>
                <a:cs typeface="Times New Roman" panose="02020603050405020304" pitchFamily="18" charset="0"/>
              </a:rPr>
            </a:br>
            <a:r>
              <a:rPr lang="vi-VN" sz="2800" dirty="0"/>
              <a:t/>
            </a:r>
            <a:br>
              <a:rPr lang="vi-VN" sz="2800" dirty="0"/>
            </a:br>
            <a:r>
              <a:rPr lang="vi-VN" dirty="0" smtClean="0">
                <a:hlinkClick r:id="rId2"/>
              </a:rPr>
              <a:t>/</a:t>
            </a:r>
            <a:endParaRPr lang="vi-VN" sz="2800" dirty="0">
              <a:solidFill>
                <a:srgbClr val="002060"/>
              </a:solidFill>
              <a:latin typeface="Times New Roman" panose="02020603050405020304" pitchFamily="18" charset="0"/>
              <a:cs typeface="Times New Roman" panose="02020603050405020304" pitchFamily="18" charset="0"/>
            </a:endParaRPr>
          </a:p>
        </p:txBody>
      </p:sp>
      <p:sp>
        <p:nvSpPr>
          <p:cNvPr id="4" name="Rectangle 3"/>
          <p:cNvSpPr/>
          <p:nvPr/>
        </p:nvSpPr>
        <p:spPr>
          <a:xfrm>
            <a:off x="576689" y="819150"/>
            <a:ext cx="8081889" cy="523220"/>
          </a:xfrm>
          <a:prstGeom prst="rect">
            <a:avLst/>
          </a:prstGeom>
        </p:spPr>
        <p:txBody>
          <a:bodyPr wrap="squar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Phật giáo có nguồn gốc từ đâu? Do ai sáng lập?</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70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5">
            <a:extLst>
              <a:ext uri="{FF2B5EF4-FFF2-40B4-BE49-F238E27FC236}">
                <a16:creationId xmlns:a16="http://schemas.microsoft.com/office/drawing/2014/main" id="{6752EF37-BF48-318F-7E61-2F5406B321BB}"/>
              </a:ext>
            </a:extLst>
          </p:cNvPr>
          <p:cNvSpPr txBox="1"/>
          <p:nvPr/>
        </p:nvSpPr>
        <p:spPr>
          <a:xfrm>
            <a:off x="533400" y="2419350"/>
            <a:ext cx="7624689" cy="954107"/>
          </a:xfrm>
          <a:prstGeom prst="rect">
            <a:avLst/>
          </a:prstGeom>
          <a:noFill/>
        </p:spPr>
        <p:txBody>
          <a:bodyPr wrap="square">
            <a:spAutoFit/>
          </a:bodyPr>
          <a:lstStyle/>
          <a:p>
            <a:r>
              <a:rPr lang="en-US" dirty="0" smtClean="0"/>
              <a:t>	</a:t>
            </a:r>
            <a:r>
              <a:rPr lang="en-US" sz="2800" dirty="0" smtClean="0">
                <a:solidFill>
                  <a:srgbClr val="FFFF00"/>
                </a:solidFill>
                <a:latin typeface="Times New Roman" panose="02020603050405020304" pitchFamily="18" charset="0"/>
                <a:cs typeface="Times New Roman" panose="02020603050405020304" pitchFamily="18" charset="0"/>
              </a:rPr>
              <a:t>Trong giai đoạn này vì có Văn Miếu, Quốc Tử Giám nên đã hội tụ được nhiều nhà văn.</a:t>
            </a:r>
            <a:endParaRPr lang="vi-VN" sz="2800" dirty="0">
              <a:solidFill>
                <a:srgbClr val="FFFF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604911" y="895350"/>
            <a:ext cx="8385436" cy="954107"/>
          </a:xfrm>
          <a:prstGeom prst="rect">
            <a:avLst/>
          </a:prstGeom>
        </p:spPr>
        <p:txBody>
          <a:bodyPr wrap="squar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Tại sao văn học thừ thế kỉ X – XV lại phát triển mạnh?</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339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5">
            <a:extLst>
              <a:ext uri="{FF2B5EF4-FFF2-40B4-BE49-F238E27FC236}">
                <a16:creationId xmlns:a16="http://schemas.microsoft.com/office/drawing/2014/main" id="{6752EF37-BF48-318F-7E61-2F5406B321BB}"/>
              </a:ext>
            </a:extLst>
          </p:cNvPr>
          <p:cNvSpPr txBox="1"/>
          <p:nvPr/>
        </p:nvSpPr>
        <p:spPr>
          <a:xfrm>
            <a:off x="533400" y="885170"/>
            <a:ext cx="8305800" cy="4031873"/>
          </a:xfrm>
          <a:prstGeom prst="rect">
            <a:avLst/>
          </a:prstGeom>
          <a:noFill/>
        </p:spPr>
        <p:txBody>
          <a:bodyPr wrap="square">
            <a:spAutoFit/>
          </a:bodyPr>
          <a:lstStyle/>
          <a:p>
            <a:r>
              <a:rPr lang="en-US" sz="2400" dirty="0">
                <a:solidFill>
                  <a:srgbClr val="FFFF00"/>
                </a:solidFill>
                <a:latin typeface="Times New Roman" panose="02020603050405020304" pitchFamily="18" charset="0"/>
                <a:cs typeface="Times New Roman" panose="02020603050405020304" pitchFamily="18" charset="0"/>
              </a:rPr>
              <a:t>Nghệ thuật sân khấu ca, múa, nhạc mang đậm tính dân gian truyền </a:t>
            </a:r>
            <a:r>
              <a:rPr lang="en-US" sz="2400" dirty="0" smtClean="0">
                <a:solidFill>
                  <a:srgbClr val="FFFF00"/>
                </a:solidFill>
                <a:latin typeface="Times New Roman" panose="02020603050405020304" pitchFamily="18" charset="0"/>
                <a:cs typeface="Times New Roman" panose="02020603050405020304" pitchFamily="18" charset="0"/>
              </a:rPr>
              <a:t>thống: </a:t>
            </a:r>
          </a:p>
          <a:p>
            <a:r>
              <a:rPr lang="vi-VN" sz="2400" dirty="0" smtClean="0">
                <a:solidFill>
                  <a:srgbClr val="FFFF00"/>
                </a:solidFill>
                <a:latin typeface="Times New Roman" panose="02020603050405020304" pitchFamily="18" charset="0"/>
                <a:cs typeface="Times New Roman" panose="02020603050405020304" pitchFamily="18" charset="0"/>
              </a:rPr>
              <a:t>+ </a:t>
            </a:r>
            <a:r>
              <a:rPr lang="vi-VN" sz="2400" dirty="0">
                <a:solidFill>
                  <a:srgbClr val="FFFF00"/>
                </a:solidFill>
                <a:latin typeface="Times New Roman" panose="02020603050405020304" pitchFamily="18" charset="0"/>
                <a:cs typeface="Times New Roman" panose="02020603050405020304" pitchFamily="18" charset="0"/>
              </a:rPr>
              <a:t>Chèo, tuồng ra đời từ sớm và ngày càng phát triển.</a:t>
            </a:r>
          </a:p>
          <a:p>
            <a:r>
              <a:rPr lang="vi-VN" sz="2400" dirty="0">
                <a:solidFill>
                  <a:srgbClr val="FFFF00"/>
                </a:solidFill>
                <a:latin typeface="Times New Roman" panose="02020603050405020304" pitchFamily="18" charset="0"/>
                <a:cs typeface="Times New Roman" panose="02020603050405020304" pitchFamily="18" charset="0"/>
              </a:rPr>
              <a:t>+ Múa rối nước là một nghệ thuật đặc sắc, phát triển từ thời Lý.</a:t>
            </a:r>
          </a:p>
          <a:p>
            <a:r>
              <a:rPr lang="vi-VN" sz="2400" dirty="0">
                <a:solidFill>
                  <a:srgbClr val="FFFF00"/>
                </a:solidFill>
                <a:latin typeface="Times New Roman" panose="02020603050405020304" pitchFamily="18" charset="0"/>
                <a:cs typeface="Times New Roman" panose="02020603050405020304" pitchFamily="18" charset="0"/>
              </a:rPr>
              <a:t>+ Ca, múa, nhạc mang đậm tính dân gian truyền thống cùng với đó là các cuộc đua tài như: đấu vật, đua thuyền, đá cầu, …</a:t>
            </a:r>
          </a:p>
          <a:p>
            <a:r>
              <a:rPr lang="vi-VN" sz="2400" dirty="0">
                <a:solidFill>
                  <a:srgbClr val="FFFF00"/>
                </a:solidFill>
                <a:latin typeface="Times New Roman" panose="02020603050405020304" pitchFamily="18" charset="0"/>
                <a:cs typeface="Times New Roman" panose="02020603050405020304" pitchFamily="18" charset="0"/>
              </a:rPr>
              <a:t>+ Âm nhạc phát triển với nhiều nhạc cụ như trống cơm, sáo, tiêu, đàn cầm, đàn tranh, chiêng cồng,…</a:t>
            </a:r>
          </a:p>
          <a:p>
            <a:r>
              <a:rPr lang="vi-VN" sz="2800" dirty="0">
                <a:solidFill>
                  <a:srgbClr val="002060"/>
                </a:solidFill>
                <a:latin typeface="Times New Roman" panose="02020603050405020304" pitchFamily="18" charset="0"/>
                <a:cs typeface="Times New Roman" panose="02020603050405020304" pitchFamily="18" charset="0"/>
              </a:rPr>
              <a:t/>
            </a:r>
            <a:br>
              <a:rPr lang="vi-VN" sz="2800" dirty="0">
                <a:solidFill>
                  <a:srgbClr val="002060"/>
                </a:solidFill>
                <a:latin typeface="Times New Roman" panose="02020603050405020304" pitchFamily="18" charset="0"/>
                <a:cs typeface="Times New Roman" panose="02020603050405020304" pitchFamily="18" charset="0"/>
              </a:rPr>
            </a:br>
            <a:r>
              <a:rPr lang="vi-VN" dirty="0"/>
              <a:t/>
            </a:r>
            <a:br>
              <a:rPr lang="vi-VN" dirty="0"/>
            </a:br>
            <a:endParaRPr lang="en-US" dirty="0"/>
          </a:p>
        </p:txBody>
      </p:sp>
      <p:sp>
        <p:nvSpPr>
          <p:cNvPr id="4" name="Rectangle 3"/>
          <p:cNvSpPr/>
          <p:nvPr/>
        </p:nvSpPr>
        <p:spPr>
          <a:xfrm>
            <a:off x="738808" y="361950"/>
            <a:ext cx="8385436" cy="523220"/>
          </a:xfrm>
          <a:prstGeom prst="rect">
            <a:avLst/>
          </a:prstGeom>
        </p:spPr>
        <p:txBody>
          <a:bodyPr wrap="squar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Sân khấu , ca nhạc?</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869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429000" y="2977126"/>
            <a:ext cx="4343400" cy="1569660"/>
          </a:xfrm>
          <a:prstGeom prst="rect">
            <a:avLst/>
          </a:prstGeom>
          <a:noFill/>
        </p:spPr>
        <p:txBody>
          <a:bodyPr wrap="square" rtlCol="0">
            <a:spAutoFit/>
          </a:bodyPr>
          <a:lstStyle/>
          <a:p>
            <a:pPr algn="ctr"/>
            <a:r>
              <a:rPr lang="vi-VN" sz="3200" dirty="0">
                <a:latin typeface="+mj-lt"/>
              </a:rPr>
              <a:t>Em cho biết trước khi dời đô về Đại La thì kinh đô của Đại Việt ở đâu?</a:t>
            </a:r>
            <a:endParaRPr lang="en-US" sz="3200" dirty="0">
              <a:solidFill>
                <a:srgbClr val="0000FF"/>
              </a:solidFill>
              <a:latin typeface="+mj-lt"/>
              <a:cs typeface="Arial" panose="020B0604020202020204" pitchFamily="34" charset="0"/>
            </a:endParaRPr>
          </a:p>
        </p:txBody>
      </p:sp>
      <p:sp>
        <p:nvSpPr>
          <p:cNvPr id="6" name="TextBox 5"/>
          <p:cNvSpPr txBox="1"/>
          <p:nvPr/>
        </p:nvSpPr>
        <p:spPr>
          <a:xfrm>
            <a:off x="4908042" y="692407"/>
            <a:ext cx="1385316" cy="523220"/>
          </a:xfrm>
          <a:prstGeom prst="rect">
            <a:avLst/>
          </a:prstGeom>
          <a:noFill/>
        </p:spPr>
        <p:txBody>
          <a:bodyPr wrap="none" rtlCol="0">
            <a:spAutoFit/>
          </a:bodyPr>
          <a:lstStyle/>
          <a:p>
            <a:pPr algn="ctr"/>
            <a:r>
              <a:rPr lang="vi-VN" sz="2800" dirty="0">
                <a:solidFill>
                  <a:srgbClr val="0000FF"/>
                </a:solidFill>
                <a:latin typeface="Arial" panose="020B0604020202020204" pitchFamily="34" charset="0"/>
                <a:cs typeface="Arial" panose="020B0604020202020204" pitchFamily="34" charset="0"/>
              </a:rPr>
              <a:t>Hoa Lư</a:t>
            </a:r>
            <a:endParaRPr lang="en-US" sz="2800" dirty="0">
              <a:solidFill>
                <a:srgbClr val="0000FF"/>
              </a:solidFill>
              <a:latin typeface="Arial" panose="020B0604020202020204" pitchFamily="34" charset="0"/>
              <a:cs typeface="Arial" panose="020B0604020202020204" pitchFamily="34"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85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03156" y="3216733"/>
            <a:ext cx="3995088"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Lý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Đại</a:t>
            </a:r>
            <a:r>
              <a:rPr lang="en-US" sz="3200" dirty="0">
                <a:latin typeface="Times New Roman" panose="02020603050405020304" pitchFamily="18" charset="0"/>
                <a:cs typeface="Times New Roman" panose="02020603050405020304" pitchFamily="18" charset="0"/>
              </a:rPr>
              <a:t> La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a:t>
            </a:r>
            <a:endParaRPr lang="en-US" sz="3200" dirty="0">
              <a:solidFill>
                <a:srgbClr val="00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267200" y="488772"/>
            <a:ext cx="2693162" cy="1200329"/>
          </a:xfrm>
          <a:prstGeom prst="rect">
            <a:avLst/>
          </a:prstGeom>
          <a:noFill/>
        </p:spPr>
        <p:txBody>
          <a:bodyPr wrap="square" rtlCol="0">
            <a:spAutoFit/>
          </a:bodyPr>
          <a:lstStyle/>
          <a:p>
            <a:pPr algn="ctr"/>
            <a:r>
              <a:rPr lang="vi-VN" sz="2400" dirty="0">
                <a:latin typeface="Times New Roman" panose="02020603050405020304" pitchFamily="18" charset="0"/>
                <a:cs typeface="Times New Roman" panose="02020603050405020304" pitchFamily="18" charset="0"/>
              </a:rPr>
              <a:t>Năm 1010 Lý Công Uẩn dời đô từ Hoa Lư về Đại La.</a:t>
            </a:r>
            <a:endParaRPr lang="en-US" sz="3600" dirty="0">
              <a:solidFill>
                <a:srgbClr val="0000FF"/>
              </a:solidFill>
              <a:latin typeface="Times New Roman" panose="02020603050405020304" pitchFamily="18" charset="0"/>
              <a:cs typeface="Times New Roman" panose="02020603050405020304" pitchFamily="18"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462930" y="3109011"/>
            <a:ext cx="4351740" cy="1569660"/>
          </a:xfrm>
          <a:prstGeom prst="rect">
            <a:avLst/>
          </a:prstGeom>
          <a:noFill/>
        </p:spPr>
        <p:txBody>
          <a:bodyPr wrap="square" rtlCol="0">
            <a:spAutoFit/>
          </a:bodyPr>
          <a:lstStyle/>
          <a:p>
            <a:pPr algn="ctr"/>
            <a:r>
              <a:rPr lang="en-US" sz="3200" dirty="0">
                <a:latin typeface="Times New Roman" panose="02020603050405020304" pitchFamily="18" charset="0"/>
                <a:cs typeface="Times New Roman" panose="02020603050405020304" pitchFamily="18" charset="0"/>
              </a:rPr>
              <a:t>Theo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Đại</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L</a:t>
            </a:r>
            <a:r>
              <a:rPr lang="en-US" sz="3200" dirty="0">
                <a:latin typeface="Times New Roman" panose="02020603050405020304" pitchFamily="18" charset="0"/>
                <a:cs typeface="Times New Roman" panose="02020603050405020304" pitchFamily="18" charset="0"/>
              </a:rPr>
              <a:t>a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Thăng</a:t>
            </a:r>
            <a:r>
              <a:rPr lang="en-US" sz="3200" dirty="0">
                <a:latin typeface="Times New Roman" panose="02020603050405020304" pitchFamily="18" charset="0"/>
                <a:cs typeface="Times New Roman" panose="02020603050405020304" pitchFamily="18" charset="0"/>
              </a:rPr>
              <a:t> Long?</a:t>
            </a:r>
            <a:endParaRPr lang="en-US" sz="3200" dirty="0">
              <a:solidFill>
                <a:srgbClr val="00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231084" y="374835"/>
            <a:ext cx="2815431" cy="1569660"/>
          </a:xfrm>
          <a:prstGeom prst="rect">
            <a:avLst/>
          </a:prstGeom>
          <a:noFill/>
        </p:spPr>
        <p:txBody>
          <a:bodyPr wrap="square" rtlCol="0">
            <a:spAutoFit/>
          </a:bodyPr>
          <a:lstStyle/>
          <a:p>
            <a:pPr algn="ctr"/>
            <a:r>
              <a:rPr lang="vi-VN" sz="2400" i="1" dirty="0">
                <a:latin typeface="Times New Roman" panose="02020603050405020304" pitchFamily="18" charset="0"/>
                <a:cs typeface="Times New Roman" panose="02020603050405020304" pitchFamily="18" charset="0"/>
              </a:rPr>
              <a:t>Vua thấy một đám mây nơi chân thành hình dáng một con rồng vàng bay lên.</a:t>
            </a:r>
            <a:endParaRPr lang="en-US" sz="2400" dirty="0">
              <a:solidFill>
                <a:srgbClr val="0000FF"/>
              </a:solidFill>
              <a:latin typeface="Times New Roman" panose="02020603050405020304" pitchFamily="18" charset="0"/>
              <a:cs typeface="Times New Roman" panose="02020603050405020304" pitchFamily="18" charset="0"/>
            </a:endParaRPr>
          </a:p>
        </p:txBody>
      </p:sp>
      <p:pic>
        <p:nvPicPr>
          <p:cNvPr id="1026" name="Picture 2" descr="C:\Users\ADMIN\Desktop\Tai nguyen thiet ke tro choi\Bảng gỗ\1a.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352800" y="2970512"/>
            <a:ext cx="4572000"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Tên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gọi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chính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a:t>
            </a:r>
            <a:endParaRPr lang="en-US" sz="3200" dirty="0">
              <a:solidFill>
                <a:srgbClr val="00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596258" y="756420"/>
            <a:ext cx="2008883" cy="584775"/>
          </a:xfrm>
          <a:prstGeom prst="rect">
            <a:avLst/>
          </a:prstGeom>
          <a:noFill/>
        </p:spPr>
        <p:txBody>
          <a:bodyPr wrap="none" rtlCol="0">
            <a:spAutoFit/>
          </a:bodyPr>
          <a:lstStyle/>
          <a:p>
            <a:pPr algn="ctr"/>
            <a:r>
              <a:rPr lang="en-US" sz="3200" dirty="0" err="1">
                <a:latin typeface="Times New Roman" panose="02020603050405020304" pitchFamily="18" charset="0"/>
                <a:cs typeface="Times New Roman" panose="02020603050405020304" pitchFamily="18" charset="0"/>
              </a:rPr>
              <a:t>Năm</a:t>
            </a:r>
            <a:r>
              <a:rPr lang="en-US" sz="3200" dirty="0">
                <a:latin typeface="Times New Roman" panose="02020603050405020304" pitchFamily="18" charset="0"/>
                <a:cs typeface="Times New Roman" panose="02020603050405020304" pitchFamily="18" charset="0"/>
              </a:rPr>
              <a:t> 1831.</a:t>
            </a:r>
            <a:endParaRPr lang="en-US" sz="3200" dirty="0">
              <a:solidFill>
                <a:srgbClr val="0000FF"/>
              </a:solidFill>
              <a:latin typeface="Times New Roman" panose="02020603050405020304" pitchFamily="18" charset="0"/>
              <a:cs typeface="Times New Roman" panose="02020603050405020304" pitchFamily="18"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390900" y="2780876"/>
            <a:ext cx="4419600" cy="1815882"/>
          </a:xfrm>
          <a:prstGeom prst="rect">
            <a:avLst/>
          </a:prstGeom>
          <a:noFill/>
        </p:spPr>
        <p:txBody>
          <a:bodyPr wrap="square" rtlCol="0">
            <a:spAutoFit/>
          </a:bodyPr>
          <a:lstStyle/>
          <a:p>
            <a:pPr algn="ct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kỉ</a:t>
            </a:r>
            <a:r>
              <a:rPr lang="en-US" sz="2800" dirty="0">
                <a:latin typeface="Times New Roman" panose="02020603050405020304" pitchFamily="18" charset="0"/>
                <a:cs typeface="Times New Roman" panose="02020603050405020304" pitchFamily="18" charset="0"/>
              </a:rPr>
              <a:t> X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kỉ</a:t>
            </a:r>
            <a:r>
              <a:rPr lang="en-US" sz="2800" dirty="0">
                <a:latin typeface="Times New Roman" panose="02020603050405020304" pitchFamily="18" charset="0"/>
                <a:cs typeface="Times New Roman" panose="02020603050405020304" pitchFamily="18" charset="0"/>
              </a:rPr>
              <a:t> XV, </a:t>
            </a:r>
            <a:r>
              <a:rPr lang="en-US" sz="2800" dirty="0" err="1">
                <a:latin typeface="Times New Roman" panose="02020603050405020304" pitchFamily="18" charset="0"/>
                <a:cs typeface="Times New Roman" panose="02020603050405020304" pitchFamily="18" charset="0"/>
              </a:rPr>
              <a:t>quân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thù</a:t>
            </a:r>
            <a:r>
              <a:rPr lang="en-US" sz="2800" dirty="0">
                <a:latin typeface="Times New Roman" panose="02020603050405020304" pitchFamily="18" charset="0"/>
                <a:cs typeface="Times New Roman" panose="02020603050405020304" pitchFamily="18" charset="0"/>
              </a:rPr>
              <a:t> hung </a:t>
            </a:r>
            <a:r>
              <a:rPr lang="en-US" sz="2800" dirty="0" err="1">
                <a:latin typeface="Times New Roman" panose="02020603050405020304" pitchFamily="18" charset="0"/>
                <a:cs typeface="Times New Roman" panose="02020603050405020304" pitchFamily="18" charset="0"/>
              </a:rPr>
              <a:t>hãn</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Trung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137099" y="468063"/>
            <a:ext cx="2873301" cy="1384995"/>
          </a:xfrm>
          <a:prstGeom prst="rect">
            <a:avLst/>
          </a:prstGeom>
          <a:noFill/>
        </p:spPr>
        <p:txBody>
          <a:bodyPr wrap="square" rtlCol="0">
            <a:spAutoFit/>
          </a:bodyPr>
          <a:lstStyle/>
          <a:p>
            <a:pPr algn="ctr"/>
            <a:r>
              <a:rPr lang="vi-VN" sz="2800" dirty="0">
                <a:solidFill>
                  <a:srgbClr val="0000FF"/>
                </a:solidFill>
                <a:latin typeface="Arial" panose="020B0604020202020204" pitchFamily="34" charset="0"/>
                <a:cs typeface="Arial" panose="020B0604020202020204" pitchFamily="34" charset="0"/>
              </a:rPr>
              <a:t>Tống, </a:t>
            </a:r>
          </a:p>
          <a:p>
            <a:pPr algn="ctr"/>
            <a:r>
              <a:rPr lang="vi-VN" sz="2800" dirty="0">
                <a:solidFill>
                  <a:srgbClr val="0000FF"/>
                </a:solidFill>
                <a:latin typeface="Arial" panose="020B0604020202020204" pitchFamily="34" charset="0"/>
                <a:cs typeface="Arial" panose="020B0604020202020204" pitchFamily="34" charset="0"/>
              </a:rPr>
              <a:t>Mông – Nguyên, Minh</a:t>
            </a:r>
            <a:endParaRPr lang="en-US" sz="2800" dirty="0">
              <a:solidFill>
                <a:srgbClr val="0000FF"/>
              </a:solidFill>
              <a:latin typeface="Arial" panose="020B0604020202020204" pitchFamily="34" charset="0"/>
              <a:cs typeface="Arial" panose="020B0604020202020204" pitchFamily="34"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313946" y="2918926"/>
            <a:ext cx="4649707" cy="1569660"/>
          </a:xfrm>
          <a:prstGeom prst="rect">
            <a:avLst/>
          </a:prstGeom>
          <a:noFill/>
        </p:spPr>
        <p:txBody>
          <a:bodyPr wrap="square" rtlCol="0">
            <a:spAutoFit/>
          </a:bodyPr>
          <a:lstStyle/>
          <a:p>
            <a:r>
              <a:rPr lang="en-US" sz="3200" dirty="0">
                <a:solidFill>
                  <a:srgbClr val="FF0000"/>
                </a:solidFill>
              </a:rPr>
              <a:t>Lý Thái Tổ đóng kinh đô, dựng chính điện ở vị trí nào?</a:t>
            </a:r>
          </a:p>
        </p:txBody>
      </p:sp>
      <p:sp>
        <p:nvSpPr>
          <p:cNvPr id="6" name="TextBox 5"/>
          <p:cNvSpPr txBox="1"/>
          <p:nvPr/>
        </p:nvSpPr>
        <p:spPr>
          <a:xfrm>
            <a:off x="914400" y="767818"/>
            <a:ext cx="6746078" cy="523220"/>
          </a:xfrm>
          <a:prstGeom prst="rect">
            <a:avLst/>
          </a:prstGeom>
          <a:noFill/>
        </p:spPr>
        <p:txBody>
          <a:bodyPr wrap="none" rtlCol="0">
            <a:spAutoFit/>
          </a:bodyPr>
          <a:lstStyle/>
          <a:p>
            <a:r>
              <a:rPr lang="en-US" sz="2800" dirty="0">
                <a:solidFill>
                  <a:srgbClr val="0070C0"/>
                </a:solidFill>
              </a:rPr>
              <a:t>Chính điện (điện Kính Thiên) đặt tại núi Nùng</a:t>
            </a:r>
          </a:p>
        </p:txBody>
      </p:sp>
      <p:pic>
        <p:nvPicPr>
          <p:cNvPr id="7"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81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313946" y="2918926"/>
            <a:ext cx="4649707" cy="1384995"/>
          </a:xfrm>
          <a:prstGeom prst="rect">
            <a:avLst/>
          </a:prstGeom>
          <a:noFill/>
        </p:spPr>
        <p:txBody>
          <a:bodyPr wrap="square" rtlCol="0">
            <a:spAutoFit/>
          </a:bodyPr>
          <a:lstStyle/>
          <a:p>
            <a:r>
              <a:rPr lang="en-US" sz="2800" dirty="0">
                <a:solidFill>
                  <a:srgbClr val="FF0000"/>
                </a:solidFill>
              </a:rPr>
              <a:t>T</a:t>
            </a:r>
            <a:r>
              <a:rPr lang="en-US" sz="2800" dirty="0" smtClean="0">
                <a:solidFill>
                  <a:srgbClr val="FF0000"/>
                </a:solidFill>
              </a:rPr>
              <a:t>hành </a:t>
            </a:r>
            <a:r>
              <a:rPr lang="en-US" sz="2800" dirty="0">
                <a:solidFill>
                  <a:srgbClr val="FF0000"/>
                </a:solidFill>
              </a:rPr>
              <a:t>Thăng </a:t>
            </a:r>
            <a:r>
              <a:rPr lang="en-US" sz="2800" dirty="0" smtClean="0">
                <a:solidFill>
                  <a:srgbClr val="FF0000"/>
                </a:solidFill>
              </a:rPr>
              <a:t>Long thời lý quy </a:t>
            </a:r>
            <a:r>
              <a:rPr lang="en-US" sz="2800" dirty="0">
                <a:solidFill>
                  <a:srgbClr val="FF0000"/>
                </a:solidFill>
              </a:rPr>
              <a:t>hoạch gồm mấy khu, đó là những khu nào? </a:t>
            </a:r>
          </a:p>
        </p:txBody>
      </p:sp>
      <p:sp>
        <p:nvSpPr>
          <p:cNvPr id="6" name="TextBox 5"/>
          <p:cNvSpPr txBox="1"/>
          <p:nvPr/>
        </p:nvSpPr>
        <p:spPr>
          <a:xfrm>
            <a:off x="228600" y="0"/>
            <a:ext cx="9067800" cy="2554545"/>
          </a:xfrm>
          <a:prstGeom prst="rect">
            <a:avLst/>
          </a:prstGeom>
          <a:noFill/>
        </p:spPr>
        <p:txBody>
          <a:bodyPr wrap="square" rtlCol="0">
            <a:spAutoFit/>
          </a:bodyPr>
          <a:lstStyle/>
          <a:p>
            <a:r>
              <a:rPr lang="en-US" sz="2800" dirty="0">
                <a:solidFill>
                  <a:srgbClr val="0070C0"/>
                </a:solidFill>
              </a:rPr>
              <a:t>-  Thành thăng Long chia làm hai khu: khu Hoàng thành và khu dân </a:t>
            </a:r>
            <a:r>
              <a:rPr lang="en-US" sz="2800" dirty="0" smtClean="0">
                <a:solidFill>
                  <a:srgbClr val="0070C0"/>
                </a:solidFill>
              </a:rPr>
              <a:t>sự</a:t>
            </a:r>
            <a:endParaRPr lang="en-US" sz="2800" dirty="0">
              <a:solidFill>
                <a:srgbClr val="0070C0"/>
              </a:solidFill>
            </a:endParaRPr>
          </a:p>
          <a:p>
            <a:pPr marL="457200" indent="-457200">
              <a:buFontTx/>
              <a:buChar char="-"/>
            </a:pPr>
            <a:r>
              <a:rPr lang="en-US" sz="2800" dirty="0" smtClean="0">
                <a:solidFill>
                  <a:srgbClr val="0070C0"/>
                </a:solidFill>
              </a:rPr>
              <a:t>Khu </a:t>
            </a:r>
            <a:r>
              <a:rPr lang="en-US" sz="2800" dirty="0">
                <a:solidFill>
                  <a:srgbClr val="0070C0"/>
                </a:solidFill>
              </a:rPr>
              <a:t>Hoàng thành (Thăng Long Thành): Là nơi thiết </a:t>
            </a:r>
            <a:r>
              <a:rPr lang="en-US" sz="2800" dirty="0" smtClean="0">
                <a:solidFill>
                  <a:srgbClr val="0070C0"/>
                </a:solidFill>
              </a:rPr>
              <a:t>triều</a:t>
            </a:r>
          </a:p>
          <a:p>
            <a:pPr marL="457200" indent="-457200">
              <a:buFontTx/>
              <a:buChar char="-"/>
            </a:pPr>
            <a:r>
              <a:rPr lang="en-US" dirty="0"/>
              <a:t>- </a:t>
            </a:r>
            <a:r>
              <a:rPr lang="en-US" sz="2400" dirty="0">
                <a:solidFill>
                  <a:srgbClr val="0000FF"/>
                </a:solidFill>
              </a:rPr>
              <a:t>Khu dân sự: nơi ở của dân, nơi sản xuất nông nghiệp, thủ công nghiệp và buôn bán</a:t>
            </a:r>
          </a:p>
          <a:p>
            <a:pPr marL="457200" indent="-457200">
              <a:buFontTx/>
              <a:buChar char="-"/>
            </a:pPr>
            <a:endParaRPr lang="en-US" sz="2800" dirty="0">
              <a:solidFill>
                <a:srgbClr val="0070C0"/>
              </a:solidFill>
            </a:endParaRPr>
          </a:p>
        </p:txBody>
      </p:sp>
    </p:spTree>
    <p:extLst>
      <p:ext uri="{BB962C8B-B14F-4D97-AF65-F5344CB8AC3E}">
        <p14:creationId xmlns:p14="http://schemas.microsoft.com/office/powerpoint/2010/main" val="181146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1244</TotalTime>
  <Words>768</Words>
  <Application>Microsoft Office PowerPoint</Application>
  <PresentationFormat>On-screen Show (16:9)</PresentationFormat>
  <Paragraphs>69</Paragraphs>
  <Slides>23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Symbol</vt:lpstr>
      <vt:lpstr>Times New Roman</vt:lpstr>
      <vt:lpstr>Office Theme</vt:lpstr>
      <vt:lpstr>PowerPoint Presentation</vt:lpstr>
      <vt:lpstr>I. Lịch sử Hà Nội từ thế kỉ X đến thế kỉ XV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Windows User</cp:lastModifiedBy>
  <cp:revision>87</cp:revision>
  <dcterms:created xsi:type="dcterms:W3CDTF">2018-01-02T14:41:22Z</dcterms:created>
  <dcterms:modified xsi:type="dcterms:W3CDTF">2023-03-08T03:39:00Z</dcterms:modified>
</cp:coreProperties>
</file>