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62"/>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6" d="100"/>
          <a:sy n="86" d="100"/>
        </p:scale>
        <p:origin x="514"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8E7EBF-23B5-4BAD-A7D4-6A61DB4EA902}" type="datetimeFigureOut">
              <a:rPr lang="en-US" smtClean="0"/>
              <a:t>8/21/2022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4DC1F-4D61-4746-A54E-05B6E9A5E158}" type="slidenum">
              <a:rPr lang="en-US" smtClean="0"/>
              <a:t>‹#›</a:t>
            </a:fld>
            <a:endParaRPr lang="en-US"/>
          </a:p>
        </p:txBody>
      </p:sp>
    </p:spTree>
    <p:extLst>
      <p:ext uri="{BB962C8B-B14F-4D97-AF65-F5344CB8AC3E}">
        <p14:creationId xmlns:p14="http://schemas.microsoft.com/office/powerpoint/2010/main" val="2649365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CCE2E09-86DE-47D5-A3D9-D1AF1CF3198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
        <p:nvSpPr>
          <p:cNvPr id="1536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36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Tree>
    <p:extLst>
      <p:ext uri="{BB962C8B-B14F-4D97-AF65-F5344CB8AC3E}">
        <p14:creationId xmlns:p14="http://schemas.microsoft.com/office/powerpoint/2010/main" val="2586747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CCE2E09-86DE-47D5-A3D9-D1AF1CF3198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
        <p:nvSpPr>
          <p:cNvPr id="1536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36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Tree>
    <p:extLst>
      <p:ext uri="{BB962C8B-B14F-4D97-AF65-F5344CB8AC3E}">
        <p14:creationId xmlns:p14="http://schemas.microsoft.com/office/powerpoint/2010/main" val="3496960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2800" b="1" kern="1200" dirty="0">
                <a:solidFill>
                  <a:schemeClr val="tx1"/>
                </a:solidFill>
                <a:effectLst/>
                <a:latin typeface="Times New Roman" panose="02020603050405020304" pitchFamily="18" charset="0"/>
                <a:ea typeface="+mn-ea"/>
                <a:cs typeface="Times New Roman" panose="02020603050405020304" pitchFamily="18" charset="0"/>
              </a:rPr>
              <a:t>(Nhiệm vụ các nhóm đã được giao trước một tuần sau tiết học buổi sáng)</a:t>
            </a:r>
            <a:endParaRPr lang="en-US" sz="2800" kern="1200" dirty="0">
              <a:solidFill>
                <a:schemeClr val="tx1"/>
              </a:solidFill>
              <a:effectLst/>
              <a:latin typeface="Times New Roman" panose="02020603050405020304" pitchFamily="18" charset="0"/>
              <a:ea typeface="+mn-ea"/>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72A148-B6FD-4690-BFD2-8ACA5A2DBA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3323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2800" b="1" kern="1200" dirty="0">
                <a:solidFill>
                  <a:schemeClr val="tx1"/>
                </a:solidFill>
                <a:effectLst/>
                <a:latin typeface="Times New Roman" panose="02020603050405020304" pitchFamily="18" charset="0"/>
                <a:ea typeface="+mn-ea"/>
                <a:cs typeface="Times New Roman" panose="02020603050405020304" pitchFamily="18" charset="0"/>
              </a:rPr>
              <a:t>(Nhiệm vụ các nhóm đã được giao trước một tuần sau tiết học buổi sáng)</a:t>
            </a:r>
            <a:endParaRPr lang="en-US" sz="2800" kern="1200" dirty="0">
              <a:solidFill>
                <a:schemeClr val="tx1"/>
              </a:solidFill>
              <a:effectLst/>
              <a:latin typeface="Times New Roman" panose="02020603050405020304" pitchFamily="18" charset="0"/>
              <a:ea typeface="+mn-ea"/>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72A148-B6FD-4690-BFD2-8ACA5A2DBA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159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EA06AC9-FED6-49ED-9F3A-FF16528B2C5D}" type="datetimeFigureOut">
              <a:rPr lang="en-US" smtClean="0"/>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AE3095-DFE8-45FC-99FA-F27C87F56AC7}" type="slidenum">
              <a:rPr lang="en-US" smtClean="0"/>
              <a:t>‹#›</a:t>
            </a:fld>
            <a:endParaRPr lang="en-US"/>
          </a:p>
        </p:txBody>
      </p:sp>
    </p:spTree>
    <p:extLst>
      <p:ext uri="{BB962C8B-B14F-4D97-AF65-F5344CB8AC3E}">
        <p14:creationId xmlns:p14="http://schemas.microsoft.com/office/powerpoint/2010/main" val="3890258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EA06AC9-FED6-49ED-9F3A-FF16528B2C5D}" type="datetimeFigureOut">
              <a:rPr lang="en-US" smtClean="0"/>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AE3095-DFE8-45FC-99FA-F27C87F56AC7}" type="slidenum">
              <a:rPr lang="en-US" smtClean="0"/>
              <a:t>‹#›</a:t>
            </a:fld>
            <a:endParaRPr lang="en-US"/>
          </a:p>
        </p:txBody>
      </p:sp>
    </p:spTree>
    <p:extLst>
      <p:ext uri="{BB962C8B-B14F-4D97-AF65-F5344CB8AC3E}">
        <p14:creationId xmlns:p14="http://schemas.microsoft.com/office/powerpoint/2010/main" val="3657177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EA06AC9-FED6-49ED-9F3A-FF16528B2C5D}" type="datetimeFigureOut">
              <a:rPr lang="en-US" smtClean="0"/>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AE3095-DFE8-45FC-99FA-F27C87F56AC7}" type="slidenum">
              <a:rPr lang="en-US" smtClean="0"/>
              <a:t>‹#›</a:t>
            </a:fld>
            <a:endParaRPr lang="en-US"/>
          </a:p>
        </p:txBody>
      </p:sp>
    </p:spTree>
    <p:extLst>
      <p:ext uri="{BB962C8B-B14F-4D97-AF65-F5344CB8AC3E}">
        <p14:creationId xmlns:p14="http://schemas.microsoft.com/office/powerpoint/2010/main" val="13871236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66250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174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7724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9003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32051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39719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7273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737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EA06AC9-FED6-49ED-9F3A-FF16528B2C5D}" type="datetimeFigureOut">
              <a:rPr lang="en-US" smtClean="0"/>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AE3095-DFE8-45FC-99FA-F27C87F56AC7}" type="slidenum">
              <a:rPr lang="en-US" smtClean="0"/>
              <a:t>‹#›</a:t>
            </a:fld>
            <a:endParaRPr lang="en-US"/>
          </a:p>
        </p:txBody>
      </p:sp>
    </p:spTree>
    <p:extLst>
      <p:ext uri="{BB962C8B-B14F-4D97-AF65-F5344CB8AC3E}">
        <p14:creationId xmlns:p14="http://schemas.microsoft.com/office/powerpoint/2010/main" val="23781197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02605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13189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1841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33035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58179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42434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13854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72947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08702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7991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EA06AC9-FED6-49ED-9F3A-FF16528B2C5D}" type="datetimeFigureOut">
              <a:rPr lang="en-US" smtClean="0"/>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AE3095-DFE8-45FC-99FA-F27C87F56AC7}" type="slidenum">
              <a:rPr lang="en-US" smtClean="0"/>
              <a:t>‹#›</a:t>
            </a:fld>
            <a:endParaRPr lang="en-US"/>
          </a:p>
        </p:txBody>
      </p:sp>
    </p:spTree>
    <p:extLst>
      <p:ext uri="{BB962C8B-B14F-4D97-AF65-F5344CB8AC3E}">
        <p14:creationId xmlns:p14="http://schemas.microsoft.com/office/powerpoint/2010/main" val="6917155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47255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69783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74859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1585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EA06AC9-FED6-49ED-9F3A-FF16528B2C5D}" type="datetimeFigureOut">
              <a:rPr lang="en-US" smtClean="0"/>
              <a:t>8/21/2022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AE3095-DFE8-45FC-99FA-F27C87F56AC7}" type="slidenum">
              <a:rPr lang="en-US" smtClean="0"/>
              <a:t>‹#›</a:t>
            </a:fld>
            <a:endParaRPr lang="en-US"/>
          </a:p>
        </p:txBody>
      </p:sp>
    </p:spTree>
    <p:extLst>
      <p:ext uri="{BB962C8B-B14F-4D97-AF65-F5344CB8AC3E}">
        <p14:creationId xmlns:p14="http://schemas.microsoft.com/office/powerpoint/2010/main" val="257258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EA06AC9-FED6-49ED-9F3A-FF16528B2C5D}" type="datetimeFigureOut">
              <a:rPr lang="en-US" smtClean="0"/>
              <a:t>8/21/2022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AE3095-DFE8-45FC-99FA-F27C87F56AC7}" type="slidenum">
              <a:rPr lang="en-US" smtClean="0"/>
              <a:t>‹#›</a:t>
            </a:fld>
            <a:endParaRPr lang="en-US"/>
          </a:p>
        </p:txBody>
      </p:sp>
    </p:spTree>
    <p:extLst>
      <p:ext uri="{BB962C8B-B14F-4D97-AF65-F5344CB8AC3E}">
        <p14:creationId xmlns:p14="http://schemas.microsoft.com/office/powerpoint/2010/main" val="2763188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EA06AC9-FED6-49ED-9F3A-FF16528B2C5D}" type="datetimeFigureOut">
              <a:rPr lang="en-US" smtClean="0"/>
              <a:t>8/21/2022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AE3095-DFE8-45FC-99FA-F27C87F56AC7}" type="slidenum">
              <a:rPr lang="en-US" smtClean="0"/>
              <a:t>‹#›</a:t>
            </a:fld>
            <a:endParaRPr lang="en-US"/>
          </a:p>
        </p:txBody>
      </p:sp>
    </p:spTree>
    <p:extLst>
      <p:ext uri="{BB962C8B-B14F-4D97-AF65-F5344CB8AC3E}">
        <p14:creationId xmlns:p14="http://schemas.microsoft.com/office/powerpoint/2010/main" val="3511208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A06AC9-FED6-49ED-9F3A-FF16528B2C5D}" type="datetimeFigureOut">
              <a:rPr lang="en-US" smtClean="0"/>
              <a:t>8/21/2022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AE3095-DFE8-45FC-99FA-F27C87F56AC7}" type="slidenum">
              <a:rPr lang="en-US" smtClean="0"/>
              <a:t>‹#›</a:t>
            </a:fld>
            <a:endParaRPr lang="en-US"/>
          </a:p>
        </p:txBody>
      </p:sp>
    </p:spTree>
    <p:extLst>
      <p:ext uri="{BB962C8B-B14F-4D97-AF65-F5344CB8AC3E}">
        <p14:creationId xmlns:p14="http://schemas.microsoft.com/office/powerpoint/2010/main" val="3459583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EA06AC9-FED6-49ED-9F3A-FF16528B2C5D}" type="datetimeFigureOut">
              <a:rPr lang="en-US" smtClean="0"/>
              <a:t>8/21/2022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AE3095-DFE8-45FC-99FA-F27C87F56AC7}" type="slidenum">
              <a:rPr lang="en-US" smtClean="0"/>
              <a:t>‹#›</a:t>
            </a:fld>
            <a:endParaRPr lang="en-US"/>
          </a:p>
        </p:txBody>
      </p:sp>
    </p:spTree>
    <p:extLst>
      <p:ext uri="{BB962C8B-B14F-4D97-AF65-F5344CB8AC3E}">
        <p14:creationId xmlns:p14="http://schemas.microsoft.com/office/powerpoint/2010/main" val="3258824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EA06AC9-FED6-49ED-9F3A-FF16528B2C5D}" type="datetimeFigureOut">
              <a:rPr lang="en-US" smtClean="0"/>
              <a:t>8/21/2022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AE3095-DFE8-45FC-99FA-F27C87F56AC7}" type="slidenum">
              <a:rPr lang="en-US" smtClean="0"/>
              <a:t>‹#›</a:t>
            </a:fld>
            <a:endParaRPr lang="en-US"/>
          </a:p>
        </p:txBody>
      </p:sp>
    </p:spTree>
    <p:extLst>
      <p:ext uri="{BB962C8B-B14F-4D97-AF65-F5344CB8AC3E}">
        <p14:creationId xmlns:p14="http://schemas.microsoft.com/office/powerpoint/2010/main" val="1243281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A06AC9-FED6-49ED-9F3A-FF16528B2C5D}" type="datetimeFigureOut">
              <a:rPr lang="en-US" smtClean="0"/>
              <a:t>8/21/2022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AE3095-DFE8-45FC-99FA-F27C87F56AC7}" type="slidenum">
              <a:rPr lang="en-US" smtClean="0"/>
              <a:t>‹#›</a:t>
            </a:fld>
            <a:endParaRPr lang="en-US"/>
          </a:p>
        </p:txBody>
      </p:sp>
    </p:spTree>
    <p:extLst>
      <p:ext uri="{BB962C8B-B14F-4D97-AF65-F5344CB8AC3E}">
        <p14:creationId xmlns:p14="http://schemas.microsoft.com/office/powerpoint/2010/main" val="2742503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37224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FD998770-F393-4B4F-B3D4-7B26E33AAB3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169F733F-C1F6-44B3-B2C6-83F1FE04E70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97551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8" name="WordArt 40"/>
          <p:cNvSpPr>
            <a:spLocks noChangeArrowheads="1" noChangeShapeType="1" noTextEdit="1"/>
          </p:cNvSpPr>
          <p:nvPr/>
        </p:nvSpPr>
        <p:spPr bwMode="auto">
          <a:xfrm>
            <a:off x="166429" y="1010410"/>
            <a:ext cx="12025571" cy="2821055"/>
          </a:xfrm>
          <a:prstGeom prst="rect">
            <a:avLst/>
          </a:prstGeom>
        </p:spPr>
        <p:txBody>
          <a:bodyPr wrap="none" fromWordArt="1">
            <a:prstTxWarp prst="textPlain">
              <a:avLst>
                <a:gd name="adj" fmla="val 50000"/>
              </a:avLst>
            </a:prstTxWarp>
            <a:scene3d>
              <a:camera prst="isometricOffAxis1Right"/>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0" cap="none" spc="0" normalizeH="0" baseline="0" noProof="0" dirty="0">
                <a:ln w="19050">
                  <a:solidFill>
                    <a:srgbClr val="0000FF"/>
                  </a:solidFill>
                  <a:round/>
                  <a:headEnd/>
                  <a:tailEnd/>
                </a:ln>
                <a:solidFill>
                  <a:srgbClr val="FF0000"/>
                </a:solidFill>
                <a:effectLst/>
                <a:uLnTx/>
                <a:uFillTx/>
                <a:latin typeface="Times New Roman"/>
                <a:ea typeface="+mn-ea"/>
                <a:cs typeface="Times New Roman"/>
              </a:rPr>
              <a:t>ÔN TẬP: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0" cap="none" spc="0" normalizeH="0" baseline="0" noProof="0" dirty="0">
                <a:ln w="19050">
                  <a:solidFill>
                    <a:srgbClr val="0000FF"/>
                  </a:solidFill>
                  <a:round/>
                  <a:headEnd/>
                  <a:tailEnd/>
                </a:ln>
                <a:solidFill>
                  <a:srgbClr val="FF0000"/>
                </a:solidFill>
                <a:effectLst/>
                <a:uLnTx/>
                <a:uFillTx/>
                <a:latin typeface="Times New Roman"/>
                <a:ea typeface="+mn-ea"/>
                <a:cs typeface="Times New Roman"/>
              </a:rPr>
              <a:t>TRUYỆN NGẮN VÀ TIỂU THUYẾT. </a:t>
            </a:r>
          </a:p>
        </p:txBody>
      </p:sp>
      <p:pic>
        <p:nvPicPr>
          <p:cNvPr id="14339" name="Picture 4"/>
          <p:cNvPicPr>
            <a:picLocks noChangeAspect="1"/>
          </p:cNvPicPr>
          <p:nvPr/>
        </p:nvPicPr>
        <p:blipFill>
          <a:blip r:embed="rId4"/>
          <a:srcRect r="52890" b="57091"/>
          <a:stretch>
            <a:fillRect/>
          </a:stretch>
        </p:blipFill>
        <p:spPr bwMode="auto">
          <a:xfrm>
            <a:off x="289259" y="238539"/>
            <a:ext cx="2652713" cy="1811338"/>
          </a:xfrm>
          <a:prstGeom prst="rect">
            <a:avLst/>
          </a:prstGeom>
          <a:noFill/>
          <a:ln w="9525">
            <a:noFill/>
            <a:miter lim="800000"/>
            <a:headEnd/>
            <a:tailEnd/>
          </a:ln>
        </p:spPr>
      </p:pic>
      <p:sp>
        <p:nvSpPr>
          <p:cNvPr id="4" name="Rectangle: Diagonal Corners Rounded 8">
            <a:extLst>
              <a:ext uri="{FF2B5EF4-FFF2-40B4-BE49-F238E27FC236}">
                <a16:creationId xmlns:a16="http://schemas.microsoft.com/office/drawing/2014/main" id="{2FCFFE83-87C1-4FB4-B09F-AF357444F5F5}"/>
              </a:ext>
            </a:extLst>
          </p:cNvPr>
          <p:cNvSpPr/>
          <p:nvPr/>
        </p:nvSpPr>
        <p:spPr>
          <a:xfrm>
            <a:off x="289259" y="4462818"/>
            <a:ext cx="3285647" cy="2368538"/>
          </a:xfrm>
          <a:prstGeom prst="round2DiagRect">
            <a:avLst/>
          </a:prstGeom>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5" name="Rectangle: Diagonal Corners Rounded 9">
            <a:extLst>
              <a:ext uri="{FF2B5EF4-FFF2-40B4-BE49-F238E27FC236}">
                <a16:creationId xmlns:a16="http://schemas.microsoft.com/office/drawing/2014/main" id="{C3060336-1C4E-412A-BAC2-4AC01B6CFAA6}"/>
              </a:ext>
            </a:extLst>
          </p:cNvPr>
          <p:cNvSpPr/>
          <p:nvPr/>
        </p:nvSpPr>
        <p:spPr>
          <a:xfrm>
            <a:off x="4012192" y="3944204"/>
            <a:ext cx="3804814" cy="2467686"/>
          </a:xfrm>
          <a:prstGeom prst="round2DiagRect">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Diagonal Corners Rounded 12">
            <a:extLst>
              <a:ext uri="{FF2B5EF4-FFF2-40B4-BE49-F238E27FC236}">
                <a16:creationId xmlns:a16="http://schemas.microsoft.com/office/drawing/2014/main" id="{28E305EF-EA62-485A-8ACF-895F4AED9E9C}"/>
              </a:ext>
            </a:extLst>
          </p:cNvPr>
          <p:cNvSpPr/>
          <p:nvPr/>
        </p:nvSpPr>
        <p:spPr>
          <a:xfrm>
            <a:off x="8062892" y="3384645"/>
            <a:ext cx="3952612" cy="2620370"/>
          </a:xfrm>
          <a:prstGeom prst="round2DiagRect">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pic>
        <p:nvPicPr>
          <p:cNvPr id="1026" name="Picture 2" descr="nha-van-doan-gio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259" y="4694830"/>
            <a:ext cx="3285647" cy="1962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descr="tải xuống.jpg"/>
          <p:cNvPicPr/>
          <p:nvPr/>
        </p:nvPicPr>
        <p:blipFill>
          <a:blip r:embed="rId6"/>
          <a:stretch>
            <a:fillRect/>
          </a:stretch>
        </p:blipFill>
        <p:spPr>
          <a:xfrm>
            <a:off x="4003731" y="4088111"/>
            <a:ext cx="3796353" cy="2179871"/>
          </a:xfrm>
          <a:prstGeom prst="rect">
            <a:avLst/>
          </a:prstGeom>
          <a:ln>
            <a:noFill/>
          </a:ln>
          <a:effectLst>
            <a:softEdge rad="112500"/>
          </a:effectLst>
        </p:spPr>
      </p:pic>
      <p:pic>
        <p:nvPicPr>
          <p:cNvPr id="1027" name="Picture 3" descr="Nhà văn Sơn Tùng và những tác phẩm về Chủ tịch Hồ Chí Minh - ảnh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2892" y="3623481"/>
            <a:ext cx="3952612" cy="2142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30163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2500"/>
                                        <p:tgtEl>
                                          <p:spTgt spid="18"/>
                                        </p:tgtEl>
                                        <p:attrNameLst>
                                          <p:attrName>ppt_w</p:attrName>
                                        </p:attrNameLst>
                                      </p:cBhvr>
                                      <p:tavLst>
                                        <p:tav tm="0">
                                          <p:val>
                                            <p:strVal val="ppt_w"/>
                                          </p:val>
                                        </p:tav>
                                        <p:tav tm="100000">
                                          <p:val>
                                            <p:fltVal val="0"/>
                                          </p:val>
                                        </p:tav>
                                      </p:tavLst>
                                    </p:anim>
                                    <p:anim calcmode="lin" valueType="num">
                                      <p:cBhvr>
                                        <p:cTn id="7" dur="2500"/>
                                        <p:tgtEl>
                                          <p:spTgt spid="18"/>
                                        </p:tgtEl>
                                        <p:attrNameLst>
                                          <p:attrName>ppt_h</p:attrName>
                                        </p:attrNameLst>
                                      </p:cBhvr>
                                      <p:tavLst>
                                        <p:tav tm="0">
                                          <p:val>
                                            <p:strVal val="ppt_h"/>
                                          </p:val>
                                        </p:tav>
                                        <p:tav tm="100000">
                                          <p:val>
                                            <p:fltVal val="0"/>
                                          </p:val>
                                        </p:tav>
                                      </p:tavLst>
                                    </p:anim>
                                    <p:anim calcmode="lin" valueType="num">
                                      <p:cBhvr>
                                        <p:cTn id="8" dur="2500"/>
                                        <p:tgtEl>
                                          <p:spTgt spid="18"/>
                                        </p:tgtEl>
                                        <p:attrNameLst>
                                          <p:attrName>style.rotation</p:attrName>
                                        </p:attrNameLst>
                                      </p:cBhvr>
                                      <p:tavLst>
                                        <p:tav tm="0">
                                          <p:val>
                                            <p:fltVal val="0"/>
                                          </p:val>
                                        </p:tav>
                                        <p:tav tm="100000">
                                          <p:val>
                                            <p:fltVal val="90"/>
                                          </p:val>
                                        </p:tav>
                                      </p:tavLst>
                                    </p:anim>
                                    <p:animEffect transition="out" filter="fade">
                                      <p:cBhvr>
                                        <p:cTn id="9" dur="2500"/>
                                        <p:tgtEl>
                                          <p:spTgt spid="18"/>
                                        </p:tgtEl>
                                      </p:cBhvr>
                                    </p:animEffect>
                                    <p:set>
                                      <p:cBhvr>
                                        <p:cTn id="10" dur="1" fill="hold">
                                          <p:stCondLst>
                                            <p:cond delay="2499"/>
                                          </p:stCondLst>
                                        </p:cTn>
                                        <p:tgtEl>
                                          <p:spTgt spid="18"/>
                                        </p:tgtEl>
                                        <p:attrNameLst>
                                          <p:attrName>style.visibility</p:attrName>
                                        </p:attrNameLst>
                                      </p:cBhvr>
                                      <p:to>
                                        <p:strVal val="hidden"/>
                                      </p:to>
                                    </p:set>
                                  </p:childTnLst>
                                </p:cTn>
                              </p:par>
                              <p:par>
                                <p:cTn id="11" presetID="31" presetClass="exit" presetSubtype="0" fill="hold" nodeType="withEffect">
                                  <p:stCondLst>
                                    <p:cond delay="0"/>
                                  </p:stCondLst>
                                  <p:childTnLst>
                                    <p:anim calcmode="lin" valueType="num">
                                      <p:cBhvr>
                                        <p:cTn id="12" dur="2500"/>
                                        <p:tgtEl>
                                          <p:spTgt spid="14339"/>
                                        </p:tgtEl>
                                        <p:attrNameLst>
                                          <p:attrName>ppt_w</p:attrName>
                                        </p:attrNameLst>
                                      </p:cBhvr>
                                      <p:tavLst>
                                        <p:tav tm="0">
                                          <p:val>
                                            <p:strVal val="ppt_w"/>
                                          </p:val>
                                        </p:tav>
                                        <p:tav tm="100000">
                                          <p:val>
                                            <p:fltVal val="0"/>
                                          </p:val>
                                        </p:tav>
                                      </p:tavLst>
                                    </p:anim>
                                    <p:anim calcmode="lin" valueType="num">
                                      <p:cBhvr>
                                        <p:cTn id="13" dur="2500"/>
                                        <p:tgtEl>
                                          <p:spTgt spid="14339"/>
                                        </p:tgtEl>
                                        <p:attrNameLst>
                                          <p:attrName>ppt_h</p:attrName>
                                        </p:attrNameLst>
                                      </p:cBhvr>
                                      <p:tavLst>
                                        <p:tav tm="0">
                                          <p:val>
                                            <p:strVal val="ppt_h"/>
                                          </p:val>
                                        </p:tav>
                                        <p:tav tm="100000">
                                          <p:val>
                                            <p:fltVal val="0"/>
                                          </p:val>
                                        </p:tav>
                                      </p:tavLst>
                                    </p:anim>
                                    <p:anim calcmode="lin" valueType="num">
                                      <p:cBhvr>
                                        <p:cTn id="14" dur="2500"/>
                                        <p:tgtEl>
                                          <p:spTgt spid="14339"/>
                                        </p:tgtEl>
                                        <p:attrNameLst>
                                          <p:attrName>style.rotation</p:attrName>
                                        </p:attrNameLst>
                                      </p:cBhvr>
                                      <p:tavLst>
                                        <p:tav tm="0">
                                          <p:val>
                                            <p:fltVal val="0"/>
                                          </p:val>
                                        </p:tav>
                                        <p:tav tm="100000">
                                          <p:val>
                                            <p:fltVal val="90"/>
                                          </p:val>
                                        </p:tav>
                                      </p:tavLst>
                                    </p:anim>
                                    <p:animEffect transition="out" filter="fade">
                                      <p:cBhvr>
                                        <p:cTn id="15" dur="2500"/>
                                        <p:tgtEl>
                                          <p:spTgt spid="14339"/>
                                        </p:tgtEl>
                                      </p:cBhvr>
                                    </p:animEffect>
                                    <p:set>
                                      <p:cBhvr>
                                        <p:cTn id="16" dur="1" fill="hold">
                                          <p:stCondLst>
                                            <p:cond delay="2499"/>
                                          </p:stCondLst>
                                        </p:cTn>
                                        <p:tgtEl>
                                          <p:spTgt spid="14339"/>
                                        </p:tgtEl>
                                        <p:attrNameLst>
                                          <p:attrName>style.visibility</p:attrName>
                                        </p:attrNameLst>
                                      </p:cBhvr>
                                      <p:to>
                                        <p:strVal val="hidden"/>
                                      </p:to>
                                    </p:set>
                                  </p:childTnLst>
                                </p:cTn>
                              </p:par>
                              <p:par>
                                <p:cTn id="17" presetID="31" presetClass="exit" presetSubtype="0" fill="hold" grpId="0" nodeType="withEffect">
                                  <p:stCondLst>
                                    <p:cond delay="0"/>
                                  </p:stCondLst>
                                  <p:childTnLst>
                                    <p:anim calcmode="lin" valueType="num">
                                      <p:cBhvr>
                                        <p:cTn id="18" dur="2500"/>
                                        <p:tgtEl>
                                          <p:spTgt spid="4"/>
                                        </p:tgtEl>
                                        <p:attrNameLst>
                                          <p:attrName>ppt_w</p:attrName>
                                        </p:attrNameLst>
                                      </p:cBhvr>
                                      <p:tavLst>
                                        <p:tav tm="0">
                                          <p:val>
                                            <p:strVal val="ppt_w"/>
                                          </p:val>
                                        </p:tav>
                                        <p:tav tm="100000">
                                          <p:val>
                                            <p:fltVal val="0"/>
                                          </p:val>
                                        </p:tav>
                                      </p:tavLst>
                                    </p:anim>
                                    <p:anim calcmode="lin" valueType="num">
                                      <p:cBhvr>
                                        <p:cTn id="19" dur="2500"/>
                                        <p:tgtEl>
                                          <p:spTgt spid="4"/>
                                        </p:tgtEl>
                                        <p:attrNameLst>
                                          <p:attrName>ppt_h</p:attrName>
                                        </p:attrNameLst>
                                      </p:cBhvr>
                                      <p:tavLst>
                                        <p:tav tm="0">
                                          <p:val>
                                            <p:strVal val="ppt_h"/>
                                          </p:val>
                                        </p:tav>
                                        <p:tav tm="100000">
                                          <p:val>
                                            <p:fltVal val="0"/>
                                          </p:val>
                                        </p:tav>
                                      </p:tavLst>
                                    </p:anim>
                                    <p:anim calcmode="lin" valueType="num">
                                      <p:cBhvr>
                                        <p:cTn id="20" dur="2500"/>
                                        <p:tgtEl>
                                          <p:spTgt spid="4"/>
                                        </p:tgtEl>
                                        <p:attrNameLst>
                                          <p:attrName>style.rotation</p:attrName>
                                        </p:attrNameLst>
                                      </p:cBhvr>
                                      <p:tavLst>
                                        <p:tav tm="0">
                                          <p:val>
                                            <p:fltVal val="0"/>
                                          </p:val>
                                        </p:tav>
                                        <p:tav tm="100000">
                                          <p:val>
                                            <p:fltVal val="90"/>
                                          </p:val>
                                        </p:tav>
                                      </p:tavLst>
                                    </p:anim>
                                    <p:animEffect transition="out" filter="fade">
                                      <p:cBhvr>
                                        <p:cTn id="21" dur="2500"/>
                                        <p:tgtEl>
                                          <p:spTgt spid="4"/>
                                        </p:tgtEl>
                                      </p:cBhvr>
                                    </p:animEffect>
                                    <p:set>
                                      <p:cBhvr>
                                        <p:cTn id="22" dur="1" fill="hold">
                                          <p:stCondLst>
                                            <p:cond delay="2499"/>
                                          </p:stCondLst>
                                        </p:cTn>
                                        <p:tgtEl>
                                          <p:spTgt spid="4"/>
                                        </p:tgtEl>
                                        <p:attrNameLst>
                                          <p:attrName>style.visibility</p:attrName>
                                        </p:attrNameLst>
                                      </p:cBhvr>
                                      <p:to>
                                        <p:strVal val="hidden"/>
                                      </p:to>
                                    </p:set>
                                  </p:childTnLst>
                                </p:cTn>
                              </p:par>
                              <p:par>
                                <p:cTn id="23" presetID="31" presetClass="exit" presetSubtype="0" fill="hold" grpId="0" nodeType="withEffect">
                                  <p:stCondLst>
                                    <p:cond delay="0"/>
                                  </p:stCondLst>
                                  <p:childTnLst>
                                    <p:anim calcmode="lin" valueType="num">
                                      <p:cBhvr>
                                        <p:cTn id="24" dur="2500"/>
                                        <p:tgtEl>
                                          <p:spTgt spid="5"/>
                                        </p:tgtEl>
                                        <p:attrNameLst>
                                          <p:attrName>ppt_w</p:attrName>
                                        </p:attrNameLst>
                                      </p:cBhvr>
                                      <p:tavLst>
                                        <p:tav tm="0">
                                          <p:val>
                                            <p:strVal val="ppt_w"/>
                                          </p:val>
                                        </p:tav>
                                        <p:tav tm="100000">
                                          <p:val>
                                            <p:fltVal val="0"/>
                                          </p:val>
                                        </p:tav>
                                      </p:tavLst>
                                    </p:anim>
                                    <p:anim calcmode="lin" valueType="num">
                                      <p:cBhvr>
                                        <p:cTn id="25" dur="2500"/>
                                        <p:tgtEl>
                                          <p:spTgt spid="5"/>
                                        </p:tgtEl>
                                        <p:attrNameLst>
                                          <p:attrName>ppt_h</p:attrName>
                                        </p:attrNameLst>
                                      </p:cBhvr>
                                      <p:tavLst>
                                        <p:tav tm="0">
                                          <p:val>
                                            <p:strVal val="ppt_h"/>
                                          </p:val>
                                        </p:tav>
                                        <p:tav tm="100000">
                                          <p:val>
                                            <p:fltVal val="0"/>
                                          </p:val>
                                        </p:tav>
                                      </p:tavLst>
                                    </p:anim>
                                    <p:anim calcmode="lin" valueType="num">
                                      <p:cBhvr>
                                        <p:cTn id="26" dur="2500"/>
                                        <p:tgtEl>
                                          <p:spTgt spid="5"/>
                                        </p:tgtEl>
                                        <p:attrNameLst>
                                          <p:attrName>style.rotation</p:attrName>
                                        </p:attrNameLst>
                                      </p:cBhvr>
                                      <p:tavLst>
                                        <p:tav tm="0">
                                          <p:val>
                                            <p:fltVal val="0"/>
                                          </p:val>
                                        </p:tav>
                                        <p:tav tm="100000">
                                          <p:val>
                                            <p:fltVal val="90"/>
                                          </p:val>
                                        </p:tav>
                                      </p:tavLst>
                                    </p:anim>
                                    <p:animEffect transition="out" filter="fade">
                                      <p:cBhvr>
                                        <p:cTn id="27" dur="2500"/>
                                        <p:tgtEl>
                                          <p:spTgt spid="5"/>
                                        </p:tgtEl>
                                      </p:cBhvr>
                                    </p:animEffect>
                                    <p:set>
                                      <p:cBhvr>
                                        <p:cTn id="28" dur="1" fill="hold">
                                          <p:stCondLst>
                                            <p:cond delay="2499"/>
                                          </p:stCondLst>
                                        </p:cTn>
                                        <p:tgtEl>
                                          <p:spTgt spid="5"/>
                                        </p:tgtEl>
                                        <p:attrNameLst>
                                          <p:attrName>style.visibility</p:attrName>
                                        </p:attrNameLst>
                                      </p:cBhvr>
                                      <p:to>
                                        <p:strVal val="hidden"/>
                                      </p:to>
                                    </p:set>
                                  </p:childTnLst>
                                </p:cTn>
                              </p:par>
                              <p:par>
                                <p:cTn id="29" presetID="31" presetClass="exit" presetSubtype="0" fill="hold" grpId="0" nodeType="withEffect">
                                  <p:stCondLst>
                                    <p:cond delay="0"/>
                                  </p:stCondLst>
                                  <p:childTnLst>
                                    <p:anim calcmode="lin" valueType="num">
                                      <p:cBhvr>
                                        <p:cTn id="30" dur="2500"/>
                                        <p:tgtEl>
                                          <p:spTgt spid="6"/>
                                        </p:tgtEl>
                                        <p:attrNameLst>
                                          <p:attrName>ppt_w</p:attrName>
                                        </p:attrNameLst>
                                      </p:cBhvr>
                                      <p:tavLst>
                                        <p:tav tm="0">
                                          <p:val>
                                            <p:strVal val="ppt_w"/>
                                          </p:val>
                                        </p:tav>
                                        <p:tav tm="100000">
                                          <p:val>
                                            <p:fltVal val="0"/>
                                          </p:val>
                                        </p:tav>
                                      </p:tavLst>
                                    </p:anim>
                                    <p:anim calcmode="lin" valueType="num">
                                      <p:cBhvr>
                                        <p:cTn id="31" dur="2500"/>
                                        <p:tgtEl>
                                          <p:spTgt spid="6"/>
                                        </p:tgtEl>
                                        <p:attrNameLst>
                                          <p:attrName>ppt_h</p:attrName>
                                        </p:attrNameLst>
                                      </p:cBhvr>
                                      <p:tavLst>
                                        <p:tav tm="0">
                                          <p:val>
                                            <p:strVal val="ppt_h"/>
                                          </p:val>
                                        </p:tav>
                                        <p:tav tm="100000">
                                          <p:val>
                                            <p:fltVal val="0"/>
                                          </p:val>
                                        </p:tav>
                                      </p:tavLst>
                                    </p:anim>
                                    <p:anim calcmode="lin" valueType="num">
                                      <p:cBhvr>
                                        <p:cTn id="32" dur="2500"/>
                                        <p:tgtEl>
                                          <p:spTgt spid="6"/>
                                        </p:tgtEl>
                                        <p:attrNameLst>
                                          <p:attrName>style.rotation</p:attrName>
                                        </p:attrNameLst>
                                      </p:cBhvr>
                                      <p:tavLst>
                                        <p:tav tm="0">
                                          <p:val>
                                            <p:fltVal val="0"/>
                                          </p:val>
                                        </p:tav>
                                        <p:tav tm="100000">
                                          <p:val>
                                            <p:fltVal val="90"/>
                                          </p:val>
                                        </p:tav>
                                      </p:tavLst>
                                    </p:anim>
                                    <p:animEffect transition="out" filter="fade">
                                      <p:cBhvr>
                                        <p:cTn id="33" dur="2500"/>
                                        <p:tgtEl>
                                          <p:spTgt spid="6"/>
                                        </p:tgtEl>
                                      </p:cBhvr>
                                    </p:animEffect>
                                    <p:set>
                                      <p:cBhvr>
                                        <p:cTn id="34" dur="1" fill="hold">
                                          <p:stCondLst>
                                            <p:cond delay="2499"/>
                                          </p:stCondLst>
                                        </p:cTn>
                                        <p:tgtEl>
                                          <p:spTgt spid="6"/>
                                        </p:tgtEl>
                                        <p:attrNameLst>
                                          <p:attrName>style.visibility</p:attrName>
                                        </p:attrNameLst>
                                      </p:cBhvr>
                                      <p:to>
                                        <p:strVal val="hidden"/>
                                      </p:to>
                                    </p:set>
                                  </p:childTnLst>
                                </p:cTn>
                              </p:par>
                              <p:par>
                                <p:cTn id="35" presetID="31" presetClass="exit" presetSubtype="0" fill="hold" nodeType="withEffect">
                                  <p:stCondLst>
                                    <p:cond delay="0"/>
                                  </p:stCondLst>
                                  <p:childTnLst>
                                    <p:anim calcmode="lin" valueType="num">
                                      <p:cBhvr>
                                        <p:cTn id="36" dur="2500"/>
                                        <p:tgtEl>
                                          <p:spTgt spid="1026"/>
                                        </p:tgtEl>
                                        <p:attrNameLst>
                                          <p:attrName>ppt_w</p:attrName>
                                        </p:attrNameLst>
                                      </p:cBhvr>
                                      <p:tavLst>
                                        <p:tav tm="0">
                                          <p:val>
                                            <p:strVal val="ppt_w"/>
                                          </p:val>
                                        </p:tav>
                                        <p:tav tm="100000">
                                          <p:val>
                                            <p:fltVal val="0"/>
                                          </p:val>
                                        </p:tav>
                                      </p:tavLst>
                                    </p:anim>
                                    <p:anim calcmode="lin" valueType="num">
                                      <p:cBhvr>
                                        <p:cTn id="37" dur="2500"/>
                                        <p:tgtEl>
                                          <p:spTgt spid="1026"/>
                                        </p:tgtEl>
                                        <p:attrNameLst>
                                          <p:attrName>ppt_h</p:attrName>
                                        </p:attrNameLst>
                                      </p:cBhvr>
                                      <p:tavLst>
                                        <p:tav tm="0">
                                          <p:val>
                                            <p:strVal val="ppt_h"/>
                                          </p:val>
                                        </p:tav>
                                        <p:tav tm="100000">
                                          <p:val>
                                            <p:fltVal val="0"/>
                                          </p:val>
                                        </p:tav>
                                      </p:tavLst>
                                    </p:anim>
                                    <p:anim calcmode="lin" valueType="num">
                                      <p:cBhvr>
                                        <p:cTn id="38" dur="2500"/>
                                        <p:tgtEl>
                                          <p:spTgt spid="1026"/>
                                        </p:tgtEl>
                                        <p:attrNameLst>
                                          <p:attrName>style.rotation</p:attrName>
                                        </p:attrNameLst>
                                      </p:cBhvr>
                                      <p:tavLst>
                                        <p:tav tm="0">
                                          <p:val>
                                            <p:fltVal val="0"/>
                                          </p:val>
                                        </p:tav>
                                        <p:tav tm="100000">
                                          <p:val>
                                            <p:fltVal val="90"/>
                                          </p:val>
                                        </p:tav>
                                      </p:tavLst>
                                    </p:anim>
                                    <p:animEffect transition="out" filter="fade">
                                      <p:cBhvr>
                                        <p:cTn id="39" dur="2500"/>
                                        <p:tgtEl>
                                          <p:spTgt spid="1026"/>
                                        </p:tgtEl>
                                      </p:cBhvr>
                                    </p:animEffect>
                                    <p:set>
                                      <p:cBhvr>
                                        <p:cTn id="40" dur="1" fill="hold">
                                          <p:stCondLst>
                                            <p:cond delay="2499"/>
                                          </p:stCondLst>
                                        </p:cTn>
                                        <p:tgtEl>
                                          <p:spTgt spid="1026"/>
                                        </p:tgtEl>
                                        <p:attrNameLst>
                                          <p:attrName>style.visibility</p:attrName>
                                        </p:attrNameLst>
                                      </p:cBhvr>
                                      <p:to>
                                        <p:strVal val="hidden"/>
                                      </p:to>
                                    </p:set>
                                  </p:childTnLst>
                                </p:cTn>
                              </p:par>
                              <p:par>
                                <p:cTn id="41" presetID="31" presetClass="exit" presetSubtype="0" fill="hold" nodeType="withEffect">
                                  <p:stCondLst>
                                    <p:cond delay="0"/>
                                  </p:stCondLst>
                                  <p:childTnLst>
                                    <p:anim calcmode="lin" valueType="num">
                                      <p:cBhvr>
                                        <p:cTn id="42" dur="2500"/>
                                        <p:tgtEl>
                                          <p:spTgt spid="19"/>
                                        </p:tgtEl>
                                        <p:attrNameLst>
                                          <p:attrName>ppt_w</p:attrName>
                                        </p:attrNameLst>
                                      </p:cBhvr>
                                      <p:tavLst>
                                        <p:tav tm="0">
                                          <p:val>
                                            <p:strVal val="ppt_w"/>
                                          </p:val>
                                        </p:tav>
                                        <p:tav tm="100000">
                                          <p:val>
                                            <p:fltVal val="0"/>
                                          </p:val>
                                        </p:tav>
                                      </p:tavLst>
                                    </p:anim>
                                    <p:anim calcmode="lin" valueType="num">
                                      <p:cBhvr>
                                        <p:cTn id="43" dur="2500"/>
                                        <p:tgtEl>
                                          <p:spTgt spid="19"/>
                                        </p:tgtEl>
                                        <p:attrNameLst>
                                          <p:attrName>ppt_h</p:attrName>
                                        </p:attrNameLst>
                                      </p:cBhvr>
                                      <p:tavLst>
                                        <p:tav tm="0">
                                          <p:val>
                                            <p:strVal val="ppt_h"/>
                                          </p:val>
                                        </p:tav>
                                        <p:tav tm="100000">
                                          <p:val>
                                            <p:fltVal val="0"/>
                                          </p:val>
                                        </p:tav>
                                      </p:tavLst>
                                    </p:anim>
                                    <p:anim calcmode="lin" valueType="num">
                                      <p:cBhvr>
                                        <p:cTn id="44" dur="2500"/>
                                        <p:tgtEl>
                                          <p:spTgt spid="19"/>
                                        </p:tgtEl>
                                        <p:attrNameLst>
                                          <p:attrName>style.rotation</p:attrName>
                                        </p:attrNameLst>
                                      </p:cBhvr>
                                      <p:tavLst>
                                        <p:tav tm="0">
                                          <p:val>
                                            <p:fltVal val="0"/>
                                          </p:val>
                                        </p:tav>
                                        <p:tav tm="100000">
                                          <p:val>
                                            <p:fltVal val="90"/>
                                          </p:val>
                                        </p:tav>
                                      </p:tavLst>
                                    </p:anim>
                                    <p:animEffect transition="out" filter="fade">
                                      <p:cBhvr>
                                        <p:cTn id="45" dur="2500"/>
                                        <p:tgtEl>
                                          <p:spTgt spid="19"/>
                                        </p:tgtEl>
                                      </p:cBhvr>
                                    </p:animEffect>
                                    <p:set>
                                      <p:cBhvr>
                                        <p:cTn id="46" dur="1" fill="hold">
                                          <p:stCondLst>
                                            <p:cond delay="2499"/>
                                          </p:stCondLst>
                                        </p:cTn>
                                        <p:tgtEl>
                                          <p:spTgt spid="19"/>
                                        </p:tgtEl>
                                        <p:attrNameLst>
                                          <p:attrName>style.visibility</p:attrName>
                                        </p:attrNameLst>
                                      </p:cBhvr>
                                      <p:to>
                                        <p:strVal val="hidden"/>
                                      </p:to>
                                    </p:set>
                                  </p:childTnLst>
                                </p:cTn>
                              </p:par>
                              <p:par>
                                <p:cTn id="47" presetID="31" presetClass="exit" presetSubtype="0" fill="hold" nodeType="withEffect">
                                  <p:stCondLst>
                                    <p:cond delay="0"/>
                                  </p:stCondLst>
                                  <p:childTnLst>
                                    <p:anim calcmode="lin" valueType="num">
                                      <p:cBhvr>
                                        <p:cTn id="48" dur="2500"/>
                                        <p:tgtEl>
                                          <p:spTgt spid="1027"/>
                                        </p:tgtEl>
                                        <p:attrNameLst>
                                          <p:attrName>ppt_w</p:attrName>
                                        </p:attrNameLst>
                                      </p:cBhvr>
                                      <p:tavLst>
                                        <p:tav tm="0">
                                          <p:val>
                                            <p:strVal val="ppt_w"/>
                                          </p:val>
                                        </p:tav>
                                        <p:tav tm="100000">
                                          <p:val>
                                            <p:fltVal val="0"/>
                                          </p:val>
                                        </p:tav>
                                      </p:tavLst>
                                    </p:anim>
                                    <p:anim calcmode="lin" valueType="num">
                                      <p:cBhvr>
                                        <p:cTn id="49" dur="2500"/>
                                        <p:tgtEl>
                                          <p:spTgt spid="1027"/>
                                        </p:tgtEl>
                                        <p:attrNameLst>
                                          <p:attrName>ppt_h</p:attrName>
                                        </p:attrNameLst>
                                      </p:cBhvr>
                                      <p:tavLst>
                                        <p:tav tm="0">
                                          <p:val>
                                            <p:strVal val="ppt_h"/>
                                          </p:val>
                                        </p:tav>
                                        <p:tav tm="100000">
                                          <p:val>
                                            <p:fltVal val="0"/>
                                          </p:val>
                                        </p:tav>
                                      </p:tavLst>
                                    </p:anim>
                                    <p:anim calcmode="lin" valueType="num">
                                      <p:cBhvr>
                                        <p:cTn id="50" dur="2500"/>
                                        <p:tgtEl>
                                          <p:spTgt spid="1027"/>
                                        </p:tgtEl>
                                        <p:attrNameLst>
                                          <p:attrName>style.rotation</p:attrName>
                                        </p:attrNameLst>
                                      </p:cBhvr>
                                      <p:tavLst>
                                        <p:tav tm="0">
                                          <p:val>
                                            <p:fltVal val="0"/>
                                          </p:val>
                                        </p:tav>
                                        <p:tav tm="100000">
                                          <p:val>
                                            <p:fltVal val="90"/>
                                          </p:val>
                                        </p:tav>
                                      </p:tavLst>
                                    </p:anim>
                                    <p:animEffect transition="out" filter="fade">
                                      <p:cBhvr>
                                        <p:cTn id="51" dur="2500"/>
                                        <p:tgtEl>
                                          <p:spTgt spid="1027"/>
                                        </p:tgtEl>
                                      </p:cBhvr>
                                    </p:animEffect>
                                    <p:set>
                                      <p:cBhvr>
                                        <p:cTn id="52" dur="1" fill="hold">
                                          <p:stCondLst>
                                            <p:cond delay="2499"/>
                                          </p:stCondLst>
                                        </p:cTn>
                                        <p:tgtEl>
                                          <p:spTgt spid="10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4" grpId="0" animBg="1"/>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11015" y="337625"/>
            <a:ext cx="11732456" cy="6257905"/>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56570" y="1312247"/>
            <a:ext cx="11241345" cy="5132495"/>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Ngôi kể: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Ngôi thứ nhất: Xưng tôi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Ngôi 3: Người kể giấu mặt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Thay đổi ngôi kể</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Để nội dung kể phong phú hơn, cách kể linh hoạt hơn</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Ví dụ: Đoạn trích«</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 đàn ông cô độc giữa rừng" trích tiểu thuyết "Đất rừng phương</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am"- Đoàn Giỏi.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Phần đầu Đoàn Giỏi, được kể theo lời cậu bé An</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 1 thứ nhất, xưng tôi) để kể lại những gì cậu bé đã chứng kiến khi gặp chú Võ Tòng ỏ căn lều giữa rừng U Minh. Nhưng khi muốn kể về cuộc đời truân chuyên của Võ Tòng thì tác giả không thể kể theo lời kể của bé An mà chuyển sang ngôi kể thứ 3 ... phần cuối đoạn trích lại về ngôi kể thứ nhất.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p:nvPr/>
        </p:nvSpPr>
        <p:spPr>
          <a:xfrm>
            <a:off x="599620" y="639201"/>
            <a:ext cx="5872120" cy="522259"/>
          </a:xfrm>
          <a:prstGeom prst="rect">
            <a:avLst/>
          </a:prstGeom>
        </p:spPr>
        <p:txBody>
          <a:bodyPr wrap="non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3.Tác dụng của việc thay đổi ngôi kể:</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4948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93493" y="2361063"/>
            <a:ext cx="11649975" cy="835669"/>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69129" y="2530532"/>
            <a:ext cx="11298702" cy="553357"/>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1: Viết đoạn văn giới thiệu hiểu biết của em về nhà văn Đoàn Giỏi?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93495" y="3930476"/>
            <a:ext cx="11732456" cy="2813320"/>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7"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93495" y="298610"/>
            <a:ext cx="11427656" cy="1125063"/>
          </a:xfrm>
          <a:prstGeom prst="roundRect">
            <a:avLst>
              <a:gd name="adj" fmla="val 16667"/>
            </a:avLst>
          </a:prstGeom>
          <a:solidFill>
            <a:schemeClr val="accent4">
              <a:lumMod val="60000"/>
              <a:lumOff val="40000"/>
            </a:schemeClr>
          </a:solidFill>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392931" y="381997"/>
            <a:ext cx="11169748" cy="1014380"/>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CC"/>
                </a:solidFill>
                <a:effectLst/>
                <a:uLnTx/>
                <a:uFillTx/>
                <a:latin typeface="Times New Roman" panose="02020603050405020304" pitchFamily="18" charset="0"/>
                <a:ea typeface="Calibri" panose="020F0502020204030204" pitchFamily="34" charset="0"/>
                <a:cs typeface="Times New Roman" panose="02020603050405020304" pitchFamily="18" charset="0"/>
              </a:rPr>
              <a:t>HOẠT ĐỘNG 2.2: LUYỆN ĐỌC HIỂU VĂN BẢN “NGƯỜI ĐÀN ÔNG CÔ ĐỘC  GIỮA RỪNG”</a:t>
            </a:r>
            <a:r>
              <a:rPr kumimoji="0" lang="vi-VN" sz="2800" b="1" i="0" u="none" strike="noStrike" kern="1200" cap="none" spc="0" normalizeH="0" baseline="0" noProof="0" dirty="0">
                <a:ln>
                  <a:noFill/>
                </a:ln>
                <a:solidFill>
                  <a:srgbClr val="0000CC"/>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a:ln>
                  <a:noFill/>
                </a:ln>
                <a:solidFill>
                  <a:srgbClr val="0000CC"/>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sz="2800" b="1" i="0" u="none" strike="noStrike" kern="1200" cap="none" spc="0" normalizeH="0" baseline="0" noProof="0" dirty="0" err="1">
                <a:ln>
                  <a:noFill/>
                </a:ln>
                <a:solidFill>
                  <a:srgbClr val="0000CC"/>
                </a:solidFill>
                <a:effectLst/>
                <a:uLnTx/>
                <a:uFillTx/>
                <a:latin typeface="Times New Roman" panose="02020603050405020304" pitchFamily="18" charset="0"/>
                <a:ea typeface="Calibri" panose="020F0502020204030204" pitchFamily="34" charset="0"/>
                <a:cs typeface="Times New Roman" panose="02020603050405020304" pitchFamily="18" charset="0"/>
              </a:rPr>
              <a:t>Đoàn</a:t>
            </a:r>
            <a:r>
              <a:rPr kumimoji="0" lang="en-US" sz="2800" b="1" i="0" u="none" strike="noStrike" kern="1200" cap="none" spc="0" normalizeH="0" baseline="0" noProof="0" dirty="0">
                <a:ln>
                  <a:noFill/>
                </a:ln>
                <a:solidFill>
                  <a:srgbClr val="0000CC"/>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CC"/>
                </a:solidFill>
                <a:effectLst/>
                <a:uLnTx/>
                <a:uFillTx/>
                <a:latin typeface="Times New Roman" panose="02020603050405020304" pitchFamily="18" charset="0"/>
                <a:ea typeface="Calibri" panose="020F0502020204030204" pitchFamily="34" charset="0"/>
                <a:cs typeface="Times New Roman" panose="02020603050405020304" pitchFamily="18" charset="0"/>
              </a:rPr>
              <a:t>Giỏi</a:t>
            </a:r>
            <a:r>
              <a:rPr kumimoji="0" lang="en-US" sz="2800" b="1" i="0" u="none" strike="noStrike" kern="1200" cap="none" spc="0" normalizeH="0" baseline="0" noProof="0" dirty="0">
                <a:ln>
                  <a:noFill/>
                </a:ln>
                <a:solidFill>
                  <a:srgbClr val="0000CC"/>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917121" y="3258490"/>
            <a:ext cx="2180405" cy="587853"/>
          </a:xfrm>
          <a:prstGeom prst="rect">
            <a:avLst/>
          </a:prstGeom>
        </p:spPr>
        <p:txBody>
          <a:bodyPr wrap="none">
            <a:spAutoFit/>
          </a:bodyPr>
          <a:lstStyle/>
          <a:p>
            <a:pPr marL="0" marR="0" lvl="0" indent="0" algn="ctr" defTabSz="457200" rtl="0" eaLnBrk="1" fontAlgn="auto" latinLnBrk="0" hangingPunct="1">
              <a:lnSpc>
                <a:spcPct val="115000"/>
              </a:lnSpc>
              <a:spcBef>
                <a:spcPts val="600"/>
              </a:spcBef>
              <a:spcAft>
                <a:spcPts val="600"/>
              </a:spcAft>
              <a:buClrTx/>
              <a:buSzTx/>
              <a:buFontTx/>
              <a:buNone/>
              <a:tabLst/>
              <a:defRPr/>
            </a:pP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Gợi</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ý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làm</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Rectangle 8"/>
          <p:cNvSpPr/>
          <p:nvPr/>
        </p:nvSpPr>
        <p:spPr>
          <a:xfrm>
            <a:off x="392931" y="4066140"/>
            <a:ext cx="11451101" cy="267765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 trái tim bạn đọc yêu thơ ca, nhớ đến Đoàn Giỏi là ta nhớ đến một nhà văn đa tài thành công ở nhiều thể loại. </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Đoàn Giỏi (1925-1989) quê Tiền  Giang, sống chủ yếu ở thành phố Hồ Chí Minh</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với nhiều bút danh quen thuộc với bạn đọc như </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Nguyễn Hoài, Nguyễn Phú Lễ, Huyền Tư.</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Đoàn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Giỏi</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từng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đam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mê</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hội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họa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nhưng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thành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chuyển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sang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theo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đuổi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đường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chương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469129" y="1659221"/>
            <a:ext cx="4960910" cy="553357"/>
          </a:xfrm>
          <a:prstGeom prst="rect">
            <a:avLst/>
          </a:prstGeom>
        </p:spPr>
        <p:txBody>
          <a:bodyPr wrap="non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 </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ÔN TẬP CHUNG VĂN BẢN</a:t>
            </a:r>
            <a:endParaRPr kumimoji="0" lang="en-US" sz="28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12024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arn(inVertical)">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barn(inVertical)">
                                      <p:cBhvr>
                                        <p:cTn id="33" dur="500"/>
                                        <p:tgtEl>
                                          <p:spTgt spid="6"/>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barn(inVertical)">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P spid="6" grpId="0" animBg="1"/>
      <p:bldP spid="7" grpId="0" animBg="1"/>
      <p:bldP spid="2" grpId="0"/>
      <p:bldP spid="8"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11015" y="655094"/>
            <a:ext cx="11732456" cy="5581934"/>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211015" y="1050531"/>
            <a:ext cx="11732456" cy="483209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niềm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tự</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hào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về</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vùng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đất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trù</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phú</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giàu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yêu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thương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nỗi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nhớ</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những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sự</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phục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những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chân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chất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thôn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quê</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ý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chí</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dũng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những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chất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men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giúp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khơi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nguồn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những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Tác phẩm của ông chủ yếu viết về mảnh đất và con người Nam Bộ. Đọc văn ông  ta thấy thấm đượm hơi thở của sông nước, rừng cây, những câu chuyện từ thực tế đến huyền bí của thiên nhiên Nam Bộ hoang sơ. Nhớ đến ông là ta nhớ đến nhà văn đa tài thành công ở nhiều thể loại</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Tác phẩm của ông được bạn đọc biết đến phải kể đến tiểu</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thuyết</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Đất rừng phương Nam”(1977), truyện ngắn “Hoa hướng dương”(1960), “Đồng Tháp Mười”(1987), truyện kí “Ngọn tầm vông”... kịch thơ “Người Nam thà chết không hàng”(1947),“Chiến sĩ Tháp Mười”(1949), thơ “ Giữ vững niềm tin”(1954), “Những chuyện lạ về cá”( 1981)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299237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11015" y="731519"/>
            <a:ext cx="11732456" cy="5430129"/>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330598" y="1078455"/>
            <a:ext cx="8079391" cy="553357"/>
          </a:xfrm>
          <a:prstGeom prst="rect">
            <a:avLst/>
          </a:prstGeom>
        </p:spPr>
        <p:txBody>
          <a:bodyPr wrap="non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bản “ Người đàn ông cô độc giữa rừng”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211015" y="1978748"/>
            <a:ext cx="11732456" cy="3780522"/>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Xuất xứ</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Trích chương 10 tiểu thuyết "Đất rừng phương Nam", NXB  Văn học Hà Nội, 2010.</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Nhân vật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Nhân vật: Chú Võ Tòng, bé An, tía nuôi.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Nhân vật chính: Chú Võ Tòng (Hình dáng cử chỉ, ngôn ngữ, hành động, suy nghĩ)</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Sự kiện chính và bối cảnh</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Sự kiện : Tía nuôi dắt An đi thăm chú  Võ Tòng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51965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11015" y="844062"/>
            <a:ext cx="11732456" cy="4881489"/>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351691" y="1575582"/>
            <a:ext cx="11591779" cy="3288401"/>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Bối cảnh: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Bối cảnh chung: Cuộc kháng chiến chống thực dân Pháp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Bối cảnh riêng: Ban đêm ở lều của chú Võ Tòng trong rừng U Minh- nơi diễn ra cuộc trò chuyện của Ông Hai và chú Võ Tòng bàn về việc đánh giặc.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Ngôi kể</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Ngôi thứ nhất: Nhân vật An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Ngôi thứ 3</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 giả)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83047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11015" y="1069145"/>
            <a:ext cx="11732456" cy="4656406"/>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365760" y="1800665"/>
            <a:ext cx="11451102" cy="2827377"/>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Bố cục: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Chia 3</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phần</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Phần 1( đoạn 1):</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Bối cảnh cuộc ặp gỡ của An và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tía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nuôi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chú</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Võ</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Tòng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Phần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2(</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đoạn 2, 3, 4):</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Bối cảnh cuộc gặp gỡ của An và tía nuôi với chú Võ Tòng.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ần 3( đoạn 5):</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Cảnh chia tay với chú Võ Tòng.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3043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11015" y="1026942"/>
            <a:ext cx="11732456" cy="4698609"/>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347003" y="1863494"/>
            <a:ext cx="11596468" cy="3288401"/>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Đặc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sắc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nội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dung,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nghệ</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thuật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CC"/>
                </a:solidFill>
                <a:effectLst/>
                <a:uLnTx/>
                <a:uFillTx/>
                <a:latin typeface="Times New Roman" panose="02020603050405020304" pitchFamily="18" charset="0"/>
                <a:ea typeface="Calibri" panose="020F0502020204030204" pitchFamily="34" charset="0"/>
                <a:cs typeface="Times New Roman" panose="02020603050405020304" pitchFamily="18" charset="0"/>
              </a:rPr>
              <a:t>- Nghệ thuật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Nghệ thuật xây dựng nhân vật: tính cách điển hình trong hoàn cảnh điển hình.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Sử dụng đa dạng ngôi kể để câu chuyện trở nên gần gũi, chân thực, nhiều chiều.</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Sử dụng từ ngữ địa phương, tạo sắc thái thân mật, gần gũi, phù hợp với bối cảnh mà tác phẩm miêu tả.</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360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11015" y="844062"/>
            <a:ext cx="11732456" cy="4881489"/>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318867" y="1871117"/>
            <a:ext cx="11624604" cy="2858475"/>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CC"/>
                </a:solidFill>
                <a:effectLst/>
                <a:uLnTx/>
                <a:uFillTx/>
                <a:latin typeface="Times New Roman" panose="02020603050405020304" pitchFamily="18" charset="0"/>
                <a:ea typeface="Calibri" panose="020F0502020204030204" pitchFamily="34" charset="0"/>
                <a:cs typeface="Times New Roman" panose="02020603050405020304" pitchFamily="18" charset="0"/>
              </a:rPr>
              <a:t>- Nội dung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Văn bản</a:t>
            </a:r>
            <a:r>
              <a:rPr kumimoji="0" lang="de-DE" sz="28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"Người đàn ông cô độc giữa rừng"</a:t>
            </a:r>
            <a:r>
              <a:rPr kumimoji="0" lang="de-DE"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có nội dung nói về việc tía nuôi và An đến thăm chú Võ Tòng. Đoạn trích đã thành công thể hiện được tính cách của cương trực, thẳng thắn, gan dạ của người Nam Bộ.</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Thấy được một phần cuộc sống, sinh hoạt của người Nam Bộ và vẻ đẹp thiên nhiên Nam Bộ trù phú. hoang sơ.</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82420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29772" y="1500335"/>
            <a:ext cx="11732456" cy="1214730"/>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114886" y="479603"/>
            <a:ext cx="11962228" cy="553357"/>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II</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THỰC HÀNH ĐỌC HIỂU VĂN BẢN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đàn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giữa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rừng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229772" y="1607586"/>
            <a:ext cx="11657429" cy="1014380"/>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1:</a:t>
            </a:r>
            <a:r>
              <a:rPr kumimoji="0" lang="nl-NL"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Tổ chức học sinh tham gia trò chơi "Hỏi nhanh đáp gọn" tham gia trả lời</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gói 10</a:t>
            </a:r>
            <a:r>
              <a:rPr kumimoji="0" lang="nl-NL"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câu hỏi</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m</a:t>
            </a:r>
            <a:r>
              <a:rPr kumimoji="0" lang="nl-NL"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ỗi câu đúng  được 1 điểm.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29772" y="3137096"/>
            <a:ext cx="11732456" cy="3277772"/>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p:cNvSpPr/>
          <p:nvPr/>
        </p:nvSpPr>
        <p:spPr>
          <a:xfrm>
            <a:off x="382171" y="3448225"/>
            <a:ext cx="11427657" cy="2858475"/>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 1: Người đàn ông cô độc giữa rừng em hiểu là nhân vật nào trong đoạn trích?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 Chú Võ Tòng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 Ông Hai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 Tên địa chủ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 Tên quan tây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382171" y="4360256"/>
            <a:ext cx="444352"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598491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nodeType="with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barn(inVertical)">
                                      <p:cBhvr>
                                        <p:cTn id="18" dur="500"/>
                                        <p:tgtEl>
                                          <p:spTgt spid="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animEffect transition="in" filter="barn(inVertical)">
                                      <p:cBhvr>
                                        <p:cTn id="23" dur="500"/>
                                        <p:tgtEl>
                                          <p:spTgt spid="7">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barn(inVertical)">
                                      <p:cBhvr>
                                        <p:cTn id="28" dur="500"/>
                                        <p:tgtEl>
                                          <p:spTgt spid="7">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animEffect transition="in" filter="barn(inVertical)">
                                      <p:cBhvr>
                                        <p:cTn id="33" dur="500"/>
                                        <p:tgtEl>
                                          <p:spTgt spid="7">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7">
                                            <p:txEl>
                                              <p:pRg st="4" end="4"/>
                                            </p:txEl>
                                          </p:spTgt>
                                        </p:tgtEl>
                                        <p:attrNameLst>
                                          <p:attrName>style.visibility</p:attrName>
                                        </p:attrNameLst>
                                      </p:cBhvr>
                                      <p:to>
                                        <p:strVal val="visible"/>
                                      </p:to>
                                    </p:set>
                                    <p:animEffect transition="in" filter="barn(inVertical)">
                                      <p:cBhvr>
                                        <p:cTn id="38" dur="500"/>
                                        <p:tgtEl>
                                          <p:spTgt spid="7">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ppt_x</p:attrName>
                                        </p:attrNameLst>
                                      </p:cBhvr>
                                      <p:tavLst>
                                        <p:tav tm="0">
                                          <p:val>
                                            <p:strVal val="#ppt_x"/>
                                          </p:val>
                                        </p:tav>
                                        <p:tav tm="100000">
                                          <p:val>
                                            <p:strVal val="#ppt_x"/>
                                          </p:val>
                                        </p:tav>
                                      </p:tavLst>
                                    </p:anim>
                                    <p:anim calcmode="lin" valueType="num">
                                      <p:cBhvr>
                                        <p:cTn id="4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animBg="1"/>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10">
            <a:extLst>
              <a:ext uri="{FF2B5EF4-FFF2-40B4-BE49-F238E27FC236}">
                <a16:creationId xmlns:a16="http://schemas.microsoft.com/office/drawing/2014/main" id="{0466190C-B3CF-477B-B7FA-69676A4FE98B}"/>
              </a:ext>
            </a:extLst>
          </p:cNvPr>
          <p:cNvSpPr>
            <a:spLocks noChangeArrowheads="1"/>
          </p:cNvSpPr>
          <p:nvPr/>
        </p:nvSpPr>
        <p:spPr bwMode="auto">
          <a:xfrm>
            <a:off x="498764" y="1108365"/>
            <a:ext cx="11291455" cy="4682836"/>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774043" y="1952272"/>
            <a:ext cx="11016176" cy="2374689"/>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 2: Bối cảnh của đoạn trích là gì?</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 Tía nuôi dẫn An đi thăm chú Võ Tòng.</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 Ban đêm ở lều của chú Võ Tòng trong rừng U Minh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 Cuộc kháng chiến chống thực dân Pháp</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 Cả hai ý B, C</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774043" y="3762797"/>
            <a:ext cx="444352"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D</a:t>
            </a:r>
          </a:p>
        </p:txBody>
      </p:sp>
    </p:spTree>
    <p:extLst>
      <p:ext uri="{BB962C8B-B14F-4D97-AF65-F5344CB8AC3E}">
        <p14:creationId xmlns:p14="http://schemas.microsoft.com/office/powerpoint/2010/main" val="350927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barn(inVertical)">
                                      <p:cBhvr>
                                        <p:cTn id="10" dur="5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arn(inVertical)">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barn(inVertical)">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barn(inVertical)">
                                      <p:cBhvr>
                                        <p:cTn id="25" dur="500"/>
                                        <p:tgtEl>
                                          <p:spTgt spid="2">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
                                            <p:txEl>
                                              <p:pRg st="4" end="4"/>
                                            </p:txEl>
                                          </p:spTgt>
                                        </p:tgtEl>
                                        <p:attrNameLst>
                                          <p:attrName>style.visibility</p:attrName>
                                        </p:attrNameLst>
                                      </p:cBhvr>
                                      <p:to>
                                        <p:strVal val="visible"/>
                                      </p:to>
                                    </p:set>
                                    <p:animEffect transition="in" filter="barn(inVertical)">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500"/>
                                        <p:tgtEl>
                                          <p:spTgt spid="7"/>
                                        </p:tgtEl>
                                      </p:cBhvr>
                                    </p:animEffect>
                                    <p:anim calcmode="lin" valueType="num">
                                      <p:cBhvr>
                                        <p:cTn id="36" dur="1500" fill="hold"/>
                                        <p:tgtEl>
                                          <p:spTgt spid="7"/>
                                        </p:tgtEl>
                                        <p:attrNameLst>
                                          <p:attrName>ppt_x</p:attrName>
                                        </p:attrNameLst>
                                      </p:cBhvr>
                                      <p:tavLst>
                                        <p:tav tm="0">
                                          <p:val>
                                            <p:strVal val="#ppt_x"/>
                                          </p:val>
                                        </p:tav>
                                        <p:tav tm="100000">
                                          <p:val>
                                            <p:strVal val="#ppt_x"/>
                                          </p:val>
                                        </p:tav>
                                      </p:tavLst>
                                    </p:anim>
                                    <p:anim calcmode="lin" valueType="num">
                                      <p:cBhvr>
                                        <p:cTn id="37" dur="1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43" descr="Firewrk8"/>
          <p:cNvSpPr>
            <a:spLocks noChangeAspect="1" noChangeArrowheads="1"/>
          </p:cNvSpPr>
          <p:nvPr/>
        </p:nvSpPr>
        <p:spPr bwMode="auto">
          <a:xfrm>
            <a:off x="2590800" y="1524000"/>
            <a:ext cx="1403350" cy="1266825"/>
          </a:xfrm>
          <a:prstGeom prst="rect">
            <a:avLst/>
          </a:prstGeom>
          <a:no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6300C30E-83D6-4A86-9373-EC29C40EF9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WordArt 40"/>
          <p:cNvSpPr>
            <a:spLocks noChangeArrowheads="1" noChangeShapeType="1" noTextEdit="1"/>
          </p:cNvSpPr>
          <p:nvPr/>
        </p:nvSpPr>
        <p:spPr bwMode="auto">
          <a:xfrm>
            <a:off x="0" y="2157412"/>
            <a:ext cx="11857089" cy="3533335"/>
          </a:xfrm>
          <a:prstGeom prst="rect">
            <a:avLst/>
          </a:prstGeom>
        </p:spPr>
        <p:txBody>
          <a:bodyPr wrap="none" fromWordArt="1">
            <a:prstTxWarp prst="textPlain">
              <a:avLst>
                <a:gd name="adj" fmla="val 50000"/>
              </a:avLst>
            </a:prstTxWarp>
            <a:scene3d>
              <a:camera prst="isometricOffAxis1Right"/>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0" cap="none" spc="0" normalizeH="0" baseline="0" noProof="0" dirty="0">
                <a:ln w="19050">
                  <a:solidFill>
                    <a:srgbClr val="0000FF"/>
                  </a:solidFill>
                  <a:round/>
                  <a:headEnd/>
                  <a:tailEnd/>
                </a:ln>
                <a:solidFill>
                  <a:srgbClr val="FF0000"/>
                </a:solidFill>
                <a:effectLst/>
                <a:uLnTx/>
                <a:uFillTx/>
                <a:latin typeface="Times New Roman"/>
                <a:ea typeface="+mn-ea"/>
                <a:cs typeface="Times New Roman"/>
              </a:rPr>
              <a:t>ÔN TẬP KIẾN THỨC NGỮ VĂN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0" cap="none" spc="0" normalizeH="0" baseline="0" noProof="0" dirty="0">
                <a:ln w="19050">
                  <a:solidFill>
                    <a:srgbClr val="0000FF"/>
                  </a:solidFill>
                  <a:round/>
                  <a:headEnd/>
                  <a:tailEnd/>
                </a:ln>
                <a:solidFill>
                  <a:srgbClr val="FF0000"/>
                </a:solidFill>
                <a:effectLst/>
                <a:uLnTx/>
                <a:uFillTx/>
                <a:latin typeface="Times New Roman"/>
                <a:ea typeface="+mn-ea"/>
                <a:cs typeface="Times New Roman"/>
              </a:rPr>
              <a:t>ĐỌC HIỂU VĂN BẢN “ NGƯỜI ĐÀN ÔNG CÔ ĐỘC GIỮA RỪNG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0" cap="none" spc="0" normalizeH="0" baseline="0" noProof="0" dirty="0">
                <a:ln w="19050">
                  <a:solidFill>
                    <a:srgbClr val="0000FF"/>
                  </a:solidFill>
                  <a:round/>
                  <a:headEnd/>
                  <a:tailEnd/>
                </a:ln>
                <a:solidFill>
                  <a:srgbClr val="FF0000"/>
                </a:solidFill>
                <a:effectLst/>
                <a:uLnTx/>
                <a:uFillTx/>
                <a:latin typeface="Times New Roman"/>
                <a:ea typeface="+mn-ea"/>
                <a:cs typeface="Times New Roman"/>
              </a:rPr>
              <a:t>(“ </a:t>
            </a:r>
            <a:r>
              <a:rPr kumimoji="0" lang="en-US" sz="3600" b="1" i="0" u="none" strike="noStrike" kern="10" cap="none" spc="0" normalizeH="0" baseline="0" noProof="0" dirty="0" err="1">
                <a:ln w="19050">
                  <a:solidFill>
                    <a:srgbClr val="0000FF"/>
                  </a:solidFill>
                  <a:round/>
                  <a:headEnd/>
                  <a:tailEnd/>
                </a:ln>
                <a:solidFill>
                  <a:srgbClr val="FF0000"/>
                </a:solidFill>
                <a:effectLst/>
                <a:uLnTx/>
                <a:uFillTx/>
                <a:latin typeface="Times New Roman"/>
                <a:ea typeface="+mn-ea"/>
                <a:cs typeface="Times New Roman"/>
              </a:rPr>
              <a:t>Đất</a:t>
            </a:r>
            <a:r>
              <a:rPr kumimoji="0" lang="en-US" sz="3600" b="1" i="0" u="none" strike="noStrike" kern="10" cap="none" spc="0" normalizeH="0" baseline="0" noProof="0" dirty="0">
                <a:ln w="19050">
                  <a:solidFill>
                    <a:srgbClr val="0000FF"/>
                  </a:solidFill>
                  <a:round/>
                  <a:headEnd/>
                  <a:tailEnd/>
                </a:ln>
                <a:solidFill>
                  <a:srgbClr val="FF0000"/>
                </a:solidFill>
                <a:effectLst/>
                <a:uLnTx/>
                <a:uFillTx/>
                <a:latin typeface="Times New Roman"/>
                <a:ea typeface="+mn-ea"/>
                <a:cs typeface="Times New Roman"/>
              </a:rPr>
              <a:t> </a:t>
            </a:r>
            <a:r>
              <a:rPr kumimoji="0" lang="en-US" sz="3600" b="1" i="0" u="none" strike="noStrike" kern="10" cap="none" spc="0" normalizeH="0" baseline="0" noProof="0" dirty="0" err="1">
                <a:ln w="19050">
                  <a:solidFill>
                    <a:srgbClr val="0000FF"/>
                  </a:solidFill>
                  <a:round/>
                  <a:headEnd/>
                  <a:tailEnd/>
                </a:ln>
                <a:solidFill>
                  <a:srgbClr val="FF0000"/>
                </a:solidFill>
                <a:effectLst/>
                <a:uLnTx/>
                <a:uFillTx/>
                <a:latin typeface="Times New Roman"/>
                <a:ea typeface="+mn-ea"/>
                <a:cs typeface="Times New Roman"/>
              </a:rPr>
              <a:t>rừng</a:t>
            </a:r>
            <a:r>
              <a:rPr kumimoji="0" lang="en-US" sz="3600" b="1" i="0" u="none" strike="noStrike" kern="10" cap="none" spc="0" normalizeH="0" baseline="0" noProof="0" dirty="0">
                <a:ln w="19050">
                  <a:solidFill>
                    <a:srgbClr val="0000FF"/>
                  </a:solidFill>
                  <a:round/>
                  <a:headEnd/>
                  <a:tailEnd/>
                </a:ln>
                <a:solidFill>
                  <a:srgbClr val="FF0000"/>
                </a:solidFill>
                <a:effectLst/>
                <a:uLnTx/>
                <a:uFillTx/>
                <a:latin typeface="Times New Roman"/>
                <a:ea typeface="+mn-ea"/>
                <a:cs typeface="Times New Roman"/>
              </a:rPr>
              <a:t> </a:t>
            </a:r>
            <a:r>
              <a:rPr kumimoji="0" lang="en-US" sz="3600" b="1" i="0" u="none" strike="noStrike" kern="10" cap="none" spc="0" normalizeH="0" baseline="0" noProof="0" dirty="0" err="1">
                <a:ln w="19050">
                  <a:solidFill>
                    <a:srgbClr val="0000FF"/>
                  </a:solidFill>
                  <a:round/>
                  <a:headEnd/>
                  <a:tailEnd/>
                </a:ln>
                <a:solidFill>
                  <a:srgbClr val="FF0000"/>
                </a:solidFill>
                <a:effectLst/>
                <a:uLnTx/>
                <a:uFillTx/>
                <a:latin typeface="Times New Roman"/>
                <a:ea typeface="+mn-ea"/>
                <a:cs typeface="Times New Roman"/>
              </a:rPr>
              <a:t>phương</a:t>
            </a:r>
            <a:r>
              <a:rPr kumimoji="0" lang="en-US" sz="3600" b="1" i="0" u="none" strike="noStrike" kern="10" cap="none" spc="0" normalizeH="0" baseline="0" noProof="0" dirty="0">
                <a:ln w="19050">
                  <a:solidFill>
                    <a:srgbClr val="0000FF"/>
                  </a:solidFill>
                  <a:round/>
                  <a:headEnd/>
                  <a:tailEnd/>
                </a:ln>
                <a:solidFill>
                  <a:srgbClr val="FF0000"/>
                </a:solidFill>
                <a:effectLst/>
                <a:uLnTx/>
                <a:uFillTx/>
                <a:latin typeface="Times New Roman"/>
                <a:ea typeface="+mn-ea"/>
                <a:cs typeface="Times New Roman"/>
              </a:rPr>
              <a:t> Nam ”- </a:t>
            </a:r>
            <a:r>
              <a:rPr kumimoji="0" lang="en-US" sz="3600" b="1" i="0" u="none" strike="noStrike" kern="10" cap="none" spc="0" normalizeH="0" baseline="0" noProof="0" dirty="0" err="1">
                <a:ln w="19050">
                  <a:solidFill>
                    <a:srgbClr val="0000FF"/>
                  </a:solidFill>
                  <a:round/>
                  <a:headEnd/>
                  <a:tailEnd/>
                </a:ln>
                <a:solidFill>
                  <a:srgbClr val="FF0000"/>
                </a:solidFill>
                <a:effectLst/>
                <a:uLnTx/>
                <a:uFillTx/>
                <a:latin typeface="Times New Roman"/>
                <a:ea typeface="+mn-ea"/>
                <a:cs typeface="Times New Roman"/>
              </a:rPr>
              <a:t>Đoàn</a:t>
            </a:r>
            <a:r>
              <a:rPr kumimoji="0" lang="en-US" sz="3600" b="1" i="0" u="none" strike="noStrike" kern="10" cap="none" spc="0" normalizeH="0" baseline="0" noProof="0" dirty="0">
                <a:ln w="19050">
                  <a:solidFill>
                    <a:srgbClr val="0000FF"/>
                  </a:solidFill>
                  <a:round/>
                  <a:headEnd/>
                  <a:tailEnd/>
                </a:ln>
                <a:solidFill>
                  <a:srgbClr val="FF0000"/>
                </a:solidFill>
                <a:effectLst/>
                <a:uLnTx/>
                <a:uFillTx/>
                <a:latin typeface="Times New Roman"/>
                <a:ea typeface="+mn-ea"/>
                <a:cs typeface="Times New Roman"/>
              </a:rPr>
              <a:t> </a:t>
            </a:r>
            <a:r>
              <a:rPr kumimoji="0" lang="en-US" sz="3600" b="1" i="0" u="none" strike="noStrike" kern="10" cap="none" spc="0" normalizeH="0" baseline="0" noProof="0" dirty="0" err="1">
                <a:ln w="19050">
                  <a:solidFill>
                    <a:srgbClr val="0000FF"/>
                  </a:solidFill>
                  <a:round/>
                  <a:headEnd/>
                  <a:tailEnd/>
                </a:ln>
                <a:solidFill>
                  <a:srgbClr val="FF0000"/>
                </a:solidFill>
                <a:effectLst/>
                <a:uLnTx/>
                <a:uFillTx/>
                <a:latin typeface="Times New Roman"/>
                <a:ea typeface="+mn-ea"/>
                <a:cs typeface="Times New Roman"/>
              </a:rPr>
              <a:t>Giỏi</a:t>
            </a:r>
            <a:r>
              <a:rPr kumimoji="0" lang="en-US" sz="3600" b="1" i="0" u="none" strike="noStrike" kern="10" cap="none" spc="0" normalizeH="0" baseline="0" noProof="0" dirty="0">
                <a:ln w="19050">
                  <a:solidFill>
                    <a:srgbClr val="0000FF"/>
                  </a:solidFill>
                  <a:round/>
                  <a:headEnd/>
                  <a:tailEnd/>
                </a:ln>
                <a:solidFill>
                  <a:srgbClr val="FF0000"/>
                </a:solidFill>
                <a:effectLst/>
                <a:uLnTx/>
                <a:uFillTx/>
                <a:latin typeface="Times New Roman"/>
                <a:ea typeface="+mn-ea"/>
                <a:cs typeface="Times New Roman"/>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43115312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grpId="0" nodeType="withEffect" nodePh="1">
                                  <p:stCondLst>
                                    <p:cond delay="0"/>
                                  </p:stCondLst>
                                  <p:endCondLst>
                                    <p:cond evt="begin" delay="0">
                                      <p:tn val="5"/>
                                    </p:cond>
                                  </p:endCondLst>
                                  <p:childTnLst>
                                    <p:animRot by="21600000">
                                      <p:cBhvr>
                                        <p:cTn id="6" dur="5000" fill="hold"/>
                                        <p:tgtEl>
                                          <p:spTgt spid="11"/>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1000" fill="hold"/>
                                        <p:tgtEl>
                                          <p:spTgt spid="3"/>
                                        </p:tgtEl>
                                        <p:attrNameLst>
                                          <p:attrName>ppt_w</p:attrName>
                                        </p:attrNameLst>
                                      </p:cBhvr>
                                      <p:tavLst>
                                        <p:tav tm="0">
                                          <p:val>
                                            <p:fltVal val="0"/>
                                          </p:val>
                                        </p:tav>
                                        <p:tav tm="100000">
                                          <p:val>
                                            <p:strVal val="#ppt_w"/>
                                          </p:val>
                                        </p:tav>
                                      </p:tavLst>
                                    </p:anim>
                                    <p:anim calcmode="lin" valueType="num">
                                      <p:cBhvr>
                                        <p:cTn id="12" dur="1000" fill="hold"/>
                                        <p:tgtEl>
                                          <p:spTgt spid="3"/>
                                        </p:tgtEl>
                                        <p:attrNameLst>
                                          <p:attrName>ppt_h</p:attrName>
                                        </p:attrNameLst>
                                      </p:cBhvr>
                                      <p:tavLst>
                                        <p:tav tm="0">
                                          <p:val>
                                            <p:fltVal val="0"/>
                                          </p:val>
                                        </p:tav>
                                        <p:tav tm="100000">
                                          <p:val>
                                            <p:strVal val="#ppt_h"/>
                                          </p:val>
                                        </p:tav>
                                      </p:tavLst>
                                    </p:anim>
                                    <p:anim calcmode="lin" valueType="num">
                                      <p:cBhvr>
                                        <p:cTn id="13" dur="1000" fill="hold"/>
                                        <p:tgtEl>
                                          <p:spTgt spid="3"/>
                                        </p:tgtEl>
                                        <p:attrNameLst>
                                          <p:attrName>style.rotation</p:attrName>
                                        </p:attrNameLst>
                                      </p:cBhvr>
                                      <p:tavLst>
                                        <p:tav tm="0">
                                          <p:val>
                                            <p:fltVal val="90"/>
                                          </p:val>
                                        </p:tav>
                                        <p:tav tm="100000">
                                          <p:val>
                                            <p:fltVal val="0"/>
                                          </p:val>
                                        </p:tav>
                                      </p:tavLst>
                                    </p:anim>
                                    <p:animEffect transition="in" filter="fade">
                                      <p:cBhvr>
                                        <p:cTn id="14" dur="1000"/>
                                        <p:tgtEl>
                                          <p:spTgt spid="3"/>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fltVal val="0"/>
                                          </p:val>
                                        </p:tav>
                                        <p:tav tm="100000">
                                          <p:val>
                                            <p:strVal val="#ppt_w"/>
                                          </p:val>
                                        </p:tav>
                                      </p:tavLst>
                                    </p:anim>
                                    <p:anim calcmode="lin" valueType="num">
                                      <p:cBhvr>
                                        <p:cTn id="18" dur="1000" fill="hold"/>
                                        <p:tgtEl>
                                          <p:spTgt spid="18"/>
                                        </p:tgtEl>
                                        <p:attrNameLst>
                                          <p:attrName>ppt_h</p:attrName>
                                        </p:attrNameLst>
                                      </p:cBhvr>
                                      <p:tavLst>
                                        <p:tav tm="0">
                                          <p:val>
                                            <p:fltVal val="0"/>
                                          </p:val>
                                        </p:tav>
                                        <p:tav tm="100000">
                                          <p:val>
                                            <p:strVal val="#ppt_h"/>
                                          </p:val>
                                        </p:tav>
                                      </p:tavLst>
                                    </p:anim>
                                    <p:anim calcmode="lin" valueType="num">
                                      <p:cBhvr>
                                        <p:cTn id="19" dur="1000" fill="hold"/>
                                        <p:tgtEl>
                                          <p:spTgt spid="18"/>
                                        </p:tgtEl>
                                        <p:attrNameLst>
                                          <p:attrName>style.rotation</p:attrName>
                                        </p:attrNameLst>
                                      </p:cBhvr>
                                      <p:tavLst>
                                        <p:tav tm="0">
                                          <p:val>
                                            <p:fltVal val="90"/>
                                          </p:val>
                                        </p:tav>
                                        <p:tav tm="100000">
                                          <p:val>
                                            <p:fltVal val="0"/>
                                          </p:val>
                                        </p:tav>
                                      </p:tavLst>
                                    </p:anim>
                                    <p:animEffect transition="in" filter="fade">
                                      <p:cBhvr>
                                        <p:cTn id="20"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0">
            <a:extLst>
              <a:ext uri="{FF2B5EF4-FFF2-40B4-BE49-F238E27FC236}">
                <a16:creationId xmlns:a16="http://schemas.microsoft.com/office/drawing/2014/main" id="{FBE9B10B-A69A-47D2-AE30-7FF5932E597E}"/>
              </a:ext>
            </a:extLst>
          </p:cNvPr>
          <p:cNvSpPr>
            <a:spLocks noChangeArrowheads="1"/>
          </p:cNvSpPr>
          <p:nvPr/>
        </p:nvSpPr>
        <p:spPr bwMode="auto">
          <a:xfrm>
            <a:off x="239942" y="1214651"/>
            <a:ext cx="11554692" cy="4421875"/>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627870" y="2095192"/>
            <a:ext cx="11166764" cy="2374689"/>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 3: Ai là nhân vật chính của văn bản?</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 Chú Võ Tòng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 Nhân vật tôi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 Ông Hai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 Bà Hai</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627870" y="2573602"/>
            <a:ext cx="463951"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a:t>
            </a:r>
            <a:endParaRPr kumimoji="0" lang="en-US" sz="2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746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barn(inVertical)">
                                      <p:cBhvr>
                                        <p:cTn id="10" dur="5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arn(inVertical)">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barn(inVertical)">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barn(inVertical)">
                                      <p:cBhvr>
                                        <p:cTn id="25" dur="500"/>
                                        <p:tgtEl>
                                          <p:spTgt spid="2">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
                                            <p:txEl>
                                              <p:pRg st="4" end="4"/>
                                            </p:txEl>
                                          </p:spTgt>
                                        </p:tgtEl>
                                        <p:attrNameLst>
                                          <p:attrName>style.visibility</p:attrName>
                                        </p:attrNameLst>
                                      </p:cBhvr>
                                      <p:to>
                                        <p:strVal val="visible"/>
                                      </p:to>
                                    </p:set>
                                    <p:animEffect transition="in" filter="barn(inVertical)">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1500" fill="hold"/>
                                        <p:tgtEl>
                                          <p:spTgt spid="7"/>
                                        </p:tgtEl>
                                        <p:attrNameLst>
                                          <p:attrName>ppt_x</p:attrName>
                                        </p:attrNameLst>
                                      </p:cBhvr>
                                      <p:tavLst>
                                        <p:tav tm="0">
                                          <p:val>
                                            <p:strVal val="#ppt_x"/>
                                          </p:val>
                                        </p:tav>
                                        <p:tav tm="100000">
                                          <p:val>
                                            <p:strVal val="#ppt_x"/>
                                          </p:val>
                                        </p:tav>
                                      </p:tavLst>
                                    </p:anim>
                                    <p:anim calcmode="lin" valueType="num">
                                      <p:cBhvr additive="base">
                                        <p:cTn id="36" dur="1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0">
            <a:extLst>
              <a:ext uri="{FF2B5EF4-FFF2-40B4-BE49-F238E27FC236}">
                <a16:creationId xmlns:a16="http://schemas.microsoft.com/office/drawing/2014/main" id="{FBE9B10B-A69A-47D2-AE30-7FF5932E597E}"/>
              </a:ext>
            </a:extLst>
          </p:cNvPr>
          <p:cNvSpPr>
            <a:spLocks noChangeArrowheads="1"/>
          </p:cNvSpPr>
          <p:nvPr/>
        </p:nvSpPr>
        <p:spPr bwMode="auto">
          <a:xfrm>
            <a:off x="327546" y="1298676"/>
            <a:ext cx="11273052" cy="4669737"/>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979026" y="2168855"/>
            <a:ext cx="9852640" cy="2374689"/>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 4: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Nhân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vật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truyện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sử</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dụng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ngữ</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vùng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nào</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Bắc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Bộ</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 Nam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Bộ</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 Nam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Trung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Bộ</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Miền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núi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phía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bắc</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965380" y="3080941"/>
            <a:ext cx="423514"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a:t>
            </a:r>
            <a:endParaRPr kumimoji="0" lang="en-US" sz="2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6607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barn(inVertical)">
                                      <p:cBhvr>
                                        <p:cTn id="10" dur="5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arn(inVertical)">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barn(inVertical)">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barn(inVertical)">
                                      <p:cBhvr>
                                        <p:cTn id="25" dur="500"/>
                                        <p:tgtEl>
                                          <p:spTgt spid="2">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
                                            <p:txEl>
                                              <p:pRg st="4" end="4"/>
                                            </p:txEl>
                                          </p:spTgt>
                                        </p:tgtEl>
                                        <p:attrNameLst>
                                          <p:attrName>style.visibility</p:attrName>
                                        </p:attrNameLst>
                                      </p:cBhvr>
                                      <p:to>
                                        <p:strVal val="visible"/>
                                      </p:to>
                                    </p:set>
                                    <p:animEffect transition="in" filter="barn(inVertical)">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1500" fill="hold"/>
                                        <p:tgtEl>
                                          <p:spTgt spid="7"/>
                                        </p:tgtEl>
                                        <p:attrNameLst>
                                          <p:attrName>ppt_x</p:attrName>
                                        </p:attrNameLst>
                                      </p:cBhvr>
                                      <p:tavLst>
                                        <p:tav tm="0">
                                          <p:val>
                                            <p:strVal val="#ppt_x"/>
                                          </p:val>
                                        </p:tav>
                                        <p:tav tm="100000">
                                          <p:val>
                                            <p:strVal val="#ppt_x"/>
                                          </p:val>
                                        </p:tav>
                                      </p:tavLst>
                                    </p:anim>
                                    <p:anim calcmode="lin" valueType="num">
                                      <p:cBhvr additive="base">
                                        <p:cTn id="36" dur="1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0">
            <a:extLst>
              <a:ext uri="{FF2B5EF4-FFF2-40B4-BE49-F238E27FC236}">
                <a16:creationId xmlns:a16="http://schemas.microsoft.com/office/drawing/2014/main" id="{FBE9B10B-A69A-47D2-AE30-7FF5932E597E}"/>
              </a:ext>
            </a:extLst>
          </p:cNvPr>
          <p:cNvSpPr>
            <a:spLocks noChangeArrowheads="1"/>
          </p:cNvSpPr>
          <p:nvPr/>
        </p:nvSpPr>
        <p:spPr bwMode="auto">
          <a:xfrm>
            <a:off x="475426" y="1118959"/>
            <a:ext cx="11368970" cy="3930713"/>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664605" y="1625895"/>
            <a:ext cx="11028218" cy="2835713"/>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5: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kể</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bản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giữa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rừng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kể</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chuyện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theo</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mấy</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1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2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3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1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3</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664605" y="3897444"/>
            <a:ext cx="444352"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D</a:t>
            </a:r>
            <a:endParaRPr kumimoji="0" lang="en-US" sz="2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0577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barn(inVertical)">
                                      <p:cBhvr>
                                        <p:cTn id="10" dur="5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arn(inVertical)">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barn(inVertical)">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barn(inVertical)">
                                      <p:cBhvr>
                                        <p:cTn id="25" dur="500"/>
                                        <p:tgtEl>
                                          <p:spTgt spid="2">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
                                            <p:txEl>
                                              <p:pRg st="4" end="4"/>
                                            </p:txEl>
                                          </p:spTgt>
                                        </p:tgtEl>
                                        <p:attrNameLst>
                                          <p:attrName>style.visibility</p:attrName>
                                        </p:attrNameLst>
                                      </p:cBhvr>
                                      <p:to>
                                        <p:strVal val="visible"/>
                                      </p:to>
                                    </p:set>
                                    <p:animEffect transition="in" filter="barn(inVertical)">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500"/>
                                        <p:tgtEl>
                                          <p:spTgt spid="3"/>
                                        </p:tgtEl>
                                      </p:cBhvr>
                                    </p:animEffect>
                                    <p:anim calcmode="lin" valueType="num">
                                      <p:cBhvr>
                                        <p:cTn id="36" dur="1500" fill="hold"/>
                                        <p:tgtEl>
                                          <p:spTgt spid="3"/>
                                        </p:tgtEl>
                                        <p:attrNameLst>
                                          <p:attrName>ppt_x</p:attrName>
                                        </p:attrNameLst>
                                      </p:cBhvr>
                                      <p:tavLst>
                                        <p:tav tm="0">
                                          <p:val>
                                            <p:strVal val="#ppt_x"/>
                                          </p:val>
                                        </p:tav>
                                        <p:tav tm="100000">
                                          <p:val>
                                            <p:strVal val="#ppt_x"/>
                                          </p:val>
                                        </p:tav>
                                      </p:tavLst>
                                    </p:anim>
                                    <p:anim calcmode="lin" valueType="num">
                                      <p:cBhvr>
                                        <p:cTn id="37" dur="1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10">
            <a:extLst>
              <a:ext uri="{FF2B5EF4-FFF2-40B4-BE49-F238E27FC236}">
                <a16:creationId xmlns:a16="http://schemas.microsoft.com/office/drawing/2014/main" id="{0466190C-B3CF-477B-B7FA-69676A4FE98B}"/>
              </a:ext>
            </a:extLst>
          </p:cNvPr>
          <p:cNvSpPr>
            <a:spLocks noChangeArrowheads="1"/>
          </p:cNvSpPr>
          <p:nvPr/>
        </p:nvSpPr>
        <p:spPr bwMode="auto">
          <a:xfrm>
            <a:off x="619830" y="1310185"/>
            <a:ext cx="11144540" cy="3807725"/>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817417" y="1807630"/>
            <a:ext cx="10238509" cy="2835713"/>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6: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Phong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cảnh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thiên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nhiên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mang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nét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đặc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trưng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Nam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Bộ</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đến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đoạn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trích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gì</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Đồng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lúa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Đầm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Sen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Rừng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đước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Rừng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tràm</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817417" y="4095797"/>
            <a:ext cx="444352"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D</a:t>
            </a:r>
            <a:endParaRPr kumimoji="0" lang="en-US" sz="2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4566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barn(inVertical)">
                                      <p:cBhvr>
                                        <p:cTn id="10" dur="5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arn(inVertical)">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barn(inVertical)">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barn(inVertical)">
                                      <p:cBhvr>
                                        <p:cTn id="25" dur="500"/>
                                        <p:tgtEl>
                                          <p:spTgt spid="2">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
                                            <p:txEl>
                                              <p:pRg st="4" end="4"/>
                                            </p:txEl>
                                          </p:spTgt>
                                        </p:tgtEl>
                                        <p:attrNameLst>
                                          <p:attrName>style.visibility</p:attrName>
                                        </p:attrNameLst>
                                      </p:cBhvr>
                                      <p:to>
                                        <p:strVal val="visible"/>
                                      </p:to>
                                    </p:set>
                                    <p:animEffect transition="in" filter="barn(inVertical)">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500"/>
                                        <p:tgtEl>
                                          <p:spTgt spid="7"/>
                                        </p:tgtEl>
                                      </p:cBhvr>
                                    </p:animEffect>
                                    <p:anim calcmode="lin" valueType="num">
                                      <p:cBhvr>
                                        <p:cTn id="36" dur="1500" fill="hold"/>
                                        <p:tgtEl>
                                          <p:spTgt spid="7"/>
                                        </p:tgtEl>
                                        <p:attrNameLst>
                                          <p:attrName>ppt_x</p:attrName>
                                        </p:attrNameLst>
                                      </p:cBhvr>
                                      <p:tavLst>
                                        <p:tav tm="0">
                                          <p:val>
                                            <p:strVal val="#ppt_x"/>
                                          </p:val>
                                        </p:tav>
                                        <p:tav tm="100000">
                                          <p:val>
                                            <p:strVal val="#ppt_x"/>
                                          </p:val>
                                        </p:tav>
                                      </p:tavLst>
                                    </p:anim>
                                    <p:anim calcmode="lin" valueType="num">
                                      <p:cBhvr>
                                        <p:cTn id="37" dur="1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0">
            <a:extLst>
              <a:ext uri="{FF2B5EF4-FFF2-40B4-BE49-F238E27FC236}">
                <a16:creationId xmlns:a16="http://schemas.microsoft.com/office/drawing/2014/main" id="{FBE9B10B-A69A-47D2-AE30-7FF5932E597E}"/>
              </a:ext>
            </a:extLst>
          </p:cNvPr>
          <p:cNvSpPr>
            <a:spLocks noChangeArrowheads="1"/>
          </p:cNvSpPr>
          <p:nvPr/>
        </p:nvSpPr>
        <p:spPr bwMode="auto">
          <a:xfrm>
            <a:off x="393205" y="1296537"/>
            <a:ext cx="11480140" cy="3957852"/>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832513" y="3810447"/>
            <a:ext cx="423514"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a:t>
            </a:r>
          </a:p>
        </p:txBody>
      </p:sp>
      <p:sp>
        <p:nvSpPr>
          <p:cNvPr id="5" name="Rectangle 4"/>
          <p:cNvSpPr/>
          <p:nvPr/>
        </p:nvSpPr>
        <p:spPr>
          <a:xfrm>
            <a:off x="832513" y="1975089"/>
            <a:ext cx="10863617" cy="2835713"/>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7: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Thông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điệp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muốn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gửi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đến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bạn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đọc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qua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bản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giữa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rừng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gì</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Nam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Bộ</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sống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nghèo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khổ</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cô</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đơn</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Nam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Bộ</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hiền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chất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sống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chan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hòa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thiên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nhiên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 </a:t>
            </a:r>
            <a:r>
              <a:rPr kumimoji="0" lang="de-DE"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 Nam Bộ cương trực, thẳng thắn, gan dạ giàu tình cảm</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 Người Nam Bộ bị bọn thực dân phong kiến áp bức đến cùng kiệt.</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7875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barn(inVertical)">
                                      <p:cBhvr>
                                        <p:cTn id="10" dur="5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barn(inVertical)">
                                      <p:cBhvr>
                                        <p:cTn id="15" dur="500"/>
                                        <p:tgtEl>
                                          <p:spTgt spid="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barn(inVertical)">
                                      <p:cBhvr>
                                        <p:cTn id="20" dur="500"/>
                                        <p:tgtEl>
                                          <p:spTgt spid="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barn(inVertical)">
                                      <p:cBhvr>
                                        <p:cTn id="25" dur="500"/>
                                        <p:tgtEl>
                                          <p:spTgt spid="5">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5">
                                            <p:txEl>
                                              <p:pRg st="4" end="4"/>
                                            </p:txEl>
                                          </p:spTgt>
                                        </p:tgtEl>
                                        <p:attrNameLst>
                                          <p:attrName>style.visibility</p:attrName>
                                        </p:attrNameLst>
                                      </p:cBhvr>
                                      <p:to>
                                        <p:strVal val="visible"/>
                                      </p:to>
                                    </p:set>
                                    <p:animEffect transition="in" filter="barn(inVertical)">
                                      <p:cBhvr>
                                        <p:cTn id="30" dur="500"/>
                                        <p:tgtEl>
                                          <p:spTgt spid="5">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500"/>
                                        <p:tgtEl>
                                          <p:spTgt spid="3"/>
                                        </p:tgtEl>
                                      </p:cBhvr>
                                    </p:animEffect>
                                    <p:anim calcmode="lin" valueType="num">
                                      <p:cBhvr>
                                        <p:cTn id="36" dur="1500" fill="hold"/>
                                        <p:tgtEl>
                                          <p:spTgt spid="3"/>
                                        </p:tgtEl>
                                        <p:attrNameLst>
                                          <p:attrName>ppt_x</p:attrName>
                                        </p:attrNameLst>
                                      </p:cBhvr>
                                      <p:tavLst>
                                        <p:tav tm="0">
                                          <p:val>
                                            <p:strVal val="#ppt_x"/>
                                          </p:val>
                                        </p:tav>
                                        <p:tav tm="100000">
                                          <p:val>
                                            <p:strVal val="#ppt_x"/>
                                          </p:val>
                                        </p:tav>
                                      </p:tavLst>
                                    </p:anim>
                                    <p:anim calcmode="lin" valueType="num">
                                      <p:cBhvr>
                                        <p:cTn id="37" dur="1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0">
            <a:extLst>
              <a:ext uri="{FF2B5EF4-FFF2-40B4-BE49-F238E27FC236}">
                <a16:creationId xmlns:a16="http://schemas.microsoft.com/office/drawing/2014/main" id="{FBE9B10B-A69A-47D2-AE30-7FF5932E597E}"/>
              </a:ext>
            </a:extLst>
          </p:cNvPr>
          <p:cNvSpPr>
            <a:spLocks noChangeArrowheads="1"/>
          </p:cNvSpPr>
          <p:nvPr/>
        </p:nvSpPr>
        <p:spPr bwMode="auto">
          <a:xfrm>
            <a:off x="374073" y="1122218"/>
            <a:ext cx="11291454" cy="4173114"/>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591624" y="1943685"/>
            <a:ext cx="10875818" cy="2835713"/>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Câu 8. Nhan đề văn bản </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Người đàn ông cô độc giữa rừng" gợi cho em những suy nghĩ gì?</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 Suy nghĩ về một người sống cô đơn nơi rừng vắng mênh mông.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 Suy nghĩ về một người sống đơn độc giữa thiên nhiên</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 Suy nghĩ về cuộc sống hòa mình giữa con người với thiên nhiên</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 Suy nghĩ về ý chí nghị lực của con người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591624" y="2851969"/>
            <a:ext cx="444352"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a:t>
            </a:r>
            <a:endParaRPr kumimoji="0" lang="en-US" sz="2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182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barn(inVertical)">
                                      <p:cBhvr>
                                        <p:cTn id="10" dur="5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arn(inVertical)">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barn(inVertical)">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barn(inVertical)">
                                      <p:cBhvr>
                                        <p:cTn id="25" dur="500"/>
                                        <p:tgtEl>
                                          <p:spTgt spid="2">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
                                            <p:txEl>
                                              <p:pRg st="4" end="4"/>
                                            </p:txEl>
                                          </p:spTgt>
                                        </p:tgtEl>
                                        <p:attrNameLst>
                                          <p:attrName>style.visibility</p:attrName>
                                        </p:attrNameLst>
                                      </p:cBhvr>
                                      <p:to>
                                        <p:strVal val="visible"/>
                                      </p:to>
                                    </p:set>
                                    <p:animEffect transition="in" filter="barn(inVertical)">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additive="base">
                                        <p:cTn id="35" dur="1500" fill="hold"/>
                                        <p:tgtEl>
                                          <p:spTgt spid="3"/>
                                        </p:tgtEl>
                                        <p:attrNameLst>
                                          <p:attrName>ppt_x</p:attrName>
                                        </p:attrNameLst>
                                      </p:cBhvr>
                                      <p:tavLst>
                                        <p:tav tm="0">
                                          <p:val>
                                            <p:strVal val="#ppt_x"/>
                                          </p:val>
                                        </p:tav>
                                        <p:tav tm="100000">
                                          <p:val>
                                            <p:strVal val="#ppt_x"/>
                                          </p:val>
                                        </p:tav>
                                      </p:tavLst>
                                    </p:anim>
                                    <p:anim calcmode="lin" valueType="num">
                                      <p:cBhvr additive="base">
                                        <p:cTn id="36" dur="1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0">
            <a:extLst>
              <a:ext uri="{FF2B5EF4-FFF2-40B4-BE49-F238E27FC236}">
                <a16:creationId xmlns:a16="http://schemas.microsoft.com/office/drawing/2014/main" id="{FBE9B10B-A69A-47D2-AE30-7FF5932E597E}"/>
              </a:ext>
            </a:extLst>
          </p:cNvPr>
          <p:cNvSpPr>
            <a:spLocks noChangeArrowheads="1"/>
          </p:cNvSpPr>
          <p:nvPr/>
        </p:nvSpPr>
        <p:spPr bwMode="auto">
          <a:xfrm>
            <a:off x="379891" y="903853"/>
            <a:ext cx="11271988" cy="4050284"/>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543133" y="1511391"/>
            <a:ext cx="10972800" cy="2835713"/>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 9. Ý nào sau đây khái quát đầy đủ nhất về nhân vật chú Võ Tòng?</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Hiền lành, thật thà, chăm chỉ</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 Bộc trực, thẳng thắn, gan dạ sống giàu tình cảm luôn quan tâm tới mọi người</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 Sống nghèo khổ cô đơn, dữ  dằn</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 Sống giản dị, mộc mạc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543133" y="2405775"/>
            <a:ext cx="423514"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a:t>
            </a:r>
            <a:endParaRPr kumimoji="0" lang="en-US" sz="2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981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barn(inVertical)">
                                      <p:cBhvr>
                                        <p:cTn id="10" dur="5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arn(inVertical)">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barn(inVertical)">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barn(inVertical)">
                                      <p:cBhvr>
                                        <p:cTn id="25" dur="500"/>
                                        <p:tgtEl>
                                          <p:spTgt spid="2">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
                                            <p:txEl>
                                              <p:pRg st="4" end="4"/>
                                            </p:txEl>
                                          </p:spTgt>
                                        </p:tgtEl>
                                        <p:attrNameLst>
                                          <p:attrName>style.visibility</p:attrName>
                                        </p:attrNameLst>
                                      </p:cBhvr>
                                      <p:to>
                                        <p:strVal val="visible"/>
                                      </p:to>
                                    </p:set>
                                    <p:animEffect transition="in" filter="barn(inVertical)">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1500" fill="hold"/>
                                        <p:tgtEl>
                                          <p:spTgt spid="5"/>
                                        </p:tgtEl>
                                        <p:attrNameLst>
                                          <p:attrName>ppt_x</p:attrName>
                                        </p:attrNameLst>
                                      </p:cBhvr>
                                      <p:tavLst>
                                        <p:tav tm="0">
                                          <p:val>
                                            <p:strVal val="#ppt_x"/>
                                          </p:val>
                                        </p:tav>
                                        <p:tav tm="100000">
                                          <p:val>
                                            <p:strVal val="#ppt_x"/>
                                          </p:val>
                                        </p:tav>
                                      </p:tavLst>
                                    </p:anim>
                                    <p:anim calcmode="lin" valueType="num">
                                      <p:cBhvr additive="base">
                                        <p:cTn id="36" dur="1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0">
            <a:extLst>
              <a:ext uri="{FF2B5EF4-FFF2-40B4-BE49-F238E27FC236}">
                <a16:creationId xmlns:a16="http://schemas.microsoft.com/office/drawing/2014/main" id="{FBE9B10B-A69A-47D2-AE30-7FF5932E597E}"/>
              </a:ext>
            </a:extLst>
          </p:cNvPr>
          <p:cNvSpPr>
            <a:spLocks noChangeArrowheads="1"/>
          </p:cNvSpPr>
          <p:nvPr/>
        </p:nvSpPr>
        <p:spPr bwMode="auto">
          <a:xfrm>
            <a:off x="423081" y="1351128"/>
            <a:ext cx="11120148" cy="4763069"/>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570429" y="2296975"/>
            <a:ext cx="10972800" cy="2835713"/>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 10. Trong văn bản tính cách nhân vật hiện lên qua yếu tố nào?</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 Trang phục, hình dáng, cử  chỉ, ngôn ngữ</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 Trang phục, hình dáng, ngôn ngữ, cử chỉ,  suy nghĩ</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 Hình dáng lời của người kể chuyện</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Trang phục, hình dáng, ngôn ngữ, cử chỉ, suy nghĩ, lời kể của người kể chuyện, nhận xét của nhân vật khác.</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570429" y="4140162"/>
            <a:ext cx="444352"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Times New Roman" panose="02020603050405020304" pitchFamily="18" charset="0"/>
              </a:rPr>
              <a:t>D</a:t>
            </a:r>
            <a:endParaRPr kumimoji="0" lang="en-US" sz="2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3265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barn(inVertical)">
                                      <p:cBhvr>
                                        <p:cTn id="10" dur="5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arn(inVertical)">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barn(inVertical)">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barn(inVertical)">
                                      <p:cBhvr>
                                        <p:cTn id="25" dur="500"/>
                                        <p:tgtEl>
                                          <p:spTgt spid="2">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
                                            <p:txEl>
                                              <p:pRg st="4" end="4"/>
                                            </p:txEl>
                                          </p:spTgt>
                                        </p:tgtEl>
                                        <p:attrNameLst>
                                          <p:attrName>style.visibility</p:attrName>
                                        </p:attrNameLst>
                                      </p:cBhvr>
                                      <p:to>
                                        <p:strVal val="visible"/>
                                      </p:to>
                                    </p:set>
                                    <p:animEffect transition="in" filter="barn(inVertical)">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1500" fill="hold"/>
                                        <p:tgtEl>
                                          <p:spTgt spid="5"/>
                                        </p:tgtEl>
                                        <p:attrNameLst>
                                          <p:attrName>ppt_x</p:attrName>
                                        </p:attrNameLst>
                                      </p:cBhvr>
                                      <p:tavLst>
                                        <p:tav tm="0">
                                          <p:val>
                                            <p:strVal val="#ppt_x"/>
                                          </p:val>
                                        </p:tav>
                                        <p:tav tm="100000">
                                          <p:val>
                                            <p:strVal val="#ppt_x"/>
                                          </p:val>
                                        </p:tav>
                                      </p:tavLst>
                                    </p:anim>
                                    <p:anim calcmode="lin" valueType="num">
                                      <p:cBhvr additive="base">
                                        <p:cTn id="36" dur="1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163773" y="423082"/>
            <a:ext cx="11779698" cy="5963650"/>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386687" y="844062"/>
            <a:ext cx="11556784" cy="5132495"/>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ài </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2: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đoạn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ngữ</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liệu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sau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trả</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lời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hỏi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Chắc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ngủ</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giấc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lâu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lắm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thì</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phải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mở</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mắt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thấy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xuồng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buộc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gốc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tràm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biết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tía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nuôi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đâu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Nghe</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tiếng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chuyện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rì</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rầm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bờ</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Thế</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thì</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đến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chú</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Võ</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Tòng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rồi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ngồi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dậy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dụi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mắt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Ánh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lửa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bếp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từ</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lều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chiếu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qua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khung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cửa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mở</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soi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rõ</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những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khúc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gỗ</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xếp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thành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bậc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thang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dài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xuống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bến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bước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theo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khỏi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xuồng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lần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theo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bậc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gỗ</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mò</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2800" b="0" i="0" u="none" strike="noStrike" kern="1200" cap="none" spc="0" normalizeH="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Bỗng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nghe</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vượn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kêu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Ché</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ét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ché</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ét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lều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tiếng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chú</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Võ</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Tòng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nói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Thằng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bé</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đấy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đây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An!-</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Tía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nuôi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gọi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7842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337624" y="351694"/>
            <a:ext cx="11732456" cy="6105379"/>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54925" y="706935"/>
            <a:ext cx="11488546" cy="5693866"/>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bước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qua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mấy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bậc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gỗ</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trơn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tuột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dừng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lại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chỗ</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cửa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vượn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ngồi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vắt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vẻo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thanh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ngang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nhe</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răng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dọa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Tía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nuôi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chú</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Võ</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Tòng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ngồi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gộc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Trước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mặt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chỗ</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giữa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lều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đặt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cái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bếp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ràng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lửa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cháy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riu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riu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ràng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bắc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chiếc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nồi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đất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đậy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vung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kín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mít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Chai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rượu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vơi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đĩa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nướng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còn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bày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nền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đất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ngay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dưới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chân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chủ</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cạnh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chiếc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nỏ</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chéo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nhau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Ngồi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xuống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đây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chú</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Chú</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Võ</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Tòng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đứng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dậy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gộc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tối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đặt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bếp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lửa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Chú</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cởi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trần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mặc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chiếc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quần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kaki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còn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mới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nhưng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coi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bộ</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lâu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giặt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chiếc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quần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lính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Pháp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những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sáu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túi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chú</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đeo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lủng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lẳng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lưỡi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lê</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nằm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gọn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vỏ</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sắt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đúng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như</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nuôi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Lạ</a:t>
            </a:r>
            <a:r>
              <a:rPr kumimoji="0" lang="vi-VN" sz="28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a:t>
            </a:r>
            <a:r>
              <a:rPr kumimoji="0" lang="en-US" sz="28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còn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thắt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cái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xanh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tuya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nữa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chứ</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(Trích</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Đất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rừng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phương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Nam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Đoàn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Giỏi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71407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0">
            <a:extLst>
              <a:ext uri="{FF2B5EF4-FFF2-40B4-BE49-F238E27FC236}">
                <a16:creationId xmlns:a16="http://schemas.microsoft.com/office/drawing/2014/main" id="{FBE9B10B-A69A-47D2-AE30-7FF5932E597E}"/>
              </a:ext>
            </a:extLst>
          </p:cNvPr>
          <p:cNvSpPr>
            <a:spLocks noChangeArrowheads="1"/>
          </p:cNvSpPr>
          <p:nvPr/>
        </p:nvSpPr>
        <p:spPr bwMode="auto">
          <a:xfrm>
            <a:off x="402128" y="255705"/>
            <a:ext cx="5111149" cy="628832"/>
          </a:xfrm>
          <a:prstGeom prst="roundRect">
            <a:avLst>
              <a:gd name="adj" fmla="val 16667"/>
            </a:avLst>
          </a:prstGeom>
          <a:solidFill>
            <a:schemeClr val="accent4">
              <a:lumMod val="60000"/>
              <a:lumOff val="40000"/>
            </a:schemeClr>
          </a:solidFill>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9" name="TextBox 8">
            <a:extLst>
              <a:ext uri="{FF2B5EF4-FFF2-40B4-BE49-F238E27FC236}">
                <a16:creationId xmlns:a16="http://schemas.microsoft.com/office/drawing/2014/main" id="{67D90BB0-ECDC-429D-B816-A49FE9209953}"/>
              </a:ext>
            </a:extLst>
          </p:cNvPr>
          <p:cNvSpPr txBox="1"/>
          <p:nvPr/>
        </p:nvSpPr>
        <p:spPr>
          <a:xfrm>
            <a:off x="139445" y="319699"/>
            <a:ext cx="5636514" cy="523220"/>
          </a:xfrm>
          <a:prstGeom prst="rect">
            <a:avLst/>
          </a:prstGeom>
          <a:noFill/>
        </p:spPr>
        <p:txBody>
          <a:bodyPr wrap="square">
            <a:spAutoFit/>
          </a:bodyPr>
          <a:lstStyle/>
          <a:p>
            <a:pPr marL="0" marR="91440" lvl="0" indent="0" algn="ctr" defTabSz="457200" rtl="0" eaLnBrk="1" fontAlgn="auto" latinLnBrk="0" hangingPunct="1">
              <a:lnSpc>
                <a:spcPct val="100000"/>
              </a:lnSpc>
              <a:spcBef>
                <a:spcPts val="600"/>
              </a:spcBef>
              <a:spcAft>
                <a:spcPts val="600"/>
              </a:spcAft>
              <a:buClrTx/>
              <a:buSzTx/>
              <a:buFontTx/>
              <a:buNone/>
              <a:tabLst/>
              <a:defRPr/>
            </a:pPr>
            <a:r>
              <a:rPr kumimoji="0" lang="da-DK"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HOẠT ĐỘNG 1: KHỞI ĐỘNG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402128" y="977366"/>
            <a:ext cx="8506616" cy="553357"/>
          </a:xfrm>
          <a:prstGeom prst="rect">
            <a:avLst/>
          </a:prstGeom>
        </p:spPr>
        <p:txBody>
          <a:bodyPr wrap="square">
            <a:spAutoFit/>
          </a:bodyPr>
          <a:lstStyle/>
          <a:p>
            <a:pPr marL="0" marR="0" lvl="0" indent="0" algn="l" defTabSz="457200" rtl="0" eaLnBrk="1" fontAlgn="auto" latinLnBrk="0" hangingPunct="1">
              <a:lnSpc>
                <a:spcPct val="107000"/>
              </a:lnSpc>
              <a:spcBef>
                <a:spcPts val="0"/>
              </a:spcBef>
              <a:spcAft>
                <a:spcPts val="0"/>
              </a:spcAft>
              <a:buClrTx/>
              <a:buSzTx/>
              <a:buFontTx/>
              <a:buNone/>
              <a:tabLst>
                <a:tab pos="57150" algn="l"/>
              </a:tabLst>
              <a:defRPr/>
            </a:pP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Trò chơi “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Thử</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biết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4" name="Table 3"/>
          <p:cNvGraphicFramePr>
            <a:graphicFrameLocks noGrp="1"/>
          </p:cNvGraphicFramePr>
          <p:nvPr/>
        </p:nvGraphicFramePr>
        <p:xfrm>
          <a:off x="402128" y="1665171"/>
          <a:ext cx="11471004" cy="5007870"/>
        </p:xfrm>
        <a:graphic>
          <a:graphicData uri="http://schemas.openxmlformats.org/drawingml/2006/table">
            <a:tbl>
              <a:tblPr firstRow="1" firstCol="1" bandRow="1"/>
              <a:tblGrid>
                <a:gridCol w="802892">
                  <a:extLst>
                    <a:ext uri="{9D8B030D-6E8A-4147-A177-3AD203B41FA5}">
                      <a16:colId xmlns:a16="http://schemas.microsoft.com/office/drawing/2014/main" val="1873739823"/>
                    </a:ext>
                  </a:extLst>
                </a:gridCol>
                <a:gridCol w="4932611">
                  <a:extLst>
                    <a:ext uri="{9D8B030D-6E8A-4147-A177-3AD203B41FA5}">
                      <a16:colId xmlns:a16="http://schemas.microsoft.com/office/drawing/2014/main" val="1029038223"/>
                    </a:ext>
                  </a:extLst>
                </a:gridCol>
                <a:gridCol w="5735501">
                  <a:extLst>
                    <a:ext uri="{9D8B030D-6E8A-4147-A177-3AD203B41FA5}">
                      <a16:colId xmlns:a16="http://schemas.microsoft.com/office/drawing/2014/main" val="322093046"/>
                    </a:ext>
                  </a:extLst>
                </a:gridCol>
              </a:tblGrid>
              <a:tr h="960324">
                <a:tc>
                  <a:txBody>
                    <a:bodyPr/>
                    <a:lstStyle/>
                    <a:p>
                      <a:pPr algn="ctr">
                        <a:lnSpc>
                          <a:spcPct val="107000"/>
                        </a:lnSpc>
                        <a:spcAft>
                          <a:spcPts val="0"/>
                        </a:spcAft>
                        <a:tabLst>
                          <a:tab pos="57150" algn="l"/>
                        </a:tabLst>
                      </a:pPr>
                      <a:r>
                        <a:rPr lang="vi-VN" sz="2400" b="1" dirty="0">
                          <a:solidFill>
                            <a:srgbClr val="000000"/>
                          </a:solidFill>
                          <a:effectLst/>
                          <a:latin typeface="+mj-lt"/>
                          <a:ea typeface="Calibri" panose="020F0502020204030204" pitchFamily="34" charset="0"/>
                          <a:cs typeface="Times New Roman" panose="02020603050405020304" pitchFamily="18" charset="0"/>
                        </a:rPr>
                        <a:t>Câu hỏi</a:t>
                      </a: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7000"/>
                        </a:lnSpc>
                        <a:spcAft>
                          <a:spcPts val="0"/>
                        </a:spcAft>
                        <a:tabLst>
                          <a:tab pos="57150" algn="l"/>
                        </a:tabLst>
                      </a:pPr>
                      <a:r>
                        <a:rPr lang="vi-VN" sz="2400" b="1" dirty="0">
                          <a:solidFill>
                            <a:srgbClr val="000000"/>
                          </a:solidFill>
                          <a:effectLst/>
                          <a:latin typeface="+mj-lt"/>
                          <a:ea typeface="Calibri" panose="020F0502020204030204" pitchFamily="34" charset="0"/>
                          <a:cs typeface="Times New Roman" panose="02020603050405020304" pitchFamily="18" charset="0"/>
                        </a:rPr>
                        <a:t>Nội dung câu hỏi</a:t>
                      </a:r>
                      <a:endParaRPr lang="en-US" sz="2400" dirty="0">
                        <a:effectLst/>
                        <a:latin typeface="+mj-lt"/>
                        <a:ea typeface="Calibri" panose="020F0502020204030204" pitchFamily="34" charset="0"/>
                        <a:cs typeface="Times New Roman" panose="02020603050405020304" pitchFamily="18" charset="0"/>
                      </a:endParaRPr>
                    </a:p>
                    <a:p>
                      <a:pPr algn="ctr">
                        <a:lnSpc>
                          <a:spcPct val="107000"/>
                        </a:lnSpc>
                        <a:spcAft>
                          <a:spcPts val="0"/>
                        </a:spcAft>
                        <a:tabLst>
                          <a:tab pos="57150" algn="l"/>
                        </a:tabLst>
                      </a:pPr>
                      <a:r>
                        <a:rPr lang="vi-VN" sz="2400" b="1" dirty="0">
                          <a:solidFill>
                            <a:srgbClr val="000000"/>
                          </a:solidFill>
                          <a:effectLst/>
                          <a:latin typeface="+mj-lt"/>
                          <a:ea typeface="Calibri" panose="020F0502020204030204" pitchFamily="34" charset="0"/>
                          <a:cs typeface="Times New Roman" panose="02020603050405020304" pitchFamily="18" charset="0"/>
                        </a:rPr>
                        <a:t> </a:t>
                      </a: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7000"/>
                        </a:lnSpc>
                        <a:spcAft>
                          <a:spcPts val="0"/>
                        </a:spcAft>
                        <a:tabLst>
                          <a:tab pos="57150" algn="l"/>
                        </a:tabLst>
                      </a:pPr>
                      <a:r>
                        <a:rPr lang="vi-VN" sz="2400" b="1" dirty="0">
                          <a:solidFill>
                            <a:srgbClr val="000000"/>
                          </a:solidFill>
                          <a:effectLst/>
                          <a:latin typeface="+mj-lt"/>
                          <a:ea typeface="Calibri" panose="020F0502020204030204" pitchFamily="34" charset="0"/>
                          <a:cs typeface="Times New Roman" panose="02020603050405020304" pitchFamily="18" charset="0"/>
                        </a:rPr>
                        <a:t>Trả lời</a:t>
                      </a: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extLst>
                  <a:ext uri="{0D108BD9-81ED-4DB2-BD59-A6C34878D82A}">
                    <a16:rowId xmlns:a16="http://schemas.microsoft.com/office/drawing/2014/main" val="1855043676"/>
                  </a:ext>
                </a:extLst>
              </a:tr>
              <a:tr h="2632895">
                <a:tc>
                  <a:txBody>
                    <a:bodyPr/>
                    <a:lstStyle/>
                    <a:p>
                      <a:pPr algn="just">
                        <a:lnSpc>
                          <a:spcPct val="107000"/>
                        </a:lnSpc>
                        <a:spcAft>
                          <a:spcPts val="0"/>
                        </a:spcAft>
                        <a:tabLst>
                          <a:tab pos="57150" algn="l"/>
                        </a:tabLst>
                      </a:pPr>
                      <a:r>
                        <a:rPr lang="vi-VN" sz="2400" dirty="0">
                          <a:solidFill>
                            <a:srgbClr val="000000"/>
                          </a:solidFill>
                          <a:effectLst/>
                          <a:latin typeface="+mj-lt"/>
                          <a:ea typeface="Calibri" panose="020F0502020204030204" pitchFamily="34" charset="0"/>
                          <a:cs typeface="Times New Roman" panose="02020603050405020304" pitchFamily="18" charset="0"/>
                        </a:rPr>
                        <a:t>1.</a:t>
                      </a: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r>
                        <a:rPr lang="vi-VN" sz="2400" dirty="0">
                          <a:solidFill>
                            <a:srgbClr val="000000"/>
                          </a:solidFill>
                          <a:effectLst/>
                          <a:latin typeface="+mj-lt"/>
                          <a:ea typeface="Calibri" panose="020F0502020204030204" pitchFamily="34" charset="0"/>
                          <a:cs typeface="Times New Roman" panose="02020603050405020304" pitchFamily="18" charset="0"/>
                        </a:rPr>
                        <a:t> </a:t>
                      </a: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7703086"/>
                  </a:ext>
                </a:extLst>
              </a:tr>
              <a:tr h="1414651">
                <a:tc>
                  <a:txBody>
                    <a:bodyPr/>
                    <a:lstStyle/>
                    <a:p>
                      <a:pPr algn="just">
                        <a:lnSpc>
                          <a:spcPct val="107000"/>
                        </a:lnSpc>
                        <a:spcAft>
                          <a:spcPts val="0"/>
                        </a:spcAft>
                        <a:tabLst>
                          <a:tab pos="57150" algn="l"/>
                        </a:tabLst>
                      </a:pPr>
                      <a:r>
                        <a:rPr lang="vi-VN" sz="2400" dirty="0">
                          <a:solidFill>
                            <a:srgbClr val="000000"/>
                          </a:solidFill>
                          <a:effectLst/>
                          <a:latin typeface="+mj-lt"/>
                          <a:ea typeface="Calibri" panose="020F0502020204030204" pitchFamily="34" charset="0"/>
                          <a:cs typeface="Times New Roman" panose="02020603050405020304" pitchFamily="18" charset="0"/>
                        </a:rPr>
                        <a:t>2.</a:t>
                      </a: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2030106"/>
                  </a:ext>
                </a:extLst>
              </a:tr>
            </a:tbl>
          </a:graphicData>
        </a:graphic>
      </p:graphicFrame>
      <p:sp>
        <p:nvSpPr>
          <p:cNvPr id="7" name="Rectangle 6"/>
          <p:cNvSpPr/>
          <p:nvPr/>
        </p:nvSpPr>
        <p:spPr>
          <a:xfrm>
            <a:off x="1176996" y="2696442"/>
            <a:ext cx="4993412" cy="1936428"/>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Kể tên tác phẩm </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ít nhất ba tác phẩm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thuộc thể loại truyện ngắn, tiểu thuyết em đã đọc, đã học được học.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6170408" y="2696442"/>
            <a:ext cx="5476672" cy="2397451"/>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Truyện ngắn “Bức tranh của em gái tôi” Tạ Duy Anh, “Chích bông ơi”- Cao Duy Sơn</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Tiểu thuyết “Đất rừng phương Nam”- Đoàn Giỏi...</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Rectangle 10"/>
          <p:cNvSpPr/>
          <p:nvPr/>
        </p:nvSpPr>
        <p:spPr>
          <a:xfrm>
            <a:off x="1192264" y="5197636"/>
            <a:ext cx="4731434" cy="1475404"/>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 truyện ngắn tiểu thuyết  vừa tìm được kể theo ngôi thứ mấy? Vì sao em biết?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Rectangle 11"/>
          <p:cNvSpPr/>
          <p:nvPr/>
        </p:nvSpPr>
        <p:spPr>
          <a:xfrm>
            <a:off x="6137630" y="5230760"/>
            <a:ext cx="5466295" cy="1014380"/>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nhất</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kể</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xưng</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tôi</a:t>
            </a:r>
            <a:endPar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3 (gọi tên nhân vật)</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7724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arn(inVertical)">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arn(inVertical)">
                                      <p:cBhvr>
                                        <p:cTn id="4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P spid="3" grpId="0"/>
      <p:bldP spid="7" grpId="0"/>
      <p:bldP spid="8" grpId="0"/>
      <p:bldP spid="11"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11015" y="844062"/>
            <a:ext cx="11732456" cy="4881489"/>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323557" y="1299647"/>
            <a:ext cx="11619914" cy="3970318"/>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1</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định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phương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thức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biểu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đạt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nội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dung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đoạn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trích</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2</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Đoạn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trích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kể</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thứ</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mấy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Ai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kể</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chuyện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Theo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kể</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dụng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gì</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3.</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chi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cửa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ăn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mặc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chú</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Võ</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Tòng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Qua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gợi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ấn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tượng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gì</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chú</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Võ</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Tòng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4.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kêu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ảnh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vượn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phần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(1)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gợi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bối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như</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thế</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nào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5.</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Chỉ</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đặc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sắc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ngôn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ngữ</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lối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sống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sinh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hoạt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dân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Nam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Bộ</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thể</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hiện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đoạn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trích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103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11015" y="1610435"/>
            <a:ext cx="11732456" cy="4115115"/>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332095" y="2049643"/>
            <a:ext cx="11611376" cy="3539430"/>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Phương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thức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Tự</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sự</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Nội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dung: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bối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gặp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cha con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tía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nuôi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chú</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Võ</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Tòng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2</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kể</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kể</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chuyện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Cậu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bé</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dụng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Truyện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kể</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trở</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chân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tangle 3"/>
          <p:cNvSpPr/>
          <p:nvPr/>
        </p:nvSpPr>
        <p:spPr>
          <a:xfrm>
            <a:off x="5348050" y="532391"/>
            <a:ext cx="1512978" cy="523220"/>
          </a:xfrm>
          <a:prstGeom prst="rect">
            <a:avLst/>
          </a:prstGeom>
        </p:spPr>
        <p:txBody>
          <a:bodyPr wrap="non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ĐÁP ÁN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5738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11015" y="844062"/>
            <a:ext cx="11732456" cy="4881489"/>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368491" y="1080600"/>
            <a:ext cx="11436822" cy="3970318"/>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3:</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cửa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lều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chiếu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qua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khung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cửa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mở</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soi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rõ</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khúc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gỗ</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xếp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thành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bậc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thang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dài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xuống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bến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mặc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Chú</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cởi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trần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mặc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chiếc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quần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kaki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còn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mới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nhưng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coi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bộ</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lâu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giặt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chiếc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quần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lính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Pháp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túi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chú</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đeo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lủng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lẳng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lưỡi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lê</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nằm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gọn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vỏ</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sắt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đúng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như</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nuôi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Thắt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tuya-rông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101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11015" y="1078173"/>
            <a:ext cx="11732456" cy="4647378"/>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211015" y="1651380"/>
            <a:ext cx="11732456" cy="3659976"/>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khách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Chỗ</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giữa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lều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đặt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cái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bếp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ràng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lửa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cháy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riu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riu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ràng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bắc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chiếc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nồi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đất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đậy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vung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kín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mít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 Chai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rượu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vơi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đĩa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nướng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còn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bày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nền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đất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ngay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dưới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chân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chủ</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cạnh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chiếc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nỏ</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chéo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nhau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nghĩa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chi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cửa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ăn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mặc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gợi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ấn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tượng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chú</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Võ</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Tòng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lối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sống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dân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phóng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khoáng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gần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gũi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thiên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596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11015" y="844062"/>
            <a:ext cx="11732456" cy="4881489"/>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211015" y="1254923"/>
            <a:ext cx="11732456" cy="4059766"/>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4.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kêu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ảnh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vượn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phần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(1)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gợi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hoang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5: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số</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yếu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tố</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ngôn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ngữ</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tính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nếp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sinh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hoạt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văn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bản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thấy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tiểu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thuyết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Đoàn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Giỏi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mang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đậm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màu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sắc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Nam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Bộ</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Ngôn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ngữ</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sử</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dụng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nhiều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ngữ</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địa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phương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tía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nai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xuồng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nước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rừng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hoang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sơ</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Tính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thẳng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thắn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bộc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trực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Nếp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sinh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hoạt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xuồng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ăn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ở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phóng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khoáng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4743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11015" y="641445"/>
            <a:ext cx="11732456" cy="5581933"/>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509517" y="760030"/>
            <a:ext cx="11433954" cy="5132495"/>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de-DE"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Bài 3: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de-DE"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Đọc đoạn ngữ liệu sau:</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biết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tên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thật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gì</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Mười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mấy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năm</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về</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trước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mình</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bơi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chiếc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xuồng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nát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đến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che</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lều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giữa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rừng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đầy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thú</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dữ</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này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sống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đơn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mình</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đến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chó</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để</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làm</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bạn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cũng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Hồi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ấy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rừng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này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còn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nhiều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hổ</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lắm</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buổi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trưa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đang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ngủ</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lều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hổ</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a:t>
            </a:r>
            <a:r>
              <a:rPr kumimoji="0" lang="vi-VN"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úa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mò</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vào</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từ</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ngoài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sân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phóng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cái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phủ</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lên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vi-VN"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Bất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thần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tỉnh</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dậy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vơ</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luôn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cái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mác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bên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cũng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kịp</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ngồi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dậy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nữ</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cứ</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nằm</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ngửa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thế</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mà</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xóc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mũi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mác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lên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đâm</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thẳng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nhát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vào</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hàm</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dưới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hổi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chúa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chân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đá</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thốc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lên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bụng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nó</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cho</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ác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thú</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kịp</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chụp</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xuống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hổ</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chúa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lộn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vòng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rơi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xuống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đất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6730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11015" y="844062"/>
            <a:ext cx="11732456" cy="4881489"/>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211015" y="1179582"/>
            <a:ext cx="11621593" cy="4210448"/>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Lưỡi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mác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đâm</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từ</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hàm</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dưới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thấu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lên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tận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óc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làm</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nó</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há</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họng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nhưng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vẫn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còn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cố</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vớt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cái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tát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cuối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để</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lại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trên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mặt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hàng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sẹo</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khủng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khiếp</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chạy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từ</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dương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xuống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cổ</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biết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phải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do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đấy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mà</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mang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tên“Võ</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Tòng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hay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Chứ</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theo</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như</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lão</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sự</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thì</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ngày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xưa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chàng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trai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ở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tận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vùng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lắm</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cũng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đình</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đàng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hoàng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như</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ai.Vợ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đàn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bà</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trông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cũng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xinh</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mắt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Chị</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ấy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lúc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chửa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đứa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đầu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lòng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cứ</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kêu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thèm</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ăn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măng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đàn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hiền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lành</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quý</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rất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mực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ấy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bèn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liều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xách</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dao</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đến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bụi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tre</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đình</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xắn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mụt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măng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về</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qua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ngang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bờ</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tre</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nhà</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tên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địa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chủ</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tên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này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bắt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bỏ</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mụt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măng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xuống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vu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cho</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lấy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trộm</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măng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tre</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hắn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0018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11015" y="1378424"/>
            <a:ext cx="11732456" cy="4347127"/>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211015" y="1901018"/>
            <a:ext cx="11635242" cy="3749424"/>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mực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cãi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lại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nhưng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tên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địa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chủ</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quyền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thế</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nhất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ấy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cứ</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vung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toong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đánh</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lên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đầu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Đánh</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đâu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thì</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còn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nhịn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chứ</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đánh</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lên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đầu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nơi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thờ</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phụng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ông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bà</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thì</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số</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mày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tới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rồi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Lưỡi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dao</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trên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tay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cho</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phép</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tên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địa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chủ</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ngang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ngược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kia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giơ</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tay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đánh</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toong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lên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đầu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đến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cái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Nhát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dao</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chém</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vào</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mặt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gí</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tên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bóc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lột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hống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hách</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này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nằm</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gục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xuống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vũng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máu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Nhưng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trốn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chạy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đường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hoàng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xách</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dao</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đến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ném</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trước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nhà</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việc</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bó</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tay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chịu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tội</a:t>
            </a:r>
            <a:r>
              <a:rPr kumimoji="0" lang="vi-VN"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Trích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Đất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rừng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phương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Nam”-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Đoàn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Giỏi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99252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393539" y="928048"/>
            <a:ext cx="11258134" cy="4981433"/>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393539" y="1901018"/>
            <a:ext cx="11258134" cy="2858475"/>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1</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kể</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chuyện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kể</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ở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mấy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Nêu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ý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nghĩa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kể</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đó</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Câu </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2.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Đoạn trích kể sự việ l</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quan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đến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nhân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vật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nào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Đó là sự việc gì?</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Câu </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3.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Tìm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chi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tiết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ể hiện sự việc liên quan đến nhân vật?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Qua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chi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tiết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thấy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nhân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vật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như</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thế</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nào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Câu </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4.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Tìm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những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từ</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ngữ</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mang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tính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địa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phương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Nam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Bộ</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sử</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dụng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đoạn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trích</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Việc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sử</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dụng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từ</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ngữ</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dụng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gì</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3796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393538" y="1460311"/>
            <a:ext cx="11258134" cy="3903260"/>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393538" y="2111841"/>
            <a:ext cx="11138819" cy="2600199"/>
          </a:xfrm>
          <a:prstGeom prst="rect">
            <a:avLst/>
          </a:prstGeom>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tab pos="57150" algn="l"/>
              </a:tabLst>
              <a:defRPr/>
            </a:pP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 1.</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3-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giấu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mặt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kể</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về cuộc đời trước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kia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 chú Võ Tòng.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50000"/>
              </a:lnSpc>
              <a:spcBef>
                <a:spcPts val="0"/>
              </a:spcBef>
              <a:spcAft>
                <a:spcPts val="0"/>
              </a:spcAft>
              <a:buClrTx/>
              <a:buSzTx/>
              <a:buFontTx/>
              <a:buNone/>
              <a:tabLst>
                <a:tab pos="57150" algn="l"/>
              </a:tabLst>
              <a:defRPr/>
            </a:pP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Đoạn trích kể về nhân vật Võ Tòng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50000"/>
              </a:lnSpc>
              <a:spcBef>
                <a:spcPts val="0"/>
              </a:spcBef>
              <a:spcAft>
                <a:spcPts val="0"/>
              </a:spcAft>
              <a:buClrTx/>
              <a:buSzTx/>
              <a:buFontTx/>
              <a:buNone/>
              <a:tabLst>
                <a:tab pos="57150" algn="l"/>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Sự việc Võ Tòng đánh hổ</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50000"/>
              </a:lnSpc>
              <a:spcBef>
                <a:spcPts val="0"/>
              </a:spcBef>
              <a:spcAft>
                <a:spcPts val="0"/>
              </a:spcAft>
              <a:buClrTx/>
              <a:buSzTx/>
              <a:buFontTx/>
              <a:buNone/>
              <a:tabLst>
                <a:tab pos="57150" algn="l"/>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Sự việc giết tên địa chủ</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5413936" y="364214"/>
            <a:ext cx="1414170" cy="553357"/>
          </a:xfrm>
          <a:prstGeom prst="rect">
            <a:avLst/>
          </a:prstGeom>
        </p:spPr>
        <p:txBody>
          <a:bodyPr wrap="non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Đáp án: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639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543630888"/>
              </p:ext>
            </p:extLst>
          </p:nvPr>
        </p:nvGraphicFramePr>
        <p:xfrm>
          <a:off x="253220" y="216131"/>
          <a:ext cx="11746522" cy="6067163"/>
        </p:xfrm>
        <a:graphic>
          <a:graphicData uri="http://schemas.openxmlformats.org/drawingml/2006/table">
            <a:tbl>
              <a:tblPr firstRow="1" firstCol="1" bandRow="1"/>
              <a:tblGrid>
                <a:gridCol w="822177">
                  <a:extLst>
                    <a:ext uri="{9D8B030D-6E8A-4147-A177-3AD203B41FA5}">
                      <a16:colId xmlns:a16="http://schemas.microsoft.com/office/drawing/2014/main" val="1873739823"/>
                    </a:ext>
                  </a:extLst>
                </a:gridCol>
                <a:gridCol w="4678289">
                  <a:extLst>
                    <a:ext uri="{9D8B030D-6E8A-4147-A177-3AD203B41FA5}">
                      <a16:colId xmlns:a16="http://schemas.microsoft.com/office/drawing/2014/main" val="1029038223"/>
                    </a:ext>
                  </a:extLst>
                </a:gridCol>
                <a:gridCol w="6246056">
                  <a:extLst>
                    <a:ext uri="{9D8B030D-6E8A-4147-A177-3AD203B41FA5}">
                      <a16:colId xmlns:a16="http://schemas.microsoft.com/office/drawing/2014/main" val="322093046"/>
                    </a:ext>
                  </a:extLst>
                </a:gridCol>
              </a:tblGrid>
              <a:tr h="1469777">
                <a:tc>
                  <a:txBody>
                    <a:bodyPr/>
                    <a:lstStyle/>
                    <a:p>
                      <a:pPr algn="ctr">
                        <a:lnSpc>
                          <a:spcPct val="107000"/>
                        </a:lnSpc>
                        <a:spcAft>
                          <a:spcPts val="0"/>
                        </a:spcAft>
                        <a:tabLst>
                          <a:tab pos="57150" algn="l"/>
                        </a:tabLst>
                      </a:pPr>
                      <a:r>
                        <a:rPr lang="vi-VN" sz="2400" b="1">
                          <a:solidFill>
                            <a:srgbClr val="000000"/>
                          </a:solidFill>
                          <a:effectLst/>
                          <a:latin typeface="+mj-lt"/>
                          <a:ea typeface="Calibri" panose="020F0502020204030204" pitchFamily="34" charset="0"/>
                          <a:cs typeface="Times New Roman" panose="02020603050405020304" pitchFamily="18" charset="0"/>
                        </a:rPr>
                        <a:t>Câu hỏi</a:t>
                      </a:r>
                      <a:endParaRPr lang="en-US" sz="240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7000"/>
                        </a:lnSpc>
                        <a:spcAft>
                          <a:spcPts val="0"/>
                        </a:spcAft>
                        <a:tabLst>
                          <a:tab pos="57150" algn="l"/>
                        </a:tabLst>
                      </a:pPr>
                      <a:r>
                        <a:rPr lang="vi-VN" sz="2400" b="1" dirty="0">
                          <a:solidFill>
                            <a:srgbClr val="000000"/>
                          </a:solidFill>
                          <a:effectLst/>
                          <a:latin typeface="+mj-lt"/>
                          <a:ea typeface="Calibri" panose="020F0502020204030204" pitchFamily="34" charset="0"/>
                          <a:cs typeface="Times New Roman" panose="02020603050405020304" pitchFamily="18" charset="0"/>
                        </a:rPr>
                        <a:t>Nội dung câu hỏi</a:t>
                      </a:r>
                      <a:endParaRPr lang="en-US" sz="2400" dirty="0">
                        <a:effectLst/>
                        <a:latin typeface="+mj-lt"/>
                        <a:ea typeface="Calibri" panose="020F0502020204030204" pitchFamily="34" charset="0"/>
                        <a:cs typeface="Times New Roman" panose="02020603050405020304" pitchFamily="18" charset="0"/>
                      </a:endParaRPr>
                    </a:p>
                    <a:p>
                      <a:pPr algn="ctr">
                        <a:lnSpc>
                          <a:spcPct val="107000"/>
                        </a:lnSpc>
                        <a:spcAft>
                          <a:spcPts val="0"/>
                        </a:spcAft>
                        <a:tabLst>
                          <a:tab pos="57150" algn="l"/>
                        </a:tabLst>
                      </a:pPr>
                      <a:r>
                        <a:rPr lang="vi-VN" sz="2400" b="1" dirty="0">
                          <a:solidFill>
                            <a:srgbClr val="000000"/>
                          </a:solidFill>
                          <a:effectLst/>
                          <a:latin typeface="+mj-lt"/>
                          <a:ea typeface="Calibri" panose="020F0502020204030204" pitchFamily="34" charset="0"/>
                          <a:cs typeface="Times New Roman" panose="02020603050405020304" pitchFamily="18" charset="0"/>
                        </a:rPr>
                        <a:t> </a:t>
                      </a: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7000"/>
                        </a:lnSpc>
                        <a:spcAft>
                          <a:spcPts val="0"/>
                        </a:spcAft>
                        <a:tabLst>
                          <a:tab pos="57150" algn="l"/>
                        </a:tabLst>
                      </a:pPr>
                      <a:r>
                        <a:rPr lang="vi-VN" sz="2400" b="1" dirty="0">
                          <a:solidFill>
                            <a:srgbClr val="000000"/>
                          </a:solidFill>
                          <a:effectLst/>
                          <a:latin typeface="+mj-lt"/>
                          <a:ea typeface="Calibri" panose="020F0502020204030204" pitchFamily="34" charset="0"/>
                          <a:cs typeface="Times New Roman" panose="02020603050405020304" pitchFamily="18" charset="0"/>
                        </a:rPr>
                        <a:t>Trả lời</a:t>
                      </a: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extLst>
                  <a:ext uri="{0D108BD9-81ED-4DB2-BD59-A6C34878D82A}">
                    <a16:rowId xmlns:a16="http://schemas.microsoft.com/office/drawing/2014/main" val="1855043676"/>
                  </a:ext>
                </a:extLst>
              </a:tr>
              <a:tr h="1930492">
                <a:tc>
                  <a:txBody>
                    <a:bodyPr/>
                    <a:lstStyle/>
                    <a:p>
                      <a:pPr algn="just">
                        <a:lnSpc>
                          <a:spcPct val="107000"/>
                        </a:lnSpc>
                        <a:spcAft>
                          <a:spcPts val="0"/>
                        </a:spcAft>
                        <a:tabLst>
                          <a:tab pos="57150" algn="l"/>
                        </a:tabLst>
                      </a:pPr>
                      <a:r>
                        <a:rPr lang="vi-VN" sz="2400" dirty="0">
                          <a:solidFill>
                            <a:srgbClr val="000000"/>
                          </a:solidFill>
                          <a:effectLst/>
                          <a:latin typeface="+mj-lt"/>
                          <a:ea typeface="Calibri" panose="020F0502020204030204" pitchFamily="34" charset="0"/>
                          <a:cs typeface="Times New Roman" panose="02020603050405020304" pitchFamily="18" charset="0"/>
                        </a:rPr>
                        <a:t>3</a:t>
                      </a: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r>
                        <a:rPr lang="vi-VN" sz="2800" dirty="0">
                          <a:solidFill>
                            <a:srgbClr val="000000"/>
                          </a:solidFill>
                          <a:effectLst/>
                          <a:latin typeface="+mj-lt"/>
                          <a:ea typeface="Calibri" panose="020F0502020204030204" pitchFamily="34" charset="0"/>
                          <a:cs typeface="Times New Roman" panose="02020603050405020304" pitchFamily="18" charset="0"/>
                        </a:rPr>
                        <a:t>Trong truyện ngắn, tiểu thuyết người kể có thể kể truyện theo những ngôi kể nào?</a:t>
                      </a:r>
                      <a:endParaRPr lang="en-US" sz="28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6249841"/>
                  </a:ext>
                </a:extLst>
              </a:tr>
              <a:tr h="1286994">
                <a:tc>
                  <a:txBody>
                    <a:bodyPr/>
                    <a:lstStyle/>
                    <a:p>
                      <a:pPr algn="just">
                        <a:lnSpc>
                          <a:spcPct val="107000"/>
                        </a:lnSpc>
                        <a:spcAft>
                          <a:spcPts val="0"/>
                        </a:spcAft>
                        <a:tabLst>
                          <a:tab pos="57150" algn="l"/>
                        </a:tabLst>
                      </a:pPr>
                      <a:r>
                        <a:rPr lang="vi-VN" sz="2400">
                          <a:solidFill>
                            <a:srgbClr val="000000"/>
                          </a:solidFill>
                          <a:effectLst/>
                          <a:latin typeface="+mj-lt"/>
                          <a:ea typeface="Calibri" panose="020F0502020204030204" pitchFamily="34" charset="0"/>
                          <a:cs typeface="Times New Roman" panose="02020603050405020304" pitchFamily="18" charset="0"/>
                        </a:rPr>
                        <a:t>4</a:t>
                      </a:r>
                      <a:endParaRPr lang="en-US" sz="240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r>
                        <a:rPr lang="vi-VN" sz="2800" dirty="0">
                          <a:solidFill>
                            <a:srgbClr val="000000"/>
                          </a:solidFill>
                          <a:effectLst/>
                          <a:latin typeface="+mj-lt"/>
                          <a:ea typeface="Calibri" panose="020F0502020204030204" pitchFamily="34" charset="0"/>
                          <a:cs typeface="Times New Roman" panose="02020603050405020304" pitchFamily="18" charset="0"/>
                        </a:rPr>
                        <a:t>Việc thay đổi ngôi kể trong tác phẩm có ý nghĩa gì?</a:t>
                      </a:r>
                      <a:endParaRPr lang="en-US" sz="28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6683076"/>
                  </a:ext>
                </a:extLst>
              </a:tr>
              <a:tr h="1379900">
                <a:tc>
                  <a:txBody>
                    <a:bodyPr/>
                    <a:lstStyle/>
                    <a:p>
                      <a:pPr algn="just">
                        <a:lnSpc>
                          <a:spcPct val="107000"/>
                        </a:lnSpc>
                        <a:spcAft>
                          <a:spcPts val="0"/>
                        </a:spcAft>
                        <a:tabLst>
                          <a:tab pos="57150" algn="l"/>
                        </a:tabLst>
                      </a:pPr>
                      <a:r>
                        <a:rPr lang="vi-VN" sz="2400">
                          <a:solidFill>
                            <a:srgbClr val="000000"/>
                          </a:solidFill>
                          <a:effectLst/>
                          <a:latin typeface="+mj-lt"/>
                          <a:ea typeface="Calibri" panose="020F0502020204030204" pitchFamily="34" charset="0"/>
                          <a:cs typeface="Times New Roman" panose="02020603050405020304" pitchFamily="18" charset="0"/>
                        </a:rPr>
                        <a:t>5</a:t>
                      </a:r>
                      <a:endParaRPr lang="en-US" sz="240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r>
                        <a:rPr lang="vi-VN" sz="2800" dirty="0">
                          <a:solidFill>
                            <a:srgbClr val="000000"/>
                          </a:solidFill>
                          <a:effectLst/>
                          <a:latin typeface="+mj-lt"/>
                          <a:ea typeface="Calibri" panose="020F0502020204030204" pitchFamily="34" charset="0"/>
                          <a:cs typeface="Times New Roman" panose="02020603050405020304" pitchFamily="18" charset="0"/>
                        </a:rPr>
                        <a:t>Nêu ưu điểm của ngôi kể thứ nhất và ngôi kể thứ ba?</a:t>
                      </a:r>
                      <a:endParaRPr lang="en-US" sz="28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r>
                        <a:rPr lang="en-US" sz="2400" dirty="0">
                          <a:solidFill>
                            <a:srgbClr val="000000"/>
                          </a:solidFill>
                          <a:effectLst/>
                          <a:latin typeface="+mj-lt"/>
                          <a:ea typeface="Calibri" panose="020F0502020204030204" pitchFamily="34" charset="0"/>
                          <a:cs typeface="Times New Roman" panose="02020603050405020304" pitchFamily="18" charset="0"/>
                        </a:rPr>
                        <a:t> </a:t>
                      </a: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9703950"/>
                  </a:ext>
                </a:extLst>
              </a:tr>
            </a:tbl>
          </a:graphicData>
        </a:graphic>
      </p:graphicFrame>
      <p:sp>
        <p:nvSpPr>
          <p:cNvPr id="2" name="Rectangle 1"/>
          <p:cNvSpPr/>
          <p:nvPr/>
        </p:nvSpPr>
        <p:spPr>
          <a:xfrm>
            <a:off x="5906075" y="1741736"/>
            <a:ext cx="2972972" cy="1014380"/>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1</a:t>
            </a: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3</a:t>
            </a:r>
          </a:p>
        </p:txBody>
      </p:sp>
      <p:sp>
        <p:nvSpPr>
          <p:cNvPr id="6" name="Rectangle 5"/>
          <p:cNvSpPr/>
          <p:nvPr/>
        </p:nvSpPr>
        <p:spPr>
          <a:xfrm>
            <a:off x="5725552" y="3695572"/>
            <a:ext cx="6274190" cy="1014380"/>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sự</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linh</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hoạt</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quá</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trình</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kể</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chuyện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p:txBody>
      </p:sp>
      <p:sp>
        <p:nvSpPr>
          <p:cNvPr id="7" name="Rectangle 6"/>
          <p:cNvSpPr/>
          <p:nvPr/>
        </p:nvSpPr>
        <p:spPr>
          <a:xfrm>
            <a:off x="5725552" y="4989432"/>
            <a:ext cx="6093667" cy="1014380"/>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nhất</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sự</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chân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thực</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gần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gũi</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3: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Truyện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kể</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khách</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quan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1295417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393539" y="928048"/>
            <a:ext cx="11258134" cy="4981433"/>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393539" y="1546176"/>
            <a:ext cx="11258134" cy="3504806"/>
          </a:xfrm>
          <a:prstGeom prst="rect">
            <a:avLst/>
          </a:prstGeom>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tab pos="57150" algn="l"/>
              </a:tabLst>
              <a:defRPr/>
            </a:pP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 3. Các chi tiết thể hiện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Sự việc Võ Tòng đánh hổ:</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ơ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luôn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cái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cũng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kịp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ngồi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dậy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nữa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cứ</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nằm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ngửa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thế</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xóc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mũi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đâm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thẳng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nhát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hàm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dưới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hổi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chúa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chân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thốc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bụng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thú</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kịp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chụp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xuống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Lưỡi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đâm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từ</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hàm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dưới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thấu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tận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óc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họng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mặt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hàng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sẹo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khủng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khiếp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chạy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từ</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dương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xuống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cổ</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4695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86603" y="573206"/>
            <a:ext cx="11655188" cy="5308979"/>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402101" y="1421475"/>
            <a:ext cx="11424191" cy="3539430"/>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tab pos="57150" algn="l"/>
              </a:tabLst>
              <a:defRPr/>
            </a:pP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Giết tên địa chủ</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tab pos="57150" algn="l"/>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ợ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kêu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thèm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ăn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măng</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Võ Tòng,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liều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dao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đến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bụi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tre</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xắn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mụt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măng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trộm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măng</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tab pos="57150" algn="l"/>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Bị địa chủ vu cho ăn trộm “ mụt măng” , 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ã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mực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cãi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lại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nhưng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địa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chủ</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quyền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thế</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nhất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ấy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cứ</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vung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toong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đánh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đầu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Võ Tòng đã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chém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mặt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gí</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bóc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hống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này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nằm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gục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xuống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vũn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xuống</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tab pos="57150" algn="l"/>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Nhưng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trốn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chạy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đường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hoàng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dao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đến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ném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trước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việc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tay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chịu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tay</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6388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393539" y="928048"/>
            <a:ext cx="11258134" cy="4981433"/>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393539" y="2079936"/>
            <a:ext cx="11258134" cy="2677656"/>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tab pos="57150" algn="l"/>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Qua hành động thể hiện tính cách nhân vật: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Hiền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lành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quý</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vợ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rất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mực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Sống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đường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hoàng</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chính trực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giết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địa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chủ</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thẳng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thắn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thú</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sẵn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sàng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ngồi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tù</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trốn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chạy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đường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hoàng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xách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dao</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đến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trước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việc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bó</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tay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chịu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trói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666343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18364" y="559558"/>
            <a:ext cx="11750723" cy="5936776"/>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513548" y="946149"/>
            <a:ext cx="11455539" cy="5163593"/>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4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Từ</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mang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tính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địa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phương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hắn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vi-VN"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Mụt măng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yếu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tố</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thể</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hiện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yếu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tố</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địa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phương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Nam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Bộ</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số</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yếu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tố</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ngôn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ngữ</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tính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nếp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sinh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hoạt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văn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bản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thấy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tiểu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thuyết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Đoàn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Giỏi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mang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đậm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màu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sắc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Nam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Bộ</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Ngôn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ngữ</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sử</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dụng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nhiều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ngữ</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địa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phương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tía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nai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xuồng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nước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rừng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hoang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sơ</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Tính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thẳng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thắn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bộc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trực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gan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dạ</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Nếp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sinh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hoạt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xuồng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ăn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ở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phóng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khoáng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2917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393539" y="928049"/>
            <a:ext cx="11258134" cy="2011441"/>
          </a:xfrm>
          <a:prstGeom prst="roundRect">
            <a:avLst>
              <a:gd name="adj" fmla="val 16667"/>
            </a:avLst>
          </a:prstGeom>
          <a:solidFill>
            <a:schemeClr val="accent4">
              <a:lumMod val="20000"/>
              <a:lumOff val="80000"/>
            </a:schemeClr>
          </a:solidFill>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298005" y="1378424"/>
            <a:ext cx="11258134" cy="1110689"/>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800"/>
              </a:spcAft>
              <a:buClrTx/>
              <a:buSzTx/>
              <a:buFontTx/>
              <a:buNone/>
              <a:tabLst>
                <a:tab pos="57150" algn="l"/>
              </a:tabLst>
              <a:defRPr/>
            </a:pP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Bài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4:</a:t>
            </a:r>
            <a:r>
              <a:rPr kumimoji="0" lang="de-DE" sz="32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Viết một đoạn văn khoảng 10 câu, cảm nhận về nhân vật Võ Tòng?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91349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1880" y="1100590"/>
            <a:ext cx="5107488" cy="583750"/>
          </a:xfrm>
          <a:prstGeom prst="rect">
            <a:avLst/>
          </a:prstGeom>
        </p:spPr>
        <p:txBody>
          <a:bodyPr wrap="non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*Rubrics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đánh</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giá</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đoạn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839907186"/>
              </p:ext>
            </p:extLst>
          </p:nvPr>
        </p:nvGraphicFramePr>
        <p:xfrm>
          <a:off x="551639" y="2306473"/>
          <a:ext cx="10857889" cy="3475337"/>
        </p:xfrm>
        <a:graphic>
          <a:graphicData uri="http://schemas.openxmlformats.org/drawingml/2006/table">
            <a:tbl>
              <a:tblPr firstRow="1" firstCol="1" bandRow="1"/>
              <a:tblGrid>
                <a:gridCol w="3418087">
                  <a:extLst>
                    <a:ext uri="{9D8B030D-6E8A-4147-A177-3AD203B41FA5}">
                      <a16:colId xmlns:a16="http://schemas.microsoft.com/office/drawing/2014/main" val="1947272083"/>
                    </a:ext>
                  </a:extLst>
                </a:gridCol>
                <a:gridCol w="7439802">
                  <a:extLst>
                    <a:ext uri="{9D8B030D-6E8A-4147-A177-3AD203B41FA5}">
                      <a16:colId xmlns:a16="http://schemas.microsoft.com/office/drawing/2014/main" val="89689272"/>
                    </a:ext>
                  </a:extLst>
                </a:gridCol>
              </a:tblGrid>
              <a:tr h="822280">
                <a:tc>
                  <a:txBody>
                    <a:bodyPr/>
                    <a:lstStyle/>
                    <a:p>
                      <a:pPr algn="just">
                        <a:lnSpc>
                          <a:spcPct val="107000"/>
                        </a:lnSpc>
                        <a:spcAft>
                          <a:spcPts val="0"/>
                        </a:spcAft>
                        <a:tabLst>
                          <a:tab pos="57150" algn="l"/>
                        </a:tabLst>
                      </a:pPr>
                      <a:r>
                        <a:rPr lang="de-DE" sz="32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Tiêu chí, mức điểm</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just">
                        <a:lnSpc>
                          <a:spcPct val="107000"/>
                        </a:lnSpc>
                        <a:spcAft>
                          <a:spcPts val="0"/>
                        </a:spcAft>
                        <a:tabLst>
                          <a:tab pos="57150" algn="l"/>
                        </a:tabLst>
                      </a:pPr>
                      <a:r>
                        <a:rPr lang="de-DE" sz="32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Yêu cầu cần đảm bảo</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4186872726"/>
                  </a:ext>
                </a:extLst>
              </a:tr>
              <a:tr h="1644550">
                <a:tc>
                  <a:txBody>
                    <a:bodyPr/>
                    <a:lstStyle/>
                    <a:p>
                      <a:pPr algn="just">
                        <a:lnSpc>
                          <a:spcPct val="107000"/>
                        </a:lnSpc>
                        <a:spcAft>
                          <a:spcPts val="0"/>
                        </a:spcAft>
                        <a:tabLst>
                          <a:tab pos="57150" algn="l"/>
                        </a:tabLst>
                      </a:pPr>
                      <a:r>
                        <a:rPr lang="de-DE"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1.Hình thức (0,5)</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tabLst>
                          <a:tab pos="57150" algn="l"/>
                        </a:tabLst>
                      </a:pPr>
                      <a:r>
                        <a:rPr lang="de-DE"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 văn</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 hoa từ chỗ xuống dòng đến chỗ chấm xuống dòng, diễn đạt một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840784368"/>
                  </a:ext>
                </a:extLst>
              </a:tr>
              <a:tr h="822280">
                <a:tc>
                  <a:txBody>
                    <a:bodyPr/>
                    <a:lstStyle/>
                    <a:p>
                      <a:pPr algn="just">
                        <a:lnSpc>
                          <a:spcPct val="107000"/>
                        </a:lnSpc>
                        <a:spcAft>
                          <a:spcPts val="0"/>
                        </a:spcAft>
                        <a:tabLst>
                          <a:tab pos="57150" algn="l"/>
                        </a:tabLst>
                      </a:pPr>
                      <a:r>
                        <a:rPr lang="de-DE"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Dung lượng</a:t>
                      </a:r>
                      <a:r>
                        <a:rPr lang="vi-VN"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0"/>
                        </a:spcAft>
                        <a:tabLst>
                          <a:tab pos="57150" algn="l"/>
                        </a:tabLst>
                      </a:pPr>
                      <a:r>
                        <a:rPr lang="vi-VN"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(0,5)</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tabLst>
                          <a:tab pos="57150" algn="l"/>
                        </a:tabLst>
                      </a:pPr>
                      <a:r>
                        <a:rPr lang="de-DE"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Khoảng 10 câu (Có đánh số thứ tự câu văn)</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4782827"/>
                  </a:ext>
                </a:extLst>
              </a:tr>
            </a:tbl>
          </a:graphicData>
        </a:graphic>
      </p:graphicFrame>
    </p:spTree>
    <p:extLst>
      <p:ext uri="{BB962C8B-B14F-4D97-AF65-F5344CB8AC3E}">
        <p14:creationId xmlns:p14="http://schemas.microsoft.com/office/powerpoint/2010/main" val="5962043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8303" y="286133"/>
            <a:ext cx="4498347" cy="530594"/>
          </a:xfrm>
          <a:prstGeom prst="rect">
            <a:avLst/>
          </a:prstGeom>
        </p:spPr>
        <p:txBody>
          <a:bodyPr wrap="non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*Rubrics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đánh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đoạn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endParaRPr kumimoji="0" lang="en-US" sz="28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71431315"/>
              </p:ext>
            </p:extLst>
          </p:nvPr>
        </p:nvGraphicFramePr>
        <p:xfrm>
          <a:off x="478303" y="1026940"/>
          <a:ext cx="11176886" cy="5641146"/>
        </p:xfrm>
        <a:graphic>
          <a:graphicData uri="http://schemas.openxmlformats.org/drawingml/2006/table">
            <a:tbl>
              <a:tblPr firstRow="1" firstCol="1" bandRow="1"/>
              <a:tblGrid>
                <a:gridCol w="3137094">
                  <a:extLst>
                    <a:ext uri="{9D8B030D-6E8A-4147-A177-3AD203B41FA5}">
                      <a16:colId xmlns:a16="http://schemas.microsoft.com/office/drawing/2014/main" val="1947272083"/>
                    </a:ext>
                  </a:extLst>
                </a:gridCol>
                <a:gridCol w="8039792">
                  <a:extLst>
                    <a:ext uri="{9D8B030D-6E8A-4147-A177-3AD203B41FA5}">
                      <a16:colId xmlns:a16="http://schemas.microsoft.com/office/drawing/2014/main" val="89689272"/>
                    </a:ext>
                  </a:extLst>
                </a:gridCol>
              </a:tblGrid>
              <a:tr h="514912">
                <a:tc>
                  <a:txBody>
                    <a:bodyPr/>
                    <a:lstStyle/>
                    <a:p>
                      <a:pPr algn="l">
                        <a:lnSpc>
                          <a:spcPct val="107000"/>
                        </a:lnSpc>
                        <a:spcAft>
                          <a:spcPts val="0"/>
                        </a:spcAft>
                        <a:tabLst>
                          <a:tab pos="57150" algn="l"/>
                        </a:tabLst>
                      </a:pPr>
                      <a:r>
                        <a:rPr lang="de-DE"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Tiêu chí, mức điểm</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tabLst>
                          <a:tab pos="57150" algn="l"/>
                        </a:tabLst>
                      </a:pPr>
                      <a:r>
                        <a:rPr lang="de-DE"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Yêu cầu cần đảm bảo</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186872726"/>
                  </a:ext>
                </a:extLst>
              </a:tr>
              <a:tr h="5126234">
                <a:tc>
                  <a:txBody>
                    <a:bodyPr/>
                    <a:lstStyle/>
                    <a:p>
                      <a:pPr algn="l">
                        <a:lnSpc>
                          <a:spcPct val="107000"/>
                        </a:lnSpc>
                        <a:spcAft>
                          <a:spcPts val="0"/>
                        </a:spcAft>
                        <a:tabLst>
                          <a:tab pos="57150" algn="l"/>
                        </a:tabLst>
                      </a:pPr>
                      <a:r>
                        <a:rPr lang="de-DE"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Nội dung</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(6,5đ)</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tabLst>
                          <a:tab pos="1386840" algn="l"/>
                        </a:tabLst>
                      </a:pPr>
                      <a:r>
                        <a:rPr lang="de-DE"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Cảm nhận nhân vật Võ Tòng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tabLst>
                          <a:tab pos="1386840" algn="l"/>
                        </a:tabLst>
                      </a:pPr>
                      <a:r>
                        <a:rPr lang="de-DE"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Cảm nhận chung về nhân vật: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tabLst>
                          <a:tab pos="1386840" algn="l"/>
                        </a:tabLst>
                      </a:pPr>
                      <a:r>
                        <a:rPr lang="de-DE"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Ngoại hình, trang phục: </a:t>
                      </a:r>
                      <a:r>
                        <a:rPr lang="de-DE"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Kì dị, khác thường, bề ngoài có vẻ dữ  dằn.</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tabLst>
                          <a:tab pos="1386840" algn="l"/>
                        </a:tabLst>
                      </a:pP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Cử</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lối</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sống</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kia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Hiền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trực, ghét cái ác.</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tù</a:t>
                      </a:r>
                      <a:r>
                        <a:rPr lang="en-US"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bỏ</a:t>
                      </a:r>
                      <a:r>
                        <a:rPr lang="en-US"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en-US"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rừng</a:t>
                      </a:r>
                      <a:r>
                        <a:rPr lang="en-US"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Gan</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dạ</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pha</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chút</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ngang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tàng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liều</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lĩnh</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sức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khỏe</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phi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trò</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An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Hai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tía</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Gần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gũi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thân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tình</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92180792"/>
                  </a:ext>
                </a:extLst>
              </a:tr>
            </a:tbl>
          </a:graphicData>
        </a:graphic>
      </p:graphicFrame>
    </p:spTree>
    <p:extLst>
      <p:ext uri="{BB962C8B-B14F-4D97-AF65-F5344CB8AC3E}">
        <p14:creationId xmlns:p14="http://schemas.microsoft.com/office/powerpoint/2010/main" val="1545935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84672213"/>
              </p:ext>
            </p:extLst>
          </p:nvPr>
        </p:nvGraphicFramePr>
        <p:xfrm>
          <a:off x="422033" y="759654"/>
          <a:ext cx="11176886" cy="5641146"/>
        </p:xfrm>
        <a:graphic>
          <a:graphicData uri="http://schemas.openxmlformats.org/drawingml/2006/table">
            <a:tbl>
              <a:tblPr firstRow="1" firstCol="1" bandRow="1"/>
              <a:tblGrid>
                <a:gridCol w="3137094">
                  <a:extLst>
                    <a:ext uri="{9D8B030D-6E8A-4147-A177-3AD203B41FA5}">
                      <a16:colId xmlns:a16="http://schemas.microsoft.com/office/drawing/2014/main" val="1947272083"/>
                    </a:ext>
                  </a:extLst>
                </a:gridCol>
                <a:gridCol w="8039792">
                  <a:extLst>
                    <a:ext uri="{9D8B030D-6E8A-4147-A177-3AD203B41FA5}">
                      <a16:colId xmlns:a16="http://schemas.microsoft.com/office/drawing/2014/main" val="89689272"/>
                    </a:ext>
                  </a:extLst>
                </a:gridCol>
              </a:tblGrid>
              <a:tr h="514912">
                <a:tc>
                  <a:txBody>
                    <a:bodyPr/>
                    <a:lstStyle/>
                    <a:p>
                      <a:pPr algn="l">
                        <a:lnSpc>
                          <a:spcPct val="107000"/>
                        </a:lnSpc>
                        <a:spcAft>
                          <a:spcPts val="0"/>
                        </a:spcAft>
                        <a:tabLst>
                          <a:tab pos="57150" algn="l"/>
                        </a:tabLst>
                      </a:pPr>
                      <a:r>
                        <a:rPr lang="de-DE"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Tiêu chí, mức điểm</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tabLst>
                          <a:tab pos="57150" algn="l"/>
                        </a:tabLst>
                      </a:pPr>
                      <a:r>
                        <a:rPr lang="de-DE"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Yêu cầu cần đảm bảo</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186872726"/>
                  </a:ext>
                </a:extLst>
              </a:tr>
              <a:tr h="5126234">
                <a:tc>
                  <a:txBody>
                    <a:bodyPr/>
                    <a:lstStyle/>
                    <a:p>
                      <a:pPr algn="l">
                        <a:lnSpc>
                          <a:spcPct val="107000"/>
                        </a:lnSpc>
                        <a:spcAft>
                          <a:spcPts val="0"/>
                        </a:spcAft>
                        <a:tabLst>
                          <a:tab pos="57150" algn="l"/>
                        </a:tabLst>
                      </a:pPr>
                      <a:r>
                        <a:rPr lang="de-DE"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Nội dung( 6,5đ)</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Ngôn</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Nam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Bộ</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xưng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hô</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Gọi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tía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Hai",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gọi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Thái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năng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Hai: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nghiêm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túc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thẳng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thắn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trêu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đùa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vui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vẻ</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chắc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chắn</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tabLst>
                          <a:tab pos="1386840" algn="l"/>
                        </a:tabLst>
                      </a:pP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92180792"/>
                  </a:ext>
                </a:extLst>
              </a:tr>
            </a:tbl>
          </a:graphicData>
        </a:graphic>
      </p:graphicFrame>
    </p:spTree>
    <p:extLst>
      <p:ext uri="{BB962C8B-B14F-4D97-AF65-F5344CB8AC3E}">
        <p14:creationId xmlns:p14="http://schemas.microsoft.com/office/powerpoint/2010/main" val="1266863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810536504"/>
              </p:ext>
            </p:extLst>
          </p:nvPr>
        </p:nvGraphicFramePr>
        <p:xfrm>
          <a:off x="435681" y="425757"/>
          <a:ext cx="11396928" cy="6063615"/>
        </p:xfrm>
        <a:graphic>
          <a:graphicData uri="http://schemas.openxmlformats.org/drawingml/2006/table">
            <a:tbl>
              <a:tblPr firstRow="1" firstCol="1" bandRow="1"/>
              <a:tblGrid>
                <a:gridCol w="2394698">
                  <a:extLst>
                    <a:ext uri="{9D8B030D-6E8A-4147-A177-3AD203B41FA5}">
                      <a16:colId xmlns:a16="http://schemas.microsoft.com/office/drawing/2014/main" val="1947272083"/>
                    </a:ext>
                  </a:extLst>
                </a:gridCol>
                <a:gridCol w="9002230">
                  <a:extLst>
                    <a:ext uri="{9D8B030D-6E8A-4147-A177-3AD203B41FA5}">
                      <a16:colId xmlns:a16="http://schemas.microsoft.com/office/drawing/2014/main" val="89689272"/>
                    </a:ext>
                  </a:extLst>
                </a:gridCol>
              </a:tblGrid>
              <a:tr h="514912">
                <a:tc>
                  <a:txBody>
                    <a:bodyPr/>
                    <a:lstStyle/>
                    <a:p>
                      <a:pPr algn="l">
                        <a:lnSpc>
                          <a:spcPct val="107000"/>
                        </a:lnSpc>
                        <a:spcAft>
                          <a:spcPts val="0"/>
                        </a:spcAft>
                        <a:tabLst>
                          <a:tab pos="57150" algn="l"/>
                        </a:tabLst>
                      </a:pPr>
                      <a:r>
                        <a:rPr lang="de-DE"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Tiêu chí, mức điểm</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tabLst>
                          <a:tab pos="57150" algn="l"/>
                        </a:tabLst>
                      </a:pPr>
                      <a:r>
                        <a:rPr lang="de-DE"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Yêu cầu cần đảm bảo</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186872726"/>
                  </a:ext>
                </a:extLst>
              </a:tr>
              <a:tr h="5126234">
                <a:tc>
                  <a:txBody>
                    <a:bodyPr/>
                    <a:lstStyle/>
                    <a:p>
                      <a:pPr algn="l">
                        <a:lnSpc>
                          <a:spcPct val="107000"/>
                        </a:lnSpc>
                        <a:spcAft>
                          <a:spcPts val="0"/>
                        </a:spcAft>
                        <a:tabLst>
                          <a:tab pos="57150" algn="l"/>
                        </a:tabLst>
                      </a:pPr>
                      <a:r>
                        <a:rPr lang="de-DE"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Nội dung</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l">
                        <a:lnSpc>
                          <a:spcPct val="107000"/>
                        </a:lnSpc>
                        <a:spcAft>
                          <a:spcPts val="0"/>
                        </a:spcAft>
                        <a:tabLst>
                          <a:tab pos="57150" algn="l"/>
                        </a:tabLst>
                      </a:pP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(6,5đ)</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0000"/>
                        </a:lnSpc>
                        <a:spcAft>
                          <a:spcPts val="0"/>
                        </a:spcAft>
                      </a:pP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Suy</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nghĩ</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chắn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sâu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trải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bàn</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đánh</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giặc</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tính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kế</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giặc</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má</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An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cũng</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rất</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gan</a:t>
                      </a: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dạ</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thì</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muốn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bữa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rượu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tạ</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de-DE"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Nhận xét của người kể chuyện</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đơn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chịu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buồn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thương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tabLst>
                          <a:tab pos="1386840" algn="l"/>
                        </a:tabLs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ngày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trở</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nên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kì</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tướng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r>
                        <a:rPr lang="en-US"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a:t>
                      </a:r>
                      <a:r>
                        <a:rPr lang="de-DE"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Lời của các nhân vật khác trong truyện nói về nhân vật.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r>
                        <a:rPr lang="de-DE"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Hiền lành, bộc trực, có lòng tốt thương người.</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tabLst>
                          <a:tab pos="1386840" algn="l"/>
                        </a:tabLst>
                      </a:pP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92180792"/>
                  </a:ext>
                </a:extLst>
              </a:tr>
            </a:tbl>
          </a:graphicData>
        </a:graphic>
      </p:graphicFrame>
    </p:spTree>
    <p:extLst>
      <p:ext uri="{BB962C8B-B14F-4D97-AF65-F5344CB8AC3E}">
        <p14:creationId xmlns:p14="http://schemas.microsoft.com/office/powerpoint/2010/main" val="3532710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399452919"/>
              </p:ext>
            </p:extLst>
          </p:nvPr>
        </p:nvGraphicFramePr>
        <p:xfrm>
          <a:off x="422033" y="759654"/>
          <a:ext cx="11176886" cy="5641146"/>
        </p:xfrm>
        <a:graphic>
          <a:graphicData uri="http://schemas.openxmlformats.org/drawingml/2006/table">
            <a:tbl>
              <a:tblPr firstRow="1" firstCol="1" bandRow="1"/>
              <a:tblGrid>
                <a:gridCol w="3137094">
                  <a:extLst>
                    <a:ext uri="{9D8B030D-6E8A-4147-A177-3AD203B41FA5}">
                      <a16:colId xmlns:a16="http://schemas.microsoft.com/office/drawing/2014/main" val="1947272083"/>
                    </a:ext>
                  </a:extLst>
                </a:gridCol>
                <a:gridCol w="8039792">
                  <a:extLst>
                    <a:ext uri="{9D8B030D-6E8A-4147-A177-3AD203B41FA5}">
                      <a16:colId xmlns:a16="http://schemas.microsoft.com/office/drawing/2014/main" val="89689272"/>
                    </a:ext>
                  </a:extLst>
                </a:gridCol>
              </a:tblGrid>
              <a:tr h="514912">
                <a:tc>
                  <a:txBody>
                    <a:bodyPr/>
                    <a:lstStyle/>
                    <a:p>
                      <a:pPr algn="l">
                        <a:lnSpc>
                          <a:spcPct val="107000"/>
                        </a:lnSpc>
                        <a:spcAft>
                          <a:spcPts val="0"/>
                        </a:spcAft>
                        <a:tabLst>
                          <a:tab pos="57150" algn="l"/>
                        </a:tabLst>
                      </a:pPr>
                      <a:r>
                        <a:rPr lang="de-DE"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Tiêu chí, mức điểm</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tabLst>
                          <a:tab pos="57150" algn="l"/>
                        </a:tabLst>
                      </a:pPr>
                      <a:r>
                        <a:rPr lang="de-DE"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Yêu cầu cần đảm bảo</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186872726"/>
                  </a:ext>
                </a:extLst>
              </a:tr>
              <a:tr h="5126234">
                <a:tc>
                  <a:txBody>
                    <a:bodyPr/>
                    <a:lstStyle/>
                    <a:p>
                      <a:pPr algn="l">
                        <a:lnSpc>
                          <a:spcPct val="107000"/>
                        </a:lnSpc>
                        <a:spcAft>
                          <a:spcPts val="0"/>
                        </a:spcAft>
                        <a:tabLst>
                          <a:tab pos="57150" algn="l"/>
                        </a:tabLst>
                      </a:pPr>
                      <a:r>
                        <a:rPr lang="de-DE"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Nội dung( 6,5đ)</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de-DE"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Nghệ thuật thể hiện nhân vật và ý nghĩa:</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de-DE"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Sự thay đổi ngôi kể trong văn bản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de-DE"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Ngôi 1</a:t>
                      </a:r>
                      <a:r>
                        <a:rPr lang="de-DE"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Đoạn đầu và cuối văn bản khi kể về những gì cậu bé An đã chứng kiến khi gặp chú Võ Tòng.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de-DE"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Ngôi 3:</a:t>
                      </a:r>
                      <a:r>
                        <a:rPr lang="de-DE"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nói về cuộc đời trước đây của nhân vật.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de-DE"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 dụng</a:t>
                      </a:r>
                      <a:r>
                        <a:rPr lang="de-DE"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Tạo cho lời kể linh hoạt góp phần làm bật đặc điểm, tính cách nhân vật.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tabLst>
                          <a:tab pos="1386840" algn="l"/>
                        </a:tabLst>
                      </a:pP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92180792"/>
                  </a:ext>
                </a:extLst>
              </a:tr>
            </a:tbl>
          </a:graphicData>
        </a:graphic>
      </p:graphicFrame>
    </p:spTree>
    <p:extLst>
      <p:ext uri="{BB962C8B-B14F-4D97-AF65-F5344CB8AC3E}">
        <p14:creationId xmlns:p14="http://schemas.microsoft.com/office/powerpoint/2010/main" val="3765268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96837519"/>
              </p:ext>
            </p:extLst>
          </p:nvPr>
        </p:nvGraphicFramePr>
        <p:xfrm>
          <a:off x="532014" y="515390"/>
          <a:ext cx="11284845" cy="5152670"/>
        </p:xfrm>
        <a:graphic>
          <a:graphicData uri="http://schemas.openxmlformats.org/drawingml/2006/table">
            <a:tbl>
              <a:tblPr firstRow="1" firstCol="1" bandRow="1"/>
              <a:tblGrid>
                <a:gridCol w="726823">
                  <a:extLst>
                    <a:ext uri="{9D8B030D-6E8A-4147-A177-3AD203B41FA5}">
                      <a16:colId xmlns:a16="http://schemas.microsoft.com/office/drawing/2014/main" val="318984808"/>
                    </a:ext>
                  </a:extLst>
                </a:gridCol>
                <a:gridCol w="4634913">
                  <a:extLst>
                    <a:ext uri="{9D8B030D-6E8A-4147-A177-3AD203B41FA5}">
                      <a16:colId xmlns:a16="http://schemas.microsoft.com/office/drawing/2014/main" val="1752505267"/>
                    </a:ext>
                  </a:extLst>
                </a:gridCol>
                <a:gridCol w="5923109">
                  <a:extLst>
                    <a:ext uri="{9D8B030D-6E8A-4147-A177-3AD203B41FA5}">
                      <a16:colId xmlns:a16="http://schemas.microsoft.com/office/drawing/2014/main" val="2421122115"/>
                    </a:ext>
                  </a:extLst>
                </a:gridCol>
              </a:tblGrid>
              <a:tr h="1119466">
                <a:tc>
                  <a:txBody>
                    <a:bodyPr/>
                    <a:lstStyle/>
                    <a:p>
                      <a:pPr algn="ctr">
                        <a:lnSpc>
                          <a:spcPct val="107000"/>
                        </a:lnSpc>
                        <a:spcAft>
                          <a:spcPts val="0"/>
                        </a:spcAft>
                        <a:tabLst>
                          <a:tab pos="57150" algn="l"/>
                        </a:tabLst>
                      </a:pPr>
                      <a:r>
                        <a:rPr lang="vi-VN" sz="2400" b="1" dirty="0">
                          <a:solidFill>
                            <a:srgbClr val="000000"/>
                          </a:solidFill>
                          <a:effectLst/>
                          <a:latin typeface="+mj-lt"/>
                          <a:ea typeface="Calibri" panose="020F0502020204030204" pitchFamily="34" charset="0"/>
                          <a:cs typeface="Times New Roman" panose="02020603050405020304" pitchFamily="18" charset="0"/>
                        </a:rPr>
                        <a:t>Câu hỏi</a:t>
                      </a: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7000"/>
                        </a:lnSpc>
                        <a:spcAft>
                          <a:spcPts val="0"/>
                        </a:spcAft>
                        <a:tabLst>
                          <a:tab pos="57150" algn="l"/>
                        </a:tabLst>
                      </a:pPr>
                      <a:r>
                        <a:rPr lang="vi-VN" sz="2400" b="1" dirty="0">
                          <a:solidFill>
                            <a:srgbClr val="000000"/>
                          </a:solidFill>
                          <a:effectLst/>
                          <a:latin typeface="+mj-lt"/>
                          <a:ea typeface="Calibri" panose="020F0502020204030204" pitchFamily="34" charset="0"/>
                          <a:cs typeface="Times New Roman" panose="02020603050405020304" pitchFamily="18" charset="0"/>
                        </a:rPr>
                        <a:t>Nội dung câu hỏi</a:t>
                      </a:r>
                      <a:endParaRPr lang="en-US" sz="2400" dirty="0">
                        <a:effectLst/>
                        <a:latin typeface="+mj-lt"/>
                        <a:ea typeface="Calibri" panose="020F0502020204030204" pitchFamily="34" charset="0"/>
                        <a:cs typeface="Times New Roman" panose="02020603050405020304" pitchFamily="18" charset="0"/>
                      </a:endParaRPr>
                    </a:p>
                    <a:p>
                      <a:pPr algn="ctr">
                        <a:lnSpc>
                          <a:spcPct val="107000"/>
                        </a:lnSpc>
                        <a:spcAft>
                          <a:spcPts val="0"/>
                        </a:spcAft>
                        <a:tabLst>
                          <a:tab pos="57150" algn="l"/>
                        </a:tabLst>
                      </a:pPr>
                      <a:r>
                        <a:rPr lang="vi-VN" sz="2400" b="1" dirty="0">
                          <a:solidFill>
                            <a:srgbClr val="000000"/>
                          </a:solidFill>
                          <a:effectLst/>
                          <a:latin typeface="+mj-lt"/>
                          <a:ea typeface="Calibri" panose="020F0502020204030204" pitchFamily="34" charset="0"/>
                          <a:cs typeface="Times New Roman" panose="02020603050405020304" pitchFamily="18" charset="0"/>
                        </a:rPr>
                        <a:t> </a:t>
                      </a: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7000"/>
                        </a:lnSpc>
                        <a:spcAft>
                          <a:spcPts val="0"/>
                        </a:spcAft>
                        <a:tabLst>
                          <a:tab pos="57150" algn="l"/>
                        </a:tabLst>
                      </a:pPr>
                      <a:r>
                        <a:rPr lang="vi-VN" sz="2400" b="1" dirty="0">
                          <a:solidFill>
                            <a:srgbClr val="000000"/>
                          </a:solidFill>
                          <a:effectLst/>
                          <a:latin typeface="+mj-lt"/>
                          <a:ea typeface="Calibri" panose="020F0502020204030204" pitchFamily="34" charset="0"/>
                          <a:cs typeface="Times New Roman" panose="02020603050405020304" pitchFamily="18" charset="0"/>
                        </a:rPr>
                        <a:t>Trả lời</a:t>
                      </a: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extLst>
                  <a:ext uri="{0D108BD9-81ED-4DB2-BD59-A6C34878D82A}">
                    <a16:rowId xmlns:a16="http://schemas.microsoft.com/office/drawing/2014/main" val="4002040866"/>
                  </a:ext>
                </a:extLst>
              </a:tr>
              <a:tr h="725051">
                <a:tc>
                  <a:txBody>
                    <a:bodyPr/>
                    <a:lstStyle/>
                    <a:p>
                      <a:pPr algn="just">
                        <a:lnSpc>
                          <a:spcPct val="107000"/>
                        </a:lnSpc>
                        <a:spcAft>
                          <a:spcPts val="0"/>
                        </a:spcAft>
                        <a:tabLst>
                          <a:tab pos="57150" algn="l"/>
                        </a:tabLst>
                      </a:pPr>
                      <a:r>
                        <a:rPr lang="vi-VN" sz="2400" dirty="0">
                          <a:solidFill>
                            <a:srgbClr val="000000"/>
                          </a:solidFill>
                          <a:effectLst/>
                          <a:latin typeface="+mj-lt"/>
                          <a:ea typeface="Calibri" panose="020F0502020204030204" pitchFamily="34" charset="0"/>
                          <a:cs typeface="Times New Roman" panose="02020603050405020304" pitchFamily="18" charset="0"/>
                        </a:rPr>
                        <a:t>6</a:t>
                      </a: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Kể chuyện theo ngôi thứ nhất và thứ ba cũng có những hạn chế? Theo em  đó là hạn chế nào?</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r>
                        <a:rPr lang="en-US" sz="2400" dirty="0">
                          <a:solidFill>
                            <a:srgbClr val="000000"/>
                          </a:solidFill>
                          <a:effectLst/>
                          <a:latin typeface="+mj-lt"/>
                          <a:ea typeface="Calibri" panose="020F0502020204030204" pitchFamily="34" charset="0"/>
                          <a:cs typeface="Times New Roman" panose="02020603050405020304" pitchFamily="18" charset="0"/>
                        </a:rPr>
                        <a:t> </a:t>
                      </a: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4377354"/>
                  </a:ext>
                </a:extLst>
              </a:tr>
              <a:tr h="290020">
                <a:tc>
                  <a:txBody>
                    <a:bodyPr/>
                    <a:lstStyle/>
                    <a:p>
                      <a:pPr algn="just">
                        <a:lnSpc>
                          <a:spcPct val="107000"/>
                        </a:lnSpc>
                        <a:spcAft>
                          <a:spcPts val="0"/>
                        </a:spcAft>
                        <a:tabLst>
                          <a:tab pos="57150" algn="l"/>
                        </a:tabLst>
                      </a:pPr>
                      <a:r>
                        <a:rPr lang="vi-VN" sz="2400">
                          <a:solidFill>
                            <a:srgbClr val="000000"/>
                          </a:solidFill>
                          <a:effectLst/>
                          <a:latin typeface="+mj-lt"/>
                          <a:ea typeface="Calibri" panose="020F0502020204030204" pitchFamily="34" charset="0"/>
                          <a:cs typeface="Times New Roman" panose="02020603050405020304" pitchFamily="18" charset="0"/>
                        </a:rPr>
                        <a:t>7 </a:t>
                      </a:r>
                      <a:endParaRPr lang="en-US" sz="240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r>
                        <a:rPr lang="vi-VN" sz="2800" dirty="0">
                          <a:solidFill>
                            <a:srgbClr val="000000"/>
                          </a:solidFill>
                          <a:effectLst/>
                          <a:latin typeface="+mj-lt"/>
                          <a:ea typeface="Calibri" panose="020F0502020204030204" pitchFamily="34" charset="0"/>
                          <a:cs typeface="Times New Roman" panose="02020603050405020304" pitchFamily="18" charset="0"/>
                        </a:rPr>
                        <a:t>Trong một tác phẩm truyện ngắn, tiểu thuyết có thể sử dụng hai ngôi kể không? Vì sao?</a:t>
                      </a:r>
                      <a:endParaRPr lang="en-US" sz="28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9878848"/>
                  </a:ext>
                </a:extLst>
              </a:tr>
              <a:tr h="290020">
                <a:tc>
                  <a:txBody>
                    <a:bodyPr/>
                    <a:lstStyle/>
                    <a:p>
                      <a:pPr algn="just">
                        <a:lnSpc>
                          <a:spcPct val="107000"/>
                        </a:lnSpc>
                        <a:spcAft>
                          <a:spcPts val="0"/>
                        </a:spcAft>
                        <a:tabLst>
                          <a:tab pos="57150" algn="l"/>
                        </a:tabLst>
                      </a:pPr>
                      <a:r>
                        <a:rPr lang="vi-VN" sz="2400">
                          <a:solidFill>
                            <a:srgbClr val="000000"/>
                          </a:solidFill>
                          <a:effectLst/>
                          <a:latin typeface="+mj-lt"/>
                          <a:ea typeface="Calibri" panose="020F0502020204030204" pitchFamily="34" charset="0"/>
                          <a:cs typeface="Times New Roman" panose="02020603050405020304" pitchFamily="18" charset="0"/>
                        </a:rPr>
                        <a:t>8</a:t>
                      </a:r>
                      <a:endParaRPr lang="en-US" sz="240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r>
                        <a:rPr lang="vi-VN" sz="2800" dirty="0">
                          <a:solidFill>
                            <a:srgbClr val="000000"/>
                          </a:solidFill>
                          <a:effectLst/>
                          <a:latin typeface="+mj-lt"/>
                          <a:ea typeface="Calibri" panose="020F0502020204030204" pitchFamily="34" charset="0"/>
                          <a:cs typeface="Times New Roman" panose="02020603050405020304" pitchFamily="18" charset="0"/>
                        </a:rPr>
                        <a:t>Phương thức biểu đạt chính trong truyện ngắn là gì?</a:t>
                      </a:r>
                      <a:endParaRPr lang="en-US" sz="28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6595758"/>
                  </a:ext>
                </a:extLst>
              </a:tr>
            </a:tbl>
          </a:graphicData>
        </a:graphic>
      </p:graphicFrame>
      <p:sp>
        <p:nvSpPr>
          <p:cNvPr id="6" name="Rectangle 5"/>
          <p:cNvSpPr/>
          <p:nvPr/>
        </p:nvSpPr>
        <p:spPr>
          <a:xfrm>
            <a:off x="5945945" y="1741748"/>
            <a:ext cx="5702104" cy="1475404"/>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nhất</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Mất</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tính</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chủ</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quan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3: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Đôi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thiều</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chân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thực</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khó</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bộc</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lộ</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nội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tâm</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nhân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vật</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5945945" y="3684391"/>
            <a:ext cx="5734929" cy="1014380"/>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thể</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sử</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dụng</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kể</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để</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sự</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linh</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hoạt</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kể</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chuyện</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Rectangle 8"/>
          <p:cNvSpPr/>
          <p:nvPr/>
        </p:nvSpPr>
        <p:spPr>
          <a:xfrm>
            <a:off x="5945945" y="5092873"/>
            <a:ext cx="2466535" cy="522259"/>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Tự sự</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8B04ABE5-5E4E-4A35-9393-87382DE38534}"/>
              </a:ext>
            </a:extLst>
          </p:cNvPr>
          <p:cNvSpPr txBox="1"/>
          <p:nvPr/>
        </p:nvSpPr>
        <p:spPr>
          <a:xfrm>
            <a:off x="1084692" y="6009234"/>
            <a:ext cx="6094520" cy="646331"/>
          </a:xfrm>
          <a:prstGeom prst="rect">
            <a:avLst/>
          </a:prstGeom>
          <a:noFill/>
        </p:spPr>
        <p:txBody>
          <a:bodyPr wrap="square">
            <a:spAutoFit/>
          </a:bodyPr>
          <a:lstStyle/>
          <a:p>
            <a:r>
              <a:rPr lang="en-US" dirty="0" err="1">
                <a:solidFill>
                  <a:schemeClr val="bg1"/>
                </a:solidFill>
              </a:rPr>
              <a:t>Phạm</a:t>
            </a:r>
            <a:r>
              <a:rPr lang="en-US" dirty="0">
                <a:solidFill>
                  <a:schemeClr val="bg1"/>
                </a:solidFill>
              </a:rPr>
              <a:t> </a:t>
            </a:r>
            <a:r>
              <a:rPr lang="en-US" dirty="0" err="1">
                <a:solidFill>
                  <a:schemeClr val="bg1"/>
                </a:solidFill>
              </a:rPr>
              <a:t>Thị</a:t>
            </a:r>
            <a:r>
              <a:rPr lang="en-US" dirty="0">
                <a:solidFill>
                  <a:schemeClr val="bg1"/>
                </a:solidFill>
              </a:rPr>
              <a:t> Thu </a:t>
            </a:r>
            <a:r>
              <a:rPr lang="en-US" dirty="0" err="1">
                <a:solidFill>
                  <a:schemeClr val="bg1"/>
                </a:solidFill>
              </a:rPr>
              <a:t>Ánh</a:t>
            </a:r>
            <a:r>
              <a:rPr lang="en-US" dirty="0">
                <a:solidFill>
                  <a:schemeClr val="bg1"/>
                </a:solidFill>
              </a:rPr>
              <a:t> 0977247475 THCS Quang Minh- </a:t>
            </a:r>
            <a:r>
              <a:rPr lang="en-US" dirty="0" err="1">
                <a:solidFill>
                  <a:schemeClr val="bg1"/>
                </a:solidFill>
              </a:rPr>
              <a:t>Mê</a:t>
            </a:r>
            <a:r>
              <a:rPr lang="en-US" dirty="0">
                <a:solidFill>
                  <a:schemeClr val="bg1"/>
                </a:solidFill>
              </a:rPr>
              <a:t> Linh - </a:t>
            </a:r>
            <a:r>
              <a:rPr lang="en-US" dirty="0" err="1">
                <a:solidFill>
                  <a:schemeClr val="bg1"/>
                </a:solidFill>
              </a:rPr>
              <a:t>Hà</a:t>
            </a:r>
            <a:r>
              <a:rPr lang="en-US" dirty="0">
                <a:solidFill>
                  <a:schemeClr val="bg1"/>
                </a:solidFill>
              </a:rPr>
              <a:t> </a:t>
            </a:r>
            <a:r>
              <a:rPr lang="en-US" dirty="0" err="1">
                <a:solidFill>
                  <a:schemeClr val="bg1"/>
                </a:solidFill>
              </a:rPr>
              <a:t>Nội</a:t>
            </a:r>
            <a:endParaRPr lang="en-US" dirty="0">
              <a:solidFill>
                <a:schemeClr val="bg1"/>
              </a:solidFill>
            </a:endParaRPr>
          </a:p>
        </p:txBody>
      </p:sp>
    </p:spTree>
    <p:extLst>
      <p:ext uri="{BB962C8B-B14F-4D97-AF65-F5344CB8AC3E}">
        <p14:creationId xmlns:p14="http://schemas.microsoft.com/office/powerpoint/2010/main" val="266192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18092079"/>
              </p:ext>
            </p:extLst>
          </p:nvPr>
        </p:nvGraphicFramePr>
        <p:xfrm>
          <a:off x="422033" y="759654"/>
          <a:ext cx="11176886" cy="5641146"/>
        </p:xfrm>
        <a:graphic>
          <a:graphicData uri="http://schemas.openxmlformats.org/drawingml/2006/table">
            <a:tbl>
              <a:tblPr firstRow="1" firstCol="1" bandRow="1"/>
              <a:tblGrid>
                <a:gridCol w="3137094">
                  <a:extLst>
                    <a:ext uri="{9D8B030D-6E8A-4147-A177-3AD203B41FA5}">
                      <a16:colId xmlns:a16="http://schemas.microsoft.com/office/drawing/2014/main" val="1947272083"/>
                    </a:ext>
                  </a:extLst>
                </a:gridCol>
                <a:gridCol w="8039792">
                  <a:extLst>
                    <a:ext uri="{9D8B030D-6E8A-4147-A177-3AD203B41FA5}">
                      <a16:colId xmlns:a16="http://schemas.microsoft.com/office/drawing/2014/main" val="89689272"/>
                    </a:ext>
                  </a:extLst>
                </a:gridCol>
              </a:tblGrid>
              <a:tr h="514912">
                <a:tc>
                  <a:txBody>
                    <a:bodyPr/>
                    <a:lstStyle/>
                    <a:p>
                      <a:pPr algn="l">
                        <a:lnSpc>
                          <a:spcPct val="107000"/>
                        </a:lnSpc>
                        <a:spcAft>
                          <a:spcPts val="0"/>
                        </a:spcAft>
                        <a:tabLst>
                          <a:tab pos="57150" algn="l"/>
                        </a:tabLst>
                      </a:pPr>
                      <a:r>
                        <a:rPr lang="de-DE"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Tiêu chí, mức điểm</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tabLst>
                          <a:tab pos="57150" algn="l"/>
                        </a:tabLst>
                      </a:pPr>
                      <a:r>
                        <a:rPr lang="de-DE"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Yêu cầu cần đảm bảo</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186872726"/>
                  </a:ext>
                </a:extLst>
              </a:tr>
              <a:tr h="5126234">
                <a:tc>
                  <a:txBody>
                    <a:bodyPr/>
                    <a:lstStyle/>
                    <a:p>
                      <a:pPr algn="l">
                        <a:lnSpc>
                          <a:spcPct val="107000"/>
                        </a:lnSpc>
                        <a:spcAft>
                          <a:spcPts val="0"/>
                        </a:spcAft>
                        <a:tabLst>
                          <a:tab pos="57150" algn="l"/>
                        </a:tabLst>
                      </a:pPr>
                      <a:r>
                        <a:rPr lang="de-DE"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Nội dung( 6,5đ)</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indent="0" algn="just" defTabSz="914400" rtl="0" eaLnBrk="1" fontAlgn="auto" latinLnBrk="0" hangingPunct="1">
                        <a:lnSpc>
                          <a:spcPct val="107000"/>
                        </a:lnSpc>
                        <a:spcBef>
                          <a:spcPts val="0"/>
                        </a:spcBef>
                        <a:spcAft>
                          <a:spcPts val="0"/>
                        </a:spcAft>
                        <a:buClrTx/>
                        <a:buSzTx/>
                        <a:buFontTx/>
                        <a:buNone/>
                        <a:tabLst>
                          <a:tab pos="1386840" algn="l"/>
                        </a:tabLst>
                        <a:defRPr/>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 lời kể của dân làng,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nhìn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cách ăn mặc, hành động, thái độ khi tiếp khách ta nhận thấy ở Võ Tòng là một người dân Nam Bộ chất phác, </a:t>
                      </a:r>
                      <a:r>
                        <a:rPr lang="de-DE"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 người cô độc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sống giữa rừng</a:t>
                      </a:r>
                      <a:r>
                        <a:rPr lang="de-DE"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kì </a:t>
                      </a:r>
                      <a:r>
                        <a:rPr lang="de-DE"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 dị tướng</a:t>
                      </a:r>
                      <a:r>
                        <a:rPr lang="de-DE"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nhưng mang nét đẹp của người Nam Bộ dũng cảm, kiên trung, tính tình </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thẳng thắn, </a:t>
                      </a:r>
                      <a:r>
                        <a:rPr lang="de-DE"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bộc trực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luôn sẵn lòng giúp đỡ mọi người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tabLst>
                          <a:tab pos="1386840" algn="l"/>
                        </a:tabLst>
                      </a:pP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92180792"/>
                  </a:ext>
                </a:extLst>
              </a:tr>
            </a:tbl>
          </a:graphicData>
        </a:graphic>
      </p:graphicFrame>
    </p:spTree>
    <p:extLst>
      <p:ext uri="{BB962C8B-B14F-4D97-AF65-F5344CB8AC3E}">
        <p14:creationId xmlns:p14="http://schemas.microsoft.com/office/powerpoint/2010/main" val="1639295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421971729"/>
              </p:ext>
            </p:extLst>
          </p:nvPr>
        </p:nvGraphicFramePr>
        <p:xfrm>
          <a:off x="504967" y="1378423"/>
          <a:ext cx="11354307" cy="4174744"/>
        </p:xfrm>
        <a:graphic>
          <a:graphicData uri="http://schemas.openxmlformats.org/drawingml/2006/table">
            <a:tbl>
              <a:tblPr firstRow="1" firstCol="1" bandRow="1"/>
              <a:tblGrid>
                <a:gridCol w="6332561">
                  <a:extLst>
                    <a:ext uri="{9D8B030D-6E8A-4147-A177-3AD203B41FA5}">
                      <a16:colId xmlns:a16="http://schemas.microsoft.com/office/drawing/2014/main" val="3558723377"/>
                    </a:ext>
                  </a:extLst>
                </a:gridCol>
                <a:gridCol w="5021746">
                  <a:extLst>
                    <a:ext uri="{9D8B030D-6E8A-4147-A177-3AD203B41FA5}">
                      <a16:colId xmlns:a16="http://schemas.microsoft.com/office/drawing/2014/main" val="2322595655"/>
                    </a:ext>
                  </a:extLst>
                </a:gridCol>
              </a:tblGrid>
              <a:tr h="977674">
                <a:tc>
                  <a:txBody>
                    <a:bodyPr/>
                    <a:lstStyle/>
                    <a:p>
                      <a:pPr algn="just">
                        <a:lnSpc>
                          <a:spcPct val="107000"/>
                        </a:lnSpc>
                        <a:spcAft>
                          <a:spcPts val="0"/>
                        </a:spcAft>
                        <a:tabLst>
                          <a:tab pos="57150" algn="l"/>
                        </a:tabLst>
                      </a:pPr>
                      <a:r>
                        <a:rPr lang="de-DE"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 Sự thống nhất đề tài (0,5đ)</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de-DE"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 câu văn có sự liên kết về đề tài.</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60132259"/>
                  </a:ext>
                </a:extLst>
              </a:tr>
              <a:tr h="977674">
                <a:tc>
                  <a:txBody>
                    <a:bodyPr/>
                    <a:lstStyle/>
                    <a:p>
                      <a:pPr algn="just">
                        <a:lnSpc>
                          <a:spcPct val="107000"/>
                        </a:lnSpc>
                        <a:spcAft>
                          <a:spcPts val="0"/>
                        </a:spcAft>
                        <a:tabLst>
                          <a:tab pos="57150" algn="l"/>
                        </a:tabLst>
                      </a:pPr>
                      <a:r>
                        <a:rPr lang="de-DE"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 Liên kết câu và đoạn văn</a:t>
                      </a:r>
                      <a:r>
                        <a:rPr lang="vi-VN"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(0,5đ)</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tabLst>
                          <a:tab pos="57150" algn="l"/>
                        </a:tabLst>
                      </a:pPr>
                      <a:r>
                        <a:rPr lang="de-DE"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 văn có sự liên kết chặt chẽ</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795640719"/>
                  </a:ext>
                </a:extLst>
              </a:tr>
              <a:tr h="977674">
                <a:tc>
                  <a:txBody>
                    <a:bodyPr/>
                    <a:lstStyle/>
                    <a:p>
                      <a:pPr algn="just">
                        <a:lnSpc>
                          <a:spcPct val="107000"/>
                        </a:lnSpc>
                        <a:spcAft>
                          <a:spcPts val="0"/>
                        </a:spcAft>
                        <a:tabLst>
                          <a:tab pos="57150" algn="l"/>
                        </a:tabLst>
                      </a:pPr>
                      <a:r>
                        <a:rPr lang="de-DE"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 Sáng tạo,chữ viết</a:t>
                      </a:r>
                      <a:r>
                        <a:rPr lang="vi-VN"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(1đ)</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tabLst>
                          <a:tab pos="57150" algn="l"/>
                        </a:tabLst>
                      </a:pPr>
                      <a:r>
                        <a:rPr lang="de-DE"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 sáng tạo trong cách diễn đạt, chữ viết đúng chính tả ngữ pháp</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147200330"/>
                  </a:ext>
                </a:extLst>
              </a:tr>
              <a:tr h="488838">
                <a:tc>
                  <a:txBody>
                    <a:bodyPr/>
                    <a:lstStyle/>
                    <a:p>
                      <a:pPr algn="just">
                        <a:lnSpc>
                          <a:spcPct val="107000"/>
                        </a:lnSpc>
                        <a:spcAft>
                          <a:spcPts val="0"/>
                        </a:spcAft>
                        <a:tabLst>
                          <a:tab pos="57150" algn="l"/>
                        </a:tabLst>
                      </a:pPr>
                      <a:r>
                        <a:rPr lang="de-DE" sz="3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 Trình bày (0,5 đ)</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tabLst>
                          <a:tab pos="57150" algn="l"/>
                        </a:tabLst>
                      </a:pPr>
                      <a:r>
                        <a:rPr lang="de-DE"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 bày rõ ràng, sạch đẹp.</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173399377"/>
                  </a:ext>
                </a:extLst>
              </a:tr>
            </a:tbl>
          </a:graphicData>
        </a:graphic>
      </p:graphicFrame>
      <p:graphicFrame>
        <p:nvGraphicFramePr>
          <p:cNvPr id="6" name="Table 5"/>
          <p:cNvGraphicFramePr>
            <a:graphicFrameLocks noGrp="1"/>
          </p:cNvGraphicFramePr>
          <p:nvPr/>
        </p:nvGraphicFramePr>
        <p:xfrm>
          <a:off x="504967" y="863511"/>
          <a:ext cx="11354307" cy="514912"/>
        </p:xfrm>
        <a:graphic>
          <a:graphicData uri="http://schemas.openxmlformats.org/drawingml/2006/table">
            <a:tbl>
              <a:tblPr firstRow="1" firstCol="1" bandRow="1"/>
              <a:tblGrid>
                <a:gridCol w="6346209">
                  <a:extLst>
                    <a:ext uri="{9D8B030D-6E8A-4147-A177-3AD203B41FA5}">
                      <a16:colId xmlns:a16="http://schemas.microsoft.com/office/drawing/2014/main" val="3850219636"/>
                    </a:ext>
                  </a:extLst>
                </a:gridCol>
                <a:gridCol w="5008098">
                  <a:extLst>
                    <a:ext uri="{9D8B030D-6E8A-4147-A177-3AD203B41FA5}">
                      <a16:colId xmlns:a16="http://schemas.microsoft.com/office/drawing/2014/main" val="2929861734"/>
                    </a:ext>
                  </a:extLst>
                </a:gridCol>
              </a:tblGrid>
              <a:tr h="514912">
                <a:tc>
                  <a:txBody>
                    <a:bodyPr/>
                    <a:lstStyle/>
                    <a:p>
                      <a:pPr algn="l">
                        <a:lnSpc>
                          <a:spcPct val="107000"/>
                        </a:lnSpc>
                        <a:spcAft>
                          <a:spcPts val="0"/>
                        </a:spcAft>
                        <a:tabLst>
                          <a:tab pos="57150" algn="l"/>
                        </a:tabLst>
                      </a:pPr>
                      <a:r>
                        <a:rPr lang="de-DE"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Tiêu chí, mức điểm</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tabLst>
                          <a:tab pos="57150" algn="l"/>
                        </a:tabLst>
                      </a:pPr>
                      <a:r>
                        <a:rPr lang="de-DE"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Yêu cầu cần đảm bảo</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049" marR="290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184724189"/>
                  </a:ext>
                </a:extLst>
              </a:tr>
            </a:tbl>
          </a:graphicData>
        </a:graphic>
      </p:graphicFrame>
    </p:spTree>
    <p:extLst>
      <p:ext uri="{BB962C8B-B14F-4D97-AF65-F5344CB8AC3E}">
        <p14:creationId xmlns:p14="http://schemas.microsoft.com/office/powerpoint/2010/main" val="3799090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0393" y="2472321"/>
            <a:ext cx="9867331" cy="1110689"/>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Bài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5: </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Bằng</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đoạn</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ngắn</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giới</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thiệu</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đặc</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sắc</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nội</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dung,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nghệ</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thuật</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đoạn</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bản</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1634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23161" y="220441"/>
            <a:ext cx="11213911" cy="553357"/>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*Rubrics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đánh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giá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đặc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sắc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nội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dung,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nghệ</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thuật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đoạn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bản</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p:cNvGraphicFramePr>
            <a:graphicFrameLocks noGrp="1"/>
          </p:cNvGraphicFramePr>
          <p:nvPr/>
        </p:nvGraphicFramePr>
        <p:xfrm>
          <a:off x="523161" y="1064526"/>
          <a:ext cx="11213913" cy="5598965"/>
        </p:xfrm>
        <a:graphic>
          <a:graphicData uri="http://schemas.openxmlformats.org/drawingml/2006/table">
            <a:tbl>
              <a:tblPr firstRow="1" firstCol="1" bandRow="1"/>
              <a:tblGrid>
                <a:gridCol w="1414821">
                  <a:extLst>
                    <a:ext uri="{9D8B030D-6E8A-4147-A177-3AD203B41FA5}">
                      <a16:colId xmlns:a16="http://schemas.microsoft.com/office/drawing/2014/main" val="586173482"/>
                    </a:ext>
                  </a:extLst>
                </a:gridCol>
                <a:gridCol w="2292824">
                  <a:extLst>
                    <a:ext uri="{9D8B030D-6E8A-4147-A177-3AD203B41FA5}">
                      <a16:colId xmlns:a16="http://schemas.microsoft.com/office/drawing/2014/main" val="4230350627"/>
                    </a:ext>
                  </a:extLst>
                </a:gridCol>
                <a:gridCol w="2988860">
                  <a:extLst>
                    <a:ext uri="{9D8B030D-6E8A-4147-A177-3AD203B41FA5}">
                      <a16:colId xmlns:a16="http://schemas.microsoft.com/office/drawing/2014/main" val="3021325930"/>
                    </a:ext>
                  </a:extLst>
                </a:gridCol>
                <a:gridCol w="2031730">
                  <a:extLst>
                    <a:ext uri="{9D8B030D-6E8A-4147-A177-3AD203B41FA5}">
                      <a16:colId xmlns:a16="http://schemas.microsoft.com/office/drawing/2014/main" val="4205486707"/>
                    </a:ext>
                  </a:extLst>
                </a:gridCol>
                <a:gridCol w="2485678">
                  <a:extLst>
                    <a:ext uri="{9D8B030D-6E8A-4147-A177-3AD203B41FA5}">
                      <a16:colId xmlns:a16="http://schemas.microsoft.com/office/drawing/2014/main" val="3674486481"/>
                    </a:ext>
                  </a:extLst>
                </a:gridCol>
              </a:tblGrid>
              <a:tr h="239258">
                <a:tc rowSpan="2">
                  <a:txBody>
                    <a:bodyPr/>
                    <a:lstStyle/>
                    <a:p>
                      <a:pPr algn="just">
                        <a:lnSpc>
                          <a:spcPct val="107000"/>
                        </a:lnSpc>
                        <a:spcAft>
                          <a:spcPts val="0"/>
                        </a:spcAft>
                      </a:pPr>
                      <a:r>
                        <a:rPr lang="en-US" sz="2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Tiêu chí</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just">
                        <a:lnSpc>
                          <a:spcPct val="107000"/>
                        </a:lnSpc>
                        <a:spcAft>
                          <a:spcPts val="0"/>
                        </a:spcAft>
                      </a:pPr>
                      <a:r>
                        <a:rPr lang="en-US" sz="2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Mức độ đánh giá</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49249562"/>
                  </a:ext>
                </a:extLst>
              </a:tr>
              <a:tr h="478515">
                <a:tc vMerge="1">
                  <a:txBody>
                    <a:bodyPr/>
                    <a:lstStyle/>
                    <a:p>
                      <a:endParaRPr lang="en-US"/>
                    </a:p>
                  </a:txBody>
                  <a:tcPr/>
                </a:tc>
                <a:tc>
                  <a:txBody>
                    <a:bodyPr/>
                    <a:lstStyle/>
                    <a:p>
                      <a:pPr algn="l">
                        <a:lnSpc>
                          <a:spcPct val="107000"/>
                        </a:lnSpc>
                        <a:spcAft>
                          <a:spcPts val="0"/>
                        </a:spcAft>
                      </a:pP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Mức</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xuất</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sắc</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n-US" sz="2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Mức khá</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n-US" sz="2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Mức đạt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Mức</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đạt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3808326"/>
                  </a:ext>
                </a:extLst>
              </a:tr>
              <a:tr h="3828121">
                <a:tc>
                  <a:txBody>
                    <a:bodyPr/>
                    <a:lstStyle/>
                    <a:p>
                      <a:pPr algn="just">
                        <a:lnSpc>
                          <a:spcPct val="107000"/>
                        </a:lnSpc>
                        <a:spcAft>
                          <a:spcPts val="0"/>
                        </a:spcAft>
                      </a:pP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Bố</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cục</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Đảm</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bố</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cục</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Đảm</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bố</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cục</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Chưa</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đảm</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liền</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thụt</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thò</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dòng</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chưa</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hoa</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lùi</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dòng</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đảm</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bố</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cục</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đảm</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Đảm</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bố</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cục</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lùi</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dòng</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thụt</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thò</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Đảm</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bố</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cục</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đảm</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bố</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cục</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lùi</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dòng</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thụt</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thò</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hết</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dòng</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250881896"/>
                  </a:ext>
                </a:extLst>
              </a:tr>
            </a:tbl>
          </a:graphicData>
        </a:graphic>
      </p:graphicFrame>
    </p:spTree>
    <p:extLst>
      <p:ext uri="{BB962C8B-B14F-4D97-AF65-F5344CB8AC3E}">
        <p14:creationId xmlns:p14="http://schemas.microsoft.com/office/powerpoint/2010/main" val="35172004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86602" y="354843"/>
          <a:ext cx="11668836" cy="6369539"/>
        </p:xfrm>
        <a:graphic>
          <a:graphicData uri="http://schemas.openxmlformats.org/drawingml/2006/table">
            <a:tbl>
              <a:tblPr firstRow="1" firstCol="1" bandRow="1"/>
              <a:tblGrid>
                <a:gridCol w="1472217">
                  <a:extLst>
                    <a:ext uri="{9D8B030D-6E8A-4147-A177-3AD203B41FA5}">
                      <a16:colId xmlns:a16="http://schemas.microsoft.com/office/drawing/2014/main" val="586173482"/>
                    </a:ext>
                  </a:extLst>
                </a:gridCol>
                <a:gridCol w="2385839">
                  <a:extLst>
                    <a:ext uri="{9D8B030D-6E8A-4147-A177-3AD203B41FA5}">
                      <a16:colId xmlns:a16="http://schemas.microsoft.com/office/drawing/2014/main" val="4230350627"/>
                    </a:ext>
                  </a:extLst>
                </a:gridCol>
                <a:gridCol w="2774757">
                  <a:extLst>
                    <a:ext uri="{9D8B030D-6E8A-4147-A177-3AD203B41FA5}">
                      <a16:colId xmlns:a16="http://schemas.microsoft.com/office/drawing/2014/main" val="3021325930"/>
                    </a:ext>
                  </a:extLst>
                </a:gridCol>
                <a:gridCol w="2449507">
                  <a:extLst>
                    <a:ext uri="{9D8B030D-6E8A-4147-A177-3AD203B41FA5}">
                      <a16:colId xmlns:a16="http://schemas.microsoft.com/office/drawing/2014/main" val="4205486707"/>
                    </a:ext>
                  </a:extLst>
                </a:gridCol>
                <a:gridCol w="2586516">
                  <a:extLst>
                    <a:ext uri="{9D8B030D-6E8A-4147-A177-3AD203B41FA5}">
                      <a16:colId xmlns:a16="http://schemas.microsoft.com/office/drawing/2014/main" val="3674486481"/>
                    </a:ext>
                  </a:extLst>
                </a:gridCol>
              </a:tblGrid>
              <a:tr h="460225">
                <a:tc rowSpan="2">
                  <a:txBody>
                    <a:bodyPr/>
                    <a:lstStyle/>
                    <a:p>
                      <a:pPr algn="just">
                        <a:lnSpc>
                          <a:spcPct val="107000"/>
                        </a:lnSpc>
                        <a:spcAft>
                          <a:spcPts val="0"/>
                        </a:spcAft>
                      </a:pP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Tiêu</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chí</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just">
                        <a:lnSpc>
                          <a:spcPct val="107000"/>
                        </a:lnSpc>
                        <a:spcAft>
                          <a:spcPts val="0"/>
                        </a:spcAft>
                      </a:pP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Mức</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đánh</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giá</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49249562"/>
                  </a:ext>
                </a:extLst>
              </a:tr>
              <a:tr h="477011">
                <a:tc vMerge="1">
                  <a:txBody>
                    <a:bodyPr/>
                    <a:lstStyle/>
                    <a:p>
                      <a:endParaRPr lang="en-US"/>
                    </a:p>
                  </a:txBody>
                  <a:tcPr/>
                </a:tc>
                <a:tc>
                  <a:txBody>
                    <a:bodyPr/>
                    <a:lstStyle/>
                    <a:p>
                      <a:pPr algn="l">
                        <a:lnSpc>
                          <a:spcPct val="107000"/>
                        </a:lnSpc>
                        <a:spcAft>
                          <a:spcPts val="0"/>
                        </a:spcAft>
                      </a:pP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Mức</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xuất</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sắc</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Mức</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khá</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Mức</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đạt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Mức</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đạt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3808326"/>
                  </a:ext>
                </a:extLst>
              </a:tr>
              <a:tr h="2570238">
                <a:tc>
                  <a:txBody>
                    <a:bodyPr/>
                    <a:lstStyle/>
                    <a:p>
                      <a:pPr algn="just">
                        <a:lnSpc>
                          <a:spcPct val="107000"/>
                        </a:lnSpc>
                        <a:spcAft>
                          <a:spcPts val="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dung</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đầy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đủ</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dung</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sâu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sâu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chạm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Chạm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 ý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sâu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chạm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 ý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 ý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250881896"/>
                  </a:ext>
                </a:extLst>
              </a:tr>
              <a:tr h="2862065">
                <a:tc>
                  <a:txBody>
                    <a:bodyPr/>
                    <a:lstStyle/>
                    <a:p>
                      <a:pPr algn="just">
                        <a:lnSpc>
                          <a:spcPct val="107000"/>
                        </a:lnSpc>
                        <a:spcAft>
                          <a:spcPts val="0"/>
                        </a:spcAft>
                      </a:pP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Giới thiệu nghệ thuật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Giới thiệu đầy đủ ba ý nội dung</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Giới thiệu được hai ý nội dung sâu sắc hoặc một ý sâu sắc, còn chạm hai ý còn lại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Chạm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 ý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sâu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chạm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 ý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 ý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332991348"/>
                  </a:ext>
                </a:extLst>
              </a:tr>
            </a:tbl>
          </a:graphicData>
        </a:graphic>
      </p:graphicFrame>
    </p:spTree>
    <p:extLst>
      <p:ext uri="{BB962C8B-B14F-4D97-AF65-F5344CB8AC3E}">
        <p14:creationId xmlns:p14="http://schemas.microsoft.com/office/powerpoint/2010/main" val="27814474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427627" y="614151"/>
          <a:ext cx="11213913" cy="5906792"/>
        </p:xfrm>
        <a:graphic>
          <a:graphicData uri="http://schemas.openxmlformats.org/drawingml/2006/table">
            <a:tbl>
              <a:tblPr firstRow="1" firstCol="1" bandRow="1"/>
              <a:tblGrid>
                <a:gridCol w="1483060">
                  <a:extLst>
                    <a:ext uri="{9D8B030D-6E8A-4147-A177-3AD203B41FA5}">
                      <a16:colId xmlns:a16="http://schemas.microsoft.com/office/drawing/2014/main" val="586173482"/>
                    </a:ext>
                  </a:extLst>
                </a:gridCol>
                <a:gridCol w="2224585">
                  <a:extLst>
                    <a:ext uri="{9D8B030D-6E8A-4147-A177-3AD203B41FA5}">
                      <a16:colId xmlns:a16="http://schemas.microsoft.com/office/drawing/2014/main" val="4230350627"/>
                    </a:ext>
                  </a:extLst>
                </a:gridCol>
                <a:gridCol w="2634018">
                  <a:extLst>
                    <a:ext uri="{9D8B030D-6E8A-4147-A177-3AD203B41FA5}">
                      <a16:colId xmlns:a16="http://schemas.microsoft.com/office/drawing/2014/main" val="3021325930"/>
                    </a:ext>
                  </a:extLst>
                </a:gridCol>
                <a:gridCol w="2386572">
                  <a:extLst>
                    <a:ext uri="{9D8B030D-6E8A-4147-A177-3AD203B41FA5}">
                      <a16:colId xmlns:a16="http://schemas.microsoft.com/office/drawing/2014/main" val="4205486707"/>
                    </a:ext>
                  </a:extLst>
                </a:gridCol>
                <a:gridCol w="2485678">
                  <a:extLst>
                    <a:ext uri="{9D8B030D-6E8A-4147-A177-3AD203B41FA5}">
                      <a16:colId xmlns:a16="http://schemas.microsoft.com/office/drawing/2014/main" val="3674486481"/>
                    </a:ext>
                  </a:extLst>
                </a:gridCol>
              </a:tblGrid>
              <a:tr h="379616">
                <a:tc rowSpan="2">
                  <a:txBody>
                    <a:bodyPr/>
                    <a:lstStyle/>
                    <a:p>
                      <a:pPr algn="just">
                        <a:lnSpc>
                          <a:spcPct val="107000"/>
                        </a:lnSpc>
                        <a:spcAft>
                          <a:spcPts val="0"/>
                        </a:spcAft>
                      </a:pP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Tiêu</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chí</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just">
                        <a:lnSpc>
                          <a:spcPct val="107000"/>
                        </a:lnSpc>
                        <a:spcAft>
                          <a:spcPts val="0"/>
                        </a:spcAft>
                      </a:pP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Mức</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đánh</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giá</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49249562"/>
                  </a:ext>
                </a:extLst>
              </a:tr>
              <a:tr h="379616">
                <a:tc vMerge="1">
                  <a:txBody>
                    <a:bodyPr/>
                    <a:lstStyle/>
                    <a:p>
                      <a:endParaRPr lang="en-US"/>
                    </a:p>
                  </a:txBody>
                  <a:tcPr/>
                </a:tc>
                <a:tc>
                  <a:txBody>
                    <a:bodyPr/>
                    <a:lstStyle/>
                    <a:p>
                      <a:pPr algn="l">
                        <a:lnSpc>
                          <a:spcPct val="107000"/>
                        </a:lnSpc>
                        <a:spcAft>
                          <a:spcPts val="0"/>
                        </a:spcAft>
                      </a:pP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Mức</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xuất</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sắc</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n-US" sz="2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Mức khá</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n-US" sz="2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Mức đạt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Mức</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đạt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3808326"/>
                  </a:ext>
                </a:extLst>
              </a:tr>
              <a:tr h="1068186">
                <a:tc>
                  <a:txBody>
                    <a:bodyPr/>
                    <a:lstStyle/>
                    <a:p>
                      <a:pPr algn="just">
                        <a:lnSpc>
                          <a:spcPct val="107000"/>
                        </a:lnSpc>
                        <a:spcAft>
                          <a:spcPts val="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Chữ</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viết,trình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bày</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Chữ</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sạch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sẽ</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chuẩn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dùng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Chữ</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sạch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chuẩn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chỗ</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gạch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xóa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Chữ</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đúng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chỗ</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gạch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xóa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dùng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 bày bẩn, chữ viết sai chính tả, khá nhiều lỗi dùng từ đặt câu</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250881896"/>
                  </a:ext>
                </a:extLst>
              </a:tr>
              <a:tr h="1797707">
                <a:tc>
                  <a:txBody>
                    <a:bodyPr/>
                    <a:lstStyle/>
                    <a:p>
                      <a:pPr algn="just">
                        <a:lnSpc>
                          <a:spcPct val="107000"/>
                        </a:lnSpc>
                        <a:spcAft>
                          <a:spcPts val="0"/>
                        </a:spcAft>
                      </a:pP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 tạo</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 sự sáng tạo trong cách giới thiệu.</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 sáng tạo trong cách trình bày, diễn đạt.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chỗ</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diễn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đạt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tạo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tạo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332991348"/>
                  </a:ext>
                </a:extLst>
              </a:tr>
            </a:tbl>
          </a:graphicData>
        </a:graphic>
      </p:graphicFrame>
    </p:spTree>
    <p:extLst>
      <p:ext uri="{BB962C8B-B14F-4D97-AF65-F5344CB8AC3E}">
        <p14:creationId xmlns:p14="http://schemas.microsoft.com/office/powerpoint/2010/main" val="36300494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136478" y="450376"/>
            <a:ext cx="11859903" cy="6048898"/>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454957" y="627892"/>
            <a:ext cx="11222943" cy="5693866"/>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ài 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đoạn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trích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trả</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hỏi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phía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dưới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nắng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ráo</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như</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hôm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nay,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rừng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hiện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tất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vẻ</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uy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tráng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lệ</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ánh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mặt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óng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thân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tràm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vỏ</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trắng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vươn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thẳng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chẳng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khác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gì</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nến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khổng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lồ</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lá</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rủ</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phất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phơ</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như</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lá</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liễu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bạt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biển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lá</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rờn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đã</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bắt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ngã</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sang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màu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úa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ngát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dậy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mùi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hương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lá</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tràm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bị</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hun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dưới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mặt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chim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ngớt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vang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vọng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mãi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cao</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thẳm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cùng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trảng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rộng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chung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quanh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lùm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bụi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thấp</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mọc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theo</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lạch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nước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nơi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mà</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sắc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lá</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còn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ta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thể</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nghe</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gió</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vù</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vù</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bất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tận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nghìn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loại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trùng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ngớt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bay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bay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lại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bông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nhiệt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đới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sặc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sỡ</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vừa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lộng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lẫy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nở</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đã</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vội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tàn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nhanh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nắng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Đất</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rừng</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phương</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Nam</a:t>
            </a:r>
            <a:r>
              <a:rPr kumimoji="0" lang="vi-VN"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Đoàn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Giỏi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76736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95422" y="590843"/>
            <a:ext cx="11676184" cy="5767753"/>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5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5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548284" y="826003"/>
            <a:ext cx="11258134" cy="5262979"/>
          </a:xfrm>
          <a:prstGeom prst="rect">
            <a:avLst/>
          </a:prstGeom>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1</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Phương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thức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biểu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đạt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chính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đoạn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văn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gì</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2.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thân</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cây</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tràm</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vỏ</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trắng</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vươn</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thẳng</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lên</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trời</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chẳng</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khác</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gì</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cây</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nến</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khổng</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lồ</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lá</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rủ</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phất</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phơ</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như</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lá</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liễu</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bạt</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ngàn</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giả</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đã</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sử</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dụng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biện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pháp</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gì?</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3</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Nội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dung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chính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đoạn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văn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gì</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4.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Đọc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đoạn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văn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học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tập</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gì</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văn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miêu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tả</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5. </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Qua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đoạn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văn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thấy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cần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thái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độ</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ứng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ứng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xử</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như</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thế</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nào</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thiên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2553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70709" y="1228299"/>
            <a:ext cx="11575548" cy="4844956"/>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518615" y="1456473"/>
            <a:ext cx="11133058" cy="4702569"/>
          </a:xfrm>
          <a:prstGeom prst="rect">
            <a:avLst/>
          </a:prstGeom>
        </p:spPr>
        <p:txBody>
          <a:bodyPr wrap="square">
            <a:spAutoFit/>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1: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Phương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biểu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đạt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Miêu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tả</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2: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Biện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pháp</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từ</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so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sánh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Những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thân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cây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tràm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so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sánh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Cây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nến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khổng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lồ</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đầu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lá</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cây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tràm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so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sánh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đầu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lá</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liễu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defTabSz="457200" rtl="0" eaLnBrk="1" fontAlgn="auto" latinLnBrk="0" hangingPunct="1">
              <a:lnSpc>
                <a:spcPct val="107000"/>
              </a:lnSpc>
              <a:spcBef>
                <a:spcPts val="0"/>
              </a:spcBef>
              <a:spcAft>
                <a:spcPts val="0"/>
              </a:spcAft>
              <a:buClrTx/>
              <a:buSzTx/>
              <a:buFontTx/>
              <a:buNone/>
              <a:tabLst>
                <a:tab pos="5935980" algn="l"/>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3.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Nội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dung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chính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đoạn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Cảnh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thiên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nhiên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rừng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U Minh -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miền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Tây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Nam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Bộ</a:t>
            </a:r>
            <a:r>
              <a:rPr lang="vi-VN" sz="2800" noProof="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thật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sôi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giàu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chất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thơ</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4.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Bài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học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làm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miêu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tả</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quan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sát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liên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tưởng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cảm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nhận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tinh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tế</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bằng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tâm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hồn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5.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HS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trình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bày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ứng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ứng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xử</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thiên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nhiên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Yêu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thiên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nhiên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tôn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trọng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thiên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nhiên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ý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bảo</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vệ</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thiên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nhiên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3" name="Rectangle 2"/>
          <p:cNvSpPr/>
          <p:nvPr/>
        </p:nvSpPr>
        <p:spPr>
          <a:xfrm>
            <a:off x="673267" y="397970"/>
            <a:ext cx="3732112" cy="522259"/>
          </a:xfrm>
          <a:prstGeom prst="rect">
            <a:avLst/>
          </a:prstGeom>
        </p:spPr>
        <p:txBody>
          <a:bodyPr wrap="none">
            <a:spAutoFit/>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SẢN PHẨM DỰ KIẾN</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431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436098" y="872195"/>
          <a:ext cx="11465170" cy="5671871"/>
        </p:xfrm>
        <a:graphic>
          <a:graphicData uri="http://schemas.openxmlformats.org/drawingml/2006/table">
            <a:tbl>
              <a:tblPr firstRow="1" firstCol="1" bandRow="1"/>
              <a:tblGrid>
                <a:gridCol w="802483">
                  <a:extLst>
                    <a:ext uri="{9D8B030D-6E8A-4147-A177-3AD203B41FA5}">
                      <a16:colId xmlns:a16="http://schemas.microsoft.com/office/drawing/2014/main" val="318984808"/>
                    </a:ext>
                  </a:extLst>
                </a:gridCol>
                <a:gridCol w="4680860">
                  <a:extLst>
                    <a:ext uri="{9D8B030D-6E8A-4147-A177-3AD203B41FA5}">
                      <a16:colId xmlns:a16="http://schemas.microsoft.com/office/drawing/2014/main" val="1752505267"/>
                    </a:ext>
                  </a:extLst>
                </a:gridCol>
                <a:gridCol w="5981827">
                  <a:extLst>
                    <a:ext uri="{9D8B030D-6E8A-4147-A177-3AD203B41FA5}">
                      <a16:colId xmlns:a16="http://schemas.microsoft.com/office/drawing/2014/main" val="2421122115"/>
                    </a:ext>
                  </a:extLst>
                </a:gridCol>
              </a:tblGrid>
              <a:tr h="925426">
                <a:tc>
                  <a:txBody>
                    <a:bodyPr/>
                    <a:lstStyle/>
                    <a:p>
                      <a:pPr algn="ctr">
                        <a:lnSpc>
                          <a:spcPct val="107000"/>
                        </a:lnSpc>
                        <a:spcAft>
                          <a:spcPts val="0"/>
                        </a:spcAft>
                        <a:tabLst>
                          <a:tab pos="57150" algn="l"/>
                        </a:tabLst>
                      </a:pPr>
                      <a:r>
                        <a:rPr lang="vi-VN" sz="2400" b="1" dirty="0">
                          <a:solidFill>
                            <a:srgbClr val="000000"/>
                          </a:solidFill>
                          <a:effectLst/>
                          <a:latin typeface="+mj-lt"/>
                          <a:ea typeface="Calibri" panose="020F0502020204030204" pitchFamily="34" charset="0"/>
                          <a:cs typeface="Times New Roman" panose="02020603050405020304" pitchFamily="18" charset="0"/>
                        </a:rPr>
                        <a:t>Câu hỏi</a:t>
                      </a: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7000"/>
                        </a:lnSpc>
                        <a:spcAft>
                          <a:spcPts val="0"/>
                        </a:spcAft>
                        <a:tabLst>
                          <a:tab pos="57150" algn="l"/>
                        </a:tabLst>
                      </a:pPr>
                      <a:r>
                        <a:rPr lang="vi-VN" sz="2400" b="1" dirty="0">
                          <a:solidFill>
                            <a:srgbClr val="000000"/>
                          </a:solidFill>
                          <a:effectLst/>
                          <a:latin typeface="+mj-lt"/>
                          <a:ea typeface="Calibri" panose="020F0502020204030204" pitchFamily="34" charset="0"/>
                          <a:cs typeface="Times New Roman" panose="02020603050405020304" pitchFamily="18" charset="0"/>
                        </a:rPr>
                        <a:t>Nội dung câu hỏi</a:t>
                      </a:r>
                      <a:endParaRPr lang="en-US" sz="2400" dirty="0">
                        <a:effectLst/>
                        <a:latin typeface="+mj-lt"/>
                        <a:ea typeface="Calibri" panose="020F0502020204030204" pitchFamily="34" charset="0"/>
                        <a:cs typeface="Times New Roman" panose="02020603050405020304" pitchFamily="18" charset="0"/>
                      </a:endParaRPr>
                    </a:p>
                    <a:p>
                      <a:pPr algn="ctr">
                        <a:lnSpc>
                          <a:spcPct val="107000"/>
                        </a:lnSpc>
                        <a:spcAft>
                          <a:spcPts val="0"/>
                        </a:spcAft>
                        <a:tabLst>
                          <a:tab pos="57150" algn="l"/>
                        </a:tabLst>
                      </a:pPr>
                      <a:r>
                        <a:rPr lang="vi-VN" sz="2400" b="1" dirty="0">
                          <a:solidFill>
                            <a:srgbClr val="000000"/>
                          </a:solidFill>
                          <a:effectLst/>
                          <a:latin typeface="+mj-lt"/>
                          <a:ea typeface="Calibri" panose="020F0502020204030204" pitchFamily="34" charset="0"/>
                          <a:cs typeface="Times New Roman" panose="02020603050405020304" pitchFamily="18" charset="0"/>
                        </a:rPr>
                        <a:t> </a:t>
                      </a: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7000"/>
                        </a:lnSpc>
                        <a:spcAft>
                          <a:spcPts val="0"/>
                        </a:spcAft>
                        <a:tabLst>
                          <a:tab pos="57150" algn="l"/>
                        </a:tabLst>
                      </a:pPr>
                      <a:r>
                        <a:rPr lang="vi-VN" sz="2400" b="1" dirty="0">
                          <a:solidFill>
                            <a:srgbClr val="000000"/>
                          </a:solidFill>
                          <a:effectLst/>
                          <a:latin typeface="+mj-lt"/>
                          <a:ea typeface="Calibri" panose="020F0502020204030204" pitchFamily="34" charset="0"/>
                          <a:cs typeface="Times New Roman" panose="02020603050405020304" pitchFamily="18" charset="0"/>
                        </a:rPr>
                        <a:t>Trả lời</a:t>
                      </a: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extLst>
                  <a:ext uri="{0D108BD9-81ED-4DB2-BD59-A6C34878D82A}">
                    <a16:rowId xmlns:a16="http://schemas.microsoft.com/office/drawing/2014/main" val="4002040866"/>
                  </a:ext>
                </a:extLst>
              </a:tr>
              <a:tr h="1550490">
                <a:tc>
                  <a:txBody>
                    <a:bodyPr/>
                    <a:lstStyle/>
                    <a:p>
                      <a:pPr algn="just">
                        <a:lnSpc>
                          <a:spcPct val="107000"/>
                        </a:lnSpc>
                        <a:spcAft>
                          <a:spcPts val="0"/>
                        </a:spcAft>
                        <a:tabLst>
                          <a:tab pos="57150" algn="l"/>
                        </a:tabLst>
                      </a:pPr>
                      <a:r>
                        <a:rPr lang="vi-VN" sz="2400" dirty="0">
                          <a:solidFill>
                            <a:srgbClr val="000000"/>
                          </a:solidFill>
                          <a:effectLst/>
                          <a:latin typeface="+mj-lt"/>
                          <a:ea typeface="Calibri" panose="020F0502020204030204" pitchFamily="34" charset="0"/>
                          <a:cs typeface="Times New Roman" panose="02020603050405020304" pitchFamily="18" charset="0"/>
                        </a:rPr>
                        <a:t>9</a:t>
                      </a: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Phương thức tự sự có thể kết hợp với phương thức biểu đạt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4485712"/>
                  </a:ext>
                </a:extLst>
              </a:tr>
              <a:tr h="2313565">
                <a:tc>
                  <a:txBody>
                    <a:bodyPr/>
                    <a:lstStyle/>
                    <a:p>
                      <a:pPr algn="just">
                        <a:lnSpc>
                          <a:spcPct val="107000"/>
                        </a:lnSpc>
                        <a:spcAft>
                          <a:spcPts val="0"/>
                        </a:spcAft>
                        <a:tabLst>
                          <a:tab pos="57150" algn="l"/>
                        </a:tabLst>
                      </a:pPr>
                      <a:r>
                        <a:rPr lang="vi-VN" sz="2400">
                          <a:solidFill>
                            <a:srgbClr val="000000"/>
                          </a:solidFill>
                          <a:effectLst/>
                          <a:latin typeface="+mj-lt"/>
                          <a:ea typeface="Calibri" panose="020F0502020204030204" pitchFamily="34" charset="0"/>
                          <a:cs typeface="Times New Roman" panose="02020603050405020304" pitchFamily="18" charset="0"/>
                        </a:rPr>
                        <a:t>10</a:t>
                      </a:r>
                      <a:endParaRPr lang="en-US" sz="240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r>
                        <a:rPr lang="vi-VN" sz="2400" dirty="0">
                          <a:solidFill>
                            <a:srgbClr val="000000"/>
                          </a:solidFill>
                          <a:effectLst/>
                          <a:latin typeface="+mj-lt"/>
                          <a:ea typeface="Calibri" panose="020F0502020204030204" pitchFamily="34" charset="0"/>
                          <a:cs typeface="Times New Roman" panose="02020603050405020304" pitchFamily="18" charset="0"/>
                        </a:rPr>
                        <a:t> </a:t>
                      </a:r>
                      <a:r>
                        <a:rPr lang="vi-VN" sz="2800" dirty="0">
                          <a:solidFill>
                            <a:srgbClr val="000000"/>
                          </a:solidFill>
                          <a:effectLst/>
                          <a:latin typeface="+mj-lt"/>
                          <a:ea typeface="Calibri" panose="020F0502020204030204" pitchFamily="34" charset="0"/>
                          <a:cs typeface="Times New Roman" panose="02020603050405020304" pitchFamily="18" charset="0"/>
                        </a:rPr>
                        <a:t>Bối cảnh trong tiểu thuyết và truyện ngắn là gì?</a:t>
                      </a:r>
                      <a:endParaRPr lang="en-US" sz="2800" dirty="0">
                        <a:solidFill>
                          <a:srgbClr val="000000"/>
                        </a:solidFill>
                        <a:effectLst/>
                        <a:latin typeface="+mj-lt"/>
                        <a:ea typeface="Calibri" panose="020F0502020204030204" pitchFamily="34" charset="0"/>
                        <a:cs typeface="Times New Roman" panose="02020603050405020304" pitchFamily="18" charset="0"/>
                      </a:endParaRPr>
                    </a:p>
                    <a:p>
                      <a:pPr algn="just">
                        <a:lnSpc>
                          <a:spcPct val="107000"/>
                        </a:lnSpc>
                        <a:spcAft>
                          <a:spcPts val="0"/>
                        </a:spcAft>
                        <a:tabLst>
                          <a:tab pos="57150" algn="l"/>
                        </a:tabLst>
                      </a:pPr>
                      <a:endParaRPr lang="en-US" sz="2800" dirty="0">
                        <a:solidFill>
                          <a:srgbClr val="000000"/>
                        </a:solidFill>
                        <a:effectLst/>
                        <a:latin typeface="+mj-lt"/>
                        <a:ea typeface="Calibri" panose="020F0502020204030204" pitchFamily="34" charset="0"/>
                        <a:cs typeface="Times New Roman" panose="02020603050405020304" pitchFamily="18" charset="0"/>
                      </a:endParaRPr>
                    </a:p>
                    <a:p>
                      <a:pPr algn="just">
                        <a:lnSpc>
                          <a:spcPct val="107000"/>
                        </a:lnSpc>
                        <a:spcAft>
                          <a:spcPts val="0"/>
                        </a:spcAft>
                        <a:tabLst>
                          <a:tab pos="57150" algn="l"/>
                        </a:tabLst>
                      </a:pPr>
                      <a:endParaRPr lang="en-US" sz="2800" dirty="0">
                        <a:solidFill>
                          <a:srgbClr val="000000"/>
                        </a:solidFill>
                        <a:effectLst/>
                        <a:latin typeface="+mj-lt"/>
                        <a:ea typeface="Calibri" panose="020F0502020204030204" pitchFamily="34" charset="0"/>
                        <a:cs typeface="Times New Roman" panose="02020603050405020304" pitchFamily="18" charset="0"/>
                      </a:endParaRPr>
                    </a:p>
                    <a:p>
                      <a:pPr algn="just">
                        <a:lnSpc>
                          <a:spcPct val="107000"/>
                        </a:lnSpc>
                        <a:spcAft>
                          <a:spcPts val="0"/>
                        </a:spcAft>
                        <a:tabLst>
                          <a:tab pos="57150" algn="l"/>
                        </a:tabLst>
                      </a:pPr>
                      <a:endParaRPr lang="en-US" sz="2800" dirty="0">
                        <a:solidFill>
                          <a:srgbClr val="000000"/>
                        </a:solidFill>
                        <a:effectLst/>
                        <a:latin typeface="+mj-lt"/>
                        <a:ea typeface="Calibri" panose="020F0502020204030204" pitchFamily="34" charset="0"/>
                        <a:cs typeface="Times New Roman" panose="02020603050405020304" pitchFamily="18" charset="0"/>
                      </a:endParaRPr>
                    </a:p>
                    <a:p>
                      <a:pPr algn="just">
                        <a:lnSpc>
                          <a:spcPct val="107000"/>
                        </a:lnSpc>
                        <a:spcAft>
                          <a:spcPts val="0"/>
                        </a:spcAft>
                        <a:tabLst>
                          <a:tab pos="57150" algn="l"/>
                        </a:tabLst>
                      </a:pPr>
                      <a:endParaRPr lang="en-US" sz="2800" dirty="0">
                        <a:solidFill>
                          <a:srgbClr val="000000"/>
                        </a:solidFill>
                        <a:effectLst/>
                        <a:latin typeface="+mj-lt"/>
                        <a:ea typeface="Calibri" panose="020F0502020204030204" pitchFamily="34" charset="0"/>
                        <a:cs typeface="Times New Roman" panose="02020603050405020304" pitchFamily="18" charset="0"/>
                      </a:endParaRPr>
                    </a:p>
                    <a:p>
                      <a:pPr algn="just">
                        <a:lnSpc>
                          <a:spcPct val="107000"/>
                        </a:lnSpc>
                        <a:spcAft>
                          <a:spcPts val="0"/>
                        </a:spcAft>
                        <a:tabLst>
                          <a:tab pos="57150" algn="l"/>
                        </a:tabLst>
                      </a:pPr>
                      <a:endParaRPr lang="en-US" sz="28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tabLst>
                          <a:tab pos="57150" algn="l"/>
                        </a:tabLst>
                      </a:pPr>
                      <a:endParaRPr lang="en-US" sz="2400" dirty="0">
                        <a:effectLst/>
                        <a:latin typeface="+mj-lt"/>
                        <a:ea typeface="Calibri" panose="020F0502020204030204" pitchFamily="34" charset="0"/>
                        <a:cs typeface="Times New Roman" panose="02020603050405020304" pitchFamily="18" charset="0"/>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2285015"/>
                  </a:ext>
                </a:extLst>
              </a:tr>
            </a:tbl>
          </a:graphicData>
        </a:graphic>
      </p:graphicFrame>
      <p:sp>
        <p:nvSpPr>
          <p:cNvPr id="2" name="Rectangle 1"/>
          <p:cNvSpPr/>
          <p:nvPr/>
        </p:nvSpPr>
        <p:spPr>
          <a:xfrm>
            <a:off x="5973128" y="1996695"/>
            <a:ext cx="5928138" cy="1014380"/>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Kết</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hợp</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tự</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sự</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miêu</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tả</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bình</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luận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biểu</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cảm</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thuyết</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minh</a:t>
            </a:r>
          </a:p>
        </p:txBody>
      </p:sp>
      <p:sp>
        <p:nvSpPr>
          <p:cNvPr id="3" name="Rectangle 2"/>
          <p:cNvSpPr/>
          <p:nvPr/>
        </p:nvSpPr>
        <p:spPr>
          <a:xfrm>
            <a:off x="5973128" y="3507559"/>
            <a:ext cx="5928139" cy="2397451"/>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Bối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cảnh</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Bối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cảnh</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xã</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hội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Hoàn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cảnh</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xã</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hội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thời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kì</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lịch</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sử</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57150" algn="l"/>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Bối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cảnh</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riêng</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Thời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gian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địa</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điểm</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quang</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cảnh</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xảy</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ra</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chuyện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2356989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532262" y="1815151"/>
            <a:ext cx="11327641" cy="4408227"/>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942535" y="618978"/>
            <a:ext cx="7491445" cy="522259"/>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HOẠT ĐỘNG 2: THỰC HÀNH, ÔN LUYỆN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668740" y="2374709"/>
            <a:ext cx="11054687" cy="3319498"/>
          </a:xfrm>
          <a:prstGeom prst="rect">
            <a:avLst/>
          </a:prstGeom>
        </p:spPr>
        <p:txBody>
          <a:bodyPr wrap="square">
            <a:spAutoFit/>
          </a:bodyPr>
          <a:lstStyle/>
          <a:p>
            <a:pPr marL="457200" marR="0" lvl="0" indent="0" algn="l" defTabSz="457200" rtl="0" eaLnBrk="1" fontAlgn="auto" latinLnBrk="0" hangingPunct="1">
              <a:lnSpc>
                <a:spcPct val="107000"/>
              </a:lnSpc>
              <a:spcBef>
                <a:spcPts val="0"/>
              </a:spcBef>
              <a:spcAft>
                <a:spcPts val="0"/>
              </a:spcAft>
              <a:buClrTx/>
              <a:buSzTx/>
              <a:buFontTx/>
              <a:buNone/>
              <a:tabLst>
                <a:tab pos="1386840" algn="l"/>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1.</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Phân biệt khái niệm truyện ngắn và tiểu 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Nêu đặc điểm của truyện ngắn và tiểu thuyết về:</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6355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Tính cách nhân vật.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6355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Bối cảnh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95288"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Ngôi kể và tác dụng của ngôi kể</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95288"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3. Khi đọc hiểu truyện ngắn và tiểu thuyết thì cần chú ý những yếu tố nào?</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2077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286603" y="1160061"/>
            <a:ext cx="11559653" cy="4544704"/>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429904" y="2333766"/>
            <a:ext cx="11273050" cy="2397451"/>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Truyện ngắn </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 tác phẩm văn xuôi cỡ</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nhỏ, ít nhân vật, ít sự việc phức tạp... Chi tiết và lời văn trong truyện ngắn rất cô đọng.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*Tiểu thuyết:</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Là tác phẩm văn xuôi cỡ lớn có nội dung phong phú, cốt truyện phức tạp, phản ánh nhiều sự kiện, cảnh ngộ, miêu tả nhiều tuyến nhân vật, nhiều quan hệ chồng chéo với những diễn biến tâm lí phức tạp, đa dạng.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491320" y="1606081"/>
            <a:ext cx="9557925" cy="522259"/>
          </a:xfrm>
          <a:prstGeom prst="rect">
            <a:avLst/>
          </a:prstGeom>
        </p:spPr>
        <p:txBody>
          <a:bodyPr wrap="square">
            <a:spAutoFit/>
          </a:bodyPr>
          <a:lstStyle/>
          <a:p>
            <a:pPr marL="457200" marR="0" lvl="0" indent="0" algn="l" defTabSz="457200" rtl="0" eaLnBrk="1" fontAlgn="auto" latinLnBrk="0" hangingPunct="1">
              <a:lnSpc>
                <a:spcPct val="107000"/>
              </a:lnSpc>
              <a:spcBef>
                <a:spcPts val="0"/>
              </a:spcBef>
              <a:spcAft>
                <a:spcPts val="0"/>
              </a:spcAft>
              <a:buClrTx/>
              <a:buSzTx/>
              <a:buFontTx/>
              <a:buNone/>
              <a:tabLst>
                <a:tab pos="1386840" algn="l"/>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1.</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Phân biệt khái niệm truyện ngắn và tiểu thuyết.</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203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B09915F6-5DBD-4E09-AF7E-6562ADB39A8E}"/>
              </a:ext>
            </a:extLst>
          </p:cNvPr>
          <p:cNvSpPr>
            <a:spLocks noChangeArrowheads="1"/>
          </p:cNvSpPr>
          <p:nvPr/>
        </p:nvSpPr>
        <p:spPr bwMode="auto">
          <a:xfrm>
            <a:off x="308440" y="860650"/>
            <a:ext cx="11537816" cy="5131557"/>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91320" y="2197381"/>
            <a:ext cx="11354936" cy="3319498"/>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Tính cách nhân vật: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Thể hiện qua hình dáng, cử chỉ, hành động, suy nghĩ của nhân vật, qua nhận xét của người kể chuyện và các nhân vật khác.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*Bối cảnh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Bối cảnh lịch sử: Hoàn cảnh xã hội của một thời kì lịch sử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Bối cảnh riêng:</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Thời gian và địa điểm, quang cảnh cụ thể xảy ra câu chuyện.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p:nvPr/>
        </p:nvSpPr>
        <p:spPr>
          <a:xfrm>
            <a:off x="491320" y="1445374"/>
            <a:ext cx="4990405" cy="553357"/>
          </a:xfrm>
          <a:prstGeom prst="rect">
            <a:avLst/>
          </a:prstGeom>
        </p:spPr>
        <p:txBody>
          <a:bodyPr wrap="none">
            <a:spAutoFit/>
          </a:bodyPr>
          <a:lstStyle/>
          <a:p>
            <a:pPr marL="0" marR="0" lvl="0" indent="0" algn="just" defTabSz="457200" rtl="0" eaLnBrk="1" fontAlgn="auto" latinLnBrk="0" hangingPunct="1">
              <a:lnSpc>
                <a:spcPct val="107000"/>
              </a:lnSpc>
              <a:spcBef>
                <a:spcPts val="0"/>
              </a:spcBef>
              <a:spcAft>
                <a:spcPts val="0"/>
              </a:spcAft>
              <a:buClrTx/>
              <a:buSzTx/>
              <a:buFontTx/>
              <a:buNone/>
              <a:tabLst>
                <a:tab pos="1386840" algn="l"/>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2. Tính cách nhân vật, bối cảnh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82956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5867</Words>
  <Application>Microsoft Office PowerPoint</Application>
  <PresentationFormat>Widescreen</PresentationFormat>
  <Paragraphs>393</Paragraphs>
  <Slides>58</Slides>
  <Notes>4</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58</vt:i4>
      </vt:variant>
    </vt:vector>
  </HeadingPairs>
  <TitlesOfParts>
    <vt:vector size="65" baseType="lpstr">
      <vt:lpstr>Arial</vt:lpstr>
      <vt:lpstr>Calibri</vt:lpstr>
      <vt:lpstr>Calibri Light</vt:lpstr>
      <vt:lpstr>Times New Roman</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TBC</cp:lastModifiedBy>
  <cp:revision>34</cp:revision>
  <dcterms:created xsi:type="dcterms:W3CDTF">2022-07-16T04:48:51Z</dcterms:created>
  <dcterms:modified xsi:type="dcterms:W3CDTF">2022-08-21T10:41:36Z</dcterms:modified>
</cp:coreProperties>
</file>