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67" r:id="rId17"/>
    <p:sldId id="272" r:id="rId18"/>
    <p:sldId id="273" r:id="rId19"/>
    <p:sldId id="274" r:id="rId20"/>
    <p:sldId id="275" r:id="rId21"/>
    <p:sldId id="276" r:id="rId22"/>
    <p:sldId id="277" r:id="rId23"/>
    <p:sldId id="321" r:id="rId24"/>
    <p:sldId id="322" r:id="rId25"/>
    <p:sldId id="323" r:id="rId26"/>
    <p:sldId id="278" r:id="rId27"/>
    <p:sldId id="280" r:id="rId28"/>
    <p:sldId id="281" r:id="rId29"/>
    <p:sldId id="279" r:id="rId30"/>
    <p:sldId id="282" r:id="rId31"/>
    <p:sldId id="283" r:id="rId32"/>
    <p:sldId id="284" r:id="rId33"/>
    <p:sldId id="289" r:id="rId34"/>
    <p:sldId id="287" r:id="rId35"/>
    <p:sldId id="288" r:id="rId36"/>
    <p:sldId id="290" r:id="rId37"/>
    <p:sldId id="291" r:id="rId38"/>
    <p:sldId id="296" r:id="rId39"/>
    <p:sldId id="292" r:id="rId40"/>
    <p:sldId id="297" r:id="rId41"/>
    <p:sldId id="298" r:id="rId42"/>
    <p:sldId id="299" r:id="rId43"/>
    <p:sldId id="300" r:id="rId44"/>
    <p:sldId id="301" r:id="rId45"/>
    <p:sldId id="302" r:id="rId46"/>
    <p:sldId id="293" r:id="rId47"/>
    <p:sldId id="294" r:id="rId48"/>
    <p:sldId id="303" r:id="rId49"/>
    <p:sldId id="304" r:id="rId50"/>
    <p:sldId id="305" r:id="rId51"/>
    <p:sldId id="295" r:id="rId52"/>
    <p:sldId id="308" r:id="rId53"/>
    <p:sldId id="309" r:id="rId54"/>
    <p:sldId id="324" r:id="rId55"/>
    <p:sldId id="306" r:id="rId56"/>
    <p:sldId id="307" r:id="rId57"/>
    <p:sldId id="310" r:id="rId58"/>
    <p:sldId id="312" r:id="rId59"/>
    <p:sldId id="313" r:id="rId60"/>
    <p:sldId id="314" r:id="rId61"/>
    <p:sldId id="315" r:id="rId62"/>
    <p:sldId id="316" r:id="rId63"/>
    <p:sldId id="317" r:id="rId64"/>
    <p:sldId id="318" r:id="rId65"/>
    <p:sldId id="320" r:id="rId66"/>
  </p:sldIdLst>
  <p:sldSz cx="12192000" cy="6858000"/>
  <p:notesSz cx="6858000" cy="9144000"/>
  <p:custDataLst>
    <p:tags r:id="rId6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81" autoAdjust="0"/>
    <p:restoredTop sz="94660"/>
  </p:normalViewPr>
  <p:slideViewPr>
    <p:cSldViewPr snapToGrid="0">
      <p:cViewPr varScale="1">
        <p:scale>
          <a:sx n="98" d="100"/>
          <a:sy n="98" d="100"/>
        </p:scale>
        <p:origin x="106"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619F2B-CB5C-4600-9985-F8B0340A886D}" type="datetimeFigureOut">
              <a:rPr lang="en-US" smtClean="0"/>
              <a:t>30/04/2023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298C11-5123-433E-9CFD-6DA85E416F9C}" type="slidenum">
              <a:rPr lang="en-US" smtClean="0"/>
              <a:t>‹#›</a:t>
            </a:fld>
            <a:endParaRPr lang="en-US"/>
          </a:p>
        </p:txBody>
      </p:sp>
    </p:spTree>
    <p:extLst>
      <p:ext uri="{BB962C8B-B14F-4D97-AF65-F5344CB8AC3E}">
        <p14:creationId xmlns:p14="http://schemas.microsoft.com/office/powerpoint/2010/main" val="1962569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a:t>
            </a:fld>
            <a:endParaRPr lang="en-US"/>
          </a:p>
        </p:txBody>
      </p:sp>
    </p:spTree>
    <p:extLst>
      <p:ext uri="{BB962C8B-B14F-4D97-AF65-F5344CB8AC3E}">
        <p14:creationId xmlns:p14="http://schemas.microsoft.com/office/powerpoint/2010/main" val="1662258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10</a:t>
            </a:fld>
            <a:endParaRPr lang="en-US"/>
          </a:p>
        </p:txBody>
      </p:sp>
    </p:spTree>
    <p:extLst>
      <p:ext uri="{BB962C8B-B14F-4D97-AF65-F5344CB8AC3E}">
        <p14:creationId xmlns:p14="http://schemas.microsoft.com/office/powerpoint/2010/main" val="2999018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11</a:t>
            </a:fld>
            <a:endParaRPr lang="en-US"/>
          </a:p>
        </p:txBody>
      </p:sp>
    </p:spTree>
    <p:extLst>
      <p:ext uri="{BB962C8B-B14F-4D97-AF65-F5344CB8AC3E}">
        <p14:creationId xmlns:p14="http://schemas.microsoft.com/office/powerpoint/2010/main" val="1881199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12</a:t>
            </a:fld>
            <a:endParaRPr lang="en-US"/>
          </a:p>
        </p:txBody>
      </p:sp>
    </p:spTree>
    <p:extLst>
      <p:ext uri="{BB962C8B-B14F-4D97-AF65-F5344CB8AC3E}">
        <p14:creationId xmlns:p14="http://schemas.microsoft.com/office/powerpoint/2010/main" val="3399639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13</a:t>
            </a:fld>
            <a:endParaRPr lang="en-US"/>
          </a:p>
        </p:txBody>
      </p:sp>
    </p:spTree>
    <p:extLst>
      <p:ext uri="{BB962C8B-B14F-4D97-AF65-F5344CB8AC3E}">
        <p14:creationId xmlns:p14="http://schemas.microsoft.com/office/powerpoint/2010/main" val="135056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14</a:t>
            </a:fld>
            <a:endParaRPr lang="en-US"/>
          </a:p>
        </p:txBody>
      </p:sp>
    </p:spTree>
    <p:extLst>
      <p:ext uri="{BB962C8B-B14F-4D97-AF65-F5344CB8AC3E}">
        <p14:creationId xmlns:p14="http://schemas.microsoft.com/office/powerpoint/2010/main" val="838637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15</a:t>
            </a:fld>
            <a:endParaRPr lang="en-US"/>
          </a:p>
        </p:txBody>
      </p:sp>
    </p:spTree>
    <p:extLst>
      <p:ext uri="{BB962C8B-B14F-4D97-AF65-F5344CB8AC3E}">
        <p14:creationId xmlns:p14="http://schemas.microsoft.com/office/powerpoint/2010/main" val="2941646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16</a:t>
            </a:fld>
            <a:endParaRPr lang="en-US"/>
          </a:p>
        </p:txBody>
      </p:sp>
    </p:spTree>
    <p:extLst>
      <p:ext uri="{BB962C8B-B14F-4D97-AF65-F5344CB8AC3E}">
        <p14:creationId xmlns:p14="http://schemas.microsoft.com/office/powerpoint/2010/main" val="629338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17</a:t>
            </a:fld>
            <a:endParaRPr lang="en-US"/>
          </a:p>
        </p:txBody>
      </p:sp>
    </p:spTree>
    <p:extLst>
      <p:ext uri="{BB962C8B-B14F-4D97-AF65-F5344CB8AC3E}">
        <p14:creationId xmlns:p14="http://schemas.microsoft.com/office/powerpoint/2010/main" val="2427665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18</a:t>
            </a:fld>
            <a:endParaRPr lang="en-US"/>
          </a:p>
        </p:txBody>
      </p:sp>
    </p:spTree>
    <p:extLst>
      <p:ext uri="{BB962C8B-B14F-4D97-AF65-F5344CB8AC3E}">
        <p14:creationId xmlns:p14="http://schemas.microsoft.com/office/powerpoint/2010/main" val="2726219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19</a:t>
            </a:fld>
            <a:endParaRPr lang="en-US"/>
          </a:p>
        </p:txBody>
      </p:sp>
    </p:spTree>
    <p:extLst>
      <p:ext uri="{BB962C8B-B14F-4D97-AF65-F5344CB8AC3E}">
        <p14:creationId xmlns:p14="http://schemas.microsoft.com/office/powerpoint/2010/main" val="3887229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a:t>
            </a:fld>
            <a:endParaRPr lang="en-US"/>
          </a:p>
        </p:txBody>
      </p:sp>
    </p:spTree>
    <p:extLst>
      <p:ext uri="{BB962C8B-B14F-4D97-AF65-F5344CB8AC3E}">
        <p14:creationId xmlns:p14="http://schemas.microsoft.com/office/powerpoint/2010/main" val="2549937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20</a:t>
            </a:fld>
            <a:endParaRPr lang="en-US"/>
          </a:p>
        </p:txBody>
      </p:sp>
    </p:spTree>
    <p:extLst>
      <p:ext uri="{BB962C8B-B14F-4D97-AF65-F5344CB8AC3E}">
        <p14:creationId xmlns:p14="http://schemas.microsoft.com/office/powerpoint/2010/main" val="3465283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21</a:t>
            </a:fld>
            <a:endParaRPr lang="en-US"/>
          </a:p>
        </p:txBody>
      </p:sp>
    </p:spTree>
    <p:extLst>
      <p:ext uri="{BB962C8B-B14F-4D97-AF65-F5344CB8AC3E}">
        <p14:creationId xmlns:p14="http://schemas.microsoft.com/office/powerpoint/2010/main" val="3945602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22</a:t>
            </a:fld>
            <a:endParaRPr lang="en-US"/>
          </a:p>
        </p:txBody>
      </p:sp>
    </p:spTree>
    <p:extLst>
      <p:ext uri="{BB962C8B-B14F-4D97-AF65-F5344CB8AC3E}">
        <p14:creationId xmlns:p14="http://schemas.microsoft.com/office/powerpoint/2010/main" val="1455678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23</a:t>
            </a:fld>
            <a:endParaRPr lang="en-US"/>
          </a:p>
        </p:txBody>
      </p:sp>
    </p:spTree>
    <p:extLst>
      <p:ext uri="{BB962C8B-B14F-4D97-AF65-F5344CB8AC3E}">
        <p14:creationId xmlns:p14="http://schemas.microsoft.com/office/powerpoint/2010/main" val="3506958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24</a:t>
            </a:fld>
            <a:endParaRPr lang="en-US"/>
          </a:p>
        </p:txBody>
      </p:sp>
    </p:spTree>
    <p:extLst>
      <p:ext uri="{BB962C8B-B14F-4D97-AF65-F5344CB8AC3E}">
        <p14:creationId xmlns:p14="http://schemas.microsoft.com/office/powerpoint/2010/main" val="3402530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25</a:t>
            </a:fld>
            <a:endParaRPr lang="en-US"/>
          </a:p>
        </p:txBody>
      </p:sp>
    </p:spTree>
    <p:extLst>
      <p:ext uri="{BB962C8B-B14F-4D97-AF65-F5344CB8AC3E}">
        <p14:creationId xmlns:p14="http://schemas.microsoft.com/office/powerpoint/2010/main" val="1077272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26</a:t>
            </a:fld>
            <a:endParaRPr lang="en-US"/>
          </a:p>
        </p:txBody>
      </p:sp>
    </p:spTree>
    <p:extLst>
      <p:ext uri="{BB962C8B-B14F-4D97-AF65-F5344CB8AC3E}">
        <p14:creationId xmlns:p14="http://schemas.microsoft.com/office/powerpoint/2010/main" val="4157194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27</a:t>
            </a:fld>
            <a:endParaRPr lang="en-US"/>
          </a:p>
        </p:txBody>
      </p:sp>
    </p:spTree>
    <p:extLst>
      <p:ext uri="{BB962C8B-B14F-4D97-AF65-F5344CB8AC3E}">
        <p14:creationId xmlns:p14="http://schemas.microsoft.com/office/powerpoint/2010/main" val="32294112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28</a:t>
            </a:fld>
            <a:endParaRPr lang="en-US"/>
          </a:p>
        </p:txBody>
      </p:sp>
    </p:spTree>
    <p:extLst>
      <p:ext uri="{BB962C8B-B14F-4D97-AF65-F5344CB8AC3E}">
        <p14:creationId xmlns:p14="http://schemas.microsoft.com/office/powerpoint/2010/main" val="2452813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29</a:t>
            </a:fld>
            <a:endParaRPr lang="en-US"/>
          </a:p>
        </p:txBody>
      </p:sp>
    </p:spTree>
    <p:extLst>
      <p:ext uri="{BB962C8B-B14F-4D97-AF65-F5344CB8AC3E}">
        <p14:creationId xmlns:p14="http://schemas.microsoft.com/office/powerpoint/2010/main" val="409214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a:t>
            </a:fld>
            <a:endParaRPr lang="en-US"/>
          </a:p>
        </p:txBody>
      </p:sp>
    </p:spTree>
    <p:extLst>
      <p:ext uri="{BB962C8B-B14F-4D97-AF65-F5344CB8AC3E}">
        <p14:creationId xmlns:p14="http://schemas.microsoft.com/office/powerpoint/2010/main" val="2083257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30</a:t>
            </a:fld>
            <a:endParaRPr lang="en-US"/>
          </a:p>
        </p:txBody>
      </p:sp>
    </p:spTree>
    <p:extLst>
      <p:ext uri="{BB962C8B-B14F-4D97-AF65-F5344CB8AC3E}">
        <p14:creationId xmlns:p14="http://schemas.microsoft.com/office/powerpoint/2010/main" val="3691775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31</a:t>
            </a:fld>
            <a:endParaRPr lang="en-US"/>
          </a:p>
        </p:txBody>
      </p:sp>
    </p:spTree>
    <p:extLst>
      <p:ext uri="{BB962C8B-B14F-4D97-AF65-F5344CB8AC3E}">
        <p14:creationId xmlns:p14="http://schemas.microsoft.com/office/powerpoint/2010/main" val="9826118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32</a:t>
            </a:fld>
            <a:endParaRPr lang="en-US"/>
          </a:p>
        </p:txBody>
      </p:sp>
    </p:spTree>
    <p:extLst>
      <p:ext uri="{BB962C8B-B14F-4D97-AF65-F5344CB8AC3E}">
        <p14:creationId xmlns:p14="http://schemas.microsoft.com/office/powerpoint/2010/main" val="17378982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33</a:t>
            </a:fld>
            <a:endParaRPr lang="en-US"/>
          </a:p>
        </p:txBody>
      </p:sp>
    </p:spTree>
    <p:extLst>
      <p:ext uri="{BB962C8B-B14F-4D97-AF65-F5344CB8AC3E}">
        <p14:creationId xmlns:p14="http://schemas.microsoft.com/office/powerpoint/2010/main" val="25562470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34</a:t>
            </a:fld>
            <a:endParaRPr lang="en-US"/>
          </a:p>
        </p:txBody>
      </p:sp>
    </p:spTree>
    <p:extLst>
      <p:ext uri="{BB962C8B-B14F-4D97-AF65-F5344CB8AC3E}">
        <p14:creationId xmlns:p14="http://schemas.microsoft.com/office/powerpoint/2010/main" val="3626137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35</a:t>
            </a:fld>
            <a:endParaRPr lang="en-US"/>
          </a:p>
        </p:txBody>
      </p:sp>
    </p:spTree>
    <p:extLst>
      <p:ext uri="{BB962C8B-B14F-4D97-AF65-F5344CB8AC3E}">
        <p14:creationId xmlns:p14="http://schemas.microsoft.com/office/powerpoint/2010/main" val="38293224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36</a:t>
            </a:fld>
            <a:endParaRPr lang="en-US"/>
          </a:p>
        </p:txBody>
      </p:sp>
    </p:spTree>
    <p:extLst>
      <p:ext uri="{BB962C8B-B14F-4D97-AF65-F5344CB8AC3E}">
        <p14:creationId xmlns:p14="http://schemas.microsoft.com/office/powerpoint/2010/main" val="3491991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37</a:t>
            </a:fld>
            <a:endParaRPr lang="en-US"/>
          </a:p>
        </p:txBody>
      </p:sp>
    </p:spTree>
    <p:extLst>
      <p:ext uri="{BB962C8B-B14F-4D97-AF65-F5344CB8AC3E}">
        <p14:creationId xmlns:p14="http://schemas.microsoft.com/office/powerpoint/2010/main" val="32115076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38</a:t>
            </a:fld>
            <a:endParaRPr lang="en-US"/>
          </a:p>
        </p:txBody>
      </p:sp>
    </p:spTree>
    <p:extLst>
      <p:ext uri="{BB962C8B-B14F-4D97-AF65-F5344CB8AC3E}">
        <p14:creationId xmlns:p14="http://schemas.microsoft.com/office/powerpoint/2010/main" val="7932807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39</a:t>
            </a:fld>
            <a:endParaRPr lang="en-US"/>
          </a:p>
        </p:txBody>
      </p:sp>
    </p:spTree>
    <p:extLst>
      <p:ext uri="{BB962C8B-B14F-4D97-AF65-F5344CB8AC3E}">
        <p14:creationId xmlns:p14="http://schemas.microsoft.com/office/powerpoint/2010/main" val="414340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a:t>
            </a:fld>
            <a:endParaRPr lang="en-US"/>
          </a:p>
        </p:txBody>
      </p:sp>
    </p:spTree>
    <p:extLst>
      <p:ext uri="{BB962C8B-B14F-4D97-AF65-F5344CB8AC3E}">
        <p14:creationId xmlns:p14="http://schemas.microsoft.com/office/powerpoint/2010/main" val="1209207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40</a:t>
            </a:fld>
            <a:endParaRPr lang="en-US"/>
          </a:p>
        </p:txBody>
      </p:sp>
    </p:spTree>
    <p:extLst>
      <p:ext uri="{BB962C8B-B14F-4D97-AF65-F5344CB8AC3E}">
        <p14:creationId xmlns:p14="http://schemas.microsoft.com/office/powerpoint/2010/main" val="15680868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41</a:t>
            </a:fld>
            <a:endParaRPr lang="en-US"/>
          </a:p>
        </p:txBody>
      </p:sp>
    </p:spTree>
    <p:extLst>
      <p:ext uri="{BB962C8B-B14F-4D97-AF65-F5344CB8AC3E}">
        <p14:creationId xmlns:p14="http://schemas.microsoft.com/office/powerpoint/2010/main" val="3458327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42</a:t>
            </a:fld>
            <a:endParaRPr lang="en-US"/>
          </a:p>
        </p:txBody>
      </p:sp>
    </p:spTree>
    <p:extLst>
      <p:ext uri="{BB962C8B-B14F-4D97-AF65-F5344CB8AC3E}">
        <p14:creationId xmlns:p14="http://schemas.microsoft.com/office/powerpoint/2010/main" val="40566050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43</a:t>
            </a:fld>
            <a:endParaRPr lang="en-US"/>
          </a:p>
        </p:txBody>
      </p:sp>
    </p:spTree>
    <p:extLst>
      <p:ext uri="{BB962C8B-B14F-4D97-AF65-F5344CB8AC3E}">
        <p14:creationId xmlns:p14="http://schemas.microsoft.com/office/powerpoint/2010/main" val="35031040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44</a:t>
            </a:fld>
            <a:endParaRPr lang="en-US"/>
          </a:p>
        </p:txBody>
      </p:sp>
    </p:spTree>
    <p:extLst>
      <p:ext uri="{BB962C8B-B14F-4D97-AF65-F5344CB8AC3E}">
        <p14:creationId xmlns:p14="http://schemas.microsoft.com/office/powerpoint/2010/main" val="40942236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45</a:t>
            </a:fld>
            <a:endParaRPr lang="en-US"/>
          </a:p>
        </p:txBody>
      </p:sp>
    </p:spTree>
    <p:extLst>
      <p:ext uri="{BB962C8B-B14F-4D97-AF65-F5344CB8AC3E}">
        <p14:creationId xmlns:p14="http://schemas.microsoft.com/office/powerpoint/2010/main" val="1293259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46</a:t>
            </a:fld>
            <a:endParaRPr lang="en-US"/>
          </a:p>
        </p:txBody>
      </p:sp>
    </p:spTree>
    <p:extLst>
      <p:ext uri="{BB962C8B-B14F-4D97-AF65-F5344CB8AC3E}">
        <p14:creationId xmlns:p14="http://schemas.microsoft.com/office/powerpoint/2010/main" val="17374517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47</a:t>
            </a:fld>
            <a:endParaRPr lang="en-US"/>
          </a:p>
        </p:txBody>
      </p:sp>
    </p:spTree>
    <p:extLst>
      <p:ext uri="{BB962C8B-B14F-4D97-AF65-F5344CB8AC3E}">
        <p14:creationId xmlns:p14="http://schemas.microsoft.com/office/powerpoint/2010/main" val="34040726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48</a:t>
            </a:fld>
            <a:endParaRPr lang="en-US"/>
          </a:p>
        </p:txBody>
      </p:sp>
    </p:spTree>
    <p:extLst>
      <p:ext uri="{BB962C8B-B14F-4D97-AF65-F5344CB8AC3E}">
        <p14:creationId xmlns:p14="http://schemas.microsoft.com/office/powerpoint/2010/main" val="33930682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49</a:t>
            </a:fld>
            <a:endParaRPr lang="en-US"/>
          </a:p>
        </p:txBody>
      </p:sp>
    </p:spTree>
    <p:extLst>
      <p:ext uri="{BB962C8B-B14F-4D97-AF65-F5344CB8AC3E}">
        <p14:creationId xmlns:p14="http://schemas.microsoft.com/office/powerpoint/2010/main" val="1372430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a:t>
            </a:fld>
            <a:endParaRPr lang="en-US"/>
          </a:p>
        </p:txBody>
      </p:sp>
    </p:spTree>
    <p:extLst>
      <p:ext uri="{BB962C8B-B14F-4D97-AF65-F5344CB8AC3E}">
        <p14:creationId xmlns:p14="http://schemas.microsoft.com/office/powerpoint/2010/main" val="13164220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50</a:t>
            </a:fld>
            <a:endParaRPr lang="en-US"/>
          </a:p>
        </p:txBody>
      </p:sp>
    </p:spTree>
    <p:extLst>
      <p:ext uri="{BB962C8B-B14F-4D97-AF65-F5344CB8AC3E}">
        <p14:creationId xmlns:p14="http://schemas.microsoft.com/office/powerpoint/2010/main" val="17240935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51</a:t>
            </a:fld>
            <a:endParaRPr lang="en-US"/>
          </a:p>
        </p:txBody>
      </p:sp>
    </p:spTree>
    <p:extLst>
      <p:ext uri="{BB962C8B-B14F-4D97-AF65-F5344CB8AC3E}">
        <p14:creationId xmlns:p14="http://schemas.microsoft.com/office/powerpoint/2010/main" val="9100077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52</a:t>
            </a:fld>
            <a:endParaRPr lang="en-US"/>
          </a:p>
        </p:txBody>
      </p:sp>
    </p:spTree>
    <p:extLst>
      <p:ext uri="{BB962C8B-B14F-4D97-AF65-F5344CB8AC3E}">
        <p14:creationId xmlns:p14="http://schemas.microsoft.com/office/powerpoint/2010/main" val="7832617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53</a:t>
            </a:fld>
            <a:endParaRPr lang="en-US"/>
          </a:p>
        </p:txBody>
      </p:sp>
    </p:spTree>
    <p:extLst>
      <p:ext uri="{BB962C8B-B14F-4D97-AF65-F5344CB8AC3E}">
        <p14:creationId xmlns:p14="http://schemas.microsoft.com/office/powerpoint/2010/main" val="24326536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54</a:t>
            </a:fld>
            <a:endParaRPr lang="en-US"/>
          </a:p>
        </p:txBody>
      </p:sp>
    </p:spTree>
    <p:extLst>
      <p:ext uri="{BB962C8B-B14F-4D97-AF65-F5344CB8AC3E}">
        <p14:creationId xmlns:p14="http://schemas.microsoft.com/office/powerpoint/2010/main" val="21573869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55</a:t>
            </a:fld>
            <a:endParaRPr lang="en-US"/>
          </a:p>
        </p:txBody>
      </p:sp>
    </p:spTree>
    <p:extLst>
      <p:ext uri="{BB962C8B-B14F-4D97-AF65-F5344CB8AC3E}">
        <p14:creationId xmlns:p14="http://schemas.microsoft.com/office/powerpoint/2010/main" val="37635558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56</a:t>
            </a:fld>
            <a:endParaRPr lang="en-US"/>
          </a:p>
        </p:txBody>
      </p:sp>
    </p:spTree>
    <p:extLst>
      <p:ext uri="{BB962C8B-B14F-4D97-AF65-F5344CB8AC3E}">
        <p14:creationId xmlns:p14="http://schemas.microsoft.com/office/powerpoint/2010/main" val="40578779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57</a:t>
            </a:fld>
            <a:endParaRPr lang="en-US"/>
          </a:p>
        </p:txBody>
      </p:sp>
    </p:spTree>
    <p:extLst>
      <p:ext uri="{BB962C8B-B14F-4D97-AF65-F5344CB8AC3E}">
        <p14:creationId xmlns:p14="http://schemas.microsoft.com/office/powerpoint/2010/main" val="30214112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58</a:t>
            </a:fld>
            <a:endParaRPr lang="en-US"/>
          </a:p>
        </p:txBody>
      </p:sp>
    </p:spTree>
    <p:extLst>
      <p:ext uri="{BB962C8B-B14F-4D97-AF65-F5344CB8AC3E}">
        <p14:creationId xmlns:p14="http://schemas.microsoft.com/office/powerpoint/2010/main" val="24558055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59</a:t>
            </a:fld>
            <a:endParaRPr lang="en-US"/>
          </a:p>
        </p:txBody>
      </p:sp>
    </p:spTree>
    <p:extLst>
      <p:ext uri="{BB962C8B-B14F-4D97-AF65-F5344CB8AC3E}">
        <p14:creationId xmlns:p14="http://schemas.microsoft.com/office/powerpoint/2010/main" val="2230317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a:t>
            </a:fld>
            <a:endParaRPr lang="en-US"/>
          </a:p>
        </p:txBody>
      </p:sp>
    </p:spTree>
    <p:extLst>
      <p:ext uri="{BB962C8B-B14F-4D97-AF65-F5344CB8AC3E}">
        <p14:creationId xmlns:p14="http://schemas.microsoft.com/office/powerpoint/2010/main" val="22207673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60</a:t>
            </a:fld>
            <a:endParaRPr lang="en-US"/>
          </a:p>
        </p:txBody>
      </p:sp>
    </p:spTree>
    <p:extLst>
      <p:ext uri="{BB962C8B-B14F-4D97-AF65-F5344CB8AC3E}">
        <p14:creationId xmlns:p14="http://schemas.microsoft.com/office/powerpoint/2010/main" val="24965967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61</a:t>
            </a:fld>
            <a:endParaRPr lang="en-US"/>
          </a:p>
        </p:txBody>
      </p:sp>
    </p:spTree>
    <p:extLst>
      <p:ext uri="{BB962C8B-B14F-4D97-AF65-F5344CB8AC3E}">
        <p14:creationId xmlns:p14="http://schemas.microsoft.com/office/powerpoint/2010/main" val="14324268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62</a:t>
            </a:fld>
            <a:endParaRPr lang="en-US"/>
          </a:p>
        </p:txBody>
      </p:sp>
    </p:spTree>
    <p:extLst>
      <p:ext uri="{BB962C8B-B14F-4D97-AF65-F5344CB8AC3E}">
        <p14:creationId xmlns:p14="http://schemas.microsoft.com/office/powerpoint/2010/main" val="8642865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63</a:t>
            </a:fld>
            <a:endParaRPr lang="en-US"/>
          </a:p>
        </p:txBody>
      </p:sp>
    </p:spTree>
    <p:extLst>
      <p:ext uri="{BB962C8B-B14F-4D97-AF65-F5344CB8AC3E}">
        <p14:creationId xmlns:p14="http://schemas.microsoft.com/office/powerpoint/2010/main" val="3564716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64</a:t>
            </a:fld>
            <a:endParaRPr lang="en-US"/>
          </a:p>
        </p:txBody>
      </p:sp>
    </p:spTree>
    <p:extLst>
      <p:ext uri="{BB962C8B-B14F-4D97-AF65-F5344CB8AC3E}">
        <p14:creationId xmlns:p14="http://schemas.microsoft.com/office/powerpoint/2010/main" val="30336438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65</a:t>
            </a:fld>
            <a:endParaRPr lang="en-US"/>
          </a:p>
        </p:txBody>
      </p:sp>
    </p:spTree>
    <p:extLst>
      <p:ext uri="{BB962C8B-B14F-4D97-AF65-F5344CB8AC3E}">
        <p14:creationId xmlns:p14="http://schemas.microsoft.com/office/powerpoint/2010/main" val="664733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7</a:t>
            </a:fld>
            <a:endParaRPr lang="en-US"/>
          </a:p>
        </p:txBody>
      </p:sp>
    </p:spTree>
    <p:extLst>
      <p:ext uri="{BB962C8B-B14F-4D97-AF65-F5344CB8AC3E}">
        <p14:creationId xmlns:p14="http://schemas.microsoft.com/office/powerpoint/2010/main" val="4239985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8</a:t>
            </a:fld>
            <a:endParaRPr lang="en-US"/>
          </a:p>
        </p:txBody>
      </p:sp>
    </p:spTree>
    <p:extLst>
      <p:ext uri="{BB962C8B-B14F-4D97-AF65-F5344CB8AC3E}">
        <p14:creationId xmlns:p14="http://schemas.microsoft.com/office/powerpoint/2010/main" val="3114881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A298C11-5123-433E-9CFD-6DA85E416F9C}" type="slidenum">
              <a:rPr lang="en-US" smtClean="0"/>
              <a:t>9</a:t>
            </a:fld>
            <a:endParaRPr lang="en-US"/>
          </a:p>
        </p:txBody>
      </p:sp>
    </p:spTree>
    <p:extLst>
      <p:ext uri="{BB962C8B-B14F-4D97-AF65-F5344CB8AC3E}">
        <p14:creationId xmlns:p14="http://schemas.microsoft.com/office/powerpoint/2010/main" val="983950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1EED3B-82E1-433C-81CB-8E6DB4C44789}" type="datetimeFigureOut">
              <a:rPr lang="en-US" smtClean="0"/>
              <a:t>30/04/2023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3280901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ED3B-82E1-433C-81CB-8E6DB4C44789}" type="datetimeFigureOut">
              <a:rPr lang="en-US" smtClean="0"/>
              <a:t>30/04/2023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2064436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ED3B-82E1-433C-81CB-8E6DB4C44789}" type="datetimeFigureOut">
              <a:rPr lang="en-US" smtClean="0"/>
              <a:t>30/04/2023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785430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D1F59AA1-7C6D-4330-AA4E-657F04546671}"/>
              </a:ext>
            </a:extLst>
          </p:cNvPr>
          <p:cNvSpPr>
            <a:spLocks noGrp="1" noChangeArrowheads="1"/>
          </p:cNvSpPr>
          <p:nvPr>
            <p:ph type="dt" sz="half" idx="10"/>
          </p:nvPr>
        </p:nvSpPr>
        <p:spPr>
          <a:ln/>
        </p:spPr>
        <p:txBody>
          <a:bodyPr/>
          <a:lstStyle>
            <a:lvl1pPr>
              <a:defRPr/>
            </a:lvl1pPr>
          </a:lstStyle>
          <a:p>
            <a:pPr>
              <a:defRPr/>
            </a:pPr>
            <a:endParaRPr lang="vi-VN"/>
          </a:p>
        </p:txBody>
      </p:sp>
      <p:sp>
        <p:nvSpPr>
          <p:cNvPr id="4" name="Rectangle 5">
            <a:extLst>
              <a:ext uri="{FF2B5EF4-FFF2-40B4-BE49-F238E27FC236}">
                <a16:creationId xmlns:a16="http://schemas.microsoft.com/office/drawing/2014/main" id="{9ACAF90C-7C0F-44F6-932D-8CDC029204EA}"/>
              </a:ext>
            </a:extLst>
          </p:cNvPr>
          <p:cNvSpPr>
            <a:spLocks noGrp="1" noChangeArrowheads="1"/>
          </p:cNvSpPr>
          <p:nvPr>
            <p:ph type="ftr" sz="quarter" idx="11"/>
          </p:nvPr>
        </p:nvSpPr>
        <p:spPr>
          <a:ln/>
        </p:spPr>
        <p:txBody>
          <a:bodyPr/>
          <a:lstStyle>
            <a:lvl1pPr>
              <a:defRPr/>
            </a:lvl1pPr>
          </a:lstStyle>
          <a:p>
            <a:pPr>
              <a:defRPr/>
            </a:pPr>
            <a:endParaRPr lang="vi-VN"/>
          </a:p>
        </p:txBody>
      </p:sp>
      <p:sp>
        <p:nvSpPr>
          <p:cNvPr id="5" name="Rectangle 6">
            <a:extLst>
              <a:ext uri="{FF2B5EF4-FFF2-40B4-BE49-F238E27FC236}">
                <a16:creationId xmlns:a16="http://schemas.microsoft.com/office/drawing/2014/main" id="{B7072CCD-3B26-4F31-86C4-CF054F1ACD52}"/>
              </a:ext>
            </a:extLst>
          </p:cNvPr>
          <p:cNvSpPr>
            <a:spLocks noGrp="1" noChangeArrowheads="1"/>
          </p:cNvSpPr>
          <p:nvPr>
            <p:ph type="sldNum" sz="quarter" idx="12"/>
          </p:nvPr>
        </p:nvSpPr>
        <p:spPr>
          <a:ln/>
        </p:spPr>
        <p:txBody>
          <a:bodyPr/>
          <a:lstStyle>
            <a:lvl1pPr>
              <a:defRPr/>
            </a:lvl1pPr>
          </a:lstStyle>
          <a:p>
            <a:pPr>
              <a:defRPr/>
            </a:pPr>
            <a:fld id="{0551D5E3-8B3B-48AF-AF52-B90D033D1C32}" type="slidenum">
              <a:rPr lang="vi-VN" altLang="vi-VN"/>
              <a:pPr>
                <a:defRPr/>
              </a:pPr>
              <a:t>‹#›</a:t>
            </a:fld>
            <a:endParaRPr lang="vi-VN" altLang="vi-VN"/>
          </a:p>
        </p:txBody>
      </p:sp>
    </p:spTree>
    <p:extLst>
      <p:ext uri="{BB962C8B-B14F-4D97-AF65-F5344CB8AC3E}">
        <p14:creationId xmlns:p14="http://schemas.microsoft.com/office/powerpoint/2010/main" val="788515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ED3B-82E1-433C-81CB-8E6DB4C44789}" type="datetimeFigureOut">
              <a:rPr lang="en-US" smtClean="0"/>
              <a:t>30/04/2023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4274521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1EED3B-82E1-433C-81CB-8E6DB4C44789}" type="datetimeFigureOut">
              <a:rPr lang="en-US" smtClean="0"/>
              <a:t>30/04/2023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45401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1EED3B-82E1-433C-81CB-8E6DB4C44789}" type="datetimeFigureOut">
              <a:rPr lang="en-US" smtClean="0"/>
              <a:t>30/04/2023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357749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1EED3B-82E1-433C-81CB-8E6DB4C44789}" type="datetimeFigureOut">
              <a:rPr lang="en-US" smtClean="0"/>
              <a:t>30/04/2023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2958475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1EED3B-82E1-433C-81CB-8E6DB4C44789}" type="datetimeFigureOut">
              <a:rPr lang="en-US" smtClean="0"/>
              <a:t>30/04/2023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2569009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1EED3B-82E1-433C-81CB-8E6DB4C44789}" type="datetimeFigureOut">
              <a:rPr lang="en-US" smtClean="0"/>
              <a:t>30/04/2023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330680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1EED3B-82E1-433C-81CB-8E6DB4C44789}" type="datetimeFigureOut">
              <a:rPr lang="en-US" smtClean="0"/>
              <a:t>30/04/2023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698082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91EED3B-82E1-433C-81CB-8E6DB4C44789}" type="datetimeFigureOut">
              <a:rPr lang="en-US" smtClean="0"/>
              <a:t>30/04/2023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AB472-ABF5-4A8F-9BE9-AD78FCCFF060}" type="slidenum">
              <a:rPr lang="en-US" smtClean="0"/>
              <a:t>‹#›</a:t>
            </a:fld>
            <a:endParaRPr lang="en-US"/>
          </a:p>
        </p:txBody>
      </p:sp>
    </p:spTree>
    <p:extLst>
      <p:ext uri="{BB962C8B-B14F-4D97-AF65-F5344CB8AC3E}">
        <p14:creationId xmlns:p14="http://schemas.microsoft.com/office/powerpoint/2010/main" val="28001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1EED3B-82E1-433C-81CB-8E6DB4C44789}" type="datetimeFigureOut">
              <a:rPr lang="en-US" smtClean="0"/>
              <a:t>30/04/2023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AB472-ABF5-4A8F-9BE9-AD78FCCFF060}" type="slidenum">
              <a:rPr lang="en-US" smtClean="0"/>
              <a:t>‹#›</a:t>
            </a:fld>
            <a:endParaRPr lang="en-US"/>
          </a:p>
        </p:txBody>
      </p:sp>
    </p:spTree>
    <p:extLst>
      <p:ext uri="{BB962C8B-B14F-4D97-AF65-F5344CB8AC3E}">
        <p14:creationId xmlns:p14="http://schemas.microsoft.com/office/powerpoint/2010/main" val="312592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25.jpe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9.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40.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4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tags" Target="../tags/tag45.xml"/><Relationship Id="rId4" Type="http://schemas.openxmlformats.org/officeDocument/2006/relationships/image" Target="../media/image48.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48.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53.jpeg"/></Relationships>
</file>

<file path=ppt/slides/_rels/slide52.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notesSlide" Target="../notesSlides/notesSlide52.xml"/><Relationship Id="rId7" Type="http://schemas.openxmlformats.org/officeDocument/2006/relationships/image" Target="../media/image55.jpe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hyperlink" Target="http://images.google.com.vn/imgres?imgurl=http://www.biomed-vietnam.com/?do%3Dproduct%26dtd%3Dthumbnail%26id%3D21172%26w%3D200%26h%3D200&amp;imgrefurl=http://www.biomed-vietnam.com/?do%3Dproduct%26dtd%3Dview%26id%3D21172&amp;h=200&amp;w=160&amp;sz=24&amp;hl=vi&amp;start=35&amp;usg=__ZZZXJ0mRVHtUdKyzhU83egOz1lw=&amp;tbnid=XSwFyY5N2FIP-M:&amp;tbnh=104&amp;tbnw=83&amp;prev=/images?q%3Dc%C3%A2n%2Bx%C3%A1ch%26start%3D20%26gbv%3D2%26ndsp%3D20%26hl%3Dvi%26sa%3DN" TargetMode="External"/><Relationship Id="rId5" Type="http://schemas.openxmlformats.org/officeDocument/2006/relationships/image" Target="../media/image48.jpeg"/><Relationship Id="rId4" Type="http://schemas.openxmlformats.org/officeDocument/2006/relationships/image" Target="../media/image54.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57.jp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7.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hyperlink" Target="http://www.rstreet.org/2016/01/15/the-split-screen/" TargetMode="External"/><Relationship Id="rId5" Type="http://schemas.microsoft.com/office/2007/relationships/hdphoto" Target="../media/hdphoto1.wdp"/><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8" Type="http://schemas.openxmlformats.org/officeDocument/2006/relationships/hyperlink" Target="http://www.descargandolamemoria.com/2010_04_01_archive.html" TargetMode="External"/><Relationship Id="rId3" Type="http://schemas.openxmlformats.org/officeDocument/2006/relationships/notesSlide" Target="../notesSlides/notesSlide58.xml"/><Relationship Id="rId7" Type="http://schemas.openxmlformats.org/officeDocument/2006/relationships/image" Target="../media/image62.jpg"/><Relationship Id="rId12" Type="http://schemas.openxmlformats.org/officeDocument/2006/relationships/hyperlink" Target="http://www.flickr.com/photos/curiousexpeditions/962395582/" TargetMode="External"/><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hyperlink" Target="https://pixabay.com/en/clock-hourglass-time-2029613/" TargetMode="External"/><Relationship Id="rId11" Type="http://schemas.openxmlformats.org/officeDocument/2006/relationships/image" Target="../media/image64.jpg"/><Relationship Id="rId5" Type="http://schemas.openxmlformats.org/officeDocument/2006/relationships/image" Target="../media/image61.png"/><Relationship Id="rId10" Type="http://schemas.openxmlformats.org/officeDocument/2006/relationships/hyperlink" Target="http://www.freefoto.com/preview/11-22-1/Sun-Dial" TargetMode="External"/><Relationship Id="rId4" Type="http://schemas.openxmlformats.org/officeDocument/2006/relationships/image" Target="../media/image60.jpg"/><Relationship Id="rId9" Type="http://schemas.openxmlformats.org/officeDocument/2006/relationships/image" Target="../media/image63.jpg"/></Relationships>
</file>

<file path=ppt/slides/_rels/slide59.xml.rels><?xml version="1.0" encoding="UTF-8" standalone="yes"?>
<Relationships xmlns="http://schemas.openxmlformats.org/package/2006/relationships"><Relationship Id="rId8" Type="http://schemas.openxmlformats.org/officeDocument/2006/relationships/hyperlink" Target="http://www.pngall.com/alarm-clock-png" TargetMode="External"/><Relationship Id="rId3" Type="http://schemas.openxmlformats.org/officeDocument/2006/relationships/notesSlide" Target="../notesSlides/notesSlide59.xml"/><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66.jpg"/><Relationship Id="rId11" Type="http://schemas.openxmlformats.org/officeDocument/2006/relationships/image" Target="../media/image70.jpg"/><Relationship Id="rId5" Type="http://schemas.openxmlformats.org/officeDocument/2006/relationships/hyperlink" Target="http://mathleadership.org/1683-2/" TargetMode="External"/><Relationship Id="rId10" Type="http://schemas.openxmlformats.org/officeDocument/2006/relationships/image" Target="../media/image69.png"/><Relationship Id="rId4" Type="http://schemas.openxmlformats.org/officeDocument/2006/relationships/image" Target="../media/image65.jpeg"/><Relationship Id="rId9" Type="http://schemas.openxmlformats.org/officeDocument/2006/relationships/image" Target="../media/image68.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7" Type="http://schemas.openxmlformats.org/officeDocument/2006/relationships/image" Target="../media/image73.jp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72.jpg"/><Relationship Id="rId5" Type="http://schemas.openxmlformats.org/officeDocument/2006/relationships/hyperlink" Target="http://mathleadership.org/1683-2/" TargetMode="External"/><Relationship Id="rId4" Type="http://schemas.openxmlformats.org/officeDocument/2006/relationships/image" Target="../media/image71.jpeg"/></Relationships>
</file>

<file path=ppt/slides/_rels/slide61.xml.rels><?xml version="1.0" encoding="UTF-8" standalone="yes"?>
<Relationships xmlns="http://schemas.openxmlformats.org/package/2006/relationships"><Relationship Id="rId8" Type="http://schemas.openxmlformats.org/officeDocument/2006/relationships/hyperlink" Target="http://www.freefoto.com/preview/11-22-1/Sun-Dial" TargetMode="External"/><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63.jpg"/><Relationship Id="rId5" Type="http://schemas.openxmlformats.org/officeDocument/2006/relationships/hyperlink" Target="https://pixabay.com/en/clock-hourglass-time-2029613/" TargetMode="External"/><Relationship Id="rId4" Type="http://schemas.openxmlformats.org/officeDocument/2006/relationships/image" Target="../media/image61.png"/><Relationship Id="rId9" Type="http://schemas.openxmlformats.org/officeDocument/2006/relationships/image" Target="../media/image73.jp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75.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image" Target="../media/image77.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4" name="TextBox 3"/>
          <p:cNvSpPr txBox="1"/>
          <p:nvPr/>
        </p:nvSpPr>
        <p:spPr>
          <a:xfrm>
            <a:off x="2091063" y="1079192"/>
            <a:ext cx="7995473" cy="3046988"/>
          </a:xfrm>
          <a:prstGeom prst="rect">
            <a:avLst/>
          </a:prstGeom>
          <a:noFill/>
        </p:spPr>
        <p:txBody>
          <a:bodyPr wrap="square" rtlCol="0">
            <a:spAutoFit/>
          </a:bodyPr>
          <a:lstStyle/>
          <a:p>
            <a:pPr algn="ctr">
              <a:lnSpc>
                <a:spcPct val="150000"/>
              </a:lnSpc>
            </a:pPr>
            <a:r>
              <a:rPr lang="en-U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CHỦ ĐỀ 2. CÁC PHÉP ĐO</a:t>
            </a:r>
          </a:p>
          <a:p>
            <a:pPr algn="ctr">
              <a:lnSpc>
                <a:spcPct val="150000"/>
              </a:lnSpc>
            </a:pP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TIẾT 8+9+10+</a:t>
            </a:r>
            <a:r>
              <a:rPr lang="vi-VN"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11+12</a:t>
            </a: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+13. </a:t>
            </a:r>
            <a:endParaRPr lang="vi-VN"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3. ĐO CHIỀU DÀI, KHỐI LƯỢNG VÀ THỜI GIAN</a:t>
            </a:r>
            <a:endParaRPr lang="en-US" sz="3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9235440" y="6152606"/>
            <a:ext cx="2956560" cy="7053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KHTN 6</a:t>
            </a:r>
            <a:endParaRPr lang="en-US" dirty="0"/>
          </a:p>
        </p:txBody>
      </p:sp>
    </p:spTree>
    <p:custDataLst>
      <p:tags r:id="rId1"/>
    </p:custDataLst>
    <p:extLst>
      <p:ext uri="{BB962C8B-B14F-4D97-AF65-F5344CB8AC3E}">
        <p14:creationId xmlns:p14="http://schemas.microsoft.com/office/powerpoint/2010/main" val="2984256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hững tip chụp ảnh với bầu trời đẹp nên biết để bắt trend sống ảo hè"/>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5427" y="0"/>
            <a:ext cx="6667500" cy="66960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06286" y="1685109"/>
            <a:ext cx="1894114" cy="3046988"/>
          </a:xfrm>
          <a:prstGeom prst="rect">
            <a:avLst/>
          </a:prstGeom>
          <a:noFill/>
        </p:spPr>
        <p:txBody>
          <a:bodyPr wrap="square" rtlCol="0">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Chiếc cốc có đựng vừa đám mây trên bầu trời không?</a:t>
            </a:r>
            <a:endParaRPr lang="en-US" sz="32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153385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ông cotton là gì?Cách nhận biết vải bông cot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529" y="822960"/>
            <a:ext cx="5715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Quả Cân Chuẩn M1 Gang 1Kg, 2Kg, 5Kg, 10Kg, 20K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8240" y="2182509"/>
            <a:ext cx="2551612" cy="19800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23563" y="5512526"/>
            <a:ext cx="8921931" cy="523220"/>
          </a:xfrm>
          <a:prstGeom prst="rect">
            <a:avLst/>
          </a:prstGeom>
          <a:noFill/>
        </p:spPr>
        <p:txBody>
          <a:bodyPr wrap="square" rtlCol="0">
            <a:spAutoFit/>
          </a:bodyPr>
          <a:lstStyle/>
          <a:p>
            <a:r>
              <a:rPr lang="en-US" sz="2800" dirty="0" smtClean="0">
                <a:solidFill>
                  <a:srgbClr val="FF0000"/>
                </a:solidFill>
                <a:latin typeface="Times New Roman" panose="02020603050405020304" pitchFamily="18" charset="0"/>
                <a:cs typeface="Times New Roman" panose="02020603050405020304" pitchFamily="18" charset="0"/>
              </a:rPr>
              <a:t>Một ki-lo-gam bông và một ki-lo-gam sắt bên nào nặng hơn?</a:t>
            </a:r>
            <a:endParaRPr lang="en-US" sz="28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193886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ướng dẫn đọc kèo bóng đá từ A - Z cho người mới | Diễn đàn Sinh viên Tài  Chí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5450" y="778011"/>
            <a:ext cx="7221578" cy="44993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23563" y="5512526"/>
            <a:ext cx="8921931" cy="523220"/>
          </a:xfrm>
          <a:prstGeom prst="rect">
            <a:avLst/>
          </a:prstGeom>
          <a:noFill/>
        </p:spPr>
        <p:txBody>
          <a:bodyPr wrap="square" rtlCol="0">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0,5kg hay 2kg?</a:t>
            </a:r>
            <a:endParaRPr lang="en-US" sz="28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95320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6927" y="5486400"/>
            <a:ext cx="10266952" cy="523220"/>
          </a:xfrm>
          <a:prstGeom prst="rect">
            <a:avLst/>
          </a:prstGeom>
          <a:noFill/>
        </p:spPr>
        <p:txBody>
          <a:bodyPr wrap="square" rtlCol="0">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Cân đường để làm 1 chiếc bánh trung thu bằng gam hay ki-lo-gam?</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146" name="Picture 2" descr="Mật ong hoặc đường thốt nốt: Đâu là cách thay thế đường lành mạnh hơn để  giảm c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7153" y="569958"/>
            <a:ext cx="6286500" cy="41814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0830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86927" y="5486400"/>
            <a:ext cx="10266952" cy="954107"/>
          </a:xfrm>
          <a:prstGeom prst="rect">
            <a:avLst/>
          </a:prstGeom>
          <a:noFill/>
        </p:spPr>
        <p:txBody>
          <a:bodyPr wrap="square" rtlCol="0">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Đo chiều dài con đường từ chân núi Ba Vì lên đỉnh núi chọn đơn vị mét hay ki-lo-met?</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7172" name="Picture 4" descr="Núi thiêng gần Hà Nội đẹp mê mải nhìn từ muôn phương tám hướng | Báo Dân tr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9398" y="155394"/>
            <a:ext cx="9182009" cy="48205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424166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6663" y="5486400"/>
            <a:ext cx="11057027" cy="523220"/>
          </a:xfrm>
          <a:prstGeom prst="rect">
            <a:avLst/>
          </a:prstGeom>
          <a:noFill/>
        </p:spPr>
        <p:txBody>
          <a:bodyPr wrap="square" rtlCol="0">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Đo thời gian vận động viên bơi lội bơi đua 100m bằng đơn vị giây hay giờ? </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8194" name="Picture 2" descr="Vận động viên bơi có cơ hội tranh suất Olymp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7254" y="489539"/>
            <a:ext cx="7525385" cy="45563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250104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4" name="TextBox 3"/>
          <p:cNvSpPr txBox="1"/>
          <p:nvPr/>
        </p:nvSpPr>
        <p:spPr>
          <a:xfrm>
            <a:off x="1763486" y="1345474"/>
            <a:ext cx="9104811" cy="2554545"/>
          </a:xfrm>
          <a:prstGeom prst="rect">
            <a:avLst/>
          </a:prstGeom>
          <a:noFill/>
        </p:spPr>
        <p:txBody>
          <a:bodyPr wrap="square" rtlCol="0">
            <a:spAutoFit/>
          </a:bodyPr>
          <a:lstStyle/>
          <a:p>
            <a:pPr algn="just"/>
            <a:r>
              <a:rPr lang="en-US" sz="3200" b="1" u="sng"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Kết luận:</a:t>
            </a:r>
          </a:p>
          <a:p>
            <a:pPr marL="285750" indent="-285750" algn="just">
              <a:buFontTx/>
              <a:buChar char="-"/>
            </a:pPr>
            <a:r>
              <a:rPr lang="en-US" sz="3200" dirty="0" smtClean="0">
                <a:solidFill>
                  <a:schemeClr val="bg1"/>
                </a:solidFill>
                <a:latin typeface="Times New Roman" panose="02020603050405020304" pitchFamily="18" charset="0"/>
                <a:cs typeface="Times New Roman" panose="02020603050405020304" pitchFamily="18" charset="0"/>
              </a:rPr>
              <a:t>Cảm giác có thể làm cho chúng ta cảm nhận sai hiện tượng đang quan sát</a:t>
            </a:r>
          </a:p>
          <a:p>
            <a:pPr marL="285750" indent="-285750" algn="just">
              <a:buFontTx/>
              <a:buChar char="-"/>
            </a:pPr>
            <a:r>
              <a:rPr lang="en-US" sz="3200" dirty="0" smtClean="0">
                <a:solidFill>
                  <a:schemeClr val="bg1"/>
                </a:solidFill>
                <a:latin typeface="Times New Roman" panose="02020603050405020304" pitchFamily="18" charset="0"/>
                <a:cs typeface="Times New Roman" panose="02020603050405020304" pitchFamily="18" charset="0"/>
              </a:rPr>
              <a:t>Tuy nhiên, khi bắt đầu đo, việc ước lượng giá trị đo là cần thiết</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9235440" y="6152606"/>
            <a:ext cx="2956560" cy="7053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KHTN 6</a:t>
            </a:r>
            <a:endParaRPr lang="en-US" dirty="0"/>
          </a:p>
        </p:txBody>
      </p:sp>
    </p:spTree>
    <p:custDataLst>
      <p:tags r:id="rId1"/>
    </p:custDataLst>
    <p:extLst>
      <p:ext uri="{BB962C8B-B14F-4D97-AF65-F5344CB8AC3E}">
        <p14:creationId xmlns:p14="http://schemas.microsoft.com/office/powerpoint/2010/main" val="41260813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250831" y="2560319"/>
            <a:ext cx="7849772" cy="830997"/>
          </a:xfrm>
          <a:prstGeom prst="rect">
            <a:avLst/>
          </a:prstGeom>
          <a:noFill/>
        </p:spPr>
        <p:txBody>
          <a:bodyPr wrap="square" rtlCol="0">
            <a:spAutoFit/>
          </a:bodyPr>
          <a:lstStyle/>
          <a:p>
            <a:pPr algn="ctr"/>
            <a:r>
              <a:rPr lang="en-US" sz="4800" b="1" dirty="0" smtClean="0">
                <a:solidFill>
                  <a:schemeClr val="bg1"/>
                </a:solidFill>
                <a:latin typeface="Times New Roman" panose="02020603050405020304" pitchFamily="18" charset="0"/>
                <a:cs typeface="Times New Roman" panose="02020603050405020304" pitchFamily="18" charset="0"/>
              </a:rPr>
              <a:t>II. ĐO CHIỀU DÀI</a:t>
            </a:r>
            <a:endParaRPr lang="en-US" sz="4800" b="1" dirty="0">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93546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3212" y="647114"/>
            <a:ext cx="9636370" cy="646331"/>
          </a:xfrm>
          <a:prstGeom prst="rect">
            <a:avLst/>
          </a:prstGeom>
          <a:noFill/>
        </p:spPr>
        <p:txBody>
          <a:bodyPr wrap="square" rtlCol="0">
            <a:spAutoFit/>
          </a:bodyPr>
          <a:lstStyle/>
          <a:p>
            <a:pPr algn="ctr"/>
            <a:r>
              <a:rPr lang="en-US" sz="36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đã bao giờ ước lượng độ dài?</a:t>
            </a:r>
            <a:endPar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801856" y="5516858"/>
            <a:ext cx="10944665" cy="646331"/>
          </a:xfrm>
          <a:prstGeom prst="rect">
            <a:avLst/>
          </a:prstGeom>
          <a:noFill/>
        </p:spPr>
        <p:txBody>
          <a:bodyPr wrap="square" rtlCol="0">
            <a:spAutoFit/>
          </a:bodyPr>
          <a:lstStyle>
            <a:defPPr>
              <a:defRPr lang="en-US"/>
            </a:defPPr>
            <a:lvl1pPr algn="ctr">
              <a:defRPr sz="36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defRPr>
            </a:lvl1pPr>
          </a:lstStyle>
          <a:p>
            <a:r>
              <a:rPr lang="en-US" dirty="0"/>
              <a:t>Em có những cách nào để ước lượng độ dài của vật?</a:t>
            </a:r>
          </a:p>
        </p:txBody>
      </p:sp>
      <p:pic>
        <p:nvPicPr>
          <p:cNvPr id="2050" name="Picture 2" descr="Ước lượng và đo độ dài - Toán lớp 1 SGK mới [OLM.VN]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045" y="1293445"/>
            <a:ext cx="7508289" cy="42234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5392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nh diều] Giải toán 1 bài: Đo độ dài - Tech12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5902" y="868996"/>
            <a:ext cx="8707071" cy="52242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93091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9874" y="326571"/>
            <a:ext cx="8151223" cy="646331"/>
          </a:xfrm>
          <a:prstGeom prst="rect">
            <a:avLst/>
          </a:prstGeom>
          <a:noFill/>
        </p:spPr>
        <p:txBody>
          <a:bodyPr wrap="square" rtlCol="0">
            <a:spAutoFit/>
          </a:bodyPr>
          <a:lstStyle/>
          <a:p>
            <a:pPr algn="ctr"/>
            <a:r>
              <a:rPr lang="en-US" sz="3600" dirty="0" smtClean="0">
                <a:solidFill>
                  <a:srgbClr val="FF0000"/>
                </a:solidFill>
                <a:latin typeface="Times New Roman" panose="02020603050405020304" pitchFamily="18" charset="0"/>
                <a:cs typeface="Times New Roman" panose="02020603050405020304" pitchFamily="18" charset="0"/>
              </a:rPr>
              <a:t>Chúng ta có những giác quan nào?</a:t>
            </a:r>
            <a:endParaRPr lang="en-US" sz="3600" dirty="0">
              <a:solidFill>
                <a:srgbClr val="FF0000"/>
              </a:solidFill>
              <a:latin typeface="Times New Roman" panose="02020603050405020304" pitchFamily="18" charset="0"/>
              <a:cs typeface="Times New Roman" panose="02020603050405020304" pitchFamily="18" charset="0"/>
            </a:endParaRPr>
          </a:p>
        </p:txBody>
      </p:sp>
      <p:pic>
        <p:nvPicPr>
          <p:cNvPr id="1026" name="Picture 2" descr="Bàn về các giác qu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0295" y="1275806"/>
            <a:ext cx="4876800" cy="4457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259874" y="5969726"/>
            <a:ext cx="8516983" cy="646331"/>
          </a:xfrm>
          <a:prstGeom prst="rect">
            <a:avLst/>
          </a:prstGeom>
          <a:noFill/>
        </p:spPr>
        <p:txBody>
          <a:bodyPr wrap="square" rtlCol="0">
            <a:spAutoFit/>
          </a:bodyPr>
          <a:lstStyle>
            <a:defPPr>
              <a:defRPr lang="en-US"/>
            </a:defPPr>
            <a:lvl1pPr algn="ctr">
              <a:defRPr sz="3600">
                <a:solidFill>
                  <a:srgbClr val="FF0000"/>
                </a:solidFill>
                <a:latin typeface="Times New Roman" panose="02020603050405020304" pitchFamily="18" charset="0"/>
                <a:cs typeface="Times New Roman" panose="02020603050405020304" pitchFamily="18" charset="0"/>
              </a:defRPr>
            </a:lvl1pPr>
          </a:lstStyle>
          <a:p>
            <a:r>
              <a:rPr lang="en-US" dirty="0"/>
              <a:t>Giác quan của chúng ta dùng để làm gì?</a:t>
            </a:r>
          </a:p>
        </p:txBody>
      </p:sp>
    </p:spTree>
    <p:custDataLst>
      <p:tags r:id="rId1"/>
    </p:custDataLst>
    <p:extLst>
      <p:ext uri="{BB962C8B-B14F-4D97-AF65-F5344CB8AC3E}">
        <p14:creationId xmlns:p14="http://schemas.microsoft.com/office/powerpoint/2010/main" val="91785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797" y="0"/>
            <a:ext cx="8857009" cy="6799981"/>
          </a:xfrm>
          <a:prstGeom prst="rect">
            <a:avLst/>
          </a:prstGeom>
        </p:spPr>
      </p:pic>
    </p:spTree>
    <p:custDataLst>
      <p:tags r:id="rId1"/>
    </p:custDataLst>
    <p:extLst>
      <p:ext uri="{BB962C8B-B14F-4D97-AF65-F5344CB8AC3E}">
        <p14:creationId xmlns:p14="http://schemas.microsoft.com/office/powerpoint/2010/main" val="41741333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42" y="98592"/>
            <a:ext cx="11857466" cy="3362060"/>
          </a:xfrm>
          <a:prstGeom prst="rect">
            <a:avLst/>
          </a:prstGeom>
        </p:spPr>
      </p:pic>
      <p:pic>
        <p:nvPicPr>
          <p:cNvPr id="3074" name="Picture 2" descr="LED TIVI DARLING 24 INCH 24HD900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3710" y="3686707"/>
            <a:ext cx="6754349" cy="31712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003379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 sào bằng bao nhiêu m2, 1 sào Bắc Bộ, Trung Bộ, Nam Bộ bằng bao nhiêu"/>
          <p:cNvPicPr>
            <a:picLocks noChangeAspect="1" noChangeArrowheads="1"/>
          </p:cNvPicPr>
          <p:nvPr/>
        </p:nvPicPr>
        <p:blipFill rotWithShape="1">
          <a:blip r:embed="rId4">
            <a:extLst>
              <a:ext uri="{28A0092B-C50C-407E-A947-70E740481C1C}">
                <a14:useLocalDpi xmlns:a14="http://schemas.microsoft.com/office/drawing/2010/main" val="0"/>
              </a:ext>
            </a:extLst>
          </a:blip>
          <a:srcRect b="22272"/>
          <a:stretch/>
        </p:blipFill>
        <p:spPr bwMode="auto">
          <a:xfrm>
            <a:off x="1027771" y="126609"/>
            <a:ext cx="10451465" cy="590843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677603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5EBA4F-7786-4A9D-A422-05ED289B73E8}"/>
              </a:ext>
            </a:extLst>
          </p:cNvPr>
          <p:cNvSpPr>
            <a:spLocks noChangeArrowheads="1"/>
          </p:cNvSpPr>
          <p:nvPr/>
        </p:nvSpPr>
        <p:spPr bwMode="auto">
          <a:xfrm>
            <a:off x="984684" y="1491699"/>
            <a:ext cx="10607093" cy="3954929"/>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nchor="ctr">
            <a:spAutoFit/>
          </a:bodyPr>
          <a:lstStyle>
            <a:lvl1pPr>
              <a:tabLst>
                <a:tab pos="563563" algn="l"/>
              </a:tabLst>
              <a:defRPr>
                <a:solidFill>
                  <a:schemeClr val="tx1"/>
                </a:solidFill>
                <a:latin typeface="Arial" panose="020B0604020202020204" pitchFamily="34" charset="0"/>
                <a:cs typeface="Arial" panose="020B0604020202020204" pitchFamily="34" charset="0"/>
              </a:defRPr>
            </a:lvl1pPr>
            <a:lvl2pPr>
              <a:tabLst>
                <a:tab pos="563563" algn="l"/>
              </a:tabLst>
              <a:defRPr>
                <a:solidFill>
                  <a:schemeClr val="tx1"/>
                </a:solidFill>
                <a:latin typeface="Arial" panose="020B0604020202020204" pitchFamily="34" charset="0"/>
                <a:cs typeface="Arial" panose="020B0604020202020204" pitchFamily="34" charset="0"/>
              </a:defRPr>
            </a:lvl2pPr>
            <a:lvl3pPr>
              <a:tabLst>
                <a:tab pos="563563" algn="l"/>
              </a:tabLst>
              <a:defRPr>
                <a:solidFill>
                  <a:schemeClr val="tx1"/>
                </a:solidFill>
                <a:latin typeface="Arial" panose="020B0604020202020204" pitchFamily="34" charset="0"/>
                <a:cs typeface="Arial" panose="020B0604020202020204" pitchFamily="34" charset="0"/>
              </a:defRPr>
            </a:lvl3pPr>
            <a:lvl4pPr>
              <a:tabLst>
                <a:tab pos="563563" algn="l"/>
              </a:tabLst>
              <a:defRPr>
                <a:solidFill>
                  <a:schemeClr val="tx1"/>
                </a:solidFill>
                <a:latin typeface="Arial" panose="020B0604020202020204" pitchFamily="34" charset="0"/>
                <a:cs typeface="Arial" panose="020B0604020202020204" pitchFamily="34" charset="0"/>
              </a:defRPr>
            </a:lvl4pPr>
            <a:lvl5pPr>
              <a:tabLst>
                <a:tab pos="563563" algn="l"/>
              </a:tabLst>
              <a:defRPr>
                <a:solidFill>
                  <a:schemeClr val="tx1"/>
                </a:solidFill>
                <a:latin typeface="Arial" panose="020B0604020202020204" pitchFamily="34" charset="0"/>
                <a:cs typeface="Arial" panose="020B0604020202020204" pitchFamily="34" charset="0"/>
              </a:defRPr>
            </a:lvl5pPr>
            <a:lvl6pPr marL="31734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6pPr>
            <a:lvl7pPr marL="36306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7pPr>
            <a:lvl8pPr marL="40878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8pPr>
            <a:lvl9pPr marL="45450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9pPr>
          </a:lstStyle>
          <a:p>
            <a:pPr>
              <a:defRPr/>
            </a:pPr>
            <a:r>
              <a:rPr lang="en-US" altLang="vi-VN" sz="2510" b="1" dirty="0" err="1">
                <a:solidFill>
                  <a:srgbClr val="0000FF"/>
                </a:solidFill>
                <a:latin typeface="Times New Roman" panose="02020603050405020304" pitchFamily="18" charset="0"/>
                <a:cs typeface="Times New Roman" panose="02020603050405020304" pitchFamily="18" charset="0"/>
              </a:rPr>
              <a:t>Câu</a:t>
            </a:r>
            <a:r>
              <a:rPr lang="vi-VN"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a:solidFill>
                  <a:srgbClr val="0000FF"/>
                </a:solidFill>
                <a:latin typeface="Times New Roman" panose="02020603050405020304" pitchFamily="18" charset="0"/>
                <a:cs typeface="Times New Roman" panose="02020603050405020304" pitchFamily="18" charset="0"/>
              </a:rPr>
              <a:t>1. </a:t>
            </a:r>
            <a:r>
              <a:rPr lang="en-US" altLang="vi-VN" sz="2510" b="1" dirty="0" err="1">
                <a:solidFill>
                  <a:srgbClr val="0000FF"/>
                </a:solidFill>
                <a:latin typeface="Times New Roman" panose="02020603050405020304" pitchFamily="18" charset="0"/>
                <a:cs typeface="Times New Roman" panose="02020603050405020304" pitchFamily="18" charset="0"/>
              </a:rPr>
              <a:t>Để</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đo</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độ</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dài</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của</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một</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vật</a:t>
            </a:r>
            <a:r>
              <a:rPr lang="en-US" altLang="vi-VN" sz="2510" b="1" dirty="0">
                <a:solidFill>
                  <a:srgbClr val="0000FF"/>
                </a:solidFill>
                <a:latin typeface="Times New Roman" panose="02020603050405020304" pitchFamily="18" charset="0"/>
                <a:cs typeface="Times New Roman" panose="02020603050405020304" pitchFamily="18" charset="0"/>
              </a:rPr>
              <a:t>, ta </a:t>
            </a:r>
            <a:r>
              <a:rPr lang="en-US" altLang="vi-VN" sz="2510" b="1" dirty="0" err="1">
                <a:solidFill>
                  <a:srgbClr val="0000FF"/>
                </a:solidFill>
                <a:latin typeface="Times New Roman" panose="02020603050405020304" pitchFamily="18" charset="0"/>
                <a:cs typeface="Times New Roman" panose="02020603050405020304" pitchFamily="18" charset="0"/>
              </a:rPr>
              <a:t>nên</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dùng</a:t>
            </a:r>
            <a:endParaRPr lang="vi-VN" altLang="vi-VN" sz="2510" b="1" dirty="0">
              <a:solidFill>
                <a:srgbClr val="0000FF"/>
              </a:solidFill>
              <a:latin typeface="Times New Roman" panose="02020603050405020304" pitchFamily="18" charset="0"/>
              <a:cs typeface="Times New Roman" panose="02020603050405020304" pitchFamily="18" charset="0"/>
            </a:endParaRPr>
          </a:p>
          <a:p>
            <a:pPr>
              <a:defRPr/>
            </a:pPr>
            <a:r>
              <a:rPr lang="en-US" altLang="vi-VN" sz="251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A.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thước</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đo</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B. gang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bàn</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tay</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a:t>
            </a:r>
          </a:p>
          <a:p>
            <a:pPr>
              <a:defRPr/>
            </a:pP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C.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sợi</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dây</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D. </a:t>
            </a:r>
            <a:r>
              <a:rPr lang="en-US" altLang="vi-VN" sz="2510" b="1" dirty="0" err="1">
                <a:latin typeface="Times New Roman" panose="02020603050405020304" pitchFamily="18" charset="0"/>
                <a:ea typeface="Calibri" panose="020F0502020204030204" pitchFamily="34" charset="0"/>
                <a:cs typeface="Times New Roman" panose="02020603050405020304" pitchFamily="18" charset="0"/>
              </a:rPr>
              <a:t>bàn</a:t>
            </a:r>
            <a:r>
              <a:rPr lang="en-US" altLang="vi-VN" sz="2510" b="1" dirty="0">
                <a:latin typeface="Times New Roman" panose="02020603050405020304" pitchFamily="18" charset="0"/>
                <a:ea typeface="Calibri" panose="020F0502020204030204" pitchFamily="34" charset="0"/>
                <a:cs typeface="Times New Roman" panose="02020603050405020304" pitchFamily="18" charset="0"/>
              </a:rPr>
              <a:t> </a:t>
            </a:r>
            <a:r>
              <a:rPr lang="en-US" altLang="vi-VN" sz="251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chân</a:t>
            </a:r>
            <a:r>
              <a:rPr lang="en-US" altLang="vi-VN" sz="251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defRPr/>
            </a:pPr>
            <a:endParaRPr lang="en-US" altLang="vi-VN" sz="2510" b="1" dirty="0">
              <a:solidFill>
                <a:srgbClr val="000000"/>
              </a:solidFill>
              <a:latin typeface="Times New Roman" panose="02020603050405020304" pitchFamily="18" charset="0"/>
              <a:cs typeface="Times New Roman" panose="02020603050405020304" pitchFamily="18" charset="0"/>
            </a:endParaRPr>
          </a:p>
          <a:p>
            <a:pPr>
              <a:defRPr/>
            </a:pPr>
            <a:r>
              <a:rPr lang="en-US" altLang="vi-VN" sz="2510" b="1" dirty="0" err="1">
                <a:solidFill>
                  <a:srgbClr val="0000FF"/>
                </a:solidFill>
                <a:latin typeface="Times New Roman" panose="02020603050405020304" pitchFamily="18" charset="0"/>
                <a:cs typeface="Times New Roman" panose="02020603050405020304" pitchFamily="18" charset="0"/>
              </a:rPr>
              <a:t>Câu</a:t>
            </a:r>
            <a:r>
              <a:rPr lang="en-US" altLang="vi-VN" sz="2510" b="1" dirty="0">
                <a:solidFill>
                  <a:srgbClr val="0000FF"/>
                </a:solidFill>
                <a:latin typeface="Times New Roman" panose="02020603050405020304" pitchFamily="18" charset="0"/>
                <a:cs typeface="Times New Roman" panose="02020603050405020304" pitchFamily="18" charset="0"/>
              </a:rPr>
              <a:t> 2. </a:t>
            </a:r>
            <a:r>
              <a:rPr lang="en-US" altLang="vi-VN" sz="2510" b="1" dirty="0" err="1">
                <a:solidFill>
                  <a:srgbClr val="0000FF"/>
                </a:solidFill>
                <a:latin typeface="Times New Roman" panose="02020603050405020304" pitchFamily="18" charset="0"/>
                <a:cs typeface="Times New Roman" panose="02020603050405020304" pitchFamily="18" charset="0"/>
              </a:rPr>
              <a:t>Giới</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hạn</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đo</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của</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thước</a:t>
            </a:r>
            <a:r>
              <a:rPr lang="en-US" altLang="vi-VN" sz="2510" b="1" dirty="0">
                <a:solidFill>
                  <a:srgbClr val="0000FF"/>
                </a:solidFill>
                <a:latin typeface="Times New Roman" panose="02020603050405020304" pitchFamily="18" charset="0"/>
                <a:cs typeface="Times New Roman" panose="02020603050405020304" pitchFamily="18" charset="0"/>
              </a:rPr>
              <a:t> </a:t>
            </a:r>
            <a:r>
              <a:rPr lang="en-US" altLang="vi-VN" sz="2510" b="1" dirty="0" err="1">
                <a:solidFill>
                  <a:srgbClr val="0000FF"/>
                </a:solidFill>
                <a:latin typeface="Times New Roman" panose="02020603050405020304" pitchFamily="18" charset="0"/>
                <a:cs typeface="Times New Roman" panose="02020603050405020304" pitchFamily="18" charset="0"/>
              </a:rPr>
              <a:t>là</a:t>
            </a:r>
            <a:r>
              <a:rPr lang="en-US" altLang="vi-VN" sz="2510" b="1" dirty="0">
                <a:solidFill>
                  <a:srgbClr val="0000FF"/>
                </a:solidFill>
                <a:latin typeface="Times New Roman" panose="02020603050405020304" pitchFamily="18" charset="0"/>
                <a:cs typeface="Times New Roman" panose="02020603050405020304" pitchFamily="18" charset="0"/>
              </a:rPr>
              <a:t> </a:t>
            </a:r>
            <a:endParaRPr lang="vi-VN" altLang="vi-VN" sz="2510" b="1" dirty="0">
              <a:solidFill>
                <a:srgbClr val="0000FF"/>
              </a:solidFill>
              <a:latin typeface="Times New Roman" panose="02020603050405020304" pitchFamily="18" charset="0"/>
              <a:cs typeface="Times New Roman" panose="02020603050405020304" pitchFamily="18" charset="0"/>
            </a:endParaRPr>
          </a:p>
          <a:p>
            <a:pPr>
              <a:defRPr/>
            </a:pPr>
            <a:r>
              <a:rPr lang="fr-FR" altLang="vi-VN" sz="2510" b="1" dirty="0">
                <a:solidFill>
                  <a:srgbClr val="FF0000"/>
                </a:solidFill>
                <a:latin typeface="Times New Roman" panose="02020603050405020304" pitchFamily="18" charset="0"/>
                <a:cs typeface="Times New Roman" panose="02020603050405020304" pitchFamily="18" charset="0"/>
              </a:rPr>
              <a:t>	</a:t>
            </a:r>
            <a:r>
              <a:rPr lang="fr-FR" altLang="vi-VN" sz="2510" b="1" dirty="0">
                <a:latin typeface="Times New Roman" panose="02020603050405020304" pitchFamily="18" charset="0"/>
                <a:cs typeface="Times New Roman" panose="02020603050405020304" pitchFamily="18" charset="0"/>
              </a:rPr>
              <a:t>A. </a:t>
            </a:r>
            <a:r>
              <a:rPr lang="fr-FR" altLang="vi-VN" sz="2510" b="1" dirty="0" err="1">
                <a:latin typeface="Times New Roman" panose="02020603050405020304" pitchFamily="18" charset="0"/>
                <a:cs typeface="Times New Roman" panose="02020603050405020304" pitchFamily="18" charset="0"/>
              </a:rPr>
              <a:t>độ</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dài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giữa</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hai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vạch</a:t>
            </a:r>
            <a:r>
              <a:rPr lang="fr-FR" altLang="vi-VN" sz="2510" b="1" dirty="0">
                <a:latin typeface="Times New Roman" panose="02020603050405020304" pitchFamily="18" charset="0"/>
                <a:cs typeface="Times New Roman" panose="02020603050405020304" pitchFamily="18" charset="0"/>
              </a:rPr>
              <a:t> chia </a:t>
            </a:r>
            <a:r>
              <a:rPr lang="fr-FR" altLang="vi-VN" sz="2510" b="1" dirty="0" err="1">
                <a:latin typeface="Times New Roman" panose="02020603050405020304" pitchFamily="18" charset="0"/>
                <a:cs typeface="Times New Roman" panose="02020603050405020304" pitchFamily="18" charset="0"/>
              </a:rPr>
              <a:t>liên</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tiếp</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trên</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thước</a:t>
            </a:r>
            <a:r>
              <a:rPr lang="fr-FR" altLang="vi-VN" sz="2510" b="1" dirty="0">
                <a:latin typeface="Times New Roman" panose="02020603050405020304" pitchFamily="18" charset="0"/>
                <a:cs typeface="Times New Roman" panose="02020603050405020304" pitchFamily="18" charset="0"/>
              </a:rPr>
              <a:t>. 		</a:t>
            </a:r>
            <a:endParaRPr lang="vi-VN" altLang="vi-VN" sz="2510" b="1" dirty="0">
              <a:latin typeface="Times New Roman" panose="02020603050405020304" pitchFamily="18" charset="0"/>
              <a:cs typeface="Times New Roman" panose="02020603050405020304" pitchFamily="18" charset="0"/>
            </a:endParaRPr>
          </a:p>
          <a:p>
            <a:pPr>
              <a:defRPr/>
            </a:pPr>
            <a:r>
              <a:rPr lang="en-US" altLang="vi-VN" sz="2510" b="1" dirty="0">
                <a:latin typeface="Times New Roman" panose="02020603050405020304" pitchFamily="18" charset="0"/>
                <a:cs typeface="Calibri" panose="020F0502020204030204" pitchFamily="34" charset="0"/>
              </a:rPr>
              <a:t>	B. </a:t>
            </a:r>
            <a:r>
              <a:rPr lang="fr-FR" altLang="vi-VN" sz="2510" b="1" dirty="0" err="1">
                <a:latin typeface="Times New Roman" panose="02020603050405020304" pitchFamily="18" charset="0"/>
                <a:cs typeface="Times New Roman" panose="02020603050405020304" pitchFamily="18" charset="0"/>
              </a:rPr>
              <a:t>độ</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dài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nhỏ</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nhất</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ghi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trên</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thước</a:t>
            </a:r>
            <a:r>
              <a:rPr lang="fr-FR" altLang="vi-VN" sz="2510" b="1" dirty="0">
                <a:latin typeface="Times New Roman" panose="02020603050405020304" pitchFamily="18" charset="0"/>
                <a:cs typeface="Times New Roman" panose="02020603050405020304" pitchFamily="18" charset="0"/>
              </a:rPr>
              <a:t>. 	</a:t>
            </a:r>
            <a:endParaRPr lang="vi-VN" altLang="vi-VN" sz="2510" b="1" dirty="0">
              <a:latin typeface="Times New Roman" panose="02020603050405020304" pitchFamily="18" charset="0"/>
              <a:cs typeface="Times New Roman" panose="02020603050405020304" pitchFamily="18" charset="0"/>
            </a:endParaRPr>
          </a:p>
          <a:p>
            <a:pPr>
              <a:defRPr/>
            </a:pPr>
            <a:r>
              <a:rPr lang="fr-FR" altLang="vi-VN" sz="2510" b="1" dirty="0">
                <a:latin typeface="Times New Roman" panose="02020603050405020304" pitchFamily="18" charset="0"/>
                <a:cs typeface="Times New Roman" panose="02020603050405020304" pitchFamily="18" charset="0"/>
              </a:rPr>
              <a:t>	C. </a:t>
            </a:r>
            <a:r>
              <a:rPr lang="fr-FR" altLang="vi-VN" sz="2510" b="1" dirty="0" err="1">
                <a:latin typeface="Times New Roman" panose="02020603050405020304" pitchFamily="18" charset="0"/>
                <a:cs typeface="Times New Roman" panose="02020603050405020304" pitchFamily="18" charset="0"/>
              </a:rPr>
              <a:t>độ</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dài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lớn</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nhất</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ghi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trên</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thước</a:t>
            </a:r>
            <a:r>
              <a:rPr lang="fr-FR" altLang="vi-VN" sz="2510" b="1" dirty="0">
                <a:latin typeface="Times New Roman" panose="02020603050405020304" pitchFamily="18" charset="0"/>
                <a:cs typeface="Times New Roman" panose="02020603050405020304" pitchFamily="18" charset="0"/>
              </a:rPr>
              <a:t>. 	</a:t>
            </a:r>
            <a:endParaRPr lang="vi-VN" altLang="vi-VN" sz="2510" b="1" dirty="0">
              <a:latin typeface="Times New Roman" panose="02020603050405020304" pitchFamily="18" charset="0"/>
              <a:cs typeface="Times New Roman" panose="02020603050405020304" pitchFamily="18" charset="0"/>
            </a:endParaRPr>
          </a:p>
          <a:p>
            <a:pPr>
              <a:defRPr/>
            </a:pPr>
            <a:r>
              <a:rPr lang="fr-FR" altLang="vi-VN" sz="2510" b="1" dirty="0">
                <a:latin typeface="Times New Roman" panose="02020603050405020304" pitchFamily="18" charset="0"/>
                <a:cs typeface="Times New Roman" panose="02020603050405020304" pitchFamily="18" charset="0"/>
              </a:rPr>
              <a:t>	D. </a:t>
            </a:r>
            <a:r>
              <a:rPr lang="fr-FR" altLang="vi-VN" sz="2510" b="1" dirty="0" err="1">
                <a:latin typeface="Times New Roman" panose="02020603050405020304" pitchFamily="18" charset="0"/>
                <a:cs typeface="Times New Roman" panose="02020603050405020304" pitchFamily="18" charset="0"/>
              </a:rPr>
              <a:t>độ</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dài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giữa</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hai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vạch</a:t>
            </a:r>
            <a:r>
              <a:rPr lang="fr-FR" altLang="vi-VN" sz="2510" b="1" dirty="0">
                <a:latin typeface="Times New Roman" panose="02020603050405020304" pitchFamily="18" charset="0"/>
                <a:cs typeface="Times New Roman" panose="02020603050405020304" pitchFamily="18" charset="0"/>
              </a:rPr>
              <a:t> chia </a:t>
            </a:r>
            <a:r>
              <a:rPr lang="fr-FR" altLang="vi-VN" sz="2510" b="1" dirty="0" err="1">
                <a:latin typeface="Times New Roman" panose="02020603050405020304" pitchFamily="18" charset="0"/>
                <a:cs typeface="Times New Roman" panose="02020603050405020304" pitchFamily="18" charset="0"/>
              </a:rPr>
              <a:t>bất</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kỳ</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ghi</a:t>
            </a:r>
            <a:r>
              <a:rPr lang="fr-FR" altLang="vi-VN" sz="2510" b="1" dirty="0">
                <a:latin typeface="Times New Roman" panose="02020603050405020304" pitchFamily="18" charset="0"/>
                <a:cs typeface="Times New Roman" panose="02020603050405020304" pitchFamily="18" charset="0"/>
              </a:rPr>
              <a:t> </a:t>
            </a:r>
            <a:r>
              <a:rPr lang="fr-FR" altLang="vi-VN" sz="2510" b="1" dirty="0" err="1">
                <a:latin typeface="Times New Roman" panose="02020603050405020304" pitchFamily="18" charset="0"/>
                <a:cs typeface="Times New Roman" panose="02020603050405020304" pitchFamily="18" charset="0"/>
              </a:rPr>
              <a:t>trên</a:t>
            </a:r>
            <a:r>
              <a:rPr lang="fr-FR" altLang="vi-VN" sz="2510" b="1" dirty="0">
                <a:latin typeface="Times New Roman" panose="02020603050405020304" pitchFamily="18" charset="0"/>
                <a:cs typeface="Times New Roman" panose="02020603050405020304" pitchFamily="18" charset="0"/>
              </a:rPr>
              <a:t> </a:t>
            </a:r>
            <a:r>
              <a:rPr lang="fr-FR" altLang="vi-VN" sz="2510" b="1" dirty="0" err="1">
                <a:solidFill>
                  <a:srgbClr val="000000"/>
                </a:solidFill>
                <a:latin typeface="Times New Roman" panose="02020603050405020304" pitchFamily="18" charset="0"/>
                <a:cs typeface="Times New Roman" panose="02020603050405020304" pitchFamily="18" charset="0"/>
              </a:rPr>
              <a:t>thước</a:t>
            </a:r>
            <a:r>
              <a:rPr lang="fr-FR" altLang="vi-VN" sz="2510" b="1" dirty="0">
                <a:solidFill>
                  <a:srgbClr val="000000"/>
                </a:solidFill>
                <a:latin typeface="Times New Roman" panose="02020603050405020304" pitchFamily="18" charset="0"/>
                <a:cs typeface="Times New Roman" panose="02020603050405020304" pitchFamily="18" charset="0"/>
              </a:rPr>
              <a:t>.</a:t>
            </a:r>
            <a:endParaRPr lang="vi-VN" altLang="vi-VN" sz="2510" b="1" dirty="0">
              <a:latin typeface="Times New Roman" panose="02020603050405020304" pitchFamily="18" charset="0"/>
              <a:cs typeface="Times New Roman" panose="02020603050405020304" pitchFamily="18" charset="0"/>
            </a:endParaRPr>
          </a:p>
          <a:p>
            <a:pPr>
              <a:defRPr/>
            </a:pPr>
            <a:endParaRPr lang="vi-VN" altLang="vi-VN" sz="2510" b="1" dirty="0">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B9B0F668-E317-4F6E-941C-0062638BCAB5}"/>
              </a:ext>
            </a:extLst>
          </p:cNvPr>
          <p:cNvSpPr/>
          <p:nvPr/>
        </p:nvSpPr>
        <p:spPr>
          <a:xfrm>
            <a:off x="1465481" y="1913716"/>
            <a:ext cx="450725" cy="4519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sp>
        <p:nvSpPr>
          <p:cNvPr id="6" name="Oval 5">
            <a:extLst>
              <a:ext uri="{FF2B5EF4-FFF2-40B4-BE49-F238E27FC236}">
                <a16:creationId xmlns:a16="http://schemas.microsoft.com/office/drawing/2014/main" id="{301454DA-DAE6-44D3-B25F-35ED2A0F5CDF}"/>
              </a:ext>
            </a:extLst>
          </p:cNvPr>
          <p:cNvSpPr/>
          <p:nvPr/>
        </p:nvSpPr>
        <p:spPr>
          <a:xfrm>
            <a:off x="1465481" y="4172324"/>
            <a:ext cx="450725" cy="4519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sp>
        <p:nvSpPr>
          <p:cNvPr id="14341" name="TextBox 2"/>
          <p:cNvSpPr txBox="1">
            <a:spLocks noChangeArrowheads="1"/>
          </p:cNvSpPr>
          <p:nvPr/>
        </p:nvSpPr>
        <p:spPr bwMode="auto">
          <a:xfrm>
            <a:off x="1096932" y="964952"/>
            <a:ext cx="4999068" cy="526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vi-VN" altLang="en-US" sz="2823" b="1" dirty="0">
                <a:solidFill>
                  <a:srgbClr val="FF0000"/>
                </a:solidFill>
                <a:latin typeface="Times New Roman" panose="02020603050405020304" pitchFamily="18" charset="0"/>
                <a:cs typeface="Times New Roman" panose="02020603050405020304" pitchFamily="18" charset="0"/>
              </a:rPr>
              <a:t>Chọn các đáp án đúng:</a:t>
            </a:r>
            <a:endParaRPr lang="en-US" altLang="en-US" sz="2823" b="1" dirty="0">
              <a:solidFill>
                <a:srgbClr val="FF0000"/>
              </a:solidFill>
              <a:latin typeface="Times New Roman" panose="02020603050405020304" pitchFamily="18" charset="0"/>
              <a:cs typeface="Times New Roman" panose="02020603050405020304" pitchFamily="18" charset="0"/>
            </a:endParaRPr>
          </a:p>
        </p:txBody>
      </p:sp>
      <p:sp>
        <p:nvSpPr>
          <p:cNvPr id="14342" name="AutoShape 10"/>
          <p:cNvSpPr>
            <a:spLocks noChangeArrowheads="1"/>
          </p:cNvSpPr>
          <p:nvPr/>
        </p:nvSpPr>
        <p:spPr bwMode="auto">
          <a:xfrm>
            <a:off x="3244725" y="219138"/>
            <a:ext cx="5378824" cy="745814"/>
          </a:xfrm>
          <a:prstGeom prst="horizontalScroll">
            <a:avLst>
              <a:gd name="adj" fmla="val 12500"/>
            </a:avLst>
          </a:prstGeom>
          <a:solidFill>
            <a:schemeClr val="accent1"/>
          </a:solidFill>
          <a:ln w="9525">
            <a:solidFill>
              <a:schemeClr val="tx1"/>
            </a:solidFill>
            <a:round/>
            <a:headEnd/>
            <a:tailEnd/>
          </a:ln>
        </p:spPr>
        <p:txBody>
          <a:bodyPr wrap="none" lIns="106551" tIns="53275" rIns="106551" bIns="53275" anchor="ct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3294" b="1" dirty="0">
                <a:solidFill>
                  <a:srgbClr val="FF0000"/>
                </a:solidFill>
                <a:latin typeface="Times New Roman" panose="02020603050405020304" pitchFamily="18" charset="0"/>
                <a:cs typeface="Times New Roman" panose="02020603050405020304" pitchFamily="18" charset="0"/>
              </a:rPr>
              <a:t>LUYỆN TẬP</a:t>
            </a:r>
            <a:endParaRPr lang="vi-VN" altLang="vi-VN" sz="3294" b="1"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9037981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5EBA4F-7786-4A9D-A422-05ED289B73E8}"/>
              </a:ext>
            </a:extLst>
          </p:cNvPr>
          <p:cNvSpPr>
            <a:spLocks noChangeArrowheads="1"/>
          </p:cNvSpPr>
          <p:nvPr/>
        </p:nvSpPr>
        <p:spPr bwMode="auto">
          <a:xfrm>
            <a:off x="0" y="933866"/>
            <a:ext cx="10762153" cy="451014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nchor="ctr">
            <a:spAutoFit/>
          </a:bodyPr>
          <a:lstStyle>
            <a:lvl1pPr>
              <a:tabLst>
                <a:tab pos="563563" algn="l"/>
              </a:tabLst>
              <a:defRPr>
                <a:solidFill>
                  <a:schemeClr val="tx1"/>
                </a:solidFill>
                <a:latin typeface="Arial" panose="020B0604020202020204" pitchFamily="34" charset="0"/>
                <a:cs typeface="Arial" panose="020B0604020202020204" pitchFamily="34" charset="0"/>
              </a:defRPr>
            </a:lvl1pPr>
            <a:lvl2pPr>
              <a:tabLst>
                <a:tab pos="563563" algn="l"/>
              </a:tabLst>
              <a:defRPr>
                <a:solidFill>
                  <a:schemeClr val="tx1"/>
                </a:solidFill>
                <a:latin typeface="Arial" panose="020B0604020202020204" pitchFamily="34" charset="0"/>
                <a:cs typeface="Arial" panose="020B0604020202020204" pitchFamily="34" charset="0"/>
              </a:defRPr>
            </a:lvl2pPr>
            <a:lvl3pPr>
              <a:tabLst>
                <a:tab pos="563563" algn="l"/>
              </a:tabLst>
              <a:defRPr>
                <a:solidFill>
                  <a:schemeClr val="tx1"/>
                </a:solidFill>
                <a:latin typeface="Arial" panose="020B0604020202020204" pitchFamily="34" charset="0"/>
                <a:cs typeface="Arial" panose="020B0604020202020204" pitchFamily="34" charset="0"/>
              </a:defRPr>
            </a:lvl3pPr>
            <a:lvl4pPr>
              <a:tabLst>
                <a:tab pos="563563" algn="l"/>
              </a:tabLst>
              <a:defRPr>
                <a:solidFill>
                  <a:schemeClr val="tx1"/>
                </a:solidFill>
                <a:latin typeface="Arial" panose="020B0604020202020204" pitchFamily="34" charset="0"/>
                <a:cs typeface="Arial" panose="020B0604020202020204" pitchFamily="34" charset="0"/>
              </a:defRPr>
            </a:lvl4pPr>
            <a:lvl5pPr>
              <a:tabLst>
                <a:tab pos="563563" algn="l"/>
              </a:tabLst>
              <a:defRPr>
                <a:solidFill>
                  <a:schemeClr val="tx1"/>
                </a:solidFill>
                <a:latin typeface="Arial" panose="020B0604020202020204" pitchFamily="34" charset="0"/>
                <a:cs typeface="Arial" panose="020B0604020202020204" pitchFamily="34" charset="0"/>
              </a:defRPr>
            </a:lvl5pPr>
            <a:lvl6pPr marL="31734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6pPr>
            <a:lvl7pPr marL="36306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7pPr>
            <a:lvl8pPr marL="40878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8pPr>
            <a:lvl9pPr marL="45450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9pPr>
          </a:lstStyle>
          <a:p>
            <a:pPr>
              <a:defRPr/>
            </a:pPr>
            <a:r>
              <a:rPr lang="en-US" altLang="vi-VN" sz="251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Câu</a:t>
            </a:r>
            <a:r>
              <a:rPr lang="vi-VN" altLang="vi-VN" sz="251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51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3. </a:t>
            </a:r>
            <a:r>
              <a:rPr lang="fr-FR" sz="2510" b="1" dirty="0" err="1">
                <a:solidFill>
                  <a:srgbClr val="0000FF"/>
                </a:solidFill>
                <a:latin typeface="Times New Roman" panose="02020603050405020304" pitchFamily="18" charset="0"/>
                <a:cs typeface="Times New Roman" panose="02020603050405020304" pitchFamily="18" charset="0"/>
              </a:rPr>
              <a:t>Đơn</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vị</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dùng</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để</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đo</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chiều</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dài</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của</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một</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vật</a:t>
            </a:r>
            <a:r>
              <a:rPr lang="fr-FR" sz="2510" b="1" dirty="0">
                <a:solidFill>
                  <a:srgbClr val="0000FF"/>
                </a:solidFill>
                <a:latin typeface="Times New Roman" panose="02020603050405020304" pitchFamily="18" charset="0"/>
                <a:cs typeface="Times New Roman" panose="02020603050405020304" pitchFamily="18" charset="0"/>
              </a:rPr>
              <a:t> là</a:t>
            </a:r>
            <a:endParaRPr lang="vi-VN" sz="2510" b="1" dirty="0">
              <a:solidFill>
                <a:srgbClr val="0000FF"/>
              </a:solidFill>
              <a:latin typeface="Times New Roman" panose="02020603050405020304" pitchFamily="18" charset="0"/>
              <a:cs typeface="Times New Roman" panose="02020603050405020304" pitchFamily="18" charset="0"/>
            </a:endParaRPr>
          </a:p>
          <a:p>
            <a:pPr>
              <a:defRPr/>
            </a:pPr>
            <a:r>
              <a:rPr lang="en-US" sz="2510" b="1" dirty="0">
                <a:latin typeface="Times New Roman" panose="02020603050405020304" pitchFamily="18" charset="0"/>
                <a:cs typeface="Times New Roman" panose="02020603050405020304" pitchFamily="18" charset="0"/>
              </a:rPr>
              <a:t>	A. m</a:t>
            </a:r>
            <a:r>
              <a:rPr lang="en-US" sz="2510" b="1" baseline="30000" dirty="0">
                <a:latin typeface="Times New Roman" panose="02020603050405020304" pitchFamily="18" charset="0"/>
                <a:cs typeface="Times New Roman" panose="02020603050405020304" pitchFamily="18" charset="0"/>
              </a:rPr>
              <a:t>2</a:t>
            </a:r>
            <a:r>
              <a:rPr lang="en-US" sz="2510" b="1" dirty="0">
                <a:latin typeface="Times New Roman" panose="02020603050405020304" pitchFamily="18" charset="0"/>
                <a:cs typeface="Times New Roman" panose="02020603050405020304" pitchFamily="18" charset="0"/>
              </a:rPr>
              <a:t> 				B. m 			C. kg                       D. </a:t>
            </a:r>
            <a:r>
              <a:rPr lang="en-US" sz="2510" b="1" i="1" dirty="0">
                <a:latin typeface="Times New Roman" panose="02020603050405020304" pitchFamily="18" charset="0"/>
                <a:cs typeface="Times New Roman" panose="02020603050405020304" pitchFamily="18" charset="0"/>
              </a:rPr>
              <a:t>l</a:t>
            </a:r>
            <a:r>
              <a:rPr lang="en-US" sz="2510" b="1" dirty="0">
                <a:latin typeface="Times New Roman" panose="02020603050405020304" pitchFamily="18" charset="0"/>
                <a:cs typeface="Times New Roman" panose="02020603050405020304" pitchFamily="18" charset="0"/>
              </a:rPr>
              <a:t>.</a:t>
            </a:r>
            <a:endParaRPr lang="vi-VN" sz="2510" b="1" dirty="0">
              <a:latin typeface="Times New Roman" panose="02020603050405020304" pitchFamily="18" charset="0"/>
              <a:cs typeface="Times New Roman" panose="02020603050405020304" pitchFamily="18" charset="0"/>
            </a:endParaRPr>
          </a:p>
          <a:p>
            <a:pPr>
              <a:defRPr/>
            </a:pPr>
            <a:endParaRPr lang="en-US" altLang="vi-VN" sz="251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a:p>
            <a:pPr>
              <a:defRPr/>
            </a:pPr>
            <a:r>
              <a:rPr lang="en-US" altLang="vi-VN" sz="251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altLang="vi-VN" sz="251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4. </a:t>
            </a:r>
            <a:r>
              <a:rPr lang="fr-FR" sz="2510" b="1" dirty="0" err="1">
                <a:solidFill>
                  <a:srgbClr val="0000FF"/>
                </a:solidFill>
                <a:latin typeface="Times New Roman" panose="02020603050405020304" pitchFamily="18" charset="0"/>
                <a:cs typeface="Times New Roman" panose="02020603050405020304" pitchFamily="18" charset="0"/>
              </a:rPr>
              <a:t>Xác</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định</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giới</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hạn</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đo</a:t>
            </a:r>
            <a:r>
              <a:rPr lang="fr-FR" sz="2510" b="1" dirty="0">
                <a:solidFill>
                  <a:srgbClr val="0000FF"/>
                </a:solidFill>
                <a:latin typeface="Times New Roman" panose="02020603050405020304" pitchFamily="18" charset="0"/>
                <a:cs typeface="Times New Roman" panose="02020603050405020304" pitchFamily="18" charset="0"/>
              </a:rPr>
              <a:t> (GHĐ) </a:t>
            </a:r>
            <a:r>
              <a:rPr lang="fr-FR" sz="2510" b="1" dirty="0" err="1">
                <a:solidFill>
                  <a:srgbClr val="0000FF"/>
                </a:solidFill>
                <a:latin typeface="Times New Roman" panose="02020603050405020304" pitchFamily="18" charset="0"/>
                <a:cs typeface="Times New Roman" panose="02020603050405020304" pitchFamily="18" charset="0"/>
              </a:rPr>
              <a:t>và</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độ</a:t>
            </a:r>
            <a:r>
              <a:rPr lang="fr-FR" sz="2510" b="1" dirty="0">
                <a:solidFill>
                  <a:srgbClr val="0000FF"/>
                </a:solidFill>
                <a:latin typeface="Times New Roman" panose="02020603050405020304" pitchFamily="18" charset="0"/>
                <a:cs typeface="Times New Roman" panose="02020603050405020304" pitchFamily="18" charset="0"/>
              </a:rPr>
              <a:t> chia </a:t>
            </a:r>
            <a:r>
              <a:rPr lang="fr-FR" sz="2510" b="1" dirty="0" err="1">
                <a:solidFill>
                  <a:srgbClr val="0000FF"/>
                </a:solidFill>
                <a:latin typeface="Times New Roman" panose="02020603050405020304" pitchFamily="18" charset="0"/>
                <a:cs typeface="Times New Roman" panose="02020603050405020304" pitchFamily="18" charset="0"/>
              </a:rPr>
              <a:t>nhỏ</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nhất</a:t>
            </a:r>
            <a:r>
              <a:rPr lang="fr-FR" sz="2510" b="1" dirty="0">
                <a:solidFill>
                  <a:srgbClr val="0000FF"/>
                </a:solidFill>
                <a:latin typeface="Times New Roman" panose="02020603050405020304" pitchFamily="18" charset="0"/>
                <a:cs typeface="Times New Roman" panose="02020603050405020304" pitchFamily="18" charset="0"/>
              </a:rPr>
              <a:t> (ĐCNN) </a:t>
            </a:r>
            <a:r>
              <a:rPr lang="fr-FR" sz="2510" b="1" dirty="0" err="1">
                <a:solidFill>
                  <a:srgbClr val="0000FF"/>
                </a:solidFill>
                <a:latin typeface="Times New Roman" panose="02020603050405020304" pitchFamily="18" charset="0"/>
                <a:cs typeface="Times New Roman" panose="02020603050405020304" pitchFamily="18" charset="0"/>
              </a:rPr>
              <a:t>của</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thước</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trong</a:t>
            </a:r>
            <a:r>
              <a:rPr lang="fr-FR" sz="2510" b="1" dirty="0">
                <a:solidFill>
                  <a:srgbClr val="0000FF"/>
                </a:solidFill>
                <a:latin typeface="Times New Roman" panose="02020603050405020304" pitchFamily="18" charset="0"/>
                <a:cs typeface="Times New Roman" panose="02020603050405020304" pitchFamily="18" charset="0"/>
              </a:rPr>
              <a:t> </a:t>
            </a:r>
            <a:r>
              <a:rPr lang="fr-FR" sz="2510" b="1" dirty="0" err="1">
                <a:solidFill>
                  <a:srgbClr val="0000FF"/>
                </a:solidFill>
                <a:latin typeface="Times New Roman" panose="02020603050405020304" pitchFamily="18" charset="0"/>
                <a:cs typeface="Times New Roman" panose="02020603050405020304" pitchFamily="18" charset="0"/>
              </a:rPr>
              <a:t>hình</a:t>
            </a:r>
            <a:endParaRPr lang="fr-FR" sz="2510" b="1" dirty="0">
              <a:solidFill>
                <a:srgbClr val="0000FF"/>
              </a:solidFill>
              <a:latin typeface="Times New Roman" panose="02020603050405020304" pitchFamily="18" charset="0"/>
              <a:cs typeface="Times New Roman" panose="02020603050405020304" pitchFamily="18" charset="0"/>
            </a:endParaRPr>
          </a:p>
          <a:p>
            <a:pPr>
              <a:defRPr/>
            </a:pPr>
            <a:endParaRPr lang="fr-FR" sz="2510" b="1" dirty="0">
              <a:solidFill>
                <a:srgbClr val="0000FF"/>
              </a:solidFill>
              <a:latin typeface="Times New Roman" panose="02020603050405020304" pitchFamily="18" charset="0"/>
              <a:cs typeface="Times New Roman" panose="02020603050405020304" pitchFamily="18" charset="0"/>
            </a:endParaRPr>
          </a:p>
          <a:p>
            <a:pPr>
              <a:defRPr/>
            </a:pPr>
            <a:endParaRPr lang="fr-FR" sz="2510" b="1" dirty="0">
              <a:solidFill>
                <a:srgbClr val="0000FF"/>
              </a:solidFill>
              <a:latin typeface="Times New Roman" panose="02020603050405020304" pitchFamily="18" charset="0"/>
              <a:cs typeface="Times New Roman" panose="02020603050405020304" pitchFamily="18" charset="0"/>
            </a:endParaRPr>
          </a:p>
          <a:p>
            <a:pPr>
              <a:defRPr/>
            </a:pPr>
            <a:endParaRPr lang="fr-FR" sz="2510" b="1" dirty="0">
              <a:solidFill>
                <a:srgbClr val="0000FF"/>
              </a:solidFill>
              <a:latin typeface="Times New Roman" panose="02020603050405020304" pitchFamily="18" charset="0"/>
              <a:cs typeface="Times New Roman" panose="02020603050405020304" pitchFamily="18" charset="0"/>
            </a:endParaRPr>
          </a:p>
          <a:p>
            <a:pPr>
              <a:defRPr/>
            </a:pPr>
            <a:endParaRPr lang="vi-VN" sz="1412" b="1" dirty="0">
              <a:solidFill>
                <a:srgbClr val="0000FF"/>
              </a:solidFill>
              <a:latin typeface="Times New Roman" panose="02020603050405020304" pitchFamily="18" charset="0"/>
              <a:cs typeface="Times New Roman" panose="02020603050405020304" pitchFamily="18" charset="0"/>
            </a:endParaRPr>
          </a:p>
          <a:p>
            <a:pPr>
              <a:defRPr/>
            </a:pPr>
            <a:r>
              <a:rPr lang="fr-FR" altLang="vi-VN" sz="251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196" b="1" dirty="0">
                <a:latin typeface="Times New Roman" panose="02020603050405020304" pitchFamily="18" charset="0"/>
                <a:cs typeface="Times New Roman" panose="02020603050405020304" pitchFamily="18" charset="0"/>
              </a:rPr>
              <a:t>A. </a:t>
            </a:r>
            <a:r>
              <a:rPr lang="fr-FR" sz="2196" dirty="0">
                <a:latin typeface="Times New Roman" panose="02020603050405020304" pitchFamily="18" charset="0"/>
                <a:cs typeface="Times New Roman" panose="02020603050405020304" pitchFamily="18" charset="0"/>
              </a:rPr>
              <a:t>GHĐ 10cm ; ĐCNN 0 cm 	                                </a:t>
            </a:r>
            <a:r>
              <a:rPr lang="fr-FR" sz="2196" b="1" dirty="0">
                <a:latin typeface="Times New Roman" panose="02020603050405020304" pitchFamily="18" charset="0"/>
                <a:cs typeface="Times New Roman" panose="02020603050405020304" pitchFamily="18" charset="0"/>
              </a:rPr>
              <a:t>B. </a:t>
            </a:r>
            <a:r>
              <a:rPr lang="fr-FR" sz="2196" dirty="0">
                <a:latin typeface="Times New Roman" panose="02020603050405020304" pitchFamily="18" charset="0"/>
                <a:cs typeface="Times New Roman" panose="02020603050405020304" pitchFamily="18" charset="0"/>
              </a:rPr>
              <a:t>GHĐ 10cm ; ĐCNN 1cm.</a:t>
            </a:r>
            <a:endParaRPr lang="vi-VN" sz="2196" dirty="0">
              <a:latin typeface="Times New Roman" panose="02020603050405020304" pitchFamily="18" charset="0"/>
              <a:cs typeface="Times New Roman" panose="02020603050405020304" pitchFamily="18" charset="0"/>
            </a:endParaRPr>
          </a:p>
          <a:p>
            <a:pPr>
              <a:defRPr/>
            </a:pPr>
            <a:r>
              <a:rPr lang="fr-FR" sz="2196" b="1" dirty="0">
                <a:latin typeface="Times New Roman" panose="02020603050405020304" pitchFamily="18" charset="0"/>
                <a:cs typeface="Times New Roman" panose="02020603050405020304" pitchFamily="18" charset="0"/>
              </a:rPr>
              <a:t>	C. </a:t>
            </a:r>
            <a:r>
              <a:rPr lang="fr-FR" sz="2196" dirty="0">
                <a:latin typeface="Times New Roman" panose="02020603050405020304" pitchFamily="18" charset="0"/>
                <a:cs typeface="Times New Roman" panose="02020603050405020304" pitchFamily="18" charset="0"/>
              </a:rPr>
              <a:t>GHĐ 10cm ; ĐCNN 0,5cm. 	                                </a:t>
            </a:r>
            <a:r>
              <a:rPr lang="fr-FR" sz="2196" b="1" dirty="0">
                <a:latin typeface="Times New Roman" panose="02020603050405020304" pitchFamily="18" charset="0"/>
                <a:cs typeface="Times New Roman" panose="02020603050405020304" pitchFamily="18" charset="0"/>
              </a:rPr>
              <a:t>D. </a:t>
            </a:r>
            <a:r>
              <a:rPr lang="fr-FR" sz="2196" dirty="0">
                <a:latin typeface="Times New Roman" panose="02020603050405020304" pitchFamily="18" charset="0"/>
                <a:cs typeface="Times New Roman" panose="02020603050405020304" pitchFamily="18" charset="0"/>
              </a:rPr>
              <a:t>GHĐ 10cm ; ĐCNN 1mm.</a:t>
            </a:r>
            <a:endParaRPr lang="vi-VN" sz="2196" dirty="0">
              <a:latin typeface="Times New Roman" panose="02020603050405020304" pitchFamily="18" charset="0"/>
              <a:cs typeface="Times New Roman" panose="02020603050405020304" pitchFamily="18" charset="0"/>
            </a:endParaRPr>
          </a:p>
          <a:p>
            <a:pPr>
              <a:defRPr/>
            </a:pPr>
            <a:endParaRPr lang="vi-VN" altLang="vi-VN" sz="2510" b="1" dirty="0">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B9B0F668-E317-4F6E-941C-0062638BCAB5}"/>
              </a:ext>
            </a:extLst>
          </p:cNvPr>
          <p:cNvSpPr/>
          <p:nvPr/>
        </p:nvSpPr>
        <p:spPr>
          <a:xfrm>
            <a:off x="4514726" y="1311089"/>
            <a:ext cx="451971" cy="4519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sp>
        <p:nvSpPr>
          <p:cNvPr id="6" name="Oval 5">
            <a:extLst>
              <a:ext uri="{FF2B5EF4-FFF2-40B4-BE49-F238E27FC236}">
                <a16:creationId xmlns:a16="http://schemas.microsoft.com/office/drawing/2014/main" id="{301454DA-DAE6-44D3-B25F-35ED2A0F5CDF}"/>
              </a:ext>
            </a:extLst>
          </p:cNvPr>
          <p:cNvSpPr/>
          <p:nvPr/>
        </p:nvSpPr>
        <p:spPr>
          <a:xfrm>
            <a:off x="536251" y="4656778"/>
            <a:ext cx="451971" cy="4519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pic>
        <p:nvPicPr>
          <p:cNvPr id="1536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8843" y="2964579"/>
            <a:ext cx="7171765" cy="121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51045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079192"/>
            <a:ext cx="12191999" cy="2308324"/>
          </a:xfrm>
          <a:prstGeom prst="rect">
            <a:avLst/>
          </a:prstGeom>
          <a:solidFill>
            <a:schemeClr val="accent1"/>
          </a:solidFill>
        </p:spPr>
        <p:txBody>
          <a:bodyPr wrap="square" rtlCol="0">
            <a:spAutoFit/>
          </a:bodyPr>
          <a:lstStyle/>
          <a:p>
            <a:pPr algn="ctr">
              <a:lnSpc>
                <a:spcPct val="150000"/>
              </a:lnSpc>
            </a:pPr>
            <a:r>
              <a:rPr lang="en-U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CHỦ ĐỀ 2. CÁC PHÉP ĐO</a:t>
            </a:r>
          </a:p>
          <a:p>
            <a:pPr algn="ctr">
              <a:lnSpc>
                <a:spcPct val="150000"/>
              </a:lnSpc>
            </a:pP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TIẾT 8+9+10+</a:t>
            </a:r>
            <a:r>
              <a:rPr lang="vi-VN"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11+12</a:t>
            </a: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+13. </a:t>
            </a:r>
            <a:endParaRPr lang="vi-VN"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3. ĐO CHIỀU DÀI, KHỐI LƯỢNG VÀ THỜI GIAN</a:t>
            </a:r>
            <a:endParaRPr lang="en-US" sz="3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9235440" y="6152606"/>
            <a:ext cx="2956560" cy="7053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KHTN 6</a:t>
            </a:r>
            <a:endParaRPr lang="en-US" dirty="0"/>
          </a:p>
        </p:txBody>
      </p:sp>
    </p:spTree>
    <p:custDataLst>
      <p:tags r:id="rId1"/>
    </p:custDataLst>
    <p:extLst>
      <p:ext uri="{BB962C8B-B14F-4D97-AF65-F5344CB8AC3E}">
        <p14:creationId xmlns:p14="http://schemas.microsoft.com/office/powerpoint/2010/main" val="41123254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098" y="956917"/>
            <a:ext cx="10059804" cy="4944165"/>
          </a:xfrm>
          <a:prstGeom prst="rect">
            <a:avLst/>
          </a:prstGeom>
        </p:spPr>
      </p:pic>
    </p:spTree>
    <p:custDataLst>
      <p:tags r:id="rId1"/>
    </p:custDataLst>
    <p:extLst>
      <p:ext uri="{BB962C8B-B14F-4D97-AF65-F5344CB8AC3E}">
        <p14:creationId xmlns:p14="http://schemas.microsoft.com/office/powerpoint/2010/main" val="34200490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3363" y="4110069"/>
            <a:ext cx="5253068"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3168" y="1469215"/>
            <a:ext cx="3065431" cy="242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5"/>
          <p:cNvSpPr>
            <a:spLocks noChangeArrowheads="1"/>
          </p:cNvSpPr>
          <p:nvPr/>
        </p:nvSpPr>
        <p:spPr bwMode="auto">
          <a:xfrm>
            <a:off x="605118" y="2725174"/>
            <a:ext cx="1647265"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latin typeface="Times New Roman" panose="02020603050405020304" pitchFamily="18" charset="0"/>
                <a:cs typeface="Times New Roman" panose="02020603050405020304" pitchFamily="18" charset="0"/>
              </a:rPr>
              <a:t>  Hình a </a:t>
            </a:r>
            <a:endParaRPr lang="en-US" altLang="vi-VN" sz="3294" b="1" i="1">
              <a:latin typeface="Times New Roman" panose="02020603050405020304" pitchFamily="18" charset="0"/>
              <a:cs typeface="Times New Roman" panose="02020603050405020304" pitchFamily="18" charset="0"/>
            </a:endParaRPr>
          </a:p>
        </p:txBody>
      </p:sp>
      <p:sp>
        <p:nvSpPr>
          <p:cNvPr id="9221" name="Rectangle 5"/>
          <p:cNvSpPr>
            <a:spLocks noChangeArrowheads="1"/>
          </p:cNvSpPr>
          <p:nvPr/>
        </p:nvSpPr>
        <p:spPr bwMode="auto">
          <a:xfrm>
            <a:off x="41089" y="5338635"/>
            <a:ext cx="1647264"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latin typeface="Times New Roman" panose="02020603050405020304" pitchFamily="18" charset="0"/>
                <a:cs typeface="Times New Roman" panose="02020603050405020304" pitchFamily="18" charset="0"/>
              </a:rPr>
              <a:t>  Hình c </a:t>
            </a:r>
            <a:endParaRPr lang="en-US" altLang="vi-VN" sz="3294" b="1" i="1">
              <a:latin typeface="Times New Roman" panose="02020603050405020304" pitchFamily="18" charset="0"/>
              <a:cs typeface="Times New Roman" panose="02020603050405020304" pitchFamily="18" charset="0"/>
            </a:endParaRPr>
          </a:p>
        </p:txBody>
      </p:sp>
      <p:sp>
        <p:nvSpPr>
          <p:cNvPr id="9222" name="Rectangle 5"/>
          <p:cNvSpPr>
            <a:spLocks noChangeArrowheads="1"/>
          </p:cNvSpPr>
          <p:nvPr/>
        </p:nvSpPr>
        <p:spPr bwMode="auto">
          <a:xfrm>
            <a:off x="7974853" y="3430522"/>
            <a:ext cx="1967255"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latin typeface="Times New Roman" panose="02020603050405020304" pitchFamily="18" charset="0"/>
                <a:cs typeface="Times New Roman" panose="02020603050405020304" pitchFamily="18" charset="0"/>
              </a:rPr>
              <a:t>  Hình b </a:t>
            </a:r>
            <a:endParaRPr lang="en-US" altLang="vi-VN" sz="3294" b="1" i="1">
              <a:latin typeface="Times New Roman" panose="02020603050405020304" pitchFamily="18" charset="0"/>
              <a:cs typeface="Times New Roman" panose="02020603050405020304" pitchFamily="18" charset="0"/>
            </a:endParaRPr>
          </a:p>
        </p:txBody>
      </p:sp>
      <p:sp>
        <p:nvSpPr>
          <p:cNvPr id="9223" name="Rectangle 5"/>
          <p:cNvSpPr>
            <a:spLocks noChangeArrowheads="1"/>
          </p:cNvSpPr>
          <p:nvPr/>
        </p:nvSpPr>
        <p:spPr bwMode="auto">
          <a:xfrm>
            <a:off x="7669804" y="5644929"/>
            <a:ext cx="1992157"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latin typeface="Times New Roman" panose="02020603050405020304" pitchFamily="18" charset="0"/>
                <a:cs typeface="Times New Roman" panose="02020603050405020304" pitchFamily="18" charset="0"/>
              </a:rPr>
              <a:t>  Hình d </a:t>
            </a:r>
            <a:endParaRPr lang="en-US" altLang="vi-VN" sz="3294" b="1" i="1">
              <a:latin typeface="Times New Roman" panose="02020603050405020304" pitchFamily="18" charset="0"/>
              <a:cs typeface="Times New Roman" panose="02020603050405020304" pitchFamily="18" charset="0"/>
            </a:endParaRPr>
          </a:p>
        </p:txBody>
      </p:sp>
      <p:pic>
        <p:nvPicPr>
          <p:cNvPr id="9224"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539" y="1469216"/>
            <a:ext cx="6130863" cy="117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1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5775" y="3467599"/>
            <a:ext cx="3636931" cy="1944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Rectangle 5"/>
          <p:cNvSpPr>
            <a:spLocks noChangeArrowheads="1"/>
          </p:cNvSpPr>
          <p:nvPr/>
        </p:nvSpPr>
        <p:spPr bwMode="auto">
          <a:xfrm>
            <a:off x="1274981" y="612243"/>
            <a:ext cx="8774206"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3294" b="1">
                <a:solidFill>
                  <a:srgbClr val="FF0000"/>
                </a:solidFill>
                <a:latin typeface="Times New Roman" panose="02020603050405020304" pitchFamily="18" charset="0"/>
                <a:cs typeface="Times New Roman" panose="02020603050405020304" pitchFamily="18" charset="0"/>
              </a:rPr>
              <a:t>  Kể tên các loại th</a:t>
            </a:r>
            <a:r>
              <a:rPr lang="vi-VN" altLang="vi-VN" sz="3294" b="1">
                <a:solidFill>
                  <a:srgbClr val="FF0000"/>
                </a:solidFill>
                <a:latin typeface="Times New Roman" panose="02020603050405020304" pitchFamily="18" charset="0"/>
                <a:cs typeface="Times New Roman" panose="02020603050405020304" pitchFamily="18" charset="0"/>
              </a:rPr>
              <a:t>ư</a:t>
            </a:r>
            <a:r>
              <a:rPr lang="en-US" altLang="vi-VN" sz="3294" b="1">
                <a:solidFill>
                  <a:srgbClr val="FF0000"/>
                </a:solidFill>
                <a:latin typeface="Times New Roman" panose="02020603050405020304" pitchFamily="18" charset="0"/>
                <a:cs typeface="Times New Roman" panose="02020603050405020304" pitchFamily="18" charset="0"/>
              </a:rPr>
              <a:t>ớc ở hình 5.1 a, b, c, d </a:t>
            </a:r>
            <a:endParaRPr lang="en-US" altLang="vi-VN" sz="3294" b="1" i="1">
              <a:solidFill>
                <a:srgbClr val="FF0000"/>
              </a:solidFill>
              <a:latin typeface="Times New Roman" panose="02020603050405020304" pitchFamily="18" charset="0"/>
              <a:cs typeface="Times New Roman" panose="02020603050405020304" pitchFamily="18" charset="0"/>
            </a:endParaRPr>
          </a:p>
        </p:txBody>
      </p:sp>
      <p:sp>
        <p:nvSpPr>
          <p:cNvPr id="9227" name="Rectangle 5"/>
          <p:cNvSpPr>
            <a:spLocks noChangeArrowheads="1"/>
          </p:cNvSpPr>
          <p:nvPr/>
        </p:nvSpPr>
        <p:spPr bwMode="auto">
          <a:xfrm>
            <a:off x="4283137" y="6108106"/>
            <a:ext cx="1992157"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solidFill>
                  <a:srgbClr val="FF0000"/>
                </a:solidFill>
                <a:latin typeface="Times New Roman" panose="02020603050405020304" pitchFamily="18" charset="0"/>
                <a:cs typeface="Times New Roman" panose="02020603050405020304" pitchFamily="18" charset="0"/>
              </a:rPr>
              <a:t>  Hình 5.1 </a:t>
            </a:r>
            <a:endParaRPr lang="en-US" altLang="vi-VN" sz="3294" b="1" i="1">
              <a:solidFill>
                <a:srgbClr val="FF0000"/>
              </a:solidFill>
              <a:latin typeface="Times New Roman" panose="02020603050405020304" pitchFamily="18" charset="0"/>
              <a:cs typeface="Times New Roman" panose="02020603050405020304" pitchFamily="18" charset="0"/>
            </a:endParaRPr>
          </a:p>
        </p:txBody>
      </p:sp>
      <p:sp>
        <p:nvSpPr>
          <p:cNvPr id="12" name="Rectangle 5"/>
          <p:cNvSpPr>
            <a:spLocks noChangeArrowheads="1"/>
          </p:cNvSpPr>
          <p:nvPr/>
        </p:nvSpPr>
        <p:spPr bwMode="auto">
          <a:xfrm>
            <a:off x="1993402" y="2724551"/>
            <a:ext cx="2399304"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solidFill>
                  <a:srgbClr val="0000FF"/>
                </a:solidFill>
                <a:latin typeface="Times New Roman" panose="02020603050405020304" pitchFamily="18" charset="0"/>
                <a:cs typeface="Times New Roman" panose="02020603050405020304" pitchFamily="18" charset="0"/>
              </a:rPr>
              <a:t>  Thước kẻ</a:t>
            </a:r>
            <a:endParaRPr lang="en-US" altLang="vi-VN" sz="3294" b="1" i="1">
              <a:solidFill>
                <a:srgbClr val="0000FF"/>
              </a:solidFill>
              <a:latin typeface="Times New Roman" panose="02020603050405020304" pitchFamily="18" charset="0"/>
              <a:cs typeface="Times New Roman" panose="02020603050405020304" pitchFamily="18" charset="0"/>
            </a:endParaRPr>
          </a:p>
        </p:txBody>
      </p:sp>
      <p:sp>
        <p:nvSpPr>
          <p:cNvPr id="13" name="Rectangle 5"/>
          <p:cNvSpPr>
            <a:spLocks noChangeArrowheads="1"/>
          </p:cNvSpPr>
          <p:nvPr/>
        </p:nvSpPr>
        <p:spPr bwMode="auto">
          <a:xfrm>
            <a:off x="9358157" y="3429277"/>
            <a:ext cx="2399304"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solidFill>
                  <a:srgbClr val="0000FF"/>
                </a:solidFill>
                <a:latin typeface="Times New Roman" panose="02020603050405020304" pitchFamily="18" charset="0"/>
                <a:cs typeface="Times New Roman" panose="02020603050405020304" pitchFamily="18" charset="0"/>
              </a:rPr>
              <a:t>  Thước dây</a:t>
            </a:r>
            <a:endParaRPr lang="en-US" altLang="vi-VN" sz="3294" b="1" i="1">
              <a:solidFill>
                <a:srgbClr val="0000FF"/>
              </a:solidFill>
              <a:latin typeface="Times New Roman" panose="02020603050405020304" pitchFamily="18" charset="0"/>
              <a:cs typeface="Times New Roman" panose="02020603050405020304" pitchFamily="18" charset="0"/>
            </a:endParaRPr>
          </a:p>
        </p:txBody>
      </p:sp>
      <p:sp>
        <p:nvSpPr>
          <p:cNvPr id="14" name="Rectangle 5"/>
          <p:cNvSpPr>
            <a:spLocks noChangeArrowheads="1"/>
          </p:cNvSpPr>
          <p:nvPr/>
        </p:nvSpPr>
        <p:spPr bwMode="auto">
          <a:xfrm>
            <a:off x="1428128" y="5335522"/>
            <a:ext cx="2990725"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solidFill>
                  <a:srgbClr val="0000FF"/>
                </a:solidFill>
                <a:latin typeface="Times New Roman" panose="02020603050405020304" pitchFamily="18" charset="0"/>
                <a:cs typeface="Times New Roman" panose="02020603050405020304" pitchFamily="18" charset="0"/>
              </a:rPr>
              <a:t>  Thước cuộn</a:t>
            </a:r>
            <a:endParaRPr lang="en-US" altLang="vi-VN" sz="3294" b="1" i="1">
              <a:solidFill>
                <a:srgbClr val="0000FF"/>
              </a:solidFill>
              <a:latin typeface="Times New Roman" panose="02020603050405020304" pitchFamily="18" charset="0"/>
              <a:cs typeface="Times New Roman" panose="02020603050405020304" pitchFamily="18" charset="0"/>
            </a:endParaRPr>
          </a:p>
        </p:txBody>
      </p:sp>
      <p:sp>
        <p:nvSpPr>
          <p:cNvPr id="15" name="Rectangle 5"/>
          <p:cNvSpPr>
            <a:spLocks noChangeArrowheads="1"/>
          </p:cNvSpPr>
          <p:nvPr/>
        </p:nvSpPr>
        <p:spPr bwMode="auto">
          <a:xfrm>
            <a:off x="9063069" y="5625008"/>
            <a:ext cx="2989480"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b="1">
                <a:solidFill>
                  <a:srgbClr val="0000FF"/>
                </a:solidFill>
                <a:latin typeface="Times New Roman" panose="02020603050405020304" pitchFamily="18" charset="0"/>
                <a:cs typeface="Times New Roman" panose="02020603050405020304" pitchFamily="18" charset="0"/>
              </a:rPr>
              <a:t>  Thước kẹp</a:t>
            </a:r>
            <a:endParaRPr lang="en-US" altLang="vi-VN" sz="3294" b="1" i="1">
              <a:solidFill>
                <a:srgbClr val="0000FF"/>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683629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ChangeArrowheads="1"/>
          </p:cNvSpPr>
          <p:nvPr/>
        </p:nvSpPr>
        <p:spPr bwMode="auto">
          <a:xfrm>
            <a:off x="1274981" y="612243"/>
            <a:ext cx="8774206"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3294" b="1">
                <a:solidFill>
                  <a:srgbClr val="FF0000"/>
                </a:solidFill>
                <a:latin typeface="Times New Roman" panose="02020603050405020304" pitchFamily="18" charset="0"/>
                <a:cs typeface="Times New Roman" panose="02020603050405020304" pitchFamily="18" charset="0"/>
              </a:rPr>
              <a:t>  Xác định GHĐ và ĐCNN của các th</a:t>
            </a:r>
            <a:r>
              <a:rPr lang="vi-VN" altLang="vi-VN" sz="3294" b="1">
                <a:solidFill>
                  <a:srgbClr val="FF0000"/>
                </a:solidFill>
                <a:latin typeface="Times New Roman" panose="02020603050405020304" pitchFamily="18" charset="0"/>
                <a:cs typeface="Times New Roman" panose="02020603050405020304" pitchFamily="18" charset="0"/>
              </a:rPr>
              <a:t>ư</a:t>
            </a:r>
            <a:r>
              <a:rPr lang="en-US" altLang="vi-VN" sz="3294" b="1">
                <a:solidFill>
                  <a:srgbClr val="FF0000"/>
                </a:solidFill>
                <a:latin typeface="Times New Roman" panose="02020603050405020304" pitchFamily="18" charset="0"/>
                <a:cs typeface="Times New Roman" panose="02020603050405020304" pitchFamily="18" charset="0"/>
              </a:rPr>
              <a:t>ớc sau:</a:t>
            </a:r>
            <a:endParaRPr lang="en-US" altLang="vi-VN" sz="3294" b="1" i="1">
              <a:solidFill>
                <a:srgbClr val="FF0000"/>
              </a:solidFill>
              <a:latin typeface="Times New Roman" panose="02020603050405020304" pitchFamily="18" charset="0"/>
              <a:cs typeface="Times New Roman" panose="02020603050405020304" pitchFamily="18" charset="0"/>
            </a:endParaRPr>
          </a:p>
        </p:txBody>
      </p:sp>
      <p:pic>
        <p:nvPicPr>
          <p:cNvPr id="10243"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971" y="1678392"/>
            <a:ext cx="6830608" cy="2276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4" name="Group 3"/>
          <p:cNvGrpSpPr>
            <a:grpSpLocks/>
          </p:cNvGrpSpPr>
          <p:nvPr/>
        </p:nvGrpSpPr>
        <p:grpSpPr bwMode="auto">
          <a:xfrm>
            <a:off x="451971" y="3978413"/>
            <a:ext cx="6717304" cy="1303290"/>
            <a:chOff x="555507" y="5174654"/>
            <a:chExt cx="8563863" cy="1660797"/>
          </a:xfrm>
        </p:grpSpPr>
        <p:pic>
          <p:nvPicPr>
            <p:cNvPr id="10248"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3367" y="5827339"/>
              <a:ext cx="7746003"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9" name="Rectangle 5"/>
            <p:cNvSpPr>
              <a:spLocks noChangeArrowheads="1"/>
            </p:cNvSpPr>
            <p:nvPr/>
          </p:nvSpPr>
          <p:spPr bwMode="auto">
            <a:xfrm>
              <a:off x="555507" y="5174654"/>
              <a:ext cx="837976" cy="1336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3294" b="1">
                  <a:solidFill>
                    <a:srgbClr val="FF0000"/>
                  </a:solidFill>
                  <a:latin typeface="Times New Roman" panose="02020603050405020304" pitchFamily="18" charset="0"/>
                  <a:cs typeface="Times New Roman" panose="02020603050405020304" pitchFamily="18" charset="0"/>
                </a:rPr>
                <a:t>  </a:t>
              </a:r>
              <a:r>
                <a:rPr lang="en-US" altLang="vi-VN" sz="2823">
                  <a:latin typeface="Times New Roman" panose="02020603050405020304" pitchFamily="18" charset="0"/>
                  <a:cs typeface="Times New Roman" panose="02020603050405020304" pitchFamily="18" charset="0"/>
                </a:rPr>
                <a:t>c)</a:t>
              </a:r>
              <a:endParaRPr lang="en-US" altLang="vi-VN" sz="3294" i="1">
                <a:latin typeface="Times New Roman" panose="02020603050405020304" pitchFamily="18" charset="0"/>
                <a:cs typeface="Times New Roman" panose="02020603050405020304" pitchFamily="18" charset="0"/>
              </a:endParaRPr>
            </a:p>
          </p:txBody>
        </p:sp>
      </p:grpSp>
      <p:sp>
        <p:nvSpPr>
          <p:cNvPr id="9" name="Rectangle 5"/>
          <p:cNvSpPr>
            <a:spLocks noChangeArrowheads="1"/>
          </p:cNvSpPr>
          <p:nvPr/>
        </p:nvSpPr>
        <p:spPr bwMode="auto">
          <a:xfrm>
            <a:off x="7562726" y="1618986"/>
            <a:ext cx="3973108" cy="11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vi-VN" altLang="vi-VN" sz="3451" b="1">
                <a:solidFill>
                  <a:srgbClr val="0000CC"/>
                </a:solidFill>
                <a:latin typeface="Times New Roman" panose="02020603050405020304" pitchFamily="18" charset="0"/>
                <a:cs typeface="Calibri" panose="020F0502020204030204" pitchFamily="34" charset="0"/>
              </a:rPr>
              <a:t>a)</a:t>
            </a:r>
            <a:r>
              <a:rPr lang="en-US" altLang="vi-VN" sz="3451" b="1">
                <a:solidFill>
                  <a:srgbClr val="0000CC"/>
                </a:solidFill>
                <a:latin typeface="Times New Roman" panose="02020603050405020304" pitchFamily="18" charset="0"/>
                <a:cs typeface="Calibri" panose="020F0502020204030204" pitchFamily="34" charset="0"/>
              </a:rPr>
              <a:t>  </a:t>
            </a:r>
            <a:r>
              <a:rPr lang="vi-VN" altLang="vi-VN" sz="3451" b="1">
                <a:solidFill>
                  <a:srgbClr val="0000CC"/>
                </a:solidFill>
                <a:latin typeface="Times New Roman" panose="02020603050405020304" pitchFamily="18" charset="0"/>
                <a:cs typeface="Calibri" panose="020F0502020204030204" pitchFamily="34" charset="0"/>
              </a:rPr>
              <a:t>GHĐ</a:t>
            </a:r>
            <a:r>
              <a:rPr lang="en-US" altLang="vi-VN" sz="3451" b="1">
                <a:solidFill>
                  <a:srgbClr val="0000CC"/>
                </a:solidFill>
                <a:latin typeface="Times New Roman" panose="02020603050405020304" pitchFamily="18" charset="0"/>
                <a:cs typeface="Calibri" panose="020F0502020204030204" pitchFamily="34" charset="0"/>
              </a:rPr>
              <a:t>  </a:t>
            </a:r>
            <a:r>
              <a:rPr lang="vi-VN" altLang="vi-VN" sz="3451" b="1">
                <a:solidFill>
                  <a:srgbClr val="0000CC"/>
                </a:solidFill>
                <a:latin typeface="Times New Roman" panose="02020603050405020304" pitchFamily="18" charset="0"/>
                <a:cs typeface="Calibri" panose="020F0502020204030204" pitchFamily="34" charset="0"/>
              </a:rPr>
              <a:t>: </a:t>
            </a:r>
            <a:r>
              <a:rPr lang="en-US" altLang="vi-VN" sz="3451" b="1">
                <a:solidFill>
                  <a:srgbClr val="0000CC"/>
                </a:solidFill>
                <a:latin typeface="Times New Roman" panose="02020603050405020304" pitchFamily="18" charset="0"/>
                <a:cs typeface="Calibri" panose="020F0502020204030204" pitchFamily="34" charset="0"/>
              </a:rPr>
              <a:t>10cm    </a:t>
            </a:r>
          </a:p>
          <a:p>
            <a:pPr eaLnBrk="1" hangingPunct="1">
              <a:spcBef>
                <a:spcPct val="0"/>
              </a:spcBef>
              <a:buFontTx/>
              <a:buNone/>
            </a:pPr>
            <a:r>
              <a:rPr lang="en-US" altLang="vi-VN" sz="3451" b="1">
                <a:solidFill>
                  <a:srgbClr val="0000CC"/>
                </a:solidFill>
                <a:latin typeface="Times New Roman" panose="02020603050405020304" pitchFamily="18" charset="0"/>
                <a:cs typeface="Calibri" panose="020F0502020204030204" pitchFamily="34" charset="0"/>
              </a:rPr>
              <a:t>     </a:t>
            </a:r>
            <a:r>
              <a:rPr lang="vi-VN" altLang="vi-VN" sz="3451" b="1">
                <a:solidFill>
                  <a:srgbClr val="0000CC"/>
                </a:solidFill>
                <a:latin typeface="Times New Roman" panose="02020603050405020304" pitchFamily="18" charset="0"/>
                <a:cs typeface="Calibri" panose="020F0502020204030204" pitchFamily="34" charset="0"/>
              </a:rPr>
              <a:t>ĐCNN:</a:t>
            </a:r>
            <a:r>
              <a:rPr lang="en-US" altLang="vi-VN" sz="3451" b="1">
                <a:solidFill>
                  <a:srgbClr val="0000CC"/>
                </a:solidFill>
                <a:latin typeface="Times New Roman" panose="02020603050405020304" pitchFamily="18" charset="0"/>
                <a:cs typeface="Calibri" panose="020F0502020204030204" pitchFamily="34" charset="0"/>
              </a:rPr>
              <a:t> 0,5cm </a:t>
            </a:r>
            <a:endParaRPr lang="vi-VN" altLang="vi-VN" sz="2196" b="1">
              <a:solidFill>
                <a:srgbClr val="0000CC"/>
              </a:solidFill>
              <a:latin typeface="Calibri" panose="020F0502020204030204" pitchFamily="34" charset="0"/>
              <a:cs typeface="Calibri" panose="020F0502020204030204" pitchFamily="34" charset="0"/>
            </a:endParaRPr>
          </a:p>
        </p:txBody>
      </p:sp>
      <p:sp>
        <p:nvSpPr>
          <p:cNvPr id="10" name="Rectangle 5"/>
          <p:cNvSpPr>
            <a:spLocks noChangeArrowheads="1"/>
          </p:cNvSpPr>
          <p:nvPr/>
        </p:nvSpPr>
        <p:spPr bwMode="auto">
          <a:xfrm>
            <a:off x="7451912" y="3029060"/>
            <a:ext cx="3973107" cy="11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3451" b="1">
                <a:latin typeface="Times New Roman" panose="02020603050405020304" pitchFamily="18" charset="0"/>
                <a:cs typeface="Calibri" panose="020F0502020204030204" pitchFamily="34" charset="0"/>
              </a:rPr>
              <a:t>b</a:t>
            </a:r>
            <a:r>
              <a:rPr lang="vi-VN" altLang="vi-VN" sz="3451" b="1">
                <a:latin typeface="Times New Roman" panose="02020603050405020304" pitchFamily="18" charset="0"/>
                <a:cs typeface="Calibri" panose="020F0502020204030204" pitchFamily="34" charset="0"/>
              </a:rPr>
              <a:t>)</a:t>
            </a:r>
            <a:r>
              <a:rPr lang="en-US" altLang="vi-VN" sz="3451" b="1">
                <a:latin typeface="Times New Roman" panose="02020603050405020304" pitchFamily="18" charset="0"/>
                <a:cs typeface="Calibri" panose="020F0502020204030204" pitchFamily="34" charset="0"/>
              </a:rPr>
              <a:t>  </a:t>
            </a:r>
            <a:r>
              <a:rPr lang="vi-VN" altLang="vi-VN" sz="3451" b="1">
                <a:latin typeface="Times New Roman" panose="02020603050405020304" pitchFamily="18" charset="0"/>
                <a:cs typeface="Calibri" panose="020F0502020204030204" pitchFamily="34" charset="0"/>
              </a:rPr>
              <a:t>GHĐ</a:t>
            </a:r>
            <a:r>
              <a:rPr lang="en-US" altLang="vi-VN" sz="3451" b="1">
                <a:latin typeface="Times New Roman" panose="02020603050405020304" pitchFamily="18" charset="0"/>
                <a:cs typeface="Calibri" panose="020F0502020204030204" pitchFamily="34" charset="0"/>
              </a:rPr>
              <a:t>  </a:t>
            </a:r>
            <a:r>
              <a:rPr lang="vi-VN" altLang="vi-VN" sz="3451" b="1">
                <a:latin typeface="Times New Roman" panose="02020603050405020304" pitchFamily="18" charset="0"/>
                <a:cs typeface="Calibri" panose="020F0502020204030204" pitchFamily="34" charset="0"/>
              </a:rPr>
              <a:t>: </a:t>
            </a:r>
            <a:r>
              <a:rPr lang="en-US" altLang="vi-VN" sz="3451" b="1">
                <a:latin typeface="Times New Roman" panose="02020603050405020304" pitchFamily="18" charset="0"/>
                <a:cs typeface="Calibri" panose="020F0502020204030204" pitchFamily="34" charset="0"/>
              </a:rPr>
              <a:t>10cm    </a:t>
            </a:r>
          </a:p>
          <a:p>
            <a:pPr eaLnBrk="1" hangingPunct="1">
              <a:spcBef>
                <a:spcPct val="0"/>
              </a:spcBef>
              <a:buFontTx/>
              <a:buNone/>
            </a:pPr>
            <a:r>
              <a:rPr lang="en-US" altLang="vi-VN" sz="3451" b="1">
                <a:latin typeface="Times New Roman" panose="02020603050405020304" pitchFamily="18" charset="0"/>
                <a:cs typeface="Calibri" panose="020F0502020204030204" pitchFamily="34" charset="0"/>
              </a:rPr>
              <a:t>     </a:t>
            </a:r>
            <a:r>
              <a:rPr lang="vi-VN" altLang="vi-VN" sz="3451" b="1">
                <a:latin typeface="Times New Roman" panose="02020603050405020304" pitchFamily="18" charset="0"/>
                <a:cs typeface="Calibri" panose="020F0502020204030204" pitchFamily="34" charset="0"/>
              </a:rPr>
              <a:t>ĐCNN:</a:t>
            </a:r>
            <a:r>
              <a:rPr lang="en-US" altLang="vi-VN" sz="3451" b="1">
                <a:latin typeface="Times New Roman" panose="02020603050405020304" pitchFamily="18" charset="0"/>
                <a:cs typeface="Calibri" panose="020F0502020204030204" pitchFamily="34" charset="0"/>
              </a:rPr>
              <a:t> 0,1cm </a:t>
            </a:r>
            <a:endParaRPr lang="vi-VN" altLang="vi-VN" sz="2196" b="1">
              <a:latin typeface="Calibri" panose="020F0502020204030204" pitchFamily="34" charset="0"/>
              <a:cs typeface="Calibri" panose="020F0502020204030204" pitchFamily="34" charset="0"/>
            </a:endParaRPr>
          </a:p>
        </p:txBody>
      </p:sp>
      <p:sp>
        <p:nvSpPr>
          <p:cNvPr id="11" name="Rectangle 5"/>
          <p:cNvSpPr>
            <a:spLocks noChangeArrowheads="1"/>
          </p:cNvSpPr>
          <p:nvPr/>
        </p:nvSpPr>
        <p:spPr bwMode="auto">
          <a:xfrm>
            <a:off x="7451912" y="4502633"/>
            <a:ext cx="3973107" cy="11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3451" b="1">
                <a:solidFill>
                  <a:srgbClr val="0000CC"/>
                </a:solidFill>
                <a:latin typeface="Times New Roman" panose="02020603050405020304" pitchFamily="18" charset="0"/>
                <a:cs typeface="Calibri" panose="020F0502020204030204" pitchFamily="34" charset="0"/>
              </a:rPr>
              <a:t>c</a:t>
            </a:r>
            <a:r>
              <a:rPr lang="vi-VN" altLang="vi-VN" sz="3451" b="1">
                <a:solidFill>
                  <a:srgbClr val="0000CC"/>
                </a:solidFill>
                <a:latin typeface="Times New Roman" panose="02020603050405020304" pitchFamily="18" charset="0"/>
                <a:cs typeface="Calibri" panose="020F0502020204030204" pitchFamily="34" charset="0"/>
              </a:rPr>
              <a:t>)</a:t>
            </a:r>
            <a:r>
              <a:rPr lang="en-US" altLang="vi-VN" sz="3451" b="1">
                <a:solidFill>
                  <a:srgbClr val="0000CC"/>
                </a:solidFill>
                <a:latin typeface="Times New Roman" panose="02020603050405020304" pitchFamily="18" charset="0"/>
                <a:cs typeface="Calibri" panose="020F0502020204030204" pitchFamily="34" charset="0"/>
              </a:rPr>
              <a:t>  </a:t>
            </a:r>
            <a:r>
              <a:rPr lang="vi-VN" altLang="vi-VN" sz="3451" b="1">
                <a:solidFill>
                  <a:srgbClr val="0000CC"/>
                </a:solidFill>
                <a:latin typeface="Times New Roman" panose="02020603050405020304" pitchFamily="18" charset="0"/>
                <a:cs typeface="Calibri" panose="020F0502020204030204" pitchFamily="34" charset="0"/>
              </a:rPr>
              <a:t>GHĐ</a:t>
            </a:r>
            <a:r>
              <a:rPr lang="en-US" altLang="vi-VN" sz="3451" b="1">
                <a:solidFill>
                  <a:srgbClr val="0000CC"/>
                </a:solidFill>
                <a:latin typeface="Times New Roman" panose="02020603050405020304" pitchFamily="18" charset="0"/>
                <a:cs typeface="Calibri" panose="020F0502020204030204" pitchFamily="34" charset="0"/>
              </a:rPr>
              <a:t>  </a:t>
            </a:r>
            <a:r>
              <a:rPr lang="vi-VN" altLang="vi-VN" sz="3451" b="1">
                <a:solidFill>
                  <a:srgbClr val="0000CC"/>
                </a:solidFill>
                <a:latin typeface="Times New Roman" panose="02020603050405020304" pitchFamily="18" charset="0"/>
                <a:cs typeface="Calibri" panose="020F0502020204030204" pitchFamily="34" charset="0"/>
              </a:rPr>
              <a:t>: </a:t>
            </a:r>
            <a:r>
              <a:rPr lang="en-US" altLang="vi-VN" sz="3451" b="1">
                <a:solidFill>
                  <a:srgbClr val="0000CC"/>
                </a:solidFill>
                <a:latin typeface="Times New Roman" panose="02020603050405020304" pitchFamily="18" charset="0"/>
                <a:cs typeface="Calibri" panose="020F0502020204030204" pitchFamily="34" charset="0"/>
              </a:rPr>
              <a:t>15cm    </a:t>
            </a:r>
          </a:p>
          <a:p>
            <a:pPr eaLnBrk="1" hangingPunct="1">
              <a:spcBef>
                <a:spcPct val="0"/>
              </a:spcBef>
              <a:buFontTx/>
              <a:buNone/>
            </a:pPr>
            <a:r>
              <a:rPr lang="en-US" altLang="vi-VN" sz="3451" b="1">
                <a:solidFill>
                  <a:srgbClr val="0000CC"/>
                </a:solidFill>
                <a:latin typeface="Times New Roman" panose="02020603050405020304" pitchFamily="18" charset="0"/>
                <a:cs typeface="Calibri" panose="020F0502020204030204" pitchFamily="34" charset="0"/>
              </a:rPr>
              <a:t>     </a:t>
            </a:r>
            <a:r>
              <a:rPr lang="vi-VN" altLang="vi-VN" sz="3451" b="1">
                <a:solidFill>
                  <a:srgbClr val="0000CC"/>
                </a:solidFill>
                <a:latin typeface="Times New Roman" panose="02020603050405020304" pitchFamily="18" charset="0"/>
                <a:cs typeface="Calibri" panose="020F0502020204030204" pitchFamily="34" charset="0"/>
              </a:rPr>
              <a:t>ĐCNN:</a:t>
            </a:r>
            <a:r>
              <a:rPr lang="en-US" altLang="vi-VN" sz="3451" b="1">
                <a:solidFill>
                  <a:srgbClr val="0000CC"/>
                </a:solidFill>
                <a:latin typeface="Times New Roman" panose="02020603050405020304" pitchFamily="18" charset="0"/>
                <a:cs typeface="Calibri" panose="020F0502020204030204" pitchFamily="34" charset="0"/>
              </a:rPr>
              <a:t> 1cm </a:t>
            </a:r>
            <a:endParaRPr lang="vi-VN" altLang="vi-VN" sz="2196" b="1">
              <a:solidFill>
                <a:srgbClr val="0000CC"/>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5255808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2909" t="14856" r="14464" b="24759"/>
          <a:stretch/>
        </p:blipFill>
        <p:spPr>
          <a:xfrm>
            <a:off x="2813538" y="590843"/>
            <a:ext cx="7132320" cy="3334044"/>
          </a:xfrm>
          <a:prstGeom prst="rect">
            <a:avLst/>
          </a:prstGeom>
        </p:spPr>
      </p:pic>
      <p:sp>
        <p:nvSpPr>
          <p:cNvPr id="5" name="TextBox 4"/>
          <p:cNvSpPr txBox="1"/>
          <p:nvPr/>
        </p:nvSpPr>
        <p:spPr>
          <a:xfrm>
            <a:off x="2194560" y="4065563"/>
            <a:ext cx="8553157" cy="584775"/>
          </a:xfrm>
          <a:prstGeom prst="rect">
            <a:avLst/>
          </a:prstGeom>
          <a:noFill/>
        </p:spPr>
        <p:txBody>
          <a:bodyPr wrap="square" rtlCol="0">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Theo em, hình nào thể hiện cách đo chính xác?</a:t>
            </a:r>
            <a:endParaRPr lang="en-US" sz="32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160969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21876" y="378824"/>
            <a:ext cx="9509760" cy="584775"/>
          </a:xfrm>
          <a:prstGeom prst="rect">
            <a:avLst/>
          </a:prstGeom>
          <a:noFill/>
        </p:spPr>
        <p:txBody>
          <a:bodyPr wrap="square" rtlCol="0">
            <a:spAutoFit/>
          </a:bodyPr>
          <a:lstStyle/>
          <a:p>
            <a:pPr algn="ctr"/>
            <a:r>
              <a:rPr lang="en-US" sz="3200" dirty="0" smtClean="0">
                <a:solidFill>
                  <a:srgbClr val="FF0000"/>
                </a:solidFill>
                <a:latin typeface="Times New Roman" panose="02020603050405020304" pitchFamily="18" charset="0"/>
                <a:cs typeface="Times New Roman" panose="02020603050405020304" pitchFamily="18" charset="0"/>
              </a:rPr>
              <a:t>Hãy lấy ví dụ về một số hiện tượng mà em biết?</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2050" name="Picture 2" descr="Hoạt động: PTN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58" y="1437684"/>
            <a:ext cx="4762500" cy="44672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ãn phóng tên lửa &amp;quot;khủng&amp;quot; của SpaceX đưa vệ tinh quân sự Mỹ vào quỹ đạo |  Tin tức mới nhất 24h - Đọc Báo Lao Động online - Laodong.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4854" y="1354183"/>
            <a:ext cx="3788229" cy="252548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hật Bản thử nghiệm tàu siêu tốc chạy trên đệm từ trường - KhoaHoc.tv"/>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4854" y="3879669"/>
            <a:ext cx="3826782" cy="20595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70709" y="6230983"/>
            <a:ext cx="5029200" cy="523220"/>
          </a:xfrm>
          <a:prstGeom prst="rect">
            <a:avLst/>
          </a:prstGeom>
          <a:noFill/>
        </p:spPr>
        <p:txBody>
          <a:bodyPr wrap="square" rtlCol="0">
            <a:spAutoFit/>
          </a:bodyPr>
          <a:lstStyle/>
          <a:p>
            <a:pPr algn="ctr"/>
            <a:r>
              <a:rPr lang="en-US" sz="2800" dirty="0" smtClean="0">
                <a:latin typeface="Times New Roman" panose="02020603050405020304" pitchFamily="18" charset="0"/>
                <a:cs typeface="Times New Roman" panose="02020603050405020304" pitchFamily="18" charset="0"/>
              </a:rPr>
              <a:t>Hiện tượng thiên nhiên</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904854" y="6220489"/>
            <a:ext cx="5029200" cy="523220"/>
          </a:xfrm>
          <a:prstGeom prst="rect">
            <a:avLst/>
          </a:prstGeom>
          <a:noFill/>
        </p:spPr>
        <p:txBody>
          <a:bodyPr wrap="square" rtlCol="0">
            <a:spAutoFit/>
          </a:bodyPr>
          <a:lstStyle>
            <a:defPPr>
              <a:defRPr lang="en-US"/>
            </a:defPPr>
            <a:lvl1pPr algn="ctr">
              <a:defRPr sz="2800">
                <a:latin typeface="Times New Roman" panose="02020603050405020304" pitchFamily="18" charset="0"/>
                <a:cs typeface="Times New Roman" panose="02020603050405020304" pitchFamily="18" charset="0"/>
              </a:defRPr>
            </a:lvl1pPr>
          </a:lstStyle>
          <a:p>
            <a:r>
              <a:rPr lang="en-US" dirty="0"/>
              <a:t>Hiện tượng do con người tạo ra</a:t>
            </a:r>
          </a:p>
        </p:txBody>
      </p:sp>
    </p:spTree>
    <p:custDataLst>
      <p:tags r:id="rId1"/>
    </p:custDataLst>
    <p:extLst>
      <p:ext uri="{BB962C8B-B14F-4D97-AF65-F5344CB8AC3E}">
        <p14:creationId xmlns:p14="http://schemas.microsoft.com/office/powerpoint/2010/main" val="372847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barn(inVertical)">
                                      <p:cBhvr>
                                        <p:cTn id="15" dur="500"/>
                                        <p:tgtEl>
                                          <p:spTgt spid="2052"/>
                                        </p:tgtEl>
                                      </p:cBhvr>
                                    </p:animEffect>
                                  </p:childTnLst>
                                </p:cTn>
                              </p:par>
                              <p:par>
                                <p:cTn id="16" presetID="16" presetClass="entr" presetSubtype="21"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barn(inVertical)">
                                      <p:cBhvr>
                                        <p:cTn id="18" dur="500"/>
                                        <p:tgtEl>
                                          <p:spTgt spid="2054"/>
                                        </p:tgtEl>
                                      </p:cBhvr>
                                    </p:animEffect>
                                  </p:childTnLst>
                                </p:cTn>
                              </p:par>
                            </p:childTnLst>
                          </p:cTn>
                        </p:par>
                        <p:par>
                          <p:cTn id="19" fill="hold">
                            <p:stCondLst>
                              <p:cond delay="500"/>
                            </p:stCondLst>
                            <p:childTnLst>
                              <p:par>
                                <p:cTn id="20" presetID="16" presetClass="entr" presetSubtype="21"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776355" y="1043677"/>
            <a:ext cx="8682805" cy="5612617"/>
          </a:xfrm>
          <a:extLst/>
        </p:spPr>
        <p:txBody>
          <a:bodyPr>
            <a:noAutofit/>
          </a:bodyPr>
          <a:lstStyle/>
          <a:p>
            <a:pPr marL="0" indent="0" algn="just">
              <a:lnSpc>
                <a:spcPct val="120000"/>
              </a:lnSpc>
              <a:spcBef>
                <a:spcPts val="0"/>
              </a:spcBef>
              <a:buNone/>
              <a:defRPr/>
            </a:pPr>
            <a:r>
              <a:rPr lang="en-US" sz="3012"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Khi</a:t>
            </a:r>
            <a:r>
              <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012"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đo</a:t>
            </a:r>
            <a:r>
              <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chiều dài </a:t>
            </a:r>
            <a:r>
              <a:rPr lang="en-US" sz="3012"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của</a:t>
            </a:r>
            <a:r>
              <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012"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một</a:t>
            </a:r>
            <a:r>
              <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vật</a:t>
            </a:r>
            <a:r>
              <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ta </a:t>
            </a:r>
            <a:r>
              <a:rPr lang="en-US" sz="3012"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cần</a:t>
            </a:r>
            <a:r>
              <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a:t>
            </a:r>
          </a:p>
          <a:p>
            <a:pPr algn="just">
              <a:lnSpc>
                <a:spcPct val="120000"/>
              </a:lnSpc>
              <a:spcBef>
                <a:spcPts val="0"/>
              </a:spcBef>
              <a:buFont typeface="Wingdings" panose="05000000000000000000" pitchFamily="2" charset="2"/>
              <a:buChar char="ü"/>
              <a:defRPr/>
            </a:pPr>
            <a:r>
              <a:rPr lang="en-US" sz="3012" i="1" dirty="0" err="1">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Ước</a:t>
            </a:r>
            <a:r>
              <a:rPr lang="en-US" sz="3012" i="1"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012" i="1" dirty="0" err="1">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lượng</a:t>
            </a:r>
            <a:r>
              <a:rPr lang="en-US" sz="3012" i="1"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i="1"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chiều dài </a:t>
            </a:r>
            <a:r>
              <a:rPr lang="en-US" sz="3012" i="1"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cần</a:t>
            </a:r>
            <a:r>
              <a:rPr lang="en-US" sz="3012" i="1"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en-US" sz="3012" i="1" dirty="0" err="1">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đo</a:t>
            </a:r>
            <a:r>
              <a:rPr lang="en-US" sz="3012" i="1"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a:t>
            </a:r>
          </a:p>
          <a:p>
            <a:pPr>
              <a:lnSpc>
                <a:spcPct val="120000"/>
              </a:lnSpc>
              <a:spcBef>
                <a:spcPts val="0"/>
              </a:spcBef>
              <a:buFont typeface="Wingdings" panose="05000000000000000000" pitchFamily="2" charset="2"/>
              <a:buChar char="ü"/>
              <a:defRPr/>
            </a:pPr>
            <a:r>
              <a:rPr lang="en-US" sz="3012"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i="1" dirty="0">
                <a:latin typeface="Times New Roman" panose="02020603050405020304" pitchFamily="18" charset="0"/>
                <a:cs typeface="Times New Roman" panose="02020603050405020304" pitchFamily="18" charset="0"/>
              </a:rPr>
              <a:t>Chọn dụng cụ đo phù hợp.</a:t>
            </a:r>
            <a:endPar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a:p>
            <a:pPr algn="just">
              <a:lnSpc>
                <a:spcPct val="120000"/>
              </a:lnSpc>
              <a:spcBef>
                <a:spcPts val="0"/>
              </a:spcBef>
              <a:buFont typeface="Wingdings" panose="05000000000000000000" pitchFamily="2" charset="2"/>
              <a:buChar char="ü"/>
              <a:defRPr/>
            </a:pPr>
            <a:r>
              <a:rPr lang="en-US" sz="3012"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i="1" dirty="0">
                <a:highlight>
                  <a:srgbClr val="FFFFFF"/>
                </a:highlight>
                <a:latin typeface="Times New Roman" panose="02020603050405020304" pitchFamily="18" charset="0"/>
                <a:cs typeface="Times New Roman" panose="02020603050405020304" pitchFamily="18" charset="0"/>
              </a:rPr>
              <a:t>Đặt thước dọc theo chiều dài của vật cần đo sao cho một đầu của thước trùng với vạch số 0 của thước.</a:t>
            </a:r>
            <a:endParaRPr lang="en-US" sz="3012" dirty="0">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a:p>
            <a:pPr algn="just">
              <a:lnSpc>
                <a:spcPct val="120000"/>
              </a:lnSpc>
              <a:spcBef>
                <a:spcPts val="0"/>
              </a:spcBef>
              <a:buFont typeface="Wingdings" panose="05000000000000000000" pitchFamily="2" charset="2"/>
              <a:buChar char="ü"/>
              <a:defRPr/>
            </a:pPr>
            <a:r>
              <a:rPr lang="en-US" sz="3012"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i="1" dirty="0">
                <a:highlight>
                  <a:srgbClr val="FFFFFF"/>
                </a:highlight>
                <a:latin typeface="Times New Roman" panose="02020603050405020304" pitchFamily="18" charset="0"/>
                <a:cs typeface="Times New Roman" panose="02020603050405020304" pitchFamily="18" charset="0"/>
              </a:rPr>
              <a:t>Đặt mắt vuông góc với cạnh của thước ở đầu kia của vật.</a:t>
            </a:r>
          </a:p>
          <a:p>
            <a:pPr algn="just">
              <a:lnSpc>
                <a:spcPct val="120000"/>
              </a:lnSpc>
              <a:spcBef>
                <a:spcPts val="0"/>
              </a:spcBef>
              <a:buFont typeface="Wingdings" panose="05000000000000000000" pitchFamily="2" charset="2"/>
              <a:buChar char="ü"/>
              <a:defRPr/>
            </a:pPr>
            <a:r>
              <a:rPr lang="en-US" sz="3012"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r>
              <a:rPr lang="vi-VN" sz="3012" i="1" dirty="0">
                <a:highlight>
                  <a:srgbClr val="FFFFFF"/>
                </a:highlight>
                <a:latin typeface="Times New Roman" panose="02020603050405020304" pitchFamily="18" charset="0"/>
                <a:cs typeface="Times New Roman" panose="02020603050405020304" pitchFamily="18" charset="0"/>
              </a:rPr>
              <a:t>Đọc và ghi kết quả đo theo vạch chia gần nhất với đầu kia của vật.</a:t>
            </a:r>
          </a:p>
          <a:p>
            <a:pPr marL="0" indent="0" algn="just">
              <a:lnSpc>
                <a:spcPct val="120000"/>
              </a:lnSpc>
              <a:spcBef>
                <a:spcPts val="0"/>
              </a:spcBef>
              <a:buNone/>
              <a:defRPr/>
            </a:pPr>
            <a:endParaRPr lang="vi-VN" sz="3012" i="1" dirty="0">
              <a:highlight>
                <a:srgbClr val="FFFFFF"/>
              </a:highlight>
              <a:latin typeface="Times New Roman" panose="02020603050405020304" pitchFamily="18" charset="0"/>
              <a:cs typeface="Times New Roman" panose="02020603050405020304" pitchFamily="18" charset="0"/>
            </a:endParaRPr>
          </a:p>
          <a:p>
            <a:pPr algn="just">
              <a:lnSpc>
                <a:spcPct val="120000"/>
              </a:lnSpc>
              <a:spcBef>
                <a:spcPts val="0"/>
              </a:spcBef>
              <a:buFont typeface="Wingdings" panose="05000000000000000000" pitchFamily="2" charset="2"/>
              <a:buChar char="ü"/>
              <a:defRPr/>
            </a:pPr>
            <a:endParaRPr lang="en-US" sz="3012"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2BFD7B4-3A14-4F51-8905-A4FC08221223}"/>
              </a:ext>
            </a:extLst>
          </p:cNvPr>
          <p:cNvSpPr txBox="1"/>
          <p:nvPr/>
        </p:nvSpPr>
        <p:spPr>
          <a:xfrm>
            <a:off x="358588" y="327461"/>
            <a:ext cx="11474824" cy="584775"/>
          </a:xfrm>
          <a:prstGeom prst="rect">
            <a:avLst/>
          </a:prstGeom>
          <a:noFill/>
        </p:spPr>
        <p:txBody>
          <a:bodyPr>
            <a:spAutoFit/>
          </a:bodyPr>
          <a:lstStyle/>
          <a:p>
            <a:pPr algn="ctr">
              <a:defRPr/>
            </a:pPr>
            <a:r>
              <a:rPr lang="en-US" sz="3200" b="1" dirty="0">
                <a:latin typeface="Times New Roman" panose="02020603050405020304" pitchFamily="18" charset="0"/>
                <a:cs typeface="Times New Roman" panose="02020603050405020304" pitchFamily="18" charset="0"/>
              </a:rPr>
              <a:t>CÁC BƯỚC ĐO </a:t>
            </a:r>
            <a:r>
              <a:rPr lang="vi-VN" sz="3200" b="1" dirty="0">
                <a:latin typeface="Times New Roman" panose="02020603050405020304" pitchFamily="18" charset="0"/>
                <a:cs typeface="Times New Roman" panose="02020603050405020304" pitchFamily="18" charset="0"/>
              </a:rPr>
              <a:t>CHIỀU DÀI </a:t>
            </a:r>
            <a:r>
              <a:rPr lang="en-US" sz="3200" b="1" dirty="0">
                <a:latin typeface="Times New Roman" panose="02020603050405020304" pitchFamily="18" charset="0"/>
                <a:cs typeface="Times New Roman" panose="02020603050405020304" pitchFamily="18" charset="0"/>
              </a:rPr>
              <a:t>BẰNG </a:t>
            </a:r>
            <a:r>
              <a:rPr lang="vi-VN" sz="3200" b="1" dirty="0">
                <a:latin typeface="Times New Roman" panose="02020603050405020304" pitchFamily="18" charset="0"/>
                <a:cs typeface="Times New Roman" panose="02020603050405020304" pitchFamily="18" charset="0"/>
              </a:rPr>
              <a:t>THƯỚC</a:t>
            </a:r>
            <a:endParaRPr lang="en-US" sz="3200" b="1" dirty="0">
              <a:latin typeface="Times New Roman" panose="02020603050405020304" pitchFamily="18" charset="0"/>
              <a:cs typeface="Times New Roman" panose="02020603050405020304" pitchFamily="18" charset="0"/>
            </a:endParaRPr>
          </a:p>
        </p:txBody>
      </p:sp>
      <p:pic>
        <p:nvPicPr>
          <p:cNvPr id="12292" name="Graphic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59010" y="1643530"/>
            <a:ext cx="2125382" cy="21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78896672"/>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1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3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0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7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7893" t="12410" r="44533" b="13236"/>
          <a:stretch/>
        </p:blipFill>
        <p:spPr>
          <a:xfrm>
            <a:off x="3376246" y="1159521"/>
            <a:ext cx="4895557" cy="5446572"/>
          </a:xfrm>
          <a:prstGeom prst="rect">
            <a:avLst/>
          </a:prstGeom>
        </p:spPr>
      </p:pic>
      <p:sp>
        <p:nvSpPr>
          <p:cNvPr id="5" name="Rounded Rectangle 4"/>
          <p:cNvSpPr/>
          <p:nvPr/>
        </p:nvSpPr>
        <p:spPr>
          <a:xfrm>
            <a:off x="3910818" y="2700997"/>
            <a:ext cx="3516924" cy="30948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12875" y="323557"/>
            <a:ext cx="10396024" cy="584775"/>
          </a:xfrm>
          <a:prstGeom prst="rect">
            <a:avLst/>
          </a:prstGeom>
          <a:noFill/>
        </p:spPr>
        <p:txBody>
          <a:bodyPr wrap="square" rtlCol="0">
            <a:spAutoFit/>
          </a:bodyPr>
          <a:lstStyle/>
          <a:p>
            <a:pPr algn="ctr"/>
            <a:r>
              <a:rPr lang="en-US" sz="3200" dirty="0" smtClean="0">
                <a:solidFill>
                  <a:srgbClr val="FF0000"/>
                </a:solidFill>
                <a:latin typeface="Times New Roman" panose="02020603050405020304" pitchFamily="18" charset="0"/>
                <a:cs typeface="Times New Roman" panose="02020603050405020304" pitchFamily="18" charset="0"/>
              </a:rPr>
              <a:t>Hình nào là cách đặt mắt để đọc kết quả?</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flipV="1">
            <a:off x="7893147" y="3882807"/>
            <a:ext cx="757311" cy="40796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flipV="1">
            <a:off x="7893146" y="5681127"/>
            <a:ext cx="757311" cy="40796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159865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1730" t="24448" r="9433" b="36963"/>
          <a:stretch/>
        </p:blipFill>
        <p:spPr>
          <a:xfrm>
            <a:off x="412384" y="1308296"/>
            <a:ext cx="11348208" cy="3123027"/>
          </a:xfrm>
          <a:prstGeom prst="rect">
            <a:avLst/>
          </a:prstGeom>
        </p:spPr>
      </p:pic>
    </p:spTree>
    <p:custDataLst>
      <p:tags r:id="rId1"/>
    </p:custDataLst>
    <p:extLst>
      <p:ext uri="{BB962C8B-B14F-4D97-AF65-F5344CB8AC3E}">
        <p14:creationId xmlns:p14="http://schemas.microsoft.com/office/powerpoint/2010/main" val="41545013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0920" t="33350" r="12516" b="10563"/>
          <a:stretch/>
        </p:blipFill>
        <p:spPr>
          <a:xfrm>
            <a:off x="179160" y="717453"/>
            <a:ext cx="11818174" cy="4867421"/>
          </a:xfrm>
          <a:prstGeom prst="rect">
            <a:avLst/>
          </a:prstGeom>
        </p:spPr>
      </p:pic>
    </p:spTree>
    <p:custDataLst>
      <p:tags r:id="rId1"/>
    </p:custDataLst>
    <p:extLst>
      <p:ext uri="{BB962C8B-B14F-4D97-AF65-F5344CB8AC3E}">
        <p14:creationId xmlns:p14="http://schemas.microsoft.com/office/powerpoint/2010/main" val="9081999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5EBA4F-7786-4A9D-A422-05ED289B73E8}"/>
              </a:ext>
            </a:extLst>
          </p:cNvPr>
          <p:cNvSpPr>
            <a:spLocks noChangeArrowheads="1"/>
          </p:cNvSpPr>
          <p:nvPr/>
        </p:nvSpPr>
        <p:spPr bwMode="auto">
          <a:xfrm>
            <a:off x="1040902" y="629702"/>
            <a:ext cx="10410200" cy="4148059"/>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nchor="ctr">
            <a:spAutoFit/>
          </a:bodyPr>
          <a:lstStyle>
            <a:lvl1pPr>
              <a:tabLst>
                <a:tab pos="563563" algn="l"/>
              </a:tabLst>
              <a:defRPr>
                <a:solidFill>
                  <a:schemeClr val="tx1"/>
                </a:solidFill>
                <a:latin typeface="Arial" panose="020B0604020202020204" pitchFamily="34" charset="0"/>
                <a:cs typeface="Arial" panose="020B0604020202020204" pitchFamily="34" charset="0"/>
              </a:defRPr>
            </a:lvl1pPr>
            <a:lvl2pPr>
              <a:tabLst>
                <a:tab pos="563563" algn="l"/>
              </a:tabLst>
              <a:defRPr>
                <a:solidFill>
                  <a:schemeClr val="tx1"/>
                </a:solidFill>
                <a:latin typeface="Arial" panose="020B0604020202020204" pitchFamily="34" charset="0"/>
                <a:cs typeface="Arial" panose="020B0604020202020204" pitchFamily="34" charset="0"/>
              </a:defRPr>
            </a:lvl2pPr>
            <a:lvl3pPr>
              <a:tabLst>
                <a:tab pos="563563" algn="l"/>
              </a:tabLst>
              <a:defRPr>
                <a:solidFill>
                  <a:schemeClr val="tx1"/>
                </a:solidFill>
                <a:latin typeface="Arial" panose="020B0604020202020204" pitchFamily="34" charset="0"/>
                <a:cs typeface="Arial" panose="020B0604020202020204" pitchFamily="34" charset="0"/>
              </a:defRPr>
            </a:lvl3pPr>
            <a:lvl4pPr>
              <a:tabLst>
                <a:tab pos="563563" algn="l"/>
              </a:tabLst>
              <a:defRPr>
                <a:solidFill>
                  <a:schemeClr val="tx1"/>
                </a:solidFill>
                <a:latin typeface="Arial" panose="020B0604020202020204" pitchFamily="34" charset="0"/>
                <a:cs typeface="Arial" panose="020B0604020202020204" pitchFamily="34" charset="0"/>
              </a:defRPr>
            </a:lvl4pPr>
            <a:lvl5pPr>
              <a:tabLst>
                <a:tab pos="563563" algn="l"/>
              </a:tabLst>
              <a:defRPr>
                <a:solidFill>
                  <a:schemeClr val="tx1"/>
                </a:solidFill>
                <a:latin typeface="Arial" panose="020B0604020202020204" pitchFamily="34" charset="0"/>
                <a:cs typeface="Arial" panose="020B0604020202020204" pitchFamily="34" charset="0"/>
              </a:defRPr>
            </a:lvl5pPr>
            <a:lvl6pPr marL="31734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6pPr>
            <a:lvl7pPr marL="36306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7pPr>
            <a:lvl8pPr marL="40878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8pPr>
            <a:lvl9pPr marL="4545013" indent="-887413" eaLnBrk="0" fontAlgn="base" hangingPunct="0">
              <a:spcBef>
                <a:spcPct val="0"/>
              </a:spcBef>
              <a:spcAft>
                <a:spcPct val="0"/>
              </a:spcAft>
              <a:tabLst>
                <a:tab pos="563563" algn="l"/>
              </a:tabLst>
              <a:defRPr>
                <a:solidFill>
                  <a:schemeClr val="tx1"/>
                </a:solidFill>
                <a:latin typeface="Arial" panose="020B0604020202020204" pitchFamily="34" charset="0"/>
                <a:cs typeface="Arial" panose="020B0604020202020204" pitchFamily="34" charset="0"/>
              </a:defRPr>
            </a:lvl9pPr>
          </a:lstStyle>
          <a:p>
            <a:pPr>
              <a:lnSpc>
                <a:spcPct val="150000"/>
              </a:lnSpc>
              <a:defRPr/>
            </a:pPr>
            <a:r>
              <a:rPr lang="en-US" altLang="vi-VN" sz="251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Câu</a:t>
            </a:r>
            <a:r>
              <a:rPr lang="vi-VN" altLang="vi-VN" sz="251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51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2510" b="1" dirty="0">
                <a:solidFill>
                  <a:srgbClr val="0000FF"/>
                </a:solidFill>
                <a:latin typeface="Times New Roman" panose="02020603050405020304" pitchFamily="18" charset="0"/>
                <a:cs typeface="Times New Roman" panose="02020603050405020304" pitchFamily="18" charset="0"/>
              </a:rPr>
              <a:t>Cho </a:t>
            </a:r>
            <a:r>
              <a:rPr lang="en-US" sz="2510" b="1" dirty="0" err="1">
                <a:solidFill>
                  <a:srgbClr val="0000FF"/>
                </a:solidFill>
                <a:latin typeface="Times New Roman" panose="02020603050405020304" pitchFamily="18" charset="0"/>
                <a:cs typeface="Times New Roman" panose="02020603050405020304" pitchFamily="18" charset="0"/>
              </a:rPr>
              <a:t>các</a:t>
            </a:r>
            <a:r>
              <a:rPr lang="en-US" sz="2510" b="1" dirty="0">
                <a:solidFill>
                  <a:srgbClr val="0000FF"/>
                </a:solidFill>
                <a:latin typeface="Times New Roman" panose="02020603050405020304" pitchFamily="18" charset="0"/>
                <a:cs typeface="Times New Roman" panose="02020603050405020304" pitchFamily="18" charset="0"/>
              </a:rPr>
              <a:t> </a:t>
            </a:r>
            <a:r>
              <a:rPr lang="en-US" sz="2510" b="1" dirty="0" err="1">
                <a:solidFill>
                  <a:srgbClr val="0000FF"/>
                </a:solidFill>
                <a:latin typeface="Times New Roman" panose="02020603050405020304" pitchFamily="18" charset="0"/>
                <a:cs typeface="Times New Roman" panose="02020603050405020304" pitchFamily="18" charset="0"/>
              </a:rPr>
              <a:t>bước</a:t>
            </a:r>
            <a:r>
              <a:rPr lang="en-US" sz="2510" b="1" dirty="0">
                <a:solidFill>
                  <a:srgbClr val="0000FF"/>
                </a:solidFill>
                <a:latin typeface="Times New Roman" panose="02020603050405020304" pitchFamily="18" charset="0"/>
                <a:cs typeface="Times New Roman" panose="02020603050405020304" pitchFamily="18" charset="0"/>
              </a:rPr>
              <a:t> </a:t>
            </a:r>
            <a:r>
              <a:rPr lang="en-US" sz="2510" b="1" dirty="0" err="1">
                <a:solidFill>
                  <a:srgbClr val="0000FF"/>
                </a:solidFill>
                <a:latin typeface="Times New Roman" panose="02020603050405020304" pitchFamily="18" charset="0"/>
                <a:cs typeface="Times New Roman" panose="02020603050405020304" pitchFamily="18" charset="0"/>
              </a:rPr>
              <a:t>đo</a:t>
            </a:r>
            <a:r>
              <a:rPr lang="en-US" sz="2510" b="1" dirty="0">
                <a:solidFill>
                  <a:srgbClr val="0000FF"/>
                </a:solidFill>
                <a:latin typeface="Times New Roman" panose="02020603050405020304" pitchFamily="18" charset="0"/>
                <a:cs typeface="Times New Roman" panose="02020603050405020304" pitchFamily="18" charset="0"/>
              </a:rPr>
              <a:t> </a:t>
            </a:r>
            <a:r>
              <a:rPr lang="en-US" sz="2510" b="1" dirty="0" err="1">
                <a:solidFill>
                  <a:srgbClr val="0000FF"/>
                </a:solidFill>
                <a:latin typeface="Times New Roman" panose="02020603050405020304" pitchFamily="18" charset="0"/>
                <a:cs typeface="Times New Roman" panose="02020603050405020304" pitchFamily="18" charset="0"/>
              </a:rPr>
              <a:t>độ</a:t>
            </a:r>
            <a:r>
              <a:rPr lang="en-US" sz="2510" b="1" dirty="0">
                <a:solidFill>
                  <a:srgbClr val="0000FF"/>
                </a:solidFill>
                <a:latin typeface="Times New Roman" panose="02020603050405020304" pitchFamily="18" charset="0"/>
                <a:cs typeface="Times New Roman" panose="02020603050405020304" pitchFamily="18" charset="0"/>
              </a:rPr>
              <a:t> </a:t>
            </a:r>
            <a:r>
              <a:rPr lang="en-US" sz="2510" b="1" dirty="0" err="1">
                <a:solidFill>
                  <a:srgbClr val="0000FF"/>
                </a:solidFill>
                <a:latin typeface="Times New Roman" panose="02020603050405020304" pitchFamily="18" charset="0"/>
                <a:cs typeface="Times New Roman" panose="02020603050405020304" pitchFamily="18" charset="0"/>
              </a:rPr>
              <a:t>dài</a:t>
            </a:r>
            <a:r>
              <a:rPr lang="en-US" sz="2510" b="1" dirty="0">
                <a:solidFill>
                  <a:srgbClr val="0000FF"/>
                </a:solidFill>
                <a:latin typeface="Times New Roman" panose="02020603050405020304" pitchFamily="18" charset="0"/>
                <a:cs typeface="Times New Roman" panose="02020603050405020304" pitchFamily="18" charset="0"/>
              </a:rPr>
              <a:t> </a:t>
            </a:r>
            <a:r>
              <a:rPr lang="en-US" sz="2510" b="1" dirty="0" err="1">
                <a:solidFill>
                  <a:srgbClr val="0000FF"/>
                </a:solidFill>
                <a:latin typeface="Times New Roman" panose="02020603050405020304" pitchFamily="18" charset="0"/>
                <a:cs typeface="Times New Roman" panose="02020603050405020304" pitchFamily="18" charset="0"/>
              </a:rPr>
              <a:t>gồm</a:t>
            </a:r>
            <a:r>
              <a:rPr lang="en-US" sz="2510" b="1" dirty="0">
                <a:solidFill>
                  <a:srgbClr val="0000FF"/>
                </a:solidFill>
                <a:latin typeface="Times New Roman" panose="02020603050405020304" pitchFamily="18" charset="0"/>
                <a:cs typeface="Times New Roman" panose="02020603050405020304" pitchFamily="18" charset="0"/>
              </a:rPr>
              <a:t>:</a:t>
            </a:r>
            <a:endParaRPr lang="vi-VN" sz="2510" b="1" dirty="0">
              <a:solidFill>
                <a:srgbClr val="0000FF"/>
              </a:solidFill>
              <a:latin typeface="Times New Roman" panose="02020603050405020304" pitchFamily="18" charset="0"/>
              <a:cs typeface="Times New Roman" panose="02020603050405020304" pitchFamily="18" charset="0"/>
            </a:endParaRPr>
          </a:p>
          <a:p>
            <a:pPr>
              <a:lnSpc>
                <a:spcPct val="150000"/>
              </a:lnSpc>
              <a:defRPr/>
            </a:pPr>
            <a:r>
              <a:rPr lang="en-US" sz="2510" b="1" dirty="0">
                <a:latin typeface="Times New Roman" panose="02020603050405020304" pitchFamily="18" charset="0"/>
                <a:cs typeface="Times New Roman" panose="02020603050405020304" pitchFamily="18" charset="0"/>
              </a:rPr>
              <a:t>		(1) </a:t>
            </a:r>
            <a:r>
              <a:rPr lang="en-US" sz="2510" b="1" dirty="0" err="1">
                <a:latin typeface="Times New Roman" panose="02020603050405020304" pitchFamily="18" charset="0"/>
                <a:cs typeface="Times New Roman" panose="02020603050405020304" pitchFamily="18" charset="0"/>
              </a:rPr>
              <a:t>Đặt</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thước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đo</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và</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mắt</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nhìn</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đúng</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cách</a:t>
            </a:r>
            <a:r>
              <a:rPr lang="en-US" sz="2510" b="1" dirty="0">
                <a:latin typeface="Times New Roman" panose="02020603050405020304" pitchFamily="18" charset="0"/>
                <a:cs typeface="Times New Roman" panose="02020603050405020304" pitchFamily="18" charset="0"/>
              </a:rPr>
              <a:t>.</a:t>
            </a:r>
            <a:endParaRPr lang="vi-VN" sz="2510" b="1" dirty="0">
              <a:latin typeface="Times New Roman" panose="02020603050405020304" pitchFamily="18" charset="0"/>
              <a:cs typeface="Times New Roman" panose="02020603050405020304" pitchFamily="18" charset="0"/>
            </a:endParaRPr>
          </a:p>
          <a:p>
            <a:pPr>
              <a:lnSpc>
                <a:spcPct val="150000"/>
              </a:lnSpc>
              <a:defRPr/>
            </a:pPr>
            <a:r>
              <a:rPr lang="en-US" sz="2510" b="1" dirty="0">
                <a:latin typeface="Times New Roman" panose="02020603050405020304" pitchFamily="18" charset="0"/>
                <a:cs typeface="Times New Roman" panose="02020603050405020304" pitchFamily="18" charset="0"/>
              </a:rPr>
              <a:t>		(2) </a:t>
            </a:r>
            <a:r>
              <a:rPr lang="en-US" sz="2510" b="1" dirty="0" err="1">
                <a:latin typeface="Times New Roman" panose="02020603050405020304" pitchFamily="18" charset="0"/>
                <a:cs typeface="Times New Roman" panose="02020603050405020304" pitchFamily="18" charset="0"/>
              </a:rPr>
              <a:t>Ước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lượng</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độ</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dài</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cần</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đo</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để</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chọn</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thước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đo</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thích</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hợp</a:t>
            </a:r>
            <a:r>
              <a:rPr lang="en-US" sz="2510" b="1" dirty="0">
                <a:latin typeface="Times New Roman" panose="02020603050405020304" pitchFamily="18" charset="0"/>
                <a:cs typeface="Times New Roman" panose="02020603050405020304" pitchFamily="18" charset="0"/>
              </a:rPr>
              <a:t>.</a:t>
            </a:r>
            <a:endParaRPr lang="vi-VN" sz="2510" b="1" dirty="0">
              <a:latin typeface="Times New Roman" panose="02020603050405020304" pitchFamily="18" charset="0"/>
              <a:cs typeface="Times New Roman" panose="02020603050405020304" pitchFamily="18" charset="0"/>
            </a:endParaRPr>
          </a:p>
          <a:p>
            <a:pPr>
              <a:lnSpc>
                <a:spcPct val="150000"/>
              </a:lnSpc>
              <a:defRPr/>
            </a:pPr>
            <a:r>
              <a:rPr lang="en-US" sz="2510" b="1" dirty="0">
                <a:latin typeface="Times New Roman" panose="02020603050405020304" pitchFamily="18" charset="0"/>
                <a:cs typeface="Times New Roman" panose="02020603050405020304" pitchFamily="18" charset="0"/>
              </a:rPr>
              <a:t>		(3) </a:t>
            </a:r>
            <a:r>
              <a:rPr lang="en-US" sz="2510" b="1" dirty="0" err="1">
                <a:latin typeface="Times New Roman" panose="02020603050405020304" pitchFamily="18" charset="0"/>
                <a:cs typeface="Times New Roman" panose="02020603050405020304" pitchFamily="18" charset="0"/>
              </a:rPr>
              <a:t>Đọc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ghi</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kết</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quả</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đo</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đúng</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quy</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định</a:t>
            </a:r>
            <a:r>
              <a:rPr lang="en-US" sz="2510" b="1" dirty="0">
                <a:latin typeface="Times New Roman" panose="02020603050405020304" pitchFamily="18" charset="0"/>
                <a:cs typeface="Times New Roman" panose="02020603050405020304" pitchFamily="18" charset="0"/>
              </a:rPr>
              <a:t>.</a:t>
            </a:r>
            <a:endParaRPr lang="vi-VN" sz="2510" b="1" dirty="0">
              <a:latin typeface="Times New Roman" panose="02020603050405020304" pitchFamily="18" charset="0"/>
              <a:cs typeface="Times New Roman" panose="02020603050405020304" pitchFamily="18" charset="0"/>
            </a:endParaRPr>
          </a:p>
          <a:p>
            <a:pPr>
              <a:lnSpc>
                <a:spcPct val="150000"/>
              </a:lnSpc>
              <a:defRPr/>
            </a:pPr>
            <a:r>
              <a:rPr lang="en-US" sz="2510" b="1" dirty="0" err="1">
                <a:latin typeface="Times New Roman" panose="02020603050405020304" pitchFamily="18" charset="0"/>
                <a:cs typeface="Times New Roman" panose="02020603050405020304" pitchFamily="18" charset="0"/>
              </a:rPr>
              <a:t>Thứ</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tự</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đúng</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các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bước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thực</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hiện</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để</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đo</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độ</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dài</a:t>
            </a:r>
            <a:r>
              <a:rPr lang="en-US" sz="2510" b="1" dirty="0">
                <a:latin typeface="Times New Roman" panose="02020603050405020304" pitchFamily="18" charset="0"/>
                <a:cs typeface="Times New Roman" panose="02020603050405020304" pitchFamily="18" charset="0"/>
              </a:rPr>
              <a:t> </a:t>
            </a:r>
            <a:r>
              <a:rPr lang="en-US" sz="2510" b="1" dirty="0" err="1">
                <a:latin typeface="Times New Roman" panose="02020603050405020304" pitchFamily="18" charset="0"/>
                <a:cs typeface="Times New Roman" panose="02020603050405020304" pitchFamily="18" charset="0"/>
              </a:rPr>
              <a:t>là</a:t>
            </a:r>
            <a:endParaRPr lang="vi-VN" sz="2510" b="1" dirty="0">
              <a:latin typeface="Times New Roman" panose="02020603050405020304" pitchFamily="18" charset="0"/>
              <a:cs typeface="Times New Roman" panose="02020603050405020304" pitchFamily="18" charset="0"/>
            </a:endParaRPr>
          </a:p>
          <a:p>
            <a:pPr>
              <a:lnSpc>
                <a:spcPct val="150000"/>
              </a:lnSpc>
              <a:defRPr/>
            </a:pPr>
            <a:r>
              <a:rPr lang="fr-FR" sz="2510" b="1" dirty="0">
                <a:latin typeface="Times New Roman" panose="02020603050405020304" pitchFamily="18" charset="0"/>
                <a:cs typeface="Times New Roman" panose="02020603050405020304" pitchFamily="18" charset="0"/>
              </a:rPr>
              <a:t>		A. (2), (1), (3).              				</a:t>
            </a:r>
            <a:r>
              <a:rPr lang="en-US" sz="2510" b="1" dirty="0">
                <a:latin typeface="Times New Roman" panose="02020603050405020304" pitchFamily="18" charset="0"/>
                <a:cs typeface="Times New Roman" panose="02020603050405020304" pitchFamily="18" charset="0"/>
              </a:rPr>
              <a:t>B. </a:t>
            </a:r>
            <a:r>
              <a:rPr lang="fr-FR" sz="2510" b="1" dirty="0">
                <a:latin typeface="Times New Roman" panose="02020603050405020304" pitchFamily="18" charset="0"/>
                <a:cs typeface="Times New Roman" panose="02020603050405020304" pitchFamily="18" charset="0"/>
              </a:rPr>
              <a:t>(3), (2), (1).            </a:t>
            </a:r>
          </a:p>
          <a:p>
            <a:pPr>
              <a:lnSpc>
                <a:spcPct val="150000"/>
              </a:lnSpc>
              <a:defRPr/>
            </a:pPr>
            <a:r>
              <a:rPr lang="fr-FR" sz="2510" b="1" dirty="0">
                <a:latin typeface="Times New Roman" panose="02020603050405020304" pitchFamily="18" charset="0"/>
                <a:cs typeface="Times New Roman" panose="02020603050405020304" pitchFamily="18" charset="0"/>
              </a:rPr>
              <a:t>		C. (1), (2), (3).          				D. (2), (3), (1).</a:t>
            </a:r>
            <a:endParaRPr lang="vi-VN" altLang="vi-VN" sz="2510" b="1" dirty="0">
              <a:latin typeface="Times New Roman" panose="02020603050405020304" pitchFamily="18" charset="0"/>
              <a:cs typeface="Times New Roman" panose="02020603050405020304" pitchFamily="18" charset="0"/>
            </a:endParaRPr>
          </a:p>
        </p:txBody>
      </p:sp>
      <p:sp>
        <p:nvSpPr>
          <p:cNvPr id="6" name="Oval 5">
            <a:extLst>
              <a:ext uri="{FF2B5EF4-FFF2-40B4-BE49-F238E27FC236}">
                <a16:creationId xmlns:a16="http://schemas.microsoft.com/office/drawing/2014/main" id="{301454DA-DAE6-44D3-B25F-35ED2A0F5CDF}"/>
              </a:ext>
            </a:extLst>
          </p:cNvPr>
          <p:cNvSpPr/>
          <p:nvPr/>
        </p:nvSpPr>
        <p:spPr>
          <a:xfrm>
            <a:off x="1901617" y="3711396"/>
            <a:ext cx="451970" cy="4519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sp>
        <p:nvSpPr>
          <p:cNvPr id="4" name="AutoShape 10"/>
          <p:cNvSpPr>
            <a:spLocks noChangeArrowheads="1"/>
          </p:cNvSpPr>
          <p:nvPr/>
        </p:nvSpPr>
        <p:spPr bwMode="auto">
          <a:xfrm>
            <a:off x="3213194" y="0"/>
            <a:ext cx="5378824" cy="745814"/>
          </a:xfrm>
          <a:prstGeom prst="horizontalScroll">
            <a:avLst>
              <a:gd name="adj" fmla="val 12500"/>
            </a:avLst>
          </a:prstGeom>
          <a:solidFill>
            <a:schemeClr val="accent1"/>
          </a:solidFill>
          <a:ln w="9525">
            <a:solidFill>
              <a:schemeClr val="tx1"/>
            </a:solidFill>
            <a:round/>
            <a:headEnd/>
            <a:tailEnd/>
          </a:ln>
        </p:spPr>
        <p:txBody>
          <a:bodyPr wrap="none" lIns="106551" tIns="53275" rIns="106551" bIns="53275" anchor="ct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3294" b="1" dirty="0">
                <a:solidFill>
                  <a:srgbClr val="FF0000"/>
                </a:solidFill>
                <a:latin typeface="Times New Roman" panose="02020603050405020304" pitchFamily="18" charset="0"/>
                <a:cs typeface="Times New Roman" panose="02020603050405020304" pitchFamily="18" charset="0"/>
              </a:rPr>
              <a:t>LUYỆN TẬP</a:t>
            </a:r>
            <a:endParaRPr lang="vi-VN" altLang="vi-VN" sz="3294" b="1"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261399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title"/>
          </p:nvPr>
        </p:nvSpPr>
        <p:spPr>
          <a:xfrm>
            <a:off x="610098" y="489324"/>
            <a:ext cx="10971804" cy="1414431"/>
          </a:xfrm>
        </p:spPr>
        <p:txBody>
          <a:bodyPr vert="horz" lIns="91440" tIns="45720" rIns="91440" bIns="45720" rtlCol="0">
            <a:normAutofit/>
          </a:bodyPr>
          <a:lstStyle/>
          <a:p>
            <a:pPr marL="228600" indent="-228600">
              <a:spcBef>
                <a:spcPts val="1000"/>
              </a:spcBef>
              <a:buFont typeface="Arial" panose="020B0604020202020204" pitchFamily="34" charset="0"/>
              <a:buChar char="•"/>
            </a:pPr>
            <a:r>
              <a:rPr lang="en-US" altLang="vi-VN" sz="2800" b="1" dirty="0">
                <a:solidFill>
                  <a:srgbClr val="FF0000"/>
                </a:solidFill>
                <a:latin typeface="Times New Roman" panose="02020603050405020304" pitchFamily="18" charset="0"/>
                <a:ea typeface="+mn-ea"/>
                <a:cs typeface="Times New Roman" panose="02020603050405020304" pitchFamily="18" charset="0"/>
              </a:rPr>
              <a:t>Hoạt động trải </a:t>
            </a:r>
            <a:r>
              <a:rPr lang="en-US" altLang="vi-VN" sz="2800" b="1" dirty="0" smtClean="0">
                <a:solidFill>
                  <a:srgbClr val="FF0000"/>
                </a:solidFill>
                <a:latin typeface="Times New Roman" panose="02020603050405020304" pitchFamily="18" charset="0"/>
                <a:ea typeface="+mn-ea"/>
                <a:cs typeface="Times New Roman" panose="02020603050405020304" pitchFamily="18" charset="0"/>
              </a:rPr>
              <a:t>nghiệm</a:t>
            </a:r>
            <a:br>
              <a:rPr lang="en-US" altLang="vi-VN" sz="2800" b="1" dirty="0" smtClean="0">
                <a:solidFill>
                  <a:srgbClr val="FF0000"/>
                </a:solidFill>
                <a:latin typeface="Times New Roman" panose="02020603050405020304" pitchFamily="18" charset="0"/>
                <a:ea typeface="+mn-ea"/>
                <a:cs typeface="Times New Roman" panose="02020603050405020304" pitchFamily="18" charset="0"/>
              </a:rPr>
            </a:br>
            <a:r>
              <a:rPr lang="en-US" altLang="vi-VN" sz="2800" b="1" dirty="0">
                <a:solidFill>
                  <a:srgbClr val="FF0000"/>
                </a:solidFill>
                <a:latin typeface="Times New Roman" panose="02020603050405020304" pitchFamily="18" charset="0"/>
                <a:ea typeface="+mn-ea"/>
                <a:cs typeface="Times New Roman" panose="02020603050405020304" pitchFamily="18" charset="0"/>
              </a:rPr>
              <a:t/>
            </a:r>
            <a:br>
              <a:rPr lang="en-US" altLang="vi-VN" sz="2800" b="1" dirty="0">
                <a:solidFill>
                  <a:srgbClr val="FF0000"/>
                </a:solidFill>
                <a:latin typeface="Times New Roman" panose="02020603050405020304" pitchFamily="18" charset="0"/>
                <a:ea typeface="+mn-ea"/>
                <a:cs typeface="Times New Roman" panose="02020603050405020304" pitchFamily="18" charset="0"/>
              </a:rPr>
            </a:br>
            <a:r>
              <a:rPr lang="en-US" altLang="vi-VN" sz="2800" b="1" dirty="0">
                <a:solidFill>
                  <a:srgbClr val="FF0000"/>
                </a:solidFill>
                <a:latin typeface="Times New Roman" panose="02020603050405020304" pitchFamily="18" charset="0"/>
                <a:ea typeface="+mn-ea"/>
                <a:cs typeface="Times New Roman" panose="02020603050405020304" pitchFamily="18" charset="0"/>
              </a:rPr>
              <a:t>Đo chu vi nắp chai</a:t>
            </a:r>
            <a:endParaRPr lang="vi-VN" altLang="vi-VN" sz="2800" b="1" dirty="0">
              <a:solidFill>
                <a:srgbClr val="FF0000"/>
              </a:solidFill>
              <a:latin typeface="Times New Roman" panose="02020603050405020304" pitchFamily="18" charset="0"/>
              <a:ea typeface="+mn-ea"/>
              <a:cs typeface="Times New Roman" panose="02020603050405020304" pitchFamily="18" charset="0"/>
            </a:endParaRPr>
          </a:p>
        </p:txBody>
      </p:sp>
      <p:sp>
        <p:nvSpPr>
          <p:cNvPr id="3" name="Content Placeholder 2">
            <a:extLst>
              <a:ext uri="{FF2B5EF4-FFF2-40B4-BE49-F238E27FC236}">
                <a16:creationId xmlns:a16="http://schemas.microsoft.com/office/drawing/2014/main" id="{F7122C39-1D9A-4A79-9A78-7E377AEE1A8F}"/>
              </a:ext>
            </a:extLst>
          </p:cNvPr>
          <p:cNvSpPr>
            <a:spLocks noGrp="1"/>
          </p:cNvSpPr>
          <p:nvPr>
            <p:ph idx="1"/>
          </p:nvPr>
        </p:nvSpPr>
        <p:spPr>
          <a:xfrm>
            <a:off x="610098" y="2117913"/>
            <a:ext cx="5993902" cy="4550173"/>
          </a:xfrm>
        </p:spPr>
        <p:txBody>
          <a:bodyPr>
            <a:normAutofit/>
          </a:bodyPr>
          <a:lstStyle/>
          <a:p>
            <a:pPr>
              <a:defRPr/>
            </a:pPr>
            <a:r>
              <a:rPr lang="en-US" b="1" dirty="0">
                <a:solidFill>
                  <a:srgbClr val="FF0000"/>
                </a:solidFill>
                <a:latin typeface="Times New Roman" panose="02020603050405020304" pitchFamily="18" charset="0"/>
                <a:cs typeface="Times New Roman" panose="02020603050405020304" pitchFamily="18" charset="0"/>
              </a:rPr>
              <a:t>Dụng cụ: Có thể dùng</a:t>
            </a:r>
          </a:p>
          <a:p>
            <a:pPr marL="0" indent="0">
              <a:buNone/>
              <a:defRPr/>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dây</a:t>
            </a:r>
            <a:endParaRPr lang="en-US" dirty="0">
              <a:latin typeface="Times New Roman" panose="02020603050405020304" pitchFamily="18" charset="0"/>
              <a:cs typeface="Times New Roman" panose="02020603050405020304" pitchFamily="18" charset="0"/>
            </a:endParaRPr>
          </a:p>
          <a:p>
            <a:pPr marL="0" indent="0">
              <a:buNone/>
              <a:defRPr/>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thước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kẻ</a:t>
            </a:r>
            <a:endParaRPr lang="en-US" dirty="0">
              <a:latin typeface="Times New Roman" panose="02020603050405020304" pitchFamily="18" charset="0"/>
              <a:cs typeface="Times New Roman" panose="02020603050405020304" pitchFamily="18" charset="0"/>
            </a:endParaRPr>
          </a:p>
          <a:p>
            <a:pPr marL="0" indent="0">
              <a:buNone/>
              <a:defRPr/>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bút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chì</a:t>
            </a:r>
            <a:endParaRPr lang="en-US" dirty="0">
              <a:latin typeface="Times New Roman" panose="02020603050405020304" pitchFamily="18" charset="0"/>
              <a:cs typeface="Times New Roman" panose="02020603050405020304" pitchFamily="18" charset="0"/>
            </a:endParaRPr>
          </a:p>
          <a:p>
            <a:pPr marL="0" indent="0">
              <a:buNone/>
              <a:defRPr/>
            </a:pP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A4</a:t>
            </a:r>
          </a:p>
          <a:p>
            <a:pPr marL="0" indent="0">
              <a:buNone/>
              <a:defRPr/>
            </a:pPr>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kéo</a:t>
            </a:r>
          </a:p>
          <a:p>
            <a:pPr marL="0" indent="0">
              <a:buNone/>
              <a:defRPr/>
            </a:pPr>
            <a:r>
              <a:rPr lang="en-US" dirty="0" smtClean="0">
                <a:latin typeface="Times New Roman" panose="02020603050405020304" pitchFamily="18" charset="0"/>
                <a:cs typeface="Times New Roman" panose="02020603050405020304" pitchFamily="18" charset="0"/>
              </a:rPr>
              <a:t>* Chu vi hình tròn: Đường kính x 3,14</a:t>
            </a:r>
            <a:endParaRPr lang="vi-VN" dirty="0">
              <a:latin typeface="Times New Roman" panose="02020603050405020304" pitchFamily="18" charset="0"/>
              <a:cs typeface="Times New Roman" panose="02020603050405020304" pitchFamily="18" charset="0"/>
            </a:endParaRPr>
          </a:p>
        </p:txBody>
      </p:sp>
      <p:pic>
        <p:nvPicPr>
          <p:cNvPr id="17412" name="Picture 2" descr="Nắp chai nước tinh khiết phi 28 - NAP CHAI NHUA | CONG TY SAN XUAT NAP CHAI  NHUA TRUC GI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2637" y="2977030"/>
            <a:ext cx="3480049" cy="23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5576569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4" name="TextBox 3"/>
          <p:cNvSpPr txBox="1"/>
          <p:nvPr/>
        </p:nvSpPr>
        <p:spPr>
          <a:xfrm>
            <a:off x="2968283" y="2208628"/>
            <a:ext cx="6161649" cy="769441"/>
          </a:xfrm>
          <a:prstGeom prst="rect">
            <a:avLst/>
          </a:prstGeom>
          <a:noFill/>
        </p:spPr>
        <p:txBody>
          <a:bodyPr wrap="square" rtlCol="0">
            <a:spAutoFit/>
          </a:bodyPr>
          <a:lstStyle/>
          <a:p>
            <a:r>
              <a:rPr lang="en-US" sz="4400" b="1" dirty="0" smtClean="0">
                <a:solidFill>
                  <a:schemeClr val="bg1"/>
                </a:solidFill>
                <a:latin typeface="Times New Roman" panose="02020603050405020304" pitchFamily="18" charset="0"/>
                <a:cs typeface="Times New Roman" panose="02020603050405020304" pitchFamily="18" charset="0"/>
              </a:rPr>
              <a:t>III. ĐO KHỐI LƯỢNG</a:t>
            </a:r>
            <a:endParaRPr lang="en-US" sz="4400" b="1" dirty="0">
              <a:solidFill>
                <a:schemeClr val="bg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0147764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9637" y="235040"/>
            <a:ext cx="5753685" cy="6456323"/>
          </a:xfrm>
          <a:prstGeom prst="rect">
            <a:avLst/>
          </a:prstGeom>
        </p:spPr>
      </p:pic>
    </p:spTree>
    <p:custDataLst>
      <p:tags r:id="rId1"/>
    </p:custDataLst>
    <p:extLst>
      <p:ext uri="{BB962C8B-B14F-4D97-AF65-F5344CB8AC3E}">
        <p14:creationId xmlns:p14="http://schemas.microsoft.com/office/powerpoint/2010/main" val="3674097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Text Box 5"/>
          <p:cNvSpPr txBox="1">
            <a:spLocks noChangeArrowheads="1"/>
          </p:cNvSpPr>
          <p:nvPr/>
        </p:nvSpPr>
        <p:spPr bwMode="auto">
          <a:xfrm>
            <a:off x="387226" y="1019736"/>
            <a:ext cx="5761068" cy="162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a:lnSpc>
                <a:spcPct val="150000"/>
              </a:lnSpc>
              <a:spcBef>
                <a:spcPts val="471"/>
              </a:spcBef>
              <a:buNone/>
            </a:pPr>
            <a:r>
              <a:rPr lang="en-US" altLang="vi-VN" sz="3294" b="1" i="1" dirty="0" smtClean="0">
                <a:solidFill>
                  <a:srgbClr val="0000CC"/>
                </a:solidFill>
                <a:latin typeface="Times New Roman" panose="02020603050405020304" pitchFamily="18" charset="0"/>
                <a:cs typeface="Times New Roman" panose="02020603050405020304" pitchFamily="18" charset="0"/>
              </a:rPr>
              <a:t>Đ</a:t>
            </a:r>
            <a:r>
              <a:rPr lang="vi-VN" altLang="vi-VN" sz="3294" b="1" i="1" dirty="0">
                <a:solidFill>
                  <a:srgbClr val="0000CC"/>
                </a:solidFill>
                <a:latin typeface="Times New Roman" panose="02020603050405020304" pitchFamily="18" charset="0"/>
                <a:cs typeface="Times New Roman" panose="02020603050405020304" pitchFamily="18" charset="0"/>
              </a:rPr>
              <a:t>ơn vị đo khối lượng là </a:t>
            </a:r>
            <a:r>
              <a:rPr lang="vi-VN" altLang="vi-VN" sz="3294" b="1" i="1" dirty="0">
                <a:solidFill>
                  <a:srgbClr val="FF0000"/>
                </a:solidFill>
                <a:latin typeface="Times New Roman" panose="02020603050405020304" pitchFamily="18" charset="0"/>
                <a:cs typeface="Times New Roman" panose="02020603050405020304" pitchFamily="18" charset="0"/>
              </a:rPr>
              <a:t>kilôgam</a:t>
            </a:r>
            <a:r>
              <a:rPr lang="vi-VN" altLang="vi-VN" sz="3294" dirty="0">
                <a:latin typeface="Times New Roman" panose="02020603050405020304" pitchFamily="18" charset="0"/>
                <a:cs typeface="Times New Roman" panose="02020603050405020304" pitchFamily="18" charset="0"/>
              </a:rPr>
              <a:t>.</a:t>
            </a:r>
          </a:p>
        </p:txBody>
      </p:sp>
      <p:sp>
        <p:nvSpPr>
          <p:cNvPr id="6150" name="Text Box 6"/>
          <p:cNvSpPr txBox="1">
            <a:spLocks noChangeArrowheads="1"/>
          </p:cNvSpPr>
          <p:nvPr/>
        </p:nvSpPr>
        <p:spPr bwMode="auto">
          <a:xfrm>
            <a:off x="2085540" y="1942353"/>
            <a:ext cx="3072902"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3294" b="1" i="1">
                <a:latin typeface="Times New Roman" panose="02020603050405020304" pitchFamily="18" charset="0"/>
                <a:cs typeface="Times New Roman" panose="02020603050405020304" pitchFamily="18" charset="0"/>
              </a:rPr>
              <a:t>Kí hiệu</a:t>
            </a:r>
            <a:r>
              <a:rPr lang="vi-VN" altLang="vi-VN" sz="3294">
                <a:latin typeface="Times New Roman" panose="02020603050405020304" pitchFamily="18" charset="0"/>
                <a:cs typeface="Times New Roman" panose="02020603050405020304" pitchFamily="18" charset="0"/>
              </a:rPr>
              <a:t>: </a:t>
            </a:r>
            <a:r>
              <a:rPr lang="vi-VN" altLang="vi-VN" sz="3294" b="1">
                <a:solidFill>
                  <a:srgbClr val="FF0000"/>
                </a:solidFill>
                <a:latin typeface="Times New Roman" panose="02020603050405020304" pitchFamily="18" charset="0"/>
                <a:cs typeface="Times New Roman" panose="02020603050405020304" pitchFamily="18" charset="0"/>
              </a:rPr>
              <a:t>kg</a:t>
            </a:r>
          </a:p>
        </p:txBody>
      </p:sp>
      <p:sp>
        <p:nvSpPr>
          <p:cNvPr id="6151" name="Text Box 7"/>
          <p:cNvSpPr txBox="1">
            <a:spLocks noChangeArrowheads="1"/>
          </p:cNvSpPr>
          <p:nvPr/>
        </p:nvSpPr>
        <p:spPr bwMode="auto">
          <a:xfrm>
            <a:off x="250265" y="2751667"/>
            <a:ext cx="6247902" cy="2714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nSpc>
                <a:spcPct val="150000"/>
              </a:lnSpc>
              <a:spcBef>
                <a:spcPct val="0"/>
              </a:spcBef>
              <a:buFontTx/>
              <a:buNone/>
            </a:pPr>
            <a:r>
              <a:rPr lang="en-US" altLang="vi-VN" sz="2823" i="1">
                <a:latin typeface="Times New Roman" panose="02020603050405020304" pitchFamily="18" charset="0"/>
                <a:cs typeface="Times New Roman" panose="02020603050405020304" pitchFamily="18" charset="0"/>
              </a:rPr>
              <a:t>   </a:t>
            </a:r>
            <a:r>
              <a:rPr lang="en-US" altLang="vi-VN" sz="2823" b="1" i="1">
                <a:latin typeface="Times New Roman" panose="02020603050405020304" pitchFamily="18" charset="0"/>
                <a:cs typeface="Times New Roman" panose="02020603050405020304" pitchFamily="18" charset="0"/>
              </a:rPr>
              <a:t>Kilôgam là khối lượng của một quả cân mẫu (làm bằng bạch kim pha Iriđi), đặt ở Viện Đo lường quốc tế ở Pháp </a:t>
            </a:r>
            <a:r>
              <a:rPr lang="en-US" altLang="vi-VN" sz="2823" b="1">
                <a:latin typeface="Times New Roman" panose="02020603050405020304" pitchFamily="18" charset="0"/>
                <a:cs typeface="Times New Roman" panose="02020603050405020304" pitchFamily="18" charset="0"/>
              </a:rPr>
              <a:t>(H5.1)</a:t>
            </a:r>
            <a:endParaRPr lang="vi-VN" altLang="vi-VN" sz="2823" b="1">
              <a:latin typeface="Times New Roman" panose="02020603050405020304" pitchFamily="18" charset="0"/>
              <a:cs typeface="Times New Roman" panose="02020603050405020304" pitchFamily="18" charset="0"/>
            </a:endParaRPr>
          </a:p>
        </p:txBody>
      </p:sp>
      <p:grpSp>
        <p:nvGrpSpPr>
          <p:cNvPr id="2" name="Group 13"/>
          <p:cNvGrpSpPr>
            <a:grpSpLocks/>
          </p:cNvGrpSpPr>
          <p:nvPr/>
        </p:nvGrpSpPr>
        <p:grpSpPr bwMode="auto">
          <a:xfrm>
            <a:off x="6465795" y="1019736"/>
            <a:ext cx="5345205" cy="5216266"/>
            <a:chOff x="3424" y="1027"/>
            <a:chExt cx="1996" cy="2548"/>
          </a:xfrm>
        </p:grpSpPr>
        <p:pic>
          <p:nvPicPr>
            <p:cNvPr id="4103"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4" y="1027"/>
              <a:ext cx="1996" cy="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Text Box 12"/>
            <p:cNvSpPr txBox="1">
              <a:spLocks noChangeArrowheads="1"/>
            </p:cNvSpPr>
            <p:nvPr/>
          </p:nvSpPr>
          <p:spPr bwMode="auto">
            <a:xfrm>
              <a:off x="3968" y="3294"/>
              <a:ext cx="1044"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3137" b="1">
                  <a:latin typeface="Times New Roman" panose="02020603050405020304" pitchFamily="18" charset="0"/>
                  <a:cs typeface="Times New Roman" panose="02020603050405020304" pitchFamily="18" charset="0"/>
                </a:rPr>
                <a:t>Hình 5.1</a:t>
              </a:r>
              <a:endParaRPr lang="vi-VN" altLang="vi-VN" sz="3137" b="1">
                <a:latin typeface="Times New Roman" panose="02020603050405020304" pitchFamily="18" charset="0"/>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3349963285"/>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anim calcmode="lin" valueType="num">
                                      <p:cBhvr>
                                        <p:cTn id="7" dur="1000" fill="hold"/>
                                        <p:tgtEl>
                                          <p:spTgt spid="6149"/>
                                        </p:tgtEl>
                                        <p:attrNameLst>
                                          <p:attrName>ppt_w</p:attrName>
                                        </p:attrNameLst>
                                      </p:cBhvr>
                                      <p:tavLst>
                                        <p:tav tm="0">
                                          <p:val>
                                            <p:strVal val="#ppt_w+.3"/>
                                          </p:val>
                                        </p:tav>
                                        <p:tav tm="100000">
                                          <p:val>
                                            <p:strVal val="#ppt_w"/>
                                          </p:val>
                                        </p:tav>
                                      </p:tavLst>
                                    </p:anim>
                                    <p:anim calcmode="lin" valueType="num">
                                      <p:cBhvr>
                                        <p:cTn id="8" dur="1000" fill="hold"/>
                                        <p:tgtEl>
                                          <p:spTgt spid="6149"/>
                                        </p:tgtEl>
                                        <p:attrNameLst>
                                          <p:attrName>ppt_h</p:attrName>
                                        </p:attrNameLst>
                                      </p:cBhvr>
                                      <p:tavLst>
                                        <p:tav tm="0">
                                          <p:val>
                                            <p:strVal val="#ppt_h"/>
                                          </p:val>
                                        </p:tav>
                                        <p:tav tm="100000">
                                          <p:val>
                                            <p:strVal val="#ppt_h"/>
                                          </p:val>
                                        </p:tav>
                                      </p:tavLst>
                                    </p:anim>
                                    <p:animEffect transition="in" filter="fade">
                                      <p:cBhvr>
                                        <p:cTn id="9" dur="1000"/>
                                        <p:tgtEl>
                                          <p:spTgt spid="614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6150"/>
                                        </p:tgtEl>
                                        <p:attrNameLst>
                                          <p:attrName>style.visibility</p:attrName>
                                        </p:attrNameLst>
                                      </p:cBhvr>
                                      <p:to>
                                        <p:strVal val="visible"/>
                                      </p:to>
                                    </p:set>
                                    <p:animScale>
                                      <p:cBhvr>
                                        <p:cTn id="14" dur="1000" decel="50000" fill="hold">
                                          <p:stCondLst>
                                            <p:cond delay="0"/>
                                          </p:stCondLst>
                                        </p:cTn>
                                        <p:tgtEl>
                                          <p:spTgt spid="615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6150"/>
                                        </p:tgtEl>
                                        <p:attrNameLst>
                                          <p:attrName>ppt_x</p:attrName>
                                          <p:attrName>ppt_y</p:attrName>
                                        </p:attrNameLst>
                                      </p:cBhvr>
                                    </p:animMotion>
                                    <p:animEffect transition="in" filter="fade">
                                      <p:cBhvr>
                                        <p:cTn id="16" dur="1000"/>
                                        <p:tgtEl>
                                          <p:spTgt spid="615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151"/>
                                        </p:tgtEl>
                                        <p:attrNameLst>
                                          <p:attrName>style.visibility</p:attrName>
                                        </p:attrNameLst>
                                      </p:cBhvr>
                                      <p:to>
                                        <p:strVal val="visible"/>
                                      </p:to>
                                    </p:set>
                                    <p:animEffect transition="in" filter="blinds(horizontal)">
                                      <p:cBhvr>
                                        <p:cTn id="21" dur="500"/>
                                        <p:tgtEl>
                                          <p:spTgt spid="6151"/>
                                        </p:tgtEl>
                                      </p:cBhvr>
                                    </p:animEffect>
                                  </p:childTnLst>
                                </p:cTn>
                              </p:par>
                              <p:par>
                                <p:cTn id="22" presetID="3" presetClass="entr" presetSubtype="1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linds(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p:bldP spid="6150" grpId="0"/>
      <p:bldP spid="615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7981" t="24917" r="17478" b="11967"/>
          <a:stretch/>
        </p:blipFill>
        <p:spPr>
          <a:xfrm>
            <a:off x="550530" y="351692"/>
            <a:ext cx="10872436" cy="5977835"/>
          </a:xfrm>
          <a:prstGeom prst="rect">
            <a:avLst/>
          </a:prstGeom>
        </p:spPr>
      </p:pic>
    </p:spTree>
    <p:custDataLst>
      <p:tags r:id="rId1"/>
    </p:custDataLst>
    <p:extLst>
      <p:ext uri="{BB962C8B-B14F-4D97-AF65-F5344CB8AC3E}">
        <p14:creationId xmlns:p14="http://schemas.microsoft.com/office/powerpoint/2010/main" val="150267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9977" y="679269"/>
            <a:ext cx="9836332" cy="1569660"/>
          </a:xfrm>
          <a:prstGeom prst="rect">
            <a:avLst/>
          </a:prstGeom>
          <a:noFill/>
        </p:spPr>
        <p:txBody>
          <a:bodyPr wrap="square" rtlCol="0">
            <a:spAutoFit/>
          </a:bodyPr>
          <a:lstStyle/>
          <a:p>
            <a:pPr algn="just"/>
            <a:r>
              <a:rPr lang="en-US" sz="3200" dirty="0" smtClean="0">
                <a:solidFill>
                  <a:srgbClr val="FF0000"/>
                </a:solidFill>
                <a:latin typeface="Times New Roman" panose="02020603050405020304" pitchFamily="18" charset="0"/>
                <a:cs typeface="Times New Roman" panose="02020603050405020304" pitchFamily="18" charset="0"/>
              </a:rPr>
              <a:t>Chúng ta có thể cảm nhận hiện tượng xung quanh bằng giác quan của mình, nhưng có phải lúc nào chúng ta cũng cảm nhận đúng hiện tượng xảy ra không?</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3074" name="Picture 2" descr="Hình ảnh dấu chấm hỏi đẹp | Hình ảnh, Dấu chấm hỏi, Dấu chấ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3613" y="2795451"/>
            <a:ext cx="3892777" cy="389277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959004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743E1-2DFC-4963-A6A7-EC3DF8425E5B}"/>
              </a:ext>
            </a:extLst>
          </p:cNvPr>
          <p:cNvSpPr>
            <a:spLocks noGrp="1"/>
          </p:cNvSpPr>
          <p:nvPr>
            <p:ph idx="1"/>
          </p:nvPr>
        </p:nvSpPr>
        <p:spPr>
          <a:xfrm>
            <a:off x="1391809" y="893311"/>
            <a:ext cx="9996067" cy="654135"/>
          </a:xfrm>
          <a:extLst/>
        </p:spPr>
        <p:txBody>
          <a:bodyPr>
            <a:noAutofit/>
          </a:bodyPr>
          <a:lstStyle/>
          <a:p>
            <a:pPr marL="0" indent="0" algn="just">
              <a:buNone/>
              <a:defRPr/>
            </a:pPr>
            <a:r>
              <a:rPr lang="en-US" sz="3200" dirty="0" smtClean="0">
                <a:solidFill>
                  <a:srgbClr val="FF0000"/>
                </a:solidFill>
                <a:latin typeface="Times New Roman" panose="02020603050405020304" pitchFamily="18" charset="0"/>
                <a:cs typeface="Times New Roman" panose="02020603050405020304" pitchFamily="18" charset="0"/>
              </a:rPr>
              <a:t>Tìm </a:t>
            </a:r>
            <a:r>
              <a:rPr lang="en-US" sz="3200" dirty="0">
                <a:solidFill>
                  <a:srgbClr val="FF0000"/>
                </a:solidFill>
                <a:latin typeface="Times New Roman" panose="02020603050405020304" pitchFamily="18" charset="0"/>
                <a:cs typeface="Times New Roman" panose="02020603050405020304" pitchFamily="18" charset="0"/>
              </a:rPr>
              <a:t>hiểu số gam ghi trên vỏ</a:t>
            </a:r>
            <a:r>
              <a:rPr lang="vi-VN" sz="3200" dirty="0">
                <a:solidFill>
                  <a:srgbClr val="FF0000"/>
                </a:solidFill>
                <a:latin typeface="Times New Roman" panose="02020603050405020304" pitchFamily="18" charset="0"/>
                <a:cs typeface="Times New Roman" panose="02020603050405020304" pitchFamily="18" charset="0"/>
              </a:rPr>
              <a:t> gói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mì</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chính</a:t>
            </a:r>
            <a:r>
              <a:rPr lang="en-US" sz="3200" dirty="0">
                <a:solidFill>
                  <a:srgbClr val="FF0000"/>
                </a:solidFill>
                <a:latin typeface="Times New Roman" panose="02020603050405020304" pitchFamily="18" charset="0"/>
                <a:cs typeface="Times New Roman" panose="02020603050405020304" pitchFamily="18" charset="0"/>
              </a:rPr>
              <a:t>, </a:t>
            </a:r>
            <a:r>
              <a:rPr lang="vi-VN" sz="3200" dirty="0">
                <a:solidFill>
                  <a:srgbClr val="FF0000"/>
                </a:solidFill>
                <a:latin typeface="Times New Roman" panose="02020603050405020304" pitchFamily="18" charset="0"/>
                <a:cs typeface="Times New Roman" panose="02020603050405020304" pitchFamily="18" charset="0"/>
              </a:rPr>
              <a:t>vỏ hộp bột giặt, gói  muối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và </a:t>
            </a:r>
            <a:r>
              <a:rPr lang="en-US" sz="3200" dirty="0">
                <a:solidFill>
                  <a:srgbClr val="FF0000"/>
                </a:solidFill>
                <a:latin typeface="Times New Roman" panose="02020603050405020304" pitchFamily="18" charset="0"/>
                <a:cs typeface="Times New Roman" panose="02020603050405020304" pitchFamily="18" charset="0"/>
              </a:rPr>
              <a:t>cho biết con số đó cho biết điều gì? </a:t>
            </a:r>
          </a:p>
          <a:p>
            <a:pPr marL="0" indent="0" algn="just">
              <a:buNone/>
              <a:defRPr/>
            </a:pPr>
            <a:endParaRPr lang="en-US" sz="3200"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endParaRPr>
          </a:p>
          <a:p>
            <a:pPr marL="0" indent="0" algn="just">
              <a:buNone/>
              <a:defRPr/>
            </a:pPr>
            <a:r>
              <a:rPr lang="en-US" sz="3200" dirty="0">
                <a:solidFill>
                  <a:srgbClr val="FF0000"/>
                </a:solidFill>
                <a:highlight>
                  <a:srgbClr val="FFFFFF"/>
                </a:highlight>
                <a:latin typeface="Times New Roman" panose="02020603050405020304" pitchFamily="18" charset="0"/>
                <a:ea typeface="A3.NotoSans-San" panose="020B0502040504020204" pitchFamily="34" charset="0"/>
                <a:cs typeface="Times New Roman" panose="02020603050405020304" pitchFamily="18" charset="0"/>
              </a:rPr>
              <a:t> </a:t>
            </a:r>
          </a:p>
        </p:txBody>
      </p:sp>
      <p:pic>
        <p:nvPicPr>
          <p:cNvPr id="6148"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2657" y="3386667"/>
            <a:ext cx="3334373" cy="3334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5882" y="3669304"/>
            <a:ext cx="2038226" cy="2654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3294" y="3750236"/>
            <a:ext cx="2450353" cy="260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55508641"/>
      </p:ext>
    </p:extLst>
  </p:cSld>
  <p:clrMapOvr>
    <a:masterClrMapping/>
  </p:clrMapOvr>
  <p:transition spd="slow">
    <p:push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8"/>
          <p:cNvSpPr>
            <a:spLocks noChangeArrowheads="1"/>
          </p:cNvSpPr>
          <p:nvPr/>
        </p:nvSpPr>
        <p:spPr bwMode="auto">
          <a:xfrm>
            <a:off x="9371854" y="1998383"/>
            <a:ext cx="2241176" cy="3421529"/>
          </a:xfrm>
          <a:prstGeom prst="rect">
            <a:avLst/>
          </a:prstGeom>
          <a:solidFill>
            <a:schemeClr val="accent1"/>
          </a:solidFill>
          <a:ln w="9525">
            <a:solidFill>
              <a:schemeClr val="tx1"/>
            </a:solidFill>
            <a:miter lim="800000"/>
            <a:headEnd/>
            <a:tailEnd/>
          </a:ln>
        </p:spPr>
        <p:txBody>
          <a:bodyPr wrap="none" lIns="106551" tIns="53275" rIns="106551" bIns="53275" anchor="ct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vi-VN" sz="1412"/>
          </a:p>
        </p:txBody>
      </p:sp>
      <p:sp>
        <p:nvSpPr>
          <p:cNvPr id="4102" name="Text Box 6"/>
          <p:cNvSpPr txBox="1">
            <a:spLocks noChangeArrowheads="1"/>
          </p:cNvSpPr>
          <p:nvPr/>
        </p:nvSpPr>
        <p:spPr bwMode="auto">
          <a:xfrm>
            <a:off x="9412941" y="3756461"/>
            <a:ext cx="2190128"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3294">
                <a:latin typeface="Times New Roman" panose="02020603050405020304" pitchFamily="18" charset="0"/>
                <a:cs typeface="Times New Roman" panose="02020603050405020304" pitchFamily="18" charset="0"/>
              </a:rPr>
              <a:t> </a:t>
            </a:r>
            <a:r>
              <a:rPr lang="vi-VN" altLang="vi-VN" sz="3059" b="1">
                <a:solidFill>
                  <a:srgbClr val="FF0000"/>
                </a:solidFill>
                <a:latin typeface="Times New Roman" panose="02020603050405020304" pitchFamily="18" charset="0"/>
                <a:cs typeface="Times New Roman" panose="02020603050405020304" pitchFamily="18" charset="0"/>
              </a:rPr>
              <a:t>khối lượng </a:t>
            </a:r>
          </a:p>
        </p:txBody>
      </p:sp>
      <p:sp>
        <p:nvSpPr>
          <p:cNvPr id="7172" name="Text Box 7"/>
          <p:cNvSpPr txBox="1">
            <a:spLocks noChangeArrowheads="1"/>
          </p:cNvSpPr>
          <p:nvPr/>
        </p:nvSpPr>
        <p:spPr bwMode="auto">
          <a:xfrm>
            <a:off x="255246" y="459442"/>
            <a:ext cx="11667813"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vi-VN" sz="3294">
                <a:solidFill>
                  <a:srgbClr val="0000CC"/>
                </a:solidFill>
                <a:latin typeface="Times New Roman" panose="02020603050405020304" pitchFamily="18" charset="0"/>
                <a:cs typeface="Times New Roman" panose="02020603050405020304" pitchFamily="18" charset="0"/>
              </a:rPr>
              <a:t>  </a:t>
            </a:r>
            <a:r>
              <a:rPr lang="en-US" altLang="vi-VN" sz="3294" b="1" i="1">
                <a:solidFill>
                  <a:srgbClr val="0000CC"/>
                </a:solidFill>
                <a:latin typeface="Times New Roman" panose="02020603050405020304" pitchFamily="18" charset="0"/>
                <a:cs typeface="Times New Roman" panose="02020603050405020304" pitchFamily="18" charset="0"/>
              </a:rPr>
              <a:t>    </a:t>
            </a:r>
            <a:r>
              <a:rPr lang="vi-VN" altLang="vi-VN" sz="3294" b="1" i="1">
                <a:solidFill>
                  <a:srgbClr val="0000CC"/>
                </a:solidFill>
                <a:latin typeface="Times New Roman" panose="02020603050405020304" pitchFamily="18" charset="0"/>
                <a:cs typeface="Times New Roman" panose="02020603050405020304" pitchFamily="18" charset="0"/>
              </a:rPr>
              <a:t>Hãy tìm từ thích hợp trong khung để điền vào chỗ trống trong các câu sau:</a:t>
            </a:r>
          </a:p>
        </p:txBody>
      </p:sp>
      <p:sp>
        <p:nvSpPr>
          <p:cNvPr id="7173" name="Text Box 11"/>
          <p:cNvSpPr txBox="1">
            <a:spLocks noChangeArrowheads="1"/>
          </p:cNvSpPr>
          <p:nvPr/>
        </p:nvSpPr>
        <p:spPr bwMode="auto">
          <a:xfrm>
            <a:off x="615079" y="2186392"/>
            <a:ext cx="7681010" cy="61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3294" b="1" i="1">
                <a:solidFill>
                  <a:srgbClr val="A50021"/>
                </a:solidFill>
                <a:latin typeface="Times New Roman" panose="02020603050405020304" pitchFamily="18" charset="0"/>
                <a:cs typeface="Times New Roman" panose="02020603050405020304" pitchFamily="18" charset="0"/>
              </a:rPr>
              <a:t>1. </a:t>
            </a:r>
            <a:r>
              <a:rPr lang="vi-VN" altLang="vi-VN" sz="3294" b="1" i="1">
                <a:latin typeface="Times New Roman" panose="02020603050405020304" pitchFamily="18" charset="0"/>
                <a:cs typeface="Times New Roman" panose="02020603050405020304" pitchFamily="18" charset="0"/>
              </a:rPr>
              <a:t>Mọi vật đều có </a:t>
            </a:r>
            <a:r>
              <a:rPr lang="en-US" altLang="vi-VN" sz="3294" b="1" i="1">
                <a:latin typeface="Times New Roman" panose="02020603050405020304" pitchFamily="18" charset="0"/>
                <a:cs typeface="Times New Roman" panose="02020603050405020304" pitchFamily="18" charset="0"/>
              </a:rPr>
              <a:t>(3)</a:t>
            </a:r>
            <a:r>
              <a:rPr lang="vi-VN" altLang="vi-VN" sz="3294">
                <a:latin typeface="Times New Roman" panose="02020603050405020304" pitchFamily="18" charset="0"/>
                <a:cs typeface="Times New Roman" panose="02020603050405020304" pitchFamily="18" charset="0"/>
              </a:rPr>
              <a:t>.................. </a:t>
            </a:r>
          </a:p>
        </p:txBody>
      </p:sp>
      <p:sp>
        <p:nvSpPr>
          <p:cNvPr id="7174" name="Text Box 13"/>
          <p:cNvSpPr txBox="1">
            <a:spLocks noChangeArrowheads="1"/>
          </p:cNvSpPr>
          <p:nvPr/>
        </p:nvSpPr>
        <p:spPr bwMode="auto">
          <a:xfrm>
            <a:off x="600137" y="2942167"/>
            <a:ext cx="8572500"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vi-VN" sz="3294" b="1" i="1">
                <a:solidFill>
                  <a:srgbClr val="A50021"/>
                </a:solidFill>
                <a:latin typeface="Times New Roman" panose="02020603050405020304" pitchFamily="18" charset="0"/>
                <a:cs typeface="Times New Roman" panose="02020603050405020304" pitchFamily="18" charset="0"/>
              </a:rPr>
              <a:t>2</a:t>
            </a:r>
            <a:r>
              <a:rPr lang="vi-VN" altLang="vi-VN" sz="3294" b="1" i="1">
                <a:latin typeface="Times New Roman" panose="02020603050405020304" pitchFamily="18" charset="0"/>
                <a:cs typeface="Times New Roman" panose="02020603050405020304" pitchFamily="18" charset="0"/>
              </a:rPr>
              <a:t>. Khối lượng của một vật chỉ </a:t>
            </a:r>
            <a:r>
              <a:rPr lang="en-US" altLang="vi-VN" sz="3294" b="1" i="1">
                <a:latin typeface="Times New Roman" panose="02020603050405020304" pitchFamily="18" charset="0"/>
                <a:cs typeface="Times New Roman" panose="02020603050405020304" pitchFamily="18" charset="0"/>
              </a:rPr>
              <a:t>(4)</a:t>
            </a:r>
            <a:r>
              <a:rPr lang="vi-VN" altLang="vi-VN" sz="3294" b="1" i="1">
                <a:latin typeface="Times New Roman" panose="02020603050405020304" pitchFamily="18" charset="0"/>
                <a:cs typeface="Times New Roman" panose="02020603050405020304" pitchFamily="18" charset="0"/>
              </a:rPr>
              <a:t>.............. chất chứa trong vật. </a:t>
            </a:r>
          </a:p>
        </p:txBody>
      </p:sp>
      <p:sp>
        <p:nvSpPr>
          <p:cNvPr id="7175" name="Text Box 15"/>
          <p:cNvSpPr txBox="1">
            <a:spLocks noChangeArrowheads="1"/>
          </p:cNvSpPr>
          <p:nvPr/>
        </p:nvSpPr>
        <p:spPr bwMode="auto">
          <a:xfrm>
            <a:off x="9653246" y="2364442"/>
            <a:ext cx="1923676" cy="57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3059" b="1">
                <a:solidFill>
                  <a:srgbClr val="FF0000"/>
                </a:solidFill>
                <a:latin typeface="Times New Roman" panose="02020603050405020304" pitchFamily="18" charset="0"/>
                <a:cs typeface="Times New Roman" panose="02020603050405020304" pitchFamily="18" charset="0"/>
              </a:rPr>
              <a:t>vạch chia</a:t>
            </a:r>
            <a:endParaRPr lang="vi-VN" altLang="vi-VN" sz="3059" b="1">
              <a:solidFill>
                <a:srgbClr val="FF0000"/>
              </a:solidFill>
              <a:latin typeface="Times New Roman" panose="02020603050405020304" pitchFamily="18" charset="0"/>
              <a:cs typeface="Times New Roman" panose="02020603050405020304" pitchFamily="18" charset="0"/>
            </a:endParaRPr>
          </a:p>
        </p:txBody>
      </p:sp>
      <p:sp>
        <p:nvSpPr>
          <p:cNvPr id="4113" name="Text Box 17"/>
          <p:cNvSpPr txBox="1">
            <a:spLocks noChangeArrowheads="1"/>
          </p:cNvSpPr>
          <p:nvPr/>
        </p:nvSpPr>
        <p:spPr bwMode="auto">
          <a:xfrm>
            <a:off x="9832540" y="3039285"/>
            <a:ext cx="1321049" cy="57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3059" b="1">
                <a:solidFill>
                  <a:srgbClr val="FF0000"/>
                </a:solidFill>
                <a:latin typeface="Times New Roman" panose="02020603050405020304" pitchFamily="18" charset="0"/>
                <a:cs typeface="Times New Roman" panose="02020603050405020304" pitchFamily="18" charset="0"/>
              </a:rPr>
              <a:t>lượng</a:t>
            </a:r>
          </a:p>
        </p:txBody>
      </p:sp>
    </p:spTree>
    <p:custDataLst>
      <p:tags r:id="rId1"/>
    </p:custDataLst>
    <p:extLst>
      <p:ext uri="{BB962C8B-B14F-4D97-AF65-F5344CB8AC3E}">
        <p14:creationId xmlns:p14="http://schemas.microsoft.com/office/powerpoint/2010/main" val="1561924495"/>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4.01961E-6 3.7037E-7 L -0.42668 -0.25849 " pathEditMode="relative" rAng="0" ptsTypes="AA">
                                      <p:cBhvr>
                                        <p:cTn id="6" dur="2000" fill="hold"/>
                                        <p:tgtEl>
                                          <p:spTgt spid="4102"/>
                                        </p:tgtEl>
                                        <p:attrNameLst>
                                          <p:attrName>ppt_x</p:attrName>
                                          <p:attrName>ppt_y</p:attrName>
                                        </p:attrNameLst>
                                      </p:cBhvr>
                                      <p:rCtr x="-21334" y="-12924"/>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35" presetClass="path" presetSubtype="0" accel="50000" decel="50000" fill="hold" grpId="0" nodeType="clickEffect">
                                  <p:stCondLst>
                                    <p:cond delay="0"/>
                                  </p:stCondLst>
                                  <p:childTnLst>
                                    <p:animMotion origin="layout" path="M 0.03942 0.00425 L -0.24939 -0.02489 " pathEditMode="relative" rAng="0" ptsTypes="AA">
                                      <p:cBhvr>
                                        <p:cTn id="10" dur="2000" fill="hold"/>
                                        <p:tgtEl>
                                          <p:spTgt spid="4113"/>
                                        </p:tgtEl>
                                        <p:attrNameLst>
                                          <p:attrName>ppt_x</p:attrName>
                                          <p:attrName>ppt_y</p:attrName>
                                        </p:attrNameLst>
                                      </p:cBhvr>
                                      <p:rCtr x="-14440" y="-14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p:bldP spid="41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4"/>
          <p:cNvPicPr>
            <a:picLocks noChangeAspect="1" noChangeArrowheads="1"/>
          </p:cNvPicPr>
          <p:nvPr/>
        </p:nvPicPr>
        <p:blipFill>
          <a:blip r:embed="rId4">
            <a:extLst>
              <a:ext uri="{28A0092B-C50C-407E-A947-70E740481C1C}">
                <a14:useLocalDpi xmlns:a14="http://schemas.microsoft.com/office/drawing/2010/main" val="0"/>
              </a:ext>
            </a:extLst>
          </a:blip>
          <a:srcRect l="10417" t="34027" r="18750" b="31944"/>
          <a:stretch>
            <a:fillRect/>
          </a:stretch>
        </p:blipFill>
        <p:spPr bwMode="auto">
          <a:xfrm>
            <a:off x="0" y="1113118"/>
            <a:ext cx="12192000" cy="4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DA1C224-6525-43E5-B964-6B2D7D40E465}"/>
              </a:ext>
            </a:extLst>
          </p:cNvPr>
          <p:cNvSpPr/>
          <p:nvPr/>
        </p:nvSpPr>
        <p:spPr>
          <a:xfrm>
            <a:off x="9419167" y="4242050"/>
            <a:ext cx="2527549" cy="7184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d</a:t>
            </a:r>
          </a:p>
        </p:txBody>
      </p:sp>
      <p:sp>
        <p:nvSpPr>
          <p:cNvPr id="2" name="Rectangle 8">
            <a:extLst>
              <a:ext uri="{FF2B5EF4-FFF2-40B4-BE49-F238E27FC236}">
                <a16:creationId xmlns:a16="http://schemas.microsoft.com/office/drawing/2014/main" id="{674A4D80-C08B-4219-9557-6E9F71899B74}"/>
              </a:ext>
            </a:extLst>
          </p:cNvPr>
          <p:cNvSpPr/>
          <p:nvPr/>
        </p:nvSpPr>
        <p:spPr>
          <a:xfrm>
            <a:off x="356098" y="4249520"/>
            <a:ext cx="2526304" cy="7184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a</a:t>
            </a:r>
          </a:p>
        </p:txBody>
      </p:sp>
      <p:sp>
        <p:nvSpPr>
          <p:cNvPr id="3" name="Rectangle 8">
            <a:extLst>
              <a:ext uri="{FF2B5EF4-FFF2-40B4-BE49-F238E27FC236}">
                <a16:creationId xmlns:a16="http://schemas.microsoft.com/office/drawing/2014/main" id="{54DB6DD7-E482-4EE0-8C59-0CE3BA55C1F4}"/>
              </a:ext>
            </a:extLst>
          </p:cNvPr>
          <p:cNvSpPr/>
          <p:nvPr/>
        </p:nvSpPr>
        <p:spPr>
          <a:xfrm>
            <a:off x="6425952" y="4245785"/>
            <a:ext cx="2527549" cy="7196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c</a:t>
            </a:r>
          </a:p>
        </p:txBody>
      </p:sp>
      <p:sp>
        <p:nvSpPr>
          <p:cNvPr id="5" name="Rectangle 8">
            <a:extLst>
              <a:ext uri="{FF2B5EF4-FFF2-40B4-BE49-F238E27FC236}">
                <a16:creationId xmlns:a16="http://schemas.microsoft.com/office/drawing/2014/main" id="{67AD991B-9E3A-4C19-A912-0897B9BC1D40}"/>
              </a:ext>
            </a:extLst>
          </p:cNvPr>
          <p:cNvSpPr/>
          <p:nvPr/>
        </p:nvSpPr>
        <p:spPr>
          <a:xfrm>
            <a:off x="3392893" y="4249520"/>
            <a:ext cx="2527549" cy="7644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b</a:t>
            </a:r>
          </a:p>
        </p:txBody>
      </p:sp>
      <p:sp>
        <p:nvSpPr>
          <p:cNvPr id="11" name="Text Box 10"/>
          <p:cNvSpPr txBox="1">
            <a:spLocks noChangeArrowheads="1"/>
          </p:cNvSpPr>
          <p:nvPr/>
        </p:nvSpPr>
        <p:spPr bwMode="auto">
          <a:xfrm>
            <a:off x="268942" y="5377579"/>
            <a:ext cx="11553265"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en-US" altLang="vi-VN" sz="3294" b="1" i="1">
                <a:latin typeface="Times New Roman" panose="02020603050405020304" pitchFamily="18" charset="0"/>
                <a:cs typeface="Times New Roman" panose="02020603050405020304" pitchFamily="18" charset="0"/>
              </a:rPr>
              <a:t>   </a:t>
            </a:r>
            <a:r>
              <a:rPr lang="vi-VN" altLang="vi-VN" sz="3294" b="1" i="1">
                <a:latin typeface="Times New Roman" panose="02020603050405020304" pitchFamily="18" charset="0"/>
                <a:cs typeface="Times New Roman" panose="02020603050405020304" pitchFamily="18" charset="0"/>
              </a:rPr>
              <a:t>Hãy chỉ trên các hình </a:t>
            </a:r>
            <a:r>
              <a:rPr lang="en-US" altLang="vi-VN" sz="3294" b="1" i="1">
                <a:latin typeface="Times New Roman" panose="02020603050405020304" pitchFamily="18" charset="0"/>
                <a:cs typeface="Times New Roman" panose="02020603050405020304" pitchFamily="18" charset="0"/>
              </a:rPr>
              <a:t>a</a:t>
            </a:r>
            <a:r>
              <a:rPr lang="vi-VN" altLang="vi-VN" sz="3294" b="1" i="1">
                <a:latin typeface="Times New Roman" panose="02020603050405020304" pitchFamily="18" charset="0"/>
                <a:cs typeface="Times New Roman" panose="02020603050405020304" pitchFamily="18" charset="0"/>
              </a:rPr>
              <a:t>, </a:t>
            </a:r>
            <a:r>
              <a:rPr lang="en-US" altLang="vi-VN" sz="3294" b="1" i="1">
                <a:latin typeface="Times New Roman" panose="02020603050405020304" pitchFamily="18" charset="0"/>
                <a:cs typeface="Times New Roman" panose="02020603050405020304" pitchFamily="18" charset="0"/>
              </a:rPr>
              <a:t>b</a:t>
            </a:r>
            <a:r>
              <a:rPr lang="vi-VN" altLang="vi-VN" sz="3294" b="1" i="1">
                <a:latin typeface="Times New Roman" panose="02020603050405020304" pitchFamily="18" charset="0"/>
                <a:cs typeface="Times New Roman" panose="02020603050405020304" pitchFamily="18" charset="0"/>
              </a:rPr>
              <a:t>, </a:t>
            </a:r>
            <a:r>
              <a:rPr lang="en-US" altLang="vi-VN" sz="3294" b="1" i="1">
                <a:latin typeface="Times New Roman" panose="02020603050405020304" pitchFamily="18" charset="0"/>
                <a:cs typeface="Times New Roman" panose="02020603050405020304" pitchFamily="18" charset="0"/>
              </a:rPr>
              <a:t>c và</a:t>
            </a:r>
            <a:r>
              <a:rPr lang="vi-VN" altLang="vi-VN" sz="3294" b="1" i="1">
                <a:latin typeface="Times New Roman" panose="02020603050405020304" pitchFamily="18" charset="0"/>
                <a:cs typeface="Times New Roman" panose="02020603050405020304" pitchFamily="18" charset="0"/>
              </a:rPr>
              <a:t> </a:t>
            </a:r>
            <a:r>
              <a:rPr lang="en-US" altLang="vi-VN" sz="3294" b="1" i="1">
                <a:latin typeface="Times New Roman" panose="02020603050405020304" pitchFamily="18" charset="0"/>
                <a:cs typeface="Times New Roman" panose="02020603050405020304" pitchFamily="18" charset="0"/>
              </a:rPr>
              <a:t>d</a:t>
            </a:r>
            <a:r>
              <a:rPr lang="vi-VN" altLang="vi-VN" sz="3294" b="1" i="1">
                <a:latin typeface="Times New Roman" panose="02020603050405020304" pitchFamily="18" charset="0"/>
                <a:cs typeface="Times New Roman" panose="02020603050405020304" pitchFamily="18" charset="0"/>
              </a:rPr>
              <a:t> xem đâu là cân tạ, cân đòn, cân đồng hồ, cân y tế.</a:t>
            </a:r>
          </a:p>
        </p:txBody>
      </p:sp>
      <p:sp>
        <p:nvSpPr>
          <p:cNvPr id="8200" name="Title 1"/>
          <p:cNvSpPr>
            <a:spLocks noGrp="1" noChangeArrowheads="1"/>
          </p:cNvSpPr>
          <p:nvPr>
            <p:ph type="title"/>
          </p:nvPr>
        </p:nvSpPr>
        <p:spPr>
          <a:xfrm>
            <a:off x="559049" y="201706"/>
            <a:ext cx="10971804" cy="1075765"/>
          </a:xfrm>
        </p:spPr>
        <p:txBody>
          <a:bodyPr/>
          <a:lstStyle/>
          <a:p>
            <a:pPr algn="ctr"/>
            <a:r>
              <a:rPr lang="en-US" altLang="en-US" sz="3765" b="1" dirty="0" smtClean="0">
                <a:solidFill>
                  <a:srgbClr val="FF0000"/>
                </a:solidFill>
                <a:latin typeface="Times New Roman" panose="02020603050405020304" pitchFamily="18" charset="0"/>
                <a:cs typeface="Times New Roman" panose="02020603050405020304" pitchFamily="18" charset="0"/>
              </a:rPr>
              <a:t>Dụng </a:t>
            </a:r>
            <a:r>
              <a:rPr lang="en-US" altLang="en-US" sz="3765" b="1" dirty="0">
                <a:solidFill>
                  <a:srgbClr val="FF0000"/>
                </a:solidFill>
                <a:latin typeface="Times New Roman" panose="02020603050405020304" pitchFamily="18" charset="0"/>
                <a:cs typeface="Times New Roman" panose="02020603050405020304" pitchFamily="18" charset="0"/>
              </a:rPr>
              <a:t>cụ đo khối l</a:t>
            </a:r>
            <a:r>
              <a:rPr lang="vi-VN" altLang="en-US" sz="3765" b="1" dirty="0">
                <a:solidFill>
                  <a:srgbClr val="FF0000"/>
                </a:solidFill>
                <a:latin typeface="Times New Roman" panose="02020603050405020304" pitchFamily="18" charset="0"/>
                <a:cs typeface="Times New Roman" panose="02020603050405020304" pitchFamily="18" charset="0"/>
              </a:rPr>
              <a:t>ư</a:t>
            </a:r>
            <a:r>
              <a:rPr lang="en-US" altLang="en-US" sz="3765" b="1" dirty="0" err="1">
                <a:solidFill>
                  <a:srgbClr val="FF0000"/>
                </a:solidFill>
                <a:latin typeface="Times New Roman" panose="02020603050405020304" pitchFamily="18" charset="0"/>
                <a:cs typeface="Times New Roman" panose="02020603050405020304" pitchFamily="18" charset="0"/>
              </a:rPr>
              <a:t>ợng</a:t>
            </a:r>
            <a:endParaRPr lang="vi-VN" altLang="en-US" sz="3765" b="1"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86422173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from="(-#ppt_w/2)" to="(#ppt_x)" calcmode="lin" valueType="num">
                                      <p:cBhvr>
                                        <p:cTn id="7" dur="600" fill="hold">
                                          <p:stCondLst>
                                            <p:cond delay="0"/>
                                          </p:stCondLst>
                                        </p:cTn>
                                        <p:tgtEl>
                                          <p:spTgt spid="11"/>
                                        </p:tgtEl>
                                        <p:attrNameLst>
                                          <p:attrName>ppt_x</p:attrName>
                                        </p:attrNameLst>
                                      </p:cBhvr>
                                    </p:anim>
                                    <p:anim from="0" to="-1.0" calcmode="lin" valueType="num">
                                      <p:cBhvr>
                                        <p:cTn id="8" dur="200" decel="50000" autoRev="1" fill="hold">
                                          <p:stCondLst>
                                            <p:cond delay="600"/>
                                          </p:stCondLst>
                                        </p:cTn>
                                        <p:tgtEl>
                                          <p:spTgt spid="11"/>
                                        </p:tgtEl>
                                        <p:attrNameLst>
                                          <p:attrName>xshear</p:attrName>
                                        </p:attrNameLst>
                                      </p:cBhvr>
                                    </p:anim>
                                    <p:animScale>
                                      <p:cBhvr>
                                        <p:cTn id="9" dur="200" decel="100000" autoRev="1" fill="hold">
                                          <p:stCondLst>
                                            <p:cond delay="600"/>
                                          </p:stCondLst>
                                        </p:cTn>
                                        <p:tgtEl>
                                          <p:spTgt spid="11"/>
                                        </p:tgtEl>
                                      </p:cBhvr>
                                      <p:from x="100000" y="100000"/>
                                      <p:to x="80000" y="100000"/>
                                    </p:animScale>
                                    <p:anim by="(#ppt_h/3+#ppt_w*0.1)" calcmode="lin" valueType="num">
                                      <p:cBhvr additive="sum">
                                        <p:cTn id="10" dur="200" decel="100000" autoRev="1" fill="hold">
                                          <p:stCondLst>
                                            <p:cond delay="600"/>
                                          </p:stCondLst>
                                        </p:cTn>
                                        <p:tgtEl>
                                          <p:spTgt spid="11"/>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xit" presetSubtype="32" fill="hold" grpId="1" nodeType="clickEffect">
                                  <p:stCondLst>
                                    <p:cond delay="0"/>
                                  </p:stCondLst>
                                  <p:childTnLst>
                                    <p:animEffect transition="out" filter="diamond(out)">
                                      <p:cBhvr>
                                        <p:cTn id="14" dur="2000"/>
                                        <p:tgtEl>
                                          <p:spTgt spid="11"/>
                                        </p:tgtEl>
                                      </p:cBhvr>
                                    </p:animEffect>
                                    <p:set>
                                      <p:cBhvr>
                                        <p:cTn id="1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4"/>
          <p:cNvPicPr>
            <a:picLocks noChangeAspect="1" noChangeArrowheads="1"/>
          </p:cNvPicPr>
          <p:nvPr/>
        </p:nvPicPr>
        <p:blipFill>
          <a:blip r:embed="rId4">
            <a:extLst>
              <a:ext uri="{28A0092B-C50C-407E-A947-70E740481C1C}">
                <a14:useLocalDpi xmlns:a14="http://schemas.microsoft.com/office/drawing/2010/main" val="0"/>
              </a:ext>
            </a:extLst>
          </a:blip>
          <a:srcRect l="10417" t="34027" r="18750" b="31944"/>
          <a:stretch>
            <a:fillRect/>
          </a:stretch>
        </p:blipFill>
        <p:spPr bwMode="auto">
          <a:xfrm>
            <a:off x="0" y="176804"/>
            <a:ext cx="12192000" cy="50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3FCCDF4D-FA3C-45B7-B1C8-6E3A1511754F}"/>
              </a:ext>
            </a:extLst>
          </p:cNvPr>
          <p:cNvSpPr/>
          <p:nvPr/>
        </p:nvSpPr>
        <p:spPr>
          <a:xfrm>
            <a:off x="9511305" y="5312834"/>
            <a:ext cx="2527549" cy="7184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d</a:t>
            </a:r>
          </a:p>
        </p:txBody>
      </p:sp>
      <p:sp>
        <p:nvSpPr>
          <p:cNvPr id="2" name="Rectangle 8">
            <a:extLst>
              <a:ext uri="{FF2B5EF4-FFF2-40B4-BE49-F238E27FC236}">
                <a16:creationId xmlns:a16="http://schemas.microsoft.com/office/drawing/2014/main" id="{1CD05F73-7762-4C88-86D9-D5429F31A0AF}"/>
              </a:ext>
            </a:extLst>
          </p:cNvPr>
          <p:cNvSpPr/>
          <p:nvPr/>
        </p:nvSpPr>
        <p:spPr>
          <a:xfrm>
            <a:off x="392206" y="5406216"/>
            <a:ext cx="2526304" cy="7184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a</a:t>
            </a:r>
          </a:p>
        </p:txBody>
      </p:sp>
      <p:sp>
        <p:nvSpPr>
          <p:cNvPr id="3" name="Rectangle 8">
            <a:extLst>
              <a:ext uri="{FF2B5EF4-FFF2-40B4-BE49-F238E27FC236}">
                <a16:creationId xmlns:a16="http://schemas.microsoft.com/office/drawing/2014/main" id="{43E2458E-0898-4670-BEBE-183C3DB63E6A}"/>
              </a:ext>
            </a:extLst>
          </p:cNvPr>
          <p:cNvSpPr/>
          <p:nvPr/>
        </p:nvSpPr>
        <p:spPr>
          <a:xfrm>
            <a:off x="6488207" y="5312834"/>
            <a:ext cx="2527549" cy="7196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c</a:t>
            </a:r>
          </a:p>
        </p:txBody>
      </p:sp>
      <p:sp>
        <p:nvSpPr>
          <p:cNvPr id="5" name="Rectangle 8">
            <a:extLst>
              <a:ext uri="{FF2B5EF4-FFF2-40B4-BE49-F238E27FC236}">
                <a16:creationId xmlns:a16="http://schemas.microsoft.com/office/drawing/2014/main" id="{0DE1D014-E657-4AD7-9864-60C63295378E}"/>
              </a:ext>
            </a:extLst>
          </p:cNvPr>
          <p:cNvSpPr/>
          <p:nvPr/>
        </p:nvSpPr>
        <p:spPr>
          <a:xfrm>
            <a:off x="3441451" y="5312834"/>
            <a:ext cx="2527549" cy="7644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r>
              <a:rPr lang="en-US" sz="2823" dirty="0" err="1">
                <a:solidFill>
                  <a:srgbClr val="FF0000"/>
                </a:solidFill>
                <a:latin typeface="Times New Roman" pitchFamily="18" charset="0"/>
                <a:cs typeface="Times New Roman" pitchFamily="18" charset="0"/>
              </a:rPr>
              <a:t>Hình</a:t>
            </a:r>
            <a:r>
              <a:rPr lang="en-US" sz="2823" dirty="0">
                <a:solidFill>
                  <a:srgbClr val="FF0000"/>
                </a:solidFill>
                <a:latin typeface="Times New Roman" pitchFamily="18" charset="0"/>
                <a:cs typeface="Times New Roman" pitchFamily="18" charset="0"/>
              </a:rPr>
              <a:t> b</a:t>
            </a:r>
          </a:p>
        </p:txBody>
      </p:sp>
    </p:spTree>
    <p:custDataLst>
      <p:tags r:id="rId1"/>
    </p:custDataLst>
    <p:extLst>
      <p:ext uri="{BB962C8B-B14F-4D97-AF65-F5344CB8AC3E}">
        <p14:creationId xmlns:p14="http://schemas.microsoft.com/office/powerpoint/2010/main" val="292218414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295 1.11111E-6 L -0.00295 0.22685 " pathEditMode="relative" rAng="0" ptsTypes="AA">
                                      <p:cBhvr>
                                        <p:cTn id="6" dur="2000" fill="hold"/>
                                        <p:tgtEl>
                                          <p:spTgt spid="2"/>
                                        </p:tgtEl>
                                        <p:attrNameLst>
                                          <p:attrName>ppt_x</p:attrName>
                                          <p:attrName>ppt_y</p:attrName>
                                        </p:attrNameLst>
                                      </p:cBhvr>
                                      <p:rCtr x="0" y="11343"/>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path" presetSubtype="0" accel="50000" decel="50000" fill="hold" grpId="0" nodeType="clickEffect">
                                  <p:stCondLst>
                                    <p:cond delay="0"/>
                                  </p:stCondLst>
                                  <p:childTnLst>
                                    <p:animMotion origin="layout" path="M 4.16667E-6 -2.59259E-6 L 4.16667E-6 0.22315 " pathEditMode="relative" rAng="0" ptsTypes="AA">
                                      <p:cBhvr>
                                        <p:cTn id="10" dur="2000" fill="hold"/>
                                        <p:tgtEl>
                                          <p:spTgt spid="5"/>
                                        </p:tgtEl>
                                        <p:attrNameLst>
                                          <p:attrName>ppt_x</p:attrName>
                                          <p:attrName>ppt_y</p:attrName>
                                        </p:attrNameLst>
                                      </p:cBhvr>
                                      <p:rCtr x="0" y="11157"/>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path" presetSubtype="0" accel="50000" decel="50000" fill="hold" grpId="0" nodeType="clickEffect">
                                  <p:stCondLst>
                                    <p:cond delay="0"/>
                                  </p:stCondLst>
                                  <p:childTnLst>
                                    <p:animMotion origin="layout" path="M 8.33333E-7 4.07407E-6 L 0.00312 0.21689 " pathEditMode="relative" rAng="0" ptsTypes="AA">
                                      <p:cBhvr>
                                        <p:cTn id="14" dur="2000" fill="hold"/>
                                        <p:tgtEl>
                                          <p:spTgt spid="3"/>
                                        </p:tgtEl>
                                        <p:attrNameLst>
                                          <p:attrName>ppt_x</p:attrName>
                                          <p:attrName>ppt_y</p:attrName>
                                        </p:attrNameLst>
                                      </p:cBhvr>
                                      <p:rCtr x="156" y="10833"/>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path" presetSubtype="0" accel="50000" decel="50000" fill="hold" grpId="0" nodeType="clickEffect">
                                  <p:stCondLst>
                                    <p:cond delay="0"/>
                                  </p:stCondLst>
                                  <p:childTnLst>
                                    <p:animMotion origin="layout" path="M 4.72222E-6 -1.48148E-6 L 0.00173 0.21759 " pathEditMode="relative" rAng="0" ptsTypes="AA">
                                      <p:cBhvr>
                                        <p:cTn id="18" dur="2000" fill="hold"/>
                                        <p:tgtEl>
                                          <p:spTgt spid="9"/>
                                        </p:tgtEl>
                                        <p:attrNameLst>
                                          <p:attrName>ppt_x</p:attrName>
                                          <p:attrName>ppt_y</p:attrName>
                                        </p:attrNameLst>
                                      </p:cBhvr>
                                      <p:rCtr x="87" y="108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3"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can dong h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1569" y="887756"/>
            <a:ext cx="5744882" cy="458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3" name="Line 11"/>
          <p:cNvSpPr>
            <a:spLocks noChangeShapeType="1"/>
          </p:cNvSpPr>
          <p:nvPr/>
        </p:nvSpPr>
        <p:spPr bwMode="auto">
          <a:xfrm flipH="1" flipV="1">
            <a:off x="1352176" y="1998383"/>
            <a:ext cx="5139765" cy="4457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3325" name="Line 13"/>
          <p:cNvSpPr>
            <a:spLocks noChangeShapeType="1"/>
          </p:cNvSpPr>
          <p:nvPr/>
        </p:nvSpPr>
        <p:spPr bwMode="auto">
          <a:xfrm flipH="1">
            <a:off x="1079501" y="1738157"/>
            <a:ext cx="4791137" cy="133723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3326" name="Text Box 14"/>
          <p:cNvSpPr txBox="1">
            <a:spLocks noChangeArrowheads="1"/>
          </p:cNvSpPr>
          <p:nvPr/>
        </p:nvSpPr>
        <p:spPr bwMode="auto">
          <a:xfrm>
            <a:off x="9928412" y="4194736"/>
            <a:ext cx="1824069"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823" b="1" i="1">
                <a:solidFill>
                  <a:srgbClr val="FF0000"/>
                </a:solidFill>
                <a:latin typeface="Times New Roman" panose="02020603050405020304" pitchFamily="18" charset="0"/>
                <a:cs typeface="Times New Roman" panose="02020603050405020304" pitchFamily="18" charset="0"/>
              </a:rPr>
              <a:t>kim cân</a:t>
            </a:r>
          </a:p>
        </p:txBody>
      </p:sp>
      <p:sp>
        <p:nvSpPr>
          <p:cNvPr id="13327" name="Line 15"/>
          <p:cNvSpPr>
            <a:spLocks noChangeShapeType="1"/>
          </p:cNvSpPr>
          <p:nvPr/>
        </p:nvSpPr>
        <p:spPr bwMode="auto">
          <a:xfrm>
            <a:off x="7216589" y="1124324"/>
            <a:ext cx="3025588" cy="61383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3328" name="Text Box 16"/>
          <p:cNvSpPr txBox="1">
            <a:spLocks noChangeArrowheads="1"/>
          </p:cNvSpPr>
          <p:nvPr/>
        </p:nvSpPr>
        <p:spPr bwMode="auto">
          <a:xfrm>
            <a:off x="9928412" y="3573432"/>
            <a:ext cx="1824069"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thân</a:t>
            </a:r>
            <a:r>
              <a:rPr lang="vi-VN" altLang="vi-VN" sz="2823" b="1" i="1">
                <a:solidFill>
                  <a:srgbClr val="FF0000"/>
                </a:solidFill>
                <a:latin typeface="Times New Roman" panose="02020603050405020304" pitchFamily="18" charset="0"/>
                <a:cs typeface="Times New Roman" panose="02020603050405020304" pitchFamily="18" charset="0"/>
              </a:rPr>
              <a:t> cân</a:t>
            </a:r>
          </a:p>
        </p:txBody>
      </p:sp>
      <p:sp>
        <p:nvSpPr>
          <p:cNvPr id="10248" name="Line 21"/>
          <p:cNvSpPr>
            <a:spLocks noChangeShapeType="1"/>
          </p:cNvSpPr>
          <p:nvPr/>
        </p:nvSpPr>
        <p:spPr bwMode="auto">
          <a:xfrm>
            <a:off x="4078941" y="4647951"/>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3343" name="Text Box 31"/>
          <p:cNvSpPr txBox="1">
            <a:spLocks noChangeArrowheads="1"/>
          </p:cNvSpPr>
          <p:nvPr/>
        </p:nvSpPr>
        <p:spPr bwMode="auto">
          <a:xfrm>
            <a:off x="9543677" y="2950883"/>
            <a:ext cx="2592294"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823" b="1" i="1">
                <a:solidFill>
                  <a:srgbClr val="FF0000"/>
                </a:solidFill>
                <a:latin typeface="Times New Roman" panose="02020603050405020304" pitchFamily="18" charset="0"/>
                <a:cs typeface="Times New Roman" panose="02020603050405020304" pitchFamily="18" charset="0"/>
              </a:rPr>
              <a:t>ốc điều chỉnh</a:t>
            </a:r>
          </a:p>
        </p:txBody>
      </p:sp>
      <p:sp>
        <p:nvSpPr>
          <p:cNvPr id="13344" name="Line 32"/>
          <p:cNvSpPr>
            <a:spLocks noChangeShapeType="1"/>
          </p:cNvSpPr>
          <p:nvPr/>
        </p:nvSpPr>
        <p:spPr bwMode="auto">
          <a:xfrm flipH="1">
            <a:off x="1755588" y="4512236"/>
            <a:ext cx="4789893" cy="79561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3345" name="Text Box 33"/>
          <p:cNvSpPr txBox="1">
            <a:spLocks noChangeArrowheads="1"/>
          </p:cNvSpPr>
          <p:nvPr/>
        </p:nvSpPr>
        <p:spPr bwMode="auto">
          <a:xfrm>
            <a:off x="9515039" y="4736353"/>
            <a:ext cx="2521324"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Bảng số cân</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3348" name="Text Box 36"/>
          <p:cNvSpPr txBox="1">
            <a:spLocks noChangeArrowheads="1"/>
          </p:cNvSpPr>
          <p:nvPr/>
        </p:nvSpPr>
        <p:spPr bwMode="auto">
          <a:xfrm>
            <a:off x="5530726" y="6134599"/>
            <a:ext cx="1406961" cy="469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353" b="1">
                <a:latin typeface="Times New Roman" panose="02020603050405020304" pitchFamily="18" charset="0"/>
                <a:cs typeface="Times New Roman" panose="02020603050405020304" pitchFamily="18" charset="0"/>
              </a:rPr>
              <a:t>Hình 5.2</a:t>
            </a:r>
          </a:p>
        </p:txBody>
      </p:sp>
      <p:sp>
        <p:nvSpPr>
          <p:cNvPr id="16" name="Text Box 16"/>
          <p:cNvSpPr txBox="1">
            <a:spLocks noChangeArrowheads="1"/>
          </p:cNvSpPr>
          <p:nvPr/>
        </p:nvSpPr>
        <p:spPr bwMode="auto">
          <a:xfrm>
            <a:off x="10035490" y="2330824"/>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823" b="1" i="1">
                <a:solidFill>
                  <a:srgbClr val="FF0000"/>
                </a:solidFill>
                <a:latin typeface="Times New Roman" panose="02020603050405020304" pitchFamily="18" charset="0"/>
                <a:cs typeface="Times New Roman" panose="02020603050405020304" pitchFamily="18" charset="0"/>
              </a:rPr>
              <a:t>đĩa cân</a:t>
            </a:r>
          </a:p>
        </p:txBody>
      </p:sp>
      <p:sp>
        <p:nvSpPr>
          <p:cNvPr id="17" name="Text Box 16"/>
          <p:cNvSpPr txBox="1">
            <a:spLocks noChangeArrowheads="1"/>
          </p:cNvSpPr>
          <p:nvPr/>
        </p:nvSpPr>
        <p:spPr bwMode="auto">
          <a:xfrm>
            <a:off x="836706" y="1550148"/>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3.</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8" name="Text Box 16"/>
          <p:cNvSpPr txBox="1">
            <a:spLocks noChangeArrowheads="1"/>
          </p:cNvSpPr>
          <p:nvPr/>
        </p:nvSpPr>
        <p:spPr bwMode="auto">
          <a:xfrm>
            <a:off x="786902" y="3006913"/>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5.</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9" name="Text Box 16"/>
          <p:cNvSpPr txBox="1">
            <a:spLocks noChangeArrowheads="1"/>
          </p:cNvSpPr>
          <p:nvPr/>
        </p:nvSpPr>
        <p:spPr bwMode="auto">
          <a:xfrm>
            <a:off x="786902" y="3720353"/>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1.</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20" name="Line 32"/>
          <p:cNvSpPr>
            <a:spLocks noChangeShapeType="1"/>
          </p:cNvSpPr>
          <p:nvPr/>
        </p:nvSpPr>
        <p:spPr bwMode="auto">
          <a:xfrm flipH="1">
            <a:off x="1221441" y="3960657"/>
            <a:ext cx="3361765" cy="24279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21" name="Text Box 16"/>
          <p:cNvSpPr txBox="1">
            <a:spLocks noChangeArrowheads="1"/>
          </p:cNvSpPr>
          <p:nvPr/>
        </p:nvSpPr>
        <p:spPr bwMode="auto">
          <a:xfrm>
            <a:off x="9935883" y="1238873"/>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2.</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22" name="Text Box 16"/>
          <p:cNvSpPr txBox="1">
            <a:spLocks noChangeArrowheads="1"/>
          </p:cNvSpPr>
          <p:nvPr/>
        </p:nvSpPr>
        <p:spPr bwMode="auto">
          <a:xfrm>
            <a:off x="1196540" y="5211981"/>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4.</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23" name="Title 1"/>
          <p:cNvSpPr txBox="1">
            <a:spLocks noChangeArrowheads="1"/>
          </p:cNvSpPr>
          <p:nvPr/>
        </p:nvSpPr>
        <p:spPr bwMode="auto">
          <a:xfrm>
            <a:off x="384736" y="163108"/>
            <a:ext cx="10971804" cy="107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lstStyle>
            <a:lvl1pPr marL="508000" indent="-508000" algn="l" rtl="0" eaLnBrk="0" fontAlgn="base" hangingPunct="0">
              <a:spcBef>
                <a:spcPct val="20000"/>
              </a:spcBef>
              <a:spcAft>
                <a:spcPct val="0"/>
              </a:spcAft>
              <a:buChar char="•"/>
              <a:defRPr sz="4800">
                <a:solidFill>
                  <a:schemeClr val="tx1"/>
                </a:solidFill>
                <a:latin typeface="+mn-lt"/>
                <a:ea typeface="+mn-ea"/>
                <a:cs typeface="+mn-cs"/>
              </a:defRPr>
            </a:lvl1pPr>
            <a:lvl2pPr marL="1103313" indent="-423863" algn="l" rtl="0" eaLnBrk="0" fontAlgn="base" hangingPunct="0">
              <a:spcBef>
                <a:spcPct val="20000"/>
              </a:spcBef>
              <a:spcAft>
                <a:spcPct val="0"/>
              </a:spcAft>
              <a:buChar char="–"/>
              <a:defRPr sz="4200">
                <a:solidFill>
                  <a:schemeClr val="tx1"/>
                </a:solidFill>
                <a:latin typeface="+mn-lt"/>
                <a:cs typeface="+mn-cs"/>
              </a:defRPr>
            </a:lvl2pPr>
            <a:lvl3pPr marL="1697038" indent="-338138" algn="l" rtl="0" eaLnBrk="0" fontAlgn="base" hangingPunct="0">
              <a:spcBef>
                <a:spcPct val="20000"/>
              </a:spcBef>
              <a:spcAft>
                <a:spcPct val="0"/>
              </a:spcAft>
              <a:buChar char="•"/>
              <a:defRPr sz="3600">
                <a:solidFill>
                  <a:schemeClr val="tx1"/>
                </a:solidFill>
                <a:latin typeface="+mn-lt"/>
                <a:cs typeface="+mn-cs"/>
              </a:defRPr>
            </a:lvl3pPr>
            <a:lvl4pPr marL="2376488" indent="-338138" algn="l" rtl="0" eaLnBrk="0" fontAlgn="base" hangingPunct="0">
              <a:spcBef>
                <a:spcPct val="20000"/>
              </a:spcBef>
              <a:spcAft>
                <a:spcPct val="0"/>
              </a:spcAft>
              <a:buChar char="–"/>
              <a:defRPr sz="3000">
                <a:solidFill>
                  <a:schemeClr val="tx1"/>
                </a:solidFill>
                <a:latin typeface="+mn-lt"/>
                <a:cs typeface="+mn-cs"/>
              </a:defRPr>
            </a:lvl4pPr>
            <a:lvl5pPr marL="3055938" indent="-338138" algn="l" rtl="0" eaLnBrk="0" fontAlgn="base" hangingPunct="0">
              <a:spcBef>
                <a:spcPct val="20000"/>
              </a:spcBef>
              <a:spcAft>
                <a:spcPct val="0"/>
              </a:spcAft>
              <a:buChar char="»"/>
              <a:defRPr sz="3000">
                <a:solidFill>
                  <a:schemeClr val="tx1"/>
                </a:solidFill>
                <a:latin typeface="+mn-lt"/>
                <a:cs typeface="+mn-cs"/>
              </a:defRPr>
            </a:lvl5pPr>
            <a:lvl6pPr marL="3735941" indent="-339631" algn="l" rtl="0" fontAlgn="base">
              <a:spcBef>
                <a:spcPct val="20000"/>
              </a:spcBef>
              <a:spcAft>
                <a:spcPct val="0"/>
              </a:spcAft>
              <a:buChar char="»"/>
              <a:defRPr sz="3000">
                <a:solidFill>
                  <a:schemeClr val="tx1"/>
                </a:solidFill>
                <a:latin typeface="+mn-lt"/>
                <a:cs typeface="+mn-cs"/>
              </a:defRPr>
            </a:lvl6pPr>
            <a:lvl7pPr marL="4415203" indent="-339631" algn="l" rtl="0" fontAlgn="base">
              <a:spcBef>
                <a:spcPct val="20000"/>
              </a:spcBef>
              <a:spcAft>
                <a:spcPct val="0"/>
              </a:spcAft>
              <a:buChar char="»"/>
              <a:defRPr sz="3000">
                <a:solidFill>
                  <a:schemeClr val="tx1"/>
                </a:solidFill>
                <a:latin typeface="+mn-lt"/>
                <a:cs typeface="+mn-cs"/>
              </a:defRPr>
            </a:lvl7pPr>
            <a:lvl8pPr marL="5094465" indent="-339631" algn="l" rtl="0" fontAlgn="base">
              <a:spcBef>
                <a:spcPct val="20000"/>
              </a:spcBef>
              <a:spcAft>
                <a:spcPct val="0"/>
              </a:spcAft>
              <a:buChar char="»"/>
              <a:defRPr sz="3000">
                <a:solidFill>
                  <a:schemeClr val="tx1"/>
                </a:solidFill>
                <a:latin typeface="+mn-lt"/>
                <a:cs typeface="+mn-cs"/>
              </a:defRPr>
            </a:lvl8pPr>
            <a:lvl9pPr marL="5773727" indent="-339631" algn="l" rtl="0" fontAlgn="base">
              <a:spcBef>
                <a:spcPct val="20000"/>
              </a:spcBef>
              <a:spcAft>
                <a:spcPct val="0"/>
              </a:spcAft>
              <a:buChar char="»"/>
              <a:defRPr sz="3000">
                <a:solidFill>
                  <a:schemeClr val="tx1"/>
                </a:solidFill>
                <a:latin typeface="+mn-lt"/>
                <a:cs typeface="+mn-cs"/>
              </a:defRPr>
            </a:lvl9pPr>
          </a:lstStyle>
          <a:p>
            <a:pPr marL="0" indent="0">
              <a:buNone/>
              <a:defRPr/>
            </a:pPr>
            <a:r>
              <a:rPr lang="en-US" altLang="en-US" sz="3765" b="1" kern="0" dirty="0">
                <a:solidFill>
                  <a:srgbClr val="C00000"/>
                </a:solidFill>
                <a:latin typeface="Times New Roman" panose="02020603050405020304" pitchFamily="18" charset="0"/>
                <a:cs typeface="Times New Roman" panose="02020603050405020304" pitchFamily="18" charset="0"/>
              </a:rPr>
              <a:t> </a:t>
            </a:r>
            <a:r>
              <a:rPr lang="vi-VN" altLang="en-US" sz="3765" b="1" kern="0" dirty="0">
                <a:solidFill>
                  <a:srgbClr val="C00000"/>
                </a:solidFill>
                <a:latin typeface="Times New Roman" panose="02020603050405020304" pitchFamily="18" charset="0"/>
                <a:cs typeface="Times New Roman" panose="02020603050405020304" pitchFamily="18" charset="0"/>
              </a:rPr>
              <a:t>*. Cấu tạo của cân đồng hồ:</a:t>
            </a:r>
          </a:p>
        </p:txBody>
      </p:sp>
    </p:spTree>
    <p:custDataLst>
      <p:tags r:id="rId1"/>
    </p:custDataLst>
    <p:extLst>
      <p:ext uri="{BB962C8B-B14F-4D97-AF65-F5344CB8AC3E}">
        <p14:creationId xmlns:p14="http://schemas.microsoft.com/office/powerpoint/2010/main" val="2452036029"/>
      </p:ext>
    </p:extLst>
  </p:cSld>
  <p:clrMapOvr>
    <a:masterClrMapping/>
  </p:clrMapOvr>
  <p:transition>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linds(horizontal)">
                                      <p:cBhvr>
                                        <p:cTn id="11" dur="500"/>
                                        <p:tgtEl>
                                          <p:spTgt spid="21"/>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linds(horizontal)">
                                      <p:cBhvr>
                                        <p:cTn id="14" dur="500"/>
                                        <p:tgtEl>
                                          <p:spTgt spid="19"/>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linds(horizontal)">
                                      <p:cBhvr>
                                        <p:cTn id="23" dur="500"/>
                                        <p:tgtEl>
                                          <p:spTgt spid="18"/>
                                        </p:tgtEl>
                                      </p:cBhvr>
                                    </p:animEffect>
                                  </p:childTnLst>
                                </p:cTn>
                              </p:par>
                              <p:par>
                                <p:cTn id="24" presetID="23" presetClass="entr" presetSubtype="16" fill="hold" nodeType="withEffect">
                                  <p:stCondLst>
                                    <p:cond delay="0"/>
                                  </p:stCondLst>
                                  <p:childTnLst>
                                    <p:set>
                                      <p:cBhvr>
                                        <p:cTn id="25" dur="1" fill="hold">
                                          <p:stCondLst>
                                            <p:cond delay="0"/>
                                          </p:stCondLst>
                                        </p:cTn>
                                        <p:tgtEl>
                                          <p:spTgt spid="13344"/>
                                        </p:tgtEl>
                                        <p:attrNameLst>
                                          <p:attrName>style.visibility</p:attrName>
                                        </p:attrNameLst>
                                      </p:cBhvr>
                                      <p:to>
                                        <p:strVal val="visible"/>
                                      </p:to>
                                    </p:set>
                                    <p:anim calcmode="lin" valueType="num">
                                      <p:cBhvr>
                                        <p:cTn id="26" dur="500" fill="hold"/>
                                        <p:tgtEl>
                                          <p:spTgt spid="13344"/>
                                        </p:tgtEl>
                                        <p:attrNameLst>
                                          <p:attrName>ppt_w</p:attrName>
                                        </p:attrNameLst>
                                      </p:cBhvr>
                                      <p:tavLst>
                                        <p:tav tm="0">
                                          <p:val>
                                            <p:fltVal val="0"/>
                                          </p:val>
                                        </p:tav>
                                        <p:tav tm="100000">
                                          <p:val>
                                            <p:strVal val="#ppt_w"/>
                                          </p:val>
                                        </p:tav>
                                      </p:tavLst>
                                    </p:anim>
                                    <p:anim calcmode="lin" valueType="num">
                                      <p:cBhvr>
                                        <p:cTn id="27" dur="500" fill="hold"/>
                                        <p:tgtEl>
                                          <p:spTgt spid="13344"/>
                                        </p:tgtEl>
                                        <p:attrNameLst>
                                          <p:attrName>ppt_h</p:attrName>
                                        </p:attrNameLst>
                                      </p:cBhvr>
                                      <p:tavLst>
                                        <p:tav tm="0">
                                          <p:val>
                                            <p:flt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13325"/>
                                        </p:tgtEl>
                                        <p:attrNameLst>
                                          <p:attrName>style.visibility</p:attrName>
                                        </p:attrNameLst>
                                      </p:cBhvr>
                                      <p:to>
                                        <p:strVal val="visible"/>
                                      </p:to>
                                    </p:set>
                                    <p:anim calcmode="lin" valueType="num">
                                      <p:cBhvr>
                                        <p:cTn id="30" dur="500" fill="hold"/>
                                        <p:tgtEl>
                                          <p:spTgt spid="13325"/>
                                        </p:tgtEl>
                                        <p:attrNameLst>
                                          <p:attrName>ppt_w</p:attrName>
                                        </p:attrNameLst>
                                      </p:cBhvr>
                                      <p:tavLst>
                                        <p:tav tm="0">
                                          <p:val>
                                            <p:fltVal val="0"/>
                                          </p:val>
                                        </p:tav>
                                        <p:tav tm="100000">
                                          <p:val>
                                            <p:strVal val="#ppt_w"/>
                                          </p:val>
                                        </p:tav>
                                      </p:tavLst>
                                    </p:anim>
                                    <p:anim calcmode="lin" valueType="num">
                                      <p:cBhvr>
                                        <p:cTn id="31" dur="500" fill="hold"/>
                                        <p:tgtEl>
                                          <p:spTgt spid="13325"/>
                                        </p:tgtEl>
                                        <p:attrNameLst>
                                          <p:attrName>ppt_h</p:attrName>
                                        </p:attrNameLst>
                                      </p:cBhvr>
                                      <p:tavLst>
                                        <p:tav tm="0">
                                          <p:val>
                                            <p:fltVal val="0"/>
                                          </p:val>
                                        </p:tav>
                                        <p:tav tm="100000">
                                          <p:val>
                                            <p:strVal val="#ppt_h"/>
                                          </p:val>
                                        </p:tav>
                                      </p:tavLst>
                                    </p:anim>
                                  </p:childTnLst>
                                </p:cTn>
                              </p:par>
                              <p:par>
                                <p:cTn id="32" presetID="23" presetClass="entr" presetSubtype="16" fill="hold" nodeType="withEffect">
                                  <p:stCondLst>
                                    <p:cond delay="0"/>
                                  </p:stCondLst>
                                  <p:childTnLst>
                                    <p:set>
                                      <p:cBhvr>
                                        <p:cTn id="33" dur="1" fill="hold">
                                          <p:stCondLst>
                                            <p:cond delay="0"/>
                                          </p:stCondLst>
                                        </p:cTn>
                                        <p:tgtEl>
                                          <p:spTgt spid="13323"/>
                                        </p:tgtEl>
                                        <p:attrNameLst>
                                          <p:attrName>style.visibility</p:attrName>
                                        </p:attrNameLst>
                                      </p:cBhvr>
                                      <p:to>
                                        <p:strVal val="visible"/>
                                      </p:to>
                                    </p:set>
                                    <p:anim calcmode="lin" valueType="num">
                                      <p:cBhvr>
                                        <p:cTn id="34" dur="500" fill="hold"/>
                                        <p:tgtEl>
                                          <p:spTgt spid="13323"/>
                                        </p:tgtEl>
                                        <p:attrNameLst>
                                          <p:attrName>ppt_w</p:attrName>
                                        </p:attrNameLst>
                                      </p:cBhvr>
                                      <p:tavLst>
                                        <p:tav tm="0">
                                          <p:val>
                                            <p:fltVal val="0"/>
                                          </p:val>
                                        </p:tav>
                                        <p:tav tm="100000">
                                          <p:val>
                                            <p:strVal val="#ppt_w"/>
                                          </p:val>
                                        </p:tav>
                                      </p:tavLst>
                                    </p:anim>
                                    <p:anim calcmode="lin" valueType="num">
                                      <p:cBhvr>
                                        <p:cTn id="35" dur="500" fill="hold"/>
                                        <p:tgtEl>
                                          <p:spTgt spid="13323"/>
                                        </p:tgtEl>
                                        <p:attrNameLst>
                                          <p:attrName>ppt_h</p:attrName>
                                        </p:attrNameLst>
                                      </p:cBhvr>
                                      <p:tavLst>
                                        <p:tav tm="0">
                                          <p:val>
                                            <p:fltVal val="0"/>
                                          </p:val>
                                        </p:tav>
                                        <p:tav tm="100000">
                                          <p:val>
                                            <p:strVal val="#ppt_h"/>
                                          </p:val>
                                        </p:tav>
                                      </p:tavLst>
                                    </p:anim>
                                  </p:childTnLst>
                                </p:cTn>
                              </p:par>
                              <p:par>
                                <p:cTn id="36" presetID="3" presetClass="entr" presetSubtype="10" fill="hold" grpId="0" nodeType="withEffect">
                                  <p:stCondLst>
                                    <p:cond delay="0"/>
                                  </p:stCondLst>
                                  <p:childTnLst>
                                    <p:set>
                                      <p:cBhvr>
                                        <p:cTn id="37" dur="1" fill="hold">
                                          <p:stCondLst>
                                            <p:cond delay="0"/>
                                          </p:stCondLst>
                                        </p:cTn>
                                        <p:tgtEl>
                                          <p:spTgt spid="13348"/>
                                        </p:tgtEl>
                                        <p:attrNameLst>
                                          <p:attrName>style.visibility</p:attrName>
                                        </p:attrNameLst>
                                      </p:cBhvr>
                                      <p:to>
                                        <p:strVal val="visible"/>
                                      </p:to>
                                    </p:set>
                                    <p:animEffect transition="in" filter="blinds(horizontal)">
                                      <p:cBhvr>
                                        <p:cTn id="38" dur="500"/>
                                        <p:tgtEl>
                                          <p:spTgt spid="13348"/>
                                        </p:tgtEl>
                                      </p:cBhvr>
                                    </p:animEffect>
                                  </p:childTnLst>
                                </p:cTn>
                              </p:par>
                              <p:par>
                                <p:cTn id="39" presetID="3" presetClass="entr" presetSubtype="10" fill="hold" nodeType="withEffect">
                                  <p:stCondLst>
                                    <p:cond delay="0"/>
                                  </p:stCondLst>
                                  <p:childTnLst>
                                    <p:set>
                                      <p:cBhvr>
                                        <p:cTn id="40" dur="1" fill="hold">
                                          <p:stCondLst>
                                            <p:cond delay="0"/>
                                          </p:stCondLst>
                                        </p:cTn>
                                        <p:tgtEl>
                                          <p:spTgt spid="13327"/>
                                        </p:tgtEl>
                                        <p:attrNameLst>
                                          <p:attrName>style.visibility</p:attrName>
                                        </p:attrNameLst>
                                      </p:cBhvr>
                                      <p:to>
                                        <p:strVal val="visible"/>
                                      </p:to>
                                    </p:set>
                                    <p:animEffect transition="in" filter="blinds(horizontal)">
                                      <p:cBhvr>
                                        <p:cTn id="41" dur="500"/>
                                        <p:tgtEl>
                                          <p:spTgt spid="1332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332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3343"/>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3326"/>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13345"/>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42" presetClass="path" presetSubtype="0" accel="50000" decel="50000" fill="hold" grpId="1" nodeType="clickEffect">
                                  <p:stCondLst>
                                    <p:cond delay="0"/>
                                  </p:stCondLst>
                                  <p:childTnLst>
                                    <p:animMotion origin="layout" path="M -3.13725E-6 3.88889E-6 L -0.70302 0.01967 " pathEditMode="relative" rAng="0" ptsTypes="AA">
                                      <p:cBhvr>
                                        <p:cTn id="57" dur="2000" fill="hold"/>
                                        <p:tgtEl>
                                          <p:spTgt spid="13328"/>
                                        </p:tgtEl>
                                        <p:attrNameLst>
                                          <p:attrName>ppt_x</p:attrName>
                                          <p:attrName>ppt_y</p:attrName>
                                        </p:attrNameLst>
                                      </p:cBhvr>
                                      <p:rCtr x="-35151" y="984"/>
                                    </p:animMotion>
                                  </p:childTnLst>
                                </p:cTn>
                              </p:par>
                            </p:childTnLst>
                          </p:cTn>
                        </p:par>
                      </p:childTnLst>
                    </p:cTn>
                  </p:par>
                  <p:par>
                    <p:cTn id="58" fill="hold" nodeType="clickPar">
                      <p:stCondLst>
                        <p:cond delay="indefinite"/>
                      </p:stCondLst>
                      <p:childTnLst>
                        <p:par>
                          <p:cTn id="59" fill="hold" nodeType="withGroup">
                            <p:stCondLst>
                              <p:cond delay="0"/>
                            </p:stCondLst>
                            <p:childTnLst>
                              <p:par>
                                <p:cTn id="60" presetID="42" presetClass="path" presetSubtype="0" accel="50000" decel="50000" fill="hold" grpId="1" nodeType="clickEffect">
                                  <p:stCondLst>
                                    <p:cond delay="0"/>
                                  </p:stCondLst>
                                  <p:childTnLst>
                                    <p:animMotion origin="layout" path="M -2.32026E-6 -6.79012E-7 L 0.02962 -0.16281 " pathEditMode="relative" rAng="0" ptsTypes="AA">
                                      <p:cBhvr>
                                        <p:cTn id="61" dur="2000" fill="hold"/>
                                        <p:tgtEl>
                                          <p:spTgt spid="16"/>
                                        </p:tgtEl>
                                        <p:attrNameLst>
                                          <p:attrName>ppt_x</p:attrName>
                                          <p:attrName>ppt_y</p:attrName>
                                        </p:attrNameLst>
                                      </p:cBhvr>
                                      <p:rCtr x="1481" y="-8140"/>
                                    </p:animMotion>
                                  </p:childTnLst>
                                </p:cTn>
                              </p:par>
                            </p:childTnLst>
                          </p:cTn>
                        </p:par>
                      </p:childTnLst>
                    </p:cTn>
                  </p:par>
                  <p:par>
                    <p:cTn id="62" fill="hold" nodeType="clickPar">
                      <p:stCondLst>
                        <p:cond delay="indefinite"/>
                      </p:stCondLst>
                      <p:childTnLst>
                        <p:par>
                          <p:cTn id="63" fill="hold" nodeType="withGroup">
                            <p:stCondLst>
                              <p:cond delay="0"/>
                            </p:stCondLst>
                            <p:childTnLst>
                              <p:par>
                                <p:cTn id="64" presetID="42" presetClass="path" presetSubtype="0" accel="50000" decel="50000" fill="hold" grpId="1" nodeType="clickEffect">
                                  <p:stCondLst>
                                    <p:cond delay="0"/>
                                  </p:stCondLst>
                                  <p:childTnLst>
                                    <p:animMotion origin="layout" path="M -3.13725E-6 -3.82716E-6 L -0.71997 -0.40451 " pathEditMode="relative" rAng="0" ptsTypes="AA">
                                      <p:cBhvr>
                                        <p:cTn id="65" dur="2000" fill="hold"/>
                                        <p:tgtEl>
                                          <p:spTgt spid="13326"/>
                                        </p:tgtEl>
                                        <p:attrNameLst>
                                          <p:attrName>ppt_x</p:attrName>
                                          <p:attrName>ppt_y</p:attrName>
                                        </p:attrNameLst>
                                      </p:cBhvr>
                                      <p:rCtr x="-35999" y="-20235"/>
                                    </p:animMotion>
                                  </p:childTnLst>
                                </p:cTn>
                              </p:par>
                            </p:childTnLst>
                          </p:cTn>
                        </p:par>
                      </p:childTnLst>
                    </p:cTn>
                  </p:par>
                  <p:par>
                    <p:cTn id="66" fill="hold" nodeType="clickPar">
                      <p:stCondLst>
                        <p:cond delay="indefinite"/>
                      </p:stCondLst>
                      <p:childTnLst>
                        <p:par>
                          <p:cTn id="67" fill="hold" nodeType="withGroup">
                            <p:stCondLst>
                              <p:cond delay="0"/>
                            </p:stCondLst>
                            <p:childTnLst>
                              <p:par>
                                <p:cTn id="68" presetID="42" presetClass="path" presetSubtype="0" accel="50000" decel="50000" fill="hold" grpId="1" nodeType="clickEffect">
                                  <p:stCondLst>
                                    <p:cond delay="0"/>
                                  </p:stCondLst>
                                  <p:childTnLst>
                                    <p:animMotion origin="layout" path="M -2.67974E-6 4.1358E-6 L -0.65492 0.08738 " pathEditMode="relative" rAng="0" ptsTypes="AA">
                                      <p:cBhvr>
                                        <p:cTn id="69" dur="2000" fill="hold"/>
                                        <p:tgtEl>
                                          <p:spTgt spid="13345"/>
                                        </p:tgtEl>
                                        <p:attrNameLst>
                                          <p:attrName>ppt_x</p:attrName>
                                          <p:attrName>ppt_y</p:attrName>
                                        </p:attrNameLst>
                                      </p:cBhvr>
                                      <p:rCtr x="-32751" y="4360"/>
                                    </p:animMotion>
                                  </p:childTnLst>
                                </p:cTn>
                              </p:par>
                            </p:childTnLst>
                          </p:cTn>
                        </p:par>
                      </p:childTnLst>
                    </p:cTn>
                  </p:par>
                  <p:par>
                    <p:cTn id="70" fill="hold" nodeType="clickPar">
                      <p:stCondLst>
                        <p:cond delay="indefinite"/>
                      </p:stCondLst>
                      <p:childTnLst>
                        <p:par>
                          <p:cTn id="71" fill="hold" nodeType="withGroup">
                            <p:stCondLst>
                              <p:cond delay="0"/>
                            </p:stCondLst>
                            <p:childTnLst>
                              <p:par>
                                <p:cTn id="72" presetID="42" presetClass="path" presetSubtype="0" accel="50000" decel="50000" fill="hold" grpId="1" nodeType="clickEffect">
                                  <p:stCondLst>
                                    <p:cond delay="0"/>
                                  </p:stCondLst>
                                  <p:childTnLst>
                                    <p:animMotion origin="layout" path="M -3.13725E-6 1.60494E-6 L -0.69546 0.01196 " pathEditMode="relative" rAng="0" ptsTypes="AA">
                                      <p:cBhvr>
                                        <p:cTn id="73" dur="2000" fill="hold"/>
                                        <p:tgtEl>
                                          <p:spTgt spid="13343"/>
                                        </p:tgtEl>
                                        <p:attrNameLst>
                                          <p:attrName>ppt_x</p:attrName>
                                          <p:attrName>ppt_y</p:attrName>
                                        </p:attrNameLst>
                                      </p:cBhvr>
                                      <p:rCtr x="-34773" y="5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6" grpId="0"/>
      <p:bldP spid="13326" grpId="1"/>
      <p:bldP spid="13328" grpId="0"/>
      <p:bldP spid="13328" grpId="1"/>
      <p:bldP spid="13343" grpId="0"/>
      <p:bldP spid="13343" grpId="1"/>
      <p:bldP spid="13345" grpId="0"/>
      <p:bldP spid="13345" grpId="1"/>
      <p:bldP spid="13348" grpId="0"/>
      <p:bldP spid="16" grpId="0"/>
      <p:bldP spid="16" grpId="1"/>
      <p:bldP spid="17" grpId="0"/>
      <p:bldP spid="18" grpId="0"/>
      <p:bldP spid="19" grpId="0"/>
      <p:bldP spid="21" grpId="0"/>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2177" y="749549"/>
            <a:ext cx="5969000" cy="5647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4"/>
          <p:cNvSpPr txBox="1">
            <a:spLocks noChangeArrowheads="1"/>
          </p:cNvSpPr>
          <p:nvPr/>
        </p:nvSpPr>
        <p:spPr bwMode="auto">
          <a:xfrm>
            <a:off x="9136530" y="3673040"/>
            <a:ext cx="2551206"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Bộ chỉ thị cân</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2" name="Text Box 16"/>
          <p:cNvSpPr txBox="1">
            <a:spLocks noChangeArrowheads="1"/>
          </p:cNvSpPr>
          <p:nvPr/>
        </p:nvSpPr>
        <p:spPr bwMode="auto">
          <a:xfrm>
            <a:off x="8497795" y="2421717"/>
            <a:ext cx="3694205"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Cảm biến trọng lượng</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3" name="Text Box 31"/>
          <p:cNvSpPr txBox="1">
            <a:spLocks noChangeArrowheads="1"/>
          </p:cNvSpPr>
          <p:nvPr/>
        </p:nvSpPr>
        <p:spPr bwMode="auto">
          <a:xfrm>
            <a:off x="9354422" y="2995706"/>
            <a:ext cx="2592294"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Bàn cân</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5" name="Text Box 16"/>
          <p:cNvSpPr txBox="1">
            <a:spLocks noChangeArrowheads="1"/>
          </p:cNvSpPr>
          <p:nvPr/>
        </p:nvSpPr>
        <p:spPr bwMode="auto">
          <a:xfrm>
            <a:off x="9175128" y="1790451"/>
            <a:ext cx="2099235"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Khung cân</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6" name="Text Box 16"/>
          <p:cNvSpPr txBox="1">
            <a:spLocks noChangeArrowheads="1"/>
          </p:cNvSpPr>
          <p:nvPr/>
        </p:nvSpPr>
        <p:spPr bwMode="auto">
          <a:xfrm>
            <a:off x="7908863" y="931334"/>
            <a:ext cx="490569"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3.</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7" name="Line 15"/>
          <p:cNvSpPr>
            <a:spLocks noChangeShapeType="1"/>
          </p:cNvSpPr>
          <p:nvPr/>
        </p:nvSpPr>
        <p:spPr bwMode="auto">
          <a:xfrm flipV="1">
            <a:off x="4634255" y="4106333"/>
            <a:ext cx="2817657" cy="22038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8" name="Line 15"/>
          <p:cNvSpPr>
            <a:spLocks noChangeShapeType="1"/>
          </p:cNvSpPr>
          <p:nvPr/>
        </p:nvSpPr>
        <p:spPr bwMode="auto">
          <a:xfrm>
            <a:off x="636245" y="1480422"/>
            <a:ext cx="2379382" cy="85164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19" name="Text Box 16"/>
          <p:cNvSpPr txBox="1">
            <a:spLocks noChangeArrowheads="1"/>
          </p:cNvSpPr>
          <p:nvPr/>
        </p:nvSpPr>
        <p:spPr bwMode="auto">
          <a:xfrm>
            <a:off x="7385921" y="3599579"/>
            <a:ext cx="524187"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2.</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1275" name="Text Box 16"/>
          <p:cNvSpPr txBox="1">
            <a:spLocks noChangeArrowheads="1"/>
          </p:cNvSpPr>
          <p:nvPr/>
        </p:nvSpPr>
        <p:spPr bwMode="auto">
          <a:xfrm>
            <a:off x="419599" y="1007285"/>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1.</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11276" name="Text Box 16"/>
          <p:cNvSpPr txBox="1">
            <a:spLocks noChangeArrowheads="1"/>
          </p:cNvSpPr>
          <p:nvPr/>
        </p:nvSpPr>
        <p:spPr bwMode="auto">
          <a:xfrm>
            <a:off x="67236" y="2960844"/>
            <a:ext cx="1431863"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FF0000"/>
                </a:solidFill>
                <a:latin typeface="Times New Roman" panose="02020603050405020304" pitchFamily="18" charset="0"/>
                <a:cs typeface="Times New Roman" panose="02020603050405020304" pitchFamily="18" charset="0"/>
              </a:rPr>
              <a:t>4.</a:t>
            </a:r>
            <a:endParaRPr lang="vi-VN" altLang="vi-VN" sz="2823" b="1" i="1">
              <a:solidFill>
                <a:srgbClr val="FF0000"/>
              </a:solidFill>
              <a:latin typeface="Times New Roman" panose="02020603050405020304" pitchFamily="18" charset="0"/>
              <a:cs typeface="Times New Roman" panose="02020603050405020304" pitchFamily="18" charset="0"/>
            </a:endParaRPr>
          </a:p>
        </p:txBody>
      </p:sp>
      <p:sp>
        <p:nvSpPr>
          <p:cNvPr id="22" name="Line 15"/>
          <p:cNvSpPr>
            <a:spLocks noChangeShapeType="1"/>
          </p:cNvSpPr>
          <p:nvPr/>
        </p:nvSpPr>
        <p:spPr bwMode="auto">
          <a:xfrm flipV="1">
            <a:off x="764490" y="2547471"/>
            <a:ext cx="2955863" cy="54161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23" name="Line 15"/>
          <p:cNvSpPr>
            <a:spLocks noChangeShapeType="1"/>
          </p:cNvSpPr>
          <p:nvPr/>
        </p:nvSpPr>
        <p:spPr bwMode="auto">
          <a:xfrm flipV="1">
            <a:off x="5529481" y="1331010"/>
            <a:ext cx="2379382"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06551" tIns="53275" rIns="106551" bIns="53275"/>
          <a:lstStyle/>
          <a:p>
            <a:endParaRPr lang="en-US" sz="1412"/>
          </a:p>
        </p:txBody>
      </p:sp>
      <p:sp>
        <p:nvSpPr>
          <p:cNvPr id="20" name="Title 1"/>
          <p:cNvSpPr txBox="1">
            <a:spLocks noChangeArrowheads="1"/>
          </p:cNvSpPr>
          <p:nvPr/>
        </p:nvSpPr>
        <p:spPr bwMode="auto">
          <a:xfrm>
            <a:off x="384736" y="163108"/>
            <a:ext cx="10971804" cy="107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lstStyle>
            <a:lvl1pPr marL="508000" indent="-508000" algn="l" rtl="0" eaLnBrk="0" fontAlgn="base" hangingPunct="0">
              <a:spcBef>
                <a:spcPct val="20000"/>
              </a:spcBef>
              <a:spcAft>
                <a:spcPct val="0"/>
              </a:spcAft>
              <a:buChar char="•"/>
              <a:defRPr sz="4800">
                <a:solidFill>
                  <a:schemeClr val="tx1"/>
                </a:solidFill>
                <a:latin typeface="+mn-lt"/>
                <a:ea typeface="+mn-ea"/>
                <a:cs typeface="+mn-cs"/>
              </a:defRPr>
            </a:lvl1pPr>
            <a:lvl2pPr marL="1103313" indent="-423863" algn="l" rtl="0" eaLnBrk="0" fontAlgn="base" hangingPunct="0">
              <a:spcBef>
                <a:spcPct val="20000"/>
              </a:spcBef>
              <a:spcAft>
                <a:spcPct val="0"/>
              </a:spcAft>
              <a:buChar char="–"/>
              <a:defRPr sz="4200">
                <a:solidFill>
                  <a:schemeClr val="tx1"/>
                </a:solidFill>
                <a:latin typeface="+mn-lt"/>
                <a:cs typeface="+mn-cs"/>
              </a:defRPr>
            </a:lvl2pPr>
            <a:lvl3pPr marL="1697038" indent="-338138" algn="l" rtl="0" eaLnBrk="0" fontAlgn="base" hangingPunct="0">
              <a:spcBef>
                <a:spcPct val="20000"/>
              </a:spcBef>
              <a:spcAft>
                <a:spcPct val="0"/>
              </a:spcAft>
              <a:buChar char="•"/>
              <a:defRPr sz="3600">
                <a:solidFill>
                  <a:schemeClr val="tx1"/>
                </a:solidFill>
                <a:latin typeface="+mn-lt"/>
                <a:cs typeface="+mn-cs"/>
              </a:defRPr>
            </a:lvl3pPr>
            <a:lvl4pPr marL="2376488" indent="-338138" algn="l" rtl="0" eaLnBrk="0" fontAlgn="base" hangingPunct="0">
              <a:spcBef>
                <a:spcPct val="20000"/>
              </a:spcBef>
              <a:spcAft>
                <a:spcPct val="0"/>
              </a:spcAft>
              <a:buChar char="–"/>
              <a:defRPr sz="3000">
                <a:solidFill>
                  <a:schemeClr val="tx1"/>
                </a:solidFill>
                <a:latin typeface="+mn-lt"/>
                <a:cs typeface="+mn-cs"/>
              </a:defRPr>
            </a:lvl4pPr>
            <a:lvl5pPr marL="3055938" indent="-338138" algn="l" rtl="0" eaLnBrk="0" fontAlgn="base" hangingPunct="0">
              <a:spcBef>
                <a:spcPct val="20000"/>
              </a:spcBef>
              <a:spcAft>
                <a:spcPct val="0"/>
              </a:spcAft>
              <a:buChar char="»"/>
              <a:defRPr sz="3000">
                <a:solidFill>
                  <a:schemeClr val="tx1"/>
                </a:solidFill>
                <a:latin typeface="+mn-lt"/>
                <a:cs typeface="+mn-cs"/>
              </a:defRPr>
            </a:lvl5pPr>
            <a:lvl6pPr marL="3735941" indent="-339631" algn="l" rtl="0" fontAlgn="base">
              <a:spcBef>
                <a:spcPct val="20000"/>
              </a:spcBef>
              <a:spcAft>
                <a:spcPct val="0"/>
              </a:spcAft>
              <a:buChar char="»"/>
              <a:defRPr sz="3000">
                <a:solidFill>
                  <a:schemeClr val="tx1"/>
                </a:solidFill>
                <a:latin typeface="+mn-lt"/>
                <a:cs typeface="+mn-cs"/>
              </a:defRPr>
            </a:lvl6pPr>
            <a:lvl7pPr marL="4415203" indent="-339631" algn="l" rtl="0" fontAlgn="base">
              <a:spcBef>
                <a:spcPct val="20000"/>
              </a:spcBef>
              <a:spcAft>
                <a:spcPct val="0"/>
              </a:spcAft>
              <a:buChar char="»"/>
              <a:defRPr sz="3000">
                <a:solidFill>
                  <a:schemeClr val="tx1"/>
                </a:solidFill>
                <a:latin typeface="+mn-lt"/>
                <a:cs typeface="+mn-cs"/>
              </a:defRPr>
            </a:lvl7pPr>
            <a:lvl8pPr marL="5094465" indent="-339631" algn="l" rtl="0" fontAlgn="base">
              <a:spcBef>
                <a:spcPct val="20000"/>
              </a:spcBef>
              <a:spcAft>
                <a:spcPct val="0"/>
              </a:spcAft>
              <a:buChar char="»"/>
              <a:defRPr sz="3000">
                <a:solidFill>
                  <a:schemeClr val="tx1"/>
                </a:solidFill>
                <a:latin typeface="+mn-lt"/>
                <a:cs typeface="+mn-cs"/>
              </a:defRPr>
            </a:lvl8pPr>
            <a:lvl9pPr marL="5773727" indent="-339631" algn="l" rtl="0" fontAlgn="base">
              <a:spcBef>
                <a:spcPct val="20000"/>
              </a:spcBef>
              <a:spcAft>
                <a:spcPct val="0"/>
              </a:spcAft>
              <a:buChar char="»"/>
              <a:defRPr sz="3000">
                <a:solidFill>
                  <a:schemeClr val="tx1"/>
                </a:solidFill>
                <a:latin typeface="+mn-lt"/>
                <a:cs typeface="+mn-cs"/>
              </a:defRPr>
            </a:lvl9pPr>
          </a:lstStyle>
          <a:p>
            <a:pPr marL="0" indent="0">
              <a:buNone/>
              <a:defRPr/>
            </a:pPr>
            <a:r>
              <a:rPr lang="en-US" altLang="en-US" sz="3765" b="1" kern="0" dirty="0">
                <a:solidFill>
                  <a:srgbClr val="C00000"/>
                </a:solidFill>
                <a:latin typeface="Times New Roman" panose="02020603050405020304" pitchFamily="18" charset="0"/>
                <a:cs typeface="Times New Roman" panose="02020603050405020304" pitchFamily="18" charset="0"/>
              </a:rPr>
              <a:t> </a:t>
            </a:r>
            <a:r>
              <a:rPr lang="vi-VN" altLang="en-US" sz="3765" b="1" kern="0" dirty="0">
                <a:solidFill>
                  <a:srgbClr val="C00000"/>
                </a:solidFill>
                <a:latin typeface="Times New Roman" panose="02020603050405020304" pitchFamily="18" charset="0"/>
                <a:cs typeface="Times New Roman" panose="02020603050405020304" pitchFamily="18" charset="0"/>
              </a:rPr>
              <a:t>*. Cấu tạo của cân điện tử:</a:t>
            </a:r>
          </a:p>
        </p:txBody>
      </p:sp>
    </p:spTree>
    <p:custDataLst>
      <p:tags r:id="rId1"/>
    </p:custDataLst>
    <p:extLst>
      <p:ext uri="{BB962C8B-B14F-4D97-AF65-F5344CB8AC3E}">
        <p14:creationId xmlns:p14="http://schemas.microsoft.com/office/powerpoint/2010/main" val="4288551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linds(horizontal)">
                                      <p:cBhvr>
                                        <p:cTn id="13" dur="500"/>
                                        <p:tgtEl>
                                          <p:spTgt spid="19"/>
                                        </p:tgtEl>
                                      </p:cBhvr>
                                    </p:animEffect>
                                  </p:childTnLst>
                                </p:cTn>
                              </p:par>
                              <p:par>
                                <p:cTn id="14" presetID="3" presetClass="entr" presetSubtype="1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linds(horizontal)">
                                      <p:cBhvr>
                                        <p:cTn id="16" dur="500"/>
                                        <p:tgtEl>
                                          <p:spTgt spid="22"/>
                                        </p:tgtEl>
                                      </p:cBhvr>
                                    </p:animEffect>
                                  </p:childTnLst>
                                </p:cTn>
                              </p:par>
                              <p:par>
                                <p:cTn id="17" presetID="3" presetClass="entr" presetSubtype="1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linds(horizontal)">
                                      <p:cBhvr>
                                        <p:cTn id="19" dur="500"/>
                                        <p:tgtEl>
                                          <p:spTgt spid="23"/>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path" presetSubtype="0" accel="50000" decel="50000" fill="hold" grpId="1" nodeType="clickEffect">
                                  <p:stCondLst>
                                    <p:cond delay="0"/>
                                  </p:stCondLst>
                                  <p:childTnLst>
                                    <p:animMotion origin="layout" path="M -3.79085E-6 -1.54321E-6 L -0.67432 -0.13175 " pathEditMode="relative" rAng="0" ptsTypes="AA">
                                      <p:cBhvr>
                                        <p:cTn id="36" dur="2000" fill="hold"/>
                                        <p:tgtEl>
                                          <p:spTgt spid="15"/>
                                        </p:tgtEl>
                                        <p:attrNameLst>
                                          <p:attrName>ppt_x</p:attrName>
                                          <p:attrName>ppt_y</p:attrName>
                                        </p:attrNameLst>
                                      </p:cBhvr>
                                      <p:rCtr x="-33721" y="-6597"/>
                                    </p:animMotion>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path" presetSubtype="0" accel="50000" decel="50000" fill="hold" grpId="1" nodeType="clickEffect">
                                  <p:stCondLst>
                                    <p:cond delay="0"/>
                                  </p:stCondLst>
                                  <p:childTnLst>
                                    <p:animMotion origin="layout" path="M -2.4183E-6 1.79012E-6 L -0.11305 -0.00752 " pathEditMode="relative" rAng="0" ptsTypes="AA">
                                      <p:cBhvr>
                                        <p:cTn id="40" dur="2000" fill="hold"/>
                                        <p:tgtEl>
                                          <p:spTgt spid="11"/>
                                        </p:tgtEl>
                                        <p:attrNameLst>
                                          <p:attrName>ppt_x</p:attrName>
                                          <p:attrName>ppt_y</p:attrName>
                                        </p:attrNameLst>
                                      </p:cBhvr>
                                      <p:rCtr x="-5658" y="-386"/>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42" presetClass="path" presetSubtype="0" accel="50000" decel="50000" fill="hold" grpId="1" nodeType="clickEffect">
                                  <p:stCondLst>
                                    <p:cond delay="0"/>
                                  </p:stCondLst>
                                  <p:childTnLst>
                                    <p:animMotion origin="layout" path="M 2.28758E-6 -2.46914E-6 L -0.02421 -0.22955 " pathEditMode="relative" rAng="0" ptsTypes="AA">
                                      <p:cBhvr>
                                        <p:cTn id="44" dur="2000" fill="hold"/>
                                        <p:tgtEl>
                                          <p:spTgt spid="12"/>
                                        </p:tgtEl>
                                        <p:attrNameLst>
                                          <p:attrName>ppt_x</p:attrName>
                                          <p:attrName>ppt_y</p:attrName>
                                        </p:attrNameLst>
                                      </p:cBhvr>
                                      <p:rCtr x="-1215" y="-11478"/>
                                    </p:animMotion>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path" presetSubtype="0" accel="50000" decel="50000" fill="hold" grpId="1" nodeType="clickEffect">
                                  <p:stCondLst>
                                    <p:cond delay="0"/>
                                  </p:stCondLst>
                                  <p:childTnLst>
                                    <p:animMotion origin="layout" path="M -2.61438E-7 -2.83951E-6 L -0.73774 -0.00135 " pathEditMode="relative" rAng="0" ptsTypes="AA">
                                      <p:cBhvr>
                                        <p:cTn id="48" dur="2000" fill="hold"/>
                                        <p:tgtEl>
                                          <p:spTgt spid="13"/>
                                        </p:tgtEl>
                                        <p:attrNameLst>
                                          <p:attrName>ppt_x</p:attrName>
                                          <p:attrName>ppt_y</p:attrName>
                                        </p:attrNameLst>
                                      </p:cBhvr>
                                      <p:rCtr x="-36887" y="-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2" grpId="1"/>
      <p:bldP spid="13" grpId="0"/>
      <p:bldP spid="13" grpId="1"/>
      <p:bldP spid="15" grpId="0"/>
      <p:bldP spid="15" grpId="1"/>
      <p:bldP spid="16" grpId="0"/>
      <p:bldP spid="1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21820" t="23250" r="19268" b="10162"/>
          <a:stretch/>
        </p:blipFill>
        <p:spPr>
          <a:xfrm>
            <a:off x="987503" y="271195"/>
            <a:ext cx="10365123" cy="6586805"/>
          </a:xfrm>
          <a:prstGeom prst="rect">
            <a:avLst/>
          </a:prstGeom>
        </p:spPr>
      </p:pic>
    </p:spTree>
    <p:custDataLst>
      <p:tags r:id="rId1"/>
    </p:custDataLst>
    <p:extLst>
      <p:ext uri="{BB962C8B-B14F-4D97-AF65-F5344CB8AC3E}">
        <p14:creationId xmlns:p14="http://schemas.microsoft.com/office/powerpoint/2010/main" val="33943037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27842" t="25160" r="34869" b="10531"/>
          <a:stretch/>
        </p:blipFill>
        <p:spPr>
          <a:xfrm>
            <a:off x="3502857" y="1388379"/>
            <a:ext cx="5641144" cy="5469621"/>
          </a:xfrm>
          <a:prstGeom prst="rect">
            <a:avLst/>
          </a:prstGeom>
        </p:spPr>
      </p:pic>
      <p:sp>
        <p:nvSpPr>
          <p:cNvPr id="5" name="TextBox 4"/>
          <p:cNvSpPr txBox="1"/>
          <p:nvPr/>
        </p:nvSpPr>
        <p:spPr>
          <a:xfrm>
            <a:off x="1448972" y="422031"/>
            <a:ext cx="9650437" cy="707886"/>
          </a:xfrm>
          <a:prstGeom prst="rect">
            <a:avLst/>
          </a:prstGeom>
          <a:noFill/>
        </p:spPr>
        <p:txBody>
          <a:bodyPr wrap="square" rtlCol="0">
            <a:spAutoFit/>
          </a:bodyPr>
          <a:lstStyle/>
          <a:p>
            <a:pPr algn="ctr"/>
            <a:r>
              <a:rPr lang="en-US" sz="4000" dirty="0" smtClean="0">
                <a:solidFill>
                  <a:srgbClr val="FF0000"/>
                </a:solidFill>
                <a:latin typeface="Times New Roman" panose="02020603050405020304" pitchFamily="18" charset="0"/>
                <a:cs typeface="Times New Roman" panose="02020603050405020304" pitchFamily="18" charset="0"/>
              </a:rPr>
              <a:t>Vị trí nhìn cân nào là chính xác?</a:t>
            </a:r>
            <a:endParaRPr lang="en-US" sz="40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159265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334932" y="1133040"/>
            <a:ext cx="5302872" cy="638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3451" b="1">
                <a:latin typeface="Times New Roman" panose="02020603050405020304" pitchFamily="18" charset="0"/>
                <a:cs typeface="Times New Roman" panose="02020603050405020304" pitchFamily="18" charset="0"/>
              </a:rPr>
              <a:t> </a:t>
            </a:r>
            <a:r>
              <a:rPr lang="en-US" altLang="vi-VN" sz="3451" b="1">
                <a:latin typeface="Times New Roman" panose="02020603050405020304" pitchFamily="18" charset="0"/>
                <a:cs typeface="Times New Roman" panose="02020603050405020304" pitchFamily="18" charset="0"/>
              </a:rPr>
              <a:t>1. Dùng</a:t>
            </a:r>
            <a:r>
              <a:rPr lang="vi-VN" altLang="vi-VN" sz="3451" b="1">
                <a:latin typeface="Times New Roman" panose="02020603050405020304" pitchFamily="18" charset="0"/>
                <a:cs typeface="Times New Roman" panose="02020603050405020304" pitchFamily="18" charset="0"/>
              </a:rPr>
              <a:t> cân </a:t>
            </a:r>
            <a:r>
              <a:rPr lang="en-US" altLang="vi-VN" sz="3451" b="1">
                <a:latin typeface="Times New Roman" panose="02020603050405020304" pitchFamily="18" charset="0"/>
                <a:cs typeface="Times New Roman" panose="02020603050405020304" pitchFamily="18" charset="0"/>
              </a:rPr>
              <a:t>đồng hồ</a:t>
            </a:r>
            <a:r>
              <a:rPr lang="vi-VN" altLang="vi-VN" sz="3451" b="1">
                <a:latin typeface="Times New Roman" panose="02020603050405020304" pitchFamily="18" charset="0"/>
                <a:cs typeface="Times New Roman" panose="02020603050405020304" pitchFamily="18" charset="0"/>
              </a:rPr>
              <a:t> </a:t>
            </a:r>
          </a:p>
        </p:txBody>
      </p:sp>
      <p:sp>
        <p:nvSpPr>
          <p:cNvPr id="20488" name="Text Box 8"/>
          <p:cNvSpPr txBox="1">
            <a:spLocks noChangeArrowheads="1"/>
          </p:cNvSpPr>
          <p:nvPr/>
        </p:nvSpPr>
        <p:spPr bwMode="auto">
          <a:xfrm>
            <a:off x="4985373" y="1175373"/>
            <a:ext cx="7008657" cy="107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B1: Ước lượng khối lượng của vật để chọn cân có GHĐ và ĐCNN thích hợp.</a:t>
            </a:r>
          </a:p>
        </p:txBody>
      </p:sp>
      <p:sp>
        <p:nvSpPr>
          <p:cNvPr id="20489" name="Text Box 9"/>
          <p:cNvSpPr txBox="1">
            <a:spLocks noChangeArrowheads="1"/>
          </p:cNvSpPr>
          <p:nvPr/>
        </p:nvSpPr>
        <p:spPr bwMode="auto">
          <a:xfrm>
            <a:off x="4979148" y="3450167"/>
            <a:ext cx="6491941" cy="590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B3: Đặt vật cần cân lên đĩa cân.</a:t>
            </a:r>
          </a:p>
        </p:txBody>
      </p:sp>
      <p:sp>
        <p:nvSpPr>
          <p:cNvPr id="20490" name="Text Box 10"/>
          <p:cNvSpPr txBox="1">
            <a:spLocks noChangeArrowheads="1"/>
          </p:cNvSpPr>
          <p:nvPr/>
        </p:nvSpPr>
        <p:spPr bwMode="auto">
          <a:xfrm>
            <a:off x="4979148" y="4082677"/>
            <a:ext cx="6779558" cy="107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B4: Mắt nhìn vuông góc với vạch chia trên mặt cân ở đầu kim cân.</a:t>
            </a:r>
          </a:p>
        </p:txBody>
      </p:sp>
      <p:pic>
        <p:nvPicPr>
          <p:cNvPr id="12294" name="Picture 4" descr="can dong h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73" y="2003363"/>
            <a:ext cx="4676588" cy="3732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4985373" y="2309658"/>
            <a:ext cx="7008657" cy="107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B2: Vặn ốc điều chỉnh để kim cân chỉ đúng vạch số 0.</a:t>
            </a:r>
          </a:p>
        </p:txBody>
      </p:sp>
      <p:sp>
        <p:nvSpPr>
          <p:cNvPr id="8" name="Text Box 10"/>
          <p:cNvSpPr txBox="1">
            <a:spLocks noChangeArrowheads="1"/>
          </p:cNvSpPr>
          <p:nvPr/>
        </p:nvSpPr>
        <p:spPr bwMode="auto">
          <a:xfrm>
            <a:off x="4979148" y="5241863"/>
            <a:ext cx="6779558" cy="590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B5: Đọc và ghi kết quả.</a:t>
            </a:r>
          </a:p>
        </p:txBody>
      </p:sp>
    </p:spTree>
    <p:custDataLst>
      <p:tags r:id="rId1"/>
    </p:custDataLst>
    <p:extLst>
      <p:ext uri="{BB962C8B-B14F-4D97-AF65-F5344CB8AC3E}">
        <p14:creationId xmlns:p14="http://schemas.microsoft.com/office/powerpoint/2010/main" val="2072112756"/>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from="(-#ppt_w/2)" to="(#ppt_x)" calcmode="lin" valueType="num">
                                      <p:cBhvr>
                                        <p:cTn id="7" dur="600" fill="hold">
                                          <p:stCondLst>
                                            <p:cond delay="0"/>
                                          </p:stCondLst>
                                        </p:cTn>
                                        <p:tgtEl>
                                          <p:spTgt spid="20484"/>
                                        </p:tgtEl>
                                        <p:attrNameLst>
                                          <p:attrName>ppt_x</p:attrName>
                                        </p:attrNameLst>
                                      </p:cBhvr>
                                    </p:anim>
                                    <p:anim from="0" to="-1.0" calcmode="lin" valueType="num">
                                      <p:cBhvr>
                                        <p:cTn id="8" dur="200" decel="50000" autoRev="1" fill="hold">
                                          <p:stCondLst>
                                            <p:cond delay="600"/>
                                          </p:stCondLst>
                                        </p:cTn>
                                        <p:tgtEl>
                                          <p:spTgt spid="20484"/>
                                        </p:tgtEl>
                                        <p:attrNameLst>
                                          <p:attrName>xshear</p:attrName>
                                        </p:attrNameLst>
                                      </p:cBhvr>
                                    </p:anim>
                                    <p:animScale>
                                      <p:cBhvr>
                                        <p:cTn id="9" dur="200" decel="100000" autoRev="1" fill="hold">
                                          <p:stCondLst>
                                            <p:cond delay="600"/>
                                          </p:stCondLst>
                                        </p:cTn>
                                        <p:tgtEl>
                                          <p:spTgt spid="20484"/>
                                        </p:tgtEl>
                                      </p:cBhvr>
                                      <p:from x="100000" y="100000"/>
                                      <p:to x="80000" y="100000"/>
                                    </p:animScale>
                                    <p:anim by="(#ppt_h/3+#ppt_w*0.1)" calcmode="lin" valueType="num">
                                      <p:cBhvr additive="sum">
                                        <p:cTn id="10" dur="200" decel="100000" autoRev="1" fill="hold">
                                          <p:stCondLst>
                                            <p:cond delay="600"/>
                                          </p:stCondLst>
                                        </p:cTn>
                                        <p:tgtEl>
                                          <p:spTgt spid="20484"/>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488"/>
                                        </p:tgtEl>
                                        <p:attrNameLst>
                                          <p:attrName>style.visibility</p:attrName>
                                        </p:attrNameLst>
                                      </p:cBhvr>
                                      <p:to>
                                        <p:strVal val="visible"/>
                                      </p:to>
                                    </p:set>
                                    <p:anim calcmode="lin" valueType="num">
                                      <p:cBhvr additive="base">
                                        <p:cTn id="15" dur="500" fill="hold"/>
                                        <p:tgtEl>
                                          <p:spTgt spid="20488"/>
                                        </p:tgtEl>
                                        <p:attrNameLst>
                                          <p:attrName>ppt_x</p:attrName>
                                        </p:attrNameLst>
                                      </p:cBhvr>
                                      <p:tavLst>
                                        <p:tav tm="0">
                                          <p:val>
                                            <p:strVal val="#ppt_x"/>
                                          </p:val>
                                        </p:tav>
                                        <p:tav tm="100000">
                                          <p:val>
                                            <p:strVal val="#ppt_x"/>
                                          </p:val>
                                        </p:tav>
                                      </p:tavLst>
                                    </p:anim>
                                    <p:anim calcmode="lin" valueType="num">
                                      <p:cBhvr additive="base">
                                        <p:cTn id="16" dur="500" fill="hold"/>
                                        <p:tgtEl>
                                          <p:spTgt spid="20488"/>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489"/>
                                        </p:tgtEl>
                                        <p:attrNameLst>
                                          <p:attrName>style.visibility</p:attrName>
                                        </p:attrNameLst>
                                      </p:cBhvr>
                                      <p:to>
                                        <p:strVal val="visible"/>
                                      </p:to>
                                    </p:set>
                                    <p:anim calcmode="lin" valueType="num">
                                      <p:cBhvr additive="base">
                                        <p:cTn id="27" dur="500" fill="hold"/>
                                        <p:tgtEl>
                                          <p:spTgt spid="20489"/>
                                        </p:tgtEl>
                                        <p:attrNameLst>
                                          <p:attrName>ppt_x</p:attrName>
                                        </p:attrNameLst>
                                      </p:cBhvr>
                                      <p:tavLst>
                                        <p:tav tm="0">
                                          <p:val>
                                            <p:strVal val="#ppt_x"/>
                                          </p:val>
                                        </p:tav>
                                        <p:tav tm="100000">
                                          <p:val>
                                            <p:strVal val="#ppt_x"/>
                                          </p:val>
                                        </p:tav>
                                      </p:tavLst>
                                    </p:anim>
                                    <p:anim calcmode="lin" valueType="num">
                                      <p:cBhvr additive="base">
                                        <p:cTn id="28" dur="500" fill="hold"/>
                                        <p:tgtEl>
                                          <p:spTgt spid="20489"/>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0490"/>
                                        </p:tgtEl>
                                        <p:attrNameLst>
                                          <p:attrName>style.visibility</p:attrName>
                                        </p:attrNameLst>
                                      </p:cBhvr>
                                      <p:to>
                                        <p:strVal val="visible"/>
                                      </p:to>
                                    </p:set>
                                    <p:anim calcmode="lin" valueType="num">
                                      <p:cBhvr additive="base">
                                        <p:cTn id="33" dur="500" fill="hold"/>
                                        <p:tgtEl>
                                          <p:spTgt spid="20490"/>
                                        </p:tgtEl>
                                        <p:attrNameLst>
                                          <p:attrName>ppt_x</p:attrName>
                                        </p:attrNameLst>
                                      </p:cBhvr>
                                      <p:tavLst>
                                        <p:tav tm="0">
                                          <p:val>
                                            <p:strVal val="#ppt_x"/>
                                          </p:val>
                                        </p:tav>
                                        <p:tav tm="100000">
                                          <p:val>
                                            <p:strVal val="#ppt_x"/>
                                          </p:val>
                                        </p:tav>
                                      </p:tavLst>
                                    </p:anim>
                                    <p:anim calcmode="lin" valueType="num">
                                      <p:cBhvr additive="base">
                                        <p:cTn id="34" dur="500" fill="hold"/>
                                        <p:tgtEl>
                                          <p:spTgt spid="20490"/>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8" grpId="0"/>
      <p:bldP spid="20489" grpId="0"/>
      <p:bldP spid="20490"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730873" y="857873"/>
            <a:ext cx="5302872" cy="638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3451" b="1">
                <a:latin typeface="Times New Roman" panose="02020603050405020304" pitchFamily="18" charset="0"/>
                <a:cs typeface="Times New Roman" panose="02020603050405020304" pitchFamily="18" charset="0"/>
              </a:rPr>
              <a:t> </a:t>
            </a:r>
            <a:r>
              <a:rPr lang="en-US" altLang="vi-VN" sz="3451" b="1">
                <a:latin typeface="Times New Roman" panose="02020603050405020304" pitchFamily="18" charset="0"/>
                <a:cs typeface="Times New Roman" panose="02020603050405020304" pitchFamily="18" charset="0"/>
              </a:rPr>
              <a:t>2. Dùng</a:t>
            </a:r>
            <a:r>
              <a:rPr lang="vi-VN" altLang="vi-VN" sz="3451" b="1">
                <a:latin typeface="Times New Roman" panose="02020603050405020304" pitchFamily="18" charset="0"/>
                <a:cs typeface="Times New Roman" panose="02020603050405020304" pitchFamily="18" charset="0"/>
              </a:rPr>
              <a:t> cân </a:t>
            </a:r>
            <a:r>
              <a:rPr lang="en-US" altLang="vi-VN" sz="3451" b="1">
                <a:latin typeface="Times New Roman" panose="02020603050405020304" pitchFamily="18" charset="0"/>
                <a:cs typeface="Times New Roman" panose="02020603050405020304" pitchFamily="18" charset="0"/>
              </a:rPr>
              <a:t>điện tử</a:t>
            </a:r>
            <a:endParaRPr lang="vi-VN" altLang="vi-VN" sz="3451" b="1">
              <a:latin typeface="Times New Roman" panose="02020603050405020304" pitchFamily="18" charset="0"/>
              <a:cs typeface="Times New Roman" panose="02020603050405020304" pitchFamily="18" charset="0"/>
            </a:endParaRPr>
          </a:p>
        </p:txBody>
      </p:sp>
      <p:sp>
        <p:nvSpPr>
          <p:cNvPr id="20488" name="Text Box 8"/>
          <p:cNvSpPr txBox="1">
            <a:spLocks noChangeArrowheads="1"/>
          </p:cNvSpPr>
          <p:nvPr/>
        </p:nvSpPr>
        <p:spPr bwMode="auto">
          <a:xfrm>
            <a:off x="4971677" y="879040"/>
            <a:ext cx="7008656" cy="155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B1: Ước lượng khối lượng cần cân để chọn đơn vị thích hợp (nhấn nút “Units”.- chọn g, kg…)</a:t>
            </a:r>
          </a:p>
        </p:txBody>
      </p:sp>
      <p:sp>
        <p:nvSpPr>
          <p:cNvPr id="20489" name="Text Box 9"/>
          <p:cNvSpPr txBox="1">
            <a:spLocks noChangeArrowheads="1"/>
          </p:cNvSpPr>
          <p:nvPr/>
        </p:nvSpPr>
        <p:spPr bwMode="auto">
          <a:xfrm>
            <a:off x="4868333" y="3991784"/>
            <a:ext cx="7008657" cy="252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B3: Sử dụng kẹp hoặc găng tay để đặt bình đựng hoá chất/ dụng cụ đựng vật mẫu lên đĩa cân (tránh để dầu, mỡ… dính vào vật cần đo sẽ làm sai lệch kết quả đo.</a:t>
            </a:r>
          </a:p>
        </p:txBody>
      </p:sp>
      <p:sp>
        <p:nvSpPr>
          <p:cNvPr id="7" name="Text Box 8"/>
          <p:cNvSpPr txBox="1">
            <a:spLocks noChangeArrowheads="1"/>
          </p:cNvSpPr>
          <p:nvPr/>
        </p:nvSpPr>
        <p:spPr bwMode="auto">
          <a:xfrm>
            <a:off x="4933079" y="2435412"/>
            <a:ext cx="7008657" cy="155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3137" b="1" i="1">
                <a:solidFill>
                  <a:srgbClr val="0000FF"/>
                </a:solidFill>
                <a:latin typeface="Times New Roman" panose="02020603050405020304" pitchFamily="18" charset="0"/>
                <a:cs typeface="Times New Roman" panose="02020603050405020304" pitchFamily="18" charset="0"/>
              </a:rPr>
              <a:t>- B2: Đặt mẫu vật cần cân nhẹ nhàng trên đĩa cân (nhấn nút “TARE” để cân tự động khấu trừ khối lượng vật chứa)</a:t>
            </a:r>
          </a:p>
        </p:txBody>
      </p:sp>
      <p:pic>
        <p:nvPicPr>
          <p:cNvPr id="1331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667" y="1426883"/>
            <a:ext cx="4656667" cy="440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914015301"/>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from="(-#ppt_w/2)" to="(#ppt_x)" calcmode="lin" valueType="num">
                                      <p:cBhvr>
                                        <p:cTn id="7" dur="600" fill="hold">
                                          <p:stCondLst>
                                            <p:cond delay="0"/>
                                          </p:stCondLst>
                                        </p:cTn>
                                        <p:tgtEl>
                                          <p:spTgt spid="20484"/>
                                        </p:tgtEl>
                                        <p:attrNameLst>
                                          <p:attrName>ppt_x</p:attrName>
                                        </p:attrNameLst>
                                      </p:cBhvr>
                                    </p:anim>
                                    <p:anim from="0" to="-1.0" calcmode="lin" valueType="num">
                                      <p:cBhvr>
                                        <p:cTn id="8" dur="200" decel="50000" autoRev="1" fill="hold">
                                          <p:stCondLst>
                                            <p:cond delay="600"/>
                                          </p:stCondLst>
                                        </p:cTn>
                                        <p:tgtEl>
                                          <p:spTgt spid="20484"/>
                                        </p:tgtEl>
                                        <p:attrNameLst>
                                          <p:attrName>xshear</p:attrName>
                                        </p:attrNameLst>
                                      </p:cBhvr>
                                    </p:anim>
                                    <p:animScale>
                                      <p:cBhvr>
                                        <p:cTn id="9" dur="200" decel="100000" autoRev="1" fill="hold">
                                          <p:stCondLst>
                                            <p:cond delay="600"/>
                                          </p:stCondLst>
                                        </p:cTn>
                                        <p:tgtEl>
                                          <p:spTgt spid="20484"/>
                                        </p:tgtEl>
                                      </p:cBhvr>
                                      <p:from x="100000" y="100000"/>
                                      <p:to x="80000" y="100000"/>
                                    </p:animScale>
                                    <p:anim by="(#ppt_h/3+#ppt_w*0.1)" calcmode="lin" valueType="num">
                                      <p:cBhvr additive="sum">
                                        <p:cTn id="10" dur="200" decel="100000" autoRev="1" fill="hold">
                                          <p:stCondLst>
                                            <p:cond delay="600"/>
                                          </p:stCondLst>
                                        </p:cTn>
                                        <p:tgtEl>
                                          <p:spTgt spid="20484"/>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488"/>
                                        </p:tgtEl>
                                        <p:attrNameLst>
                                          <p:attrName>style.visibility</p:attrName>
                                        </p:attrNameLst>
                                      </p:cBhvr>
                                      <p:to>
                                        <p:strVal val="visible"/>
                                      </p:to>
                                    </p:set>
                                    <p:anim calcmode="lin" valueType="num">
                                      <p:cBhvr additive="base">
                                        <p:cTn id="15" dur="500" fill="hold"/>
                                        <p:tgtEl>
                                          <p:spTgt spid="20488"/>
                                        </p:tgtEl>
                                        <p:attrNameLst>
                                          <p:attrName>ppt_x</p:attrName>
                                        </p:attrNameLst>
                                      </p:cBhvr>
                                      <p:tavLst>
                                        <p:tav tm="0">
                                          <p:val>
                                            <p:strVal val="#ppt_x"/>
                                          </p:val>
                                        </p:tav>
                                        <p:tav tm="100000">
                                          <p:val>
                                            <p:strVal val="#ppt_x"/>
                                          </p:val>
                                        </p:tav>
                                      </p:tavLst>
                                    </p:anim>
                                    <p:anim calcmode="lin" valueType="num">
                                      <p:cBhvr additive="base">
                                        <p:cTn id="16" dur="500" fill="hold"/>
                                        <p:tgtEl>
                                          <p:spTgt spid="20488"/>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489"/>
                                        </p:tgtEl>
                                        <p:attrNameLst>
                                          <p:attrName>style.visibility</p:attrName>
                                        </p:attrNameLst>
                                      </p:cBhvr>
                                      <p:to>
                                        <p:strVal val="visible"/>
                                      </p:to>
                                    </p:set>
                                    <p:anim calcmode="lin" valueType="num">
                                      <p:cBhvr additive="base">
                                        <p:cTn id="27" dur="500" fill="hold"/>
                                        <p:tgtEl>
                                          <p:spTgt spid="20489"/>
                                        </p:tgtEl>
                                        <p:attrNameLst>
                                          <p:attrName>ppt_x</p:attrName>
                                        </p:attrNameLst>
                                      </p:cBhvr>
                                      <p:tavLst>
                                        <p:tav tm="0">
                                          <p:val>
                                            <p:strVal val="#ppt_x"/>
                                          </p:val>
                                        </p:tav>
                                        <p:tav tm="100000">
                                          <p:val>
                                            <p:strVal val="#ppt_x"/>
                                          </p:val>
                                        </p:tav>
                                      </p:tavLst>
                                    </p:anim>
                                    <p:anim calcmode="lin" valueType="num">
                                      <p:cBhvr additive="base">
                                        <p:cTn id="28" dur="500" fill="hold"/>
                                        <p:tgtEl>
                                          <p:spTgt spid="204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8" grpId="0"/>
      <p:bldP spid="20489"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3486" y="116315"/>
            <a:ext cx="8360228" cy="6392317"/>
          </a:xfrm>
          <a:prstGeom prst="rect">
            <a:avLst/>
          </a:prstGeom>
        </p:spPr>
      </p:pic>
    </p:spTree>
    <p:custDataLst>
      <p:tags r:id="rId1"/>
    </p:custDataLst>
    <p:extLst>
      <p:ext uri="{BB962C8B-B14F-4D97-AF65-F5344CB8AC3E}">
        <p14:creationId xmlns:p14="http://schemas.microsoft.com/office/powerpoint/2010/main" val="5649795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2871" t="24367" r="11874" b="14161"/>
          <a:stretch/>
        </p:blipFill>
        <p:spPr>
          <a:xfrm>
            <a:off x="245924" y="661182"/>
            <a:ext cx="11627208" cy="5339769"/>
          </a:xfrm>
          <a:prstGeom prst="rect">
            <a:avLst/>
          </a:prstGeom>
        </p:spPr>
      </p:pic>
    </p:spTree>
    <p:custDataLst>
      <p:tags r:id="rId1"/>
    </p:custDataLst>
    <p:extLst>
      <p:ext uri="{BB962C8B-B14F-4D97-AF65-F5344CB8AC3E}">
        <p14:creationId xmlns:p14="http://schemas.microsoft.com/office/powerpoint/2010/main" val="39325771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1182" y="1083212"/>
            <a:ext cx="11029071" cy="707886"/>
          </a:xfrm>
          <a:prstGeom prst="rect">
            <a:avLst/>
          </a:prstGeom>
          <a:noFill/>
        </p:spPr>
        <p:txBody>
          <a:bodyPr wrap="square" rtlCol="0">
            <a:spAutoFit/>
          </a:bodyPr>
          <a:lstStyle/>
          <a:p>
            <a:pPr algn="ctr"/>
            <a:r>
              <a:rPr lang="en-US" sz="4000" dirty="0" smtClean="0">
                <a:solidFill>
                  <a:srgbClr val="FF0000"/>
                </a:solidFill>
                <a:latin typeface="Times New Roman" panose="02020603050405020304" pitchFamily="18" charset="0"/>
                <a:cs typeface="Times New Roman" panose="02020603050405020304" pitchFamily="18" charset="0"/>
              </a:rPr>
              <a:t>Kiểm tra lại bước đo cân nặng ở bài 2!</a:t>
            </a:r>
            <a:endParaRPr lang="en-US" sz="4000" dirty="0">
              <a:solidFill>
                <a:srgbClr val="FF0000"/>
              </a:solidFill>
              <a:latin typeface="Times New Roman" panose="02020603050405020304" pitchFamily="18" charset="0"/>
              <a:cs typeface="Times New Roman" panose="02020603050405020304" pitchFamily="18" charset="0"/>
            </a:endParaRPr>
          </a:p>
        </p:txBody>
      </p:sp>
      <p:pic>
        <p:nvPicPr>
          <p:cNvPr id="5122" name="Picture 2" descr="Quái chiêu cân &amp;#39;điêu&amp;#39; tại Hà Nội: Ai cũng dính chưở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2092" y="2419325"/>
            <a:ext cx="4667250" cy="34385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017562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212912" y="1244041"/>
            <a:ext cx="11822205"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3294">
                <a:solidFill>
                  <a:schemeClr val="accent2"/>
                </a:solidFill>
                <a:latin typeface="Times New Roman" panose="02020603050405020304" pitchFamily="18" charset="0"/>
                <a:cs typeface="Times New Roman" panose="02020603050405020304" pitchFamily="18" charset="0"/>
              </a:rPr>
              <a:t>  </a:t>
            </a:r>
            <a:r>
              <a:rPr lang="en-US" altLang="vi-VN" sz="3294" b="1">
                <a:solidFill>
                  <a:schemeClr val="accent2"/>
                </a:solidFill>
                <a:latin typeface="Times New Roman" panose="02020603050405020304" pitchFamily="18" charset="0"/>
                <a:cs typeface="Times New Roman" panose="02020603050405020304" pitchFamily="18" charset="0"/>
              </a:rPr>
              <a:t>1.</a:t>
            </a:r>
            <a:r>
              <a:rPr lang="en-US" altLang="vi-VN" sz="3294">
                <a:solidFill>
                  <a:schemeClr val="accent2"/>
                </a:solidFill>
                <a:latin typeface="Times New Roman" panose="02020603050405020304" pitchFamily="18" charset="0"/>
                <a:cs typeface="Times New Roman" panose="02020603050405020304" pitchFamily="18" charset="0"/>
              </a:rPr>
              <a:t> </a:t>
            </a:r>
            <a:r>
              <a:rPr lang="en-US" altLang="vi-VN" sz="3294" b="1" i="1">
                <a:solidFill>
                  <a:schemeClr val="accent2"/>
                </a:solidFill>
                <a:latin typeface="Times New Roman" panose="02020603050405020304" pitchFamily="18" charset="0"/>
                <a:cs typeface="Times New Roman" panose="02020603050405020304" pitchFamily="18" charset="0"/>
              </a:rPr>
              <a:t>Quan sát các hình vẽ dưới đây, hãy chỉ ra đâu là cân tiểu ly, cân điện tử, cân đồng hồ, cân xách?</a:t>
            </a:r>
          </a:p>
        </p:txBody>
      </p:sp>
      <p:sp>
        <p:nvSpPr>
          <p:cNvPr id="15363" name="AutoShape 10"/>
          <p:cNvSpPr>
            <a:spLocks noChangeArrowheads="1"/>
          </p:cNvSpPr>
          <p:nvPr/>
        </p:nvSpPr>
        <p:spPr bwMode="auto">
          <a:xfrm>
            <a:off x="3120215" y="347383"/>
            <a:ext cx="5378824" cy="745813"/>
          </a:xfrm>
          <a:prstGeom prst="horizontalScroll">
            <a:avLst>
              <a:gd name="adj" fmla="val 12500"/>
            </a:avLst>
          </a:prstGeom>
          <a:solidFill>
            <a:schemeClr val="accent1"/>
          </a:solidFill>
          <a:ln w="9525">
            <a:solidFill>
              <a:schemeClr val="tx1"/>
            </a:solidFill>
            <a:round/>
            <a:headEnd/>
            <a:tailEnd/>
          </a:ln>
        </p:spPr>
        <p:txBody>
          <a:bodyPr wrap="none" lIns="106551" tIns="53275" rIns="106551" bIns="53275" anchor="ct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3294" b="1">
                <a:solidFill>
                  <a:srgbClr val="FF0000"/>
                </a:solidFill>
                <a:latin typeface="Times New Roman" panose="02020603050405020304" pitchFamily="18" charset="0"/>
                <a:cs typeface="Times New Roman" panose="02020603050405020304" pitchFamily="18" charset="0"/>
              </a:rPr>
              <a:t>LUYỆN TẬP</a:t>
            </a:r>
            <a:endParaRPr lang="vi-VN" altLang="vi-VN" sz="3294" b="1">
              <a:solidFill>
                <a:srgbClr val="FF0000"/>
              </a:solidFill>
              <a:latin typeface="Times New Roman" panose="02020603050405020304" pitchFamily="18" charset="0"/>
              <a:cs typeface="Times New Roman" panose="02020603050405020304" pitchFamily="18" charset="0"/>
            </a:endParaRPr>
          </a:p>
        </p:txBody>
      </p:sp>
      <p:sp>
        <p:nvSpPr>
          <p:cNvPr id="23567" name="Text Box 15"/>
          <p:cNvSpPr txBox="1">
            <a:spLocks noChangeArrowheads="1"/>
          </p:cNvSpPr>
          <p:nvPr/>
        </p:nvSpPr>
        <p:spPr bwMode="auto">
          <a:xfrm>
            <a:off x="366059" y="5912971"/>
            <a:ext cx="2495176"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A50021"/>
                </a:solidFill>
                <a:latin typeface="Times New Roman" panose="02020603050405020304" pitchFamily="18" charset="0"/>
                <a:cs typeface="Times New Roman" panose="02020603050405020304" pitchFamily="18" charset="0"/>
              </a:rPr>
              <a:t>Cân điện tử</a:t>
            </a:r>
            <a:endParaRPr lang="vi-VN" altLang="vi-VN" sz="2823" b="1" i="1">
              <a:solidFill>
                <a:srgbClr val="A50021"/>
              </a:solidFill>
              <a:latin typeface="Times New Roman" panose="02020603050405020304" pitchFamily="18" charset="0"/>
              <a:cs typeface="Times New Roman" panose="02020603050405020304" pitchFamily="18" charset="0"/>
            </a:endParaRPr>
          </a:p>
        </p:txBody>
      </p:sp>
      <p:sp>
        <p:nvSpPr>
          <p:cNvPr id="23568" name="Text Box 16"/>
          <p:cNvSpPr txBox="1">
            <a:spLocks noChangeArrowheads="1"/>
          </p:cNvSpPr>
          <p:nvPr/>
        </p:nvSpPr>
        <p:spPr bwMode="auto">
          <a:xfrm>
            <a:off x="3897157" y="5950324"/>
            <a:ext cx="2688167"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A50021"/>
                </a:solidFill>
                <a:latin typeface="Times New Roman" panose="02020603050405020304" pitchFamily="18" charset="0"/>
                <a:cs typeface="Times New Roman" panose="02020603050405020304" pitchFamily="18" charset="0"/>
              </a:rPr>
              <a:t>Cân đồng hồ</a:t>
            </a:r>
            <a:endParaRPr lang="vi-VN" altLang="vi-VN" sz="2823" b="1" i="1">
              <a:solidFill>
                <a:srgbClr val="A50021"/>
              </a:solidFill>
              <a:latin typeface="Times New Roman" panose="02020603050405020304" pitchFamily="18" charset="0"/>
              <a:cs typeface="Times New Roman" panose="02020603050405020304" pitchFamily="18" charset="0"/>
            </a:endParaRPr>
          </a:p>
        </p:txBody>
      </p:sp>
      <p:sp>
        <p:nvSpPr>
          <p:cNvPr id="23569" name="Text Box 17"/>
          <p:cNvSpPr txBox="1">
            <a:spLocks noChangeArrowheads="1"/>
          </p:cNvSpPr>
          <p:nvPr/>
        </p:nvSpPr>
        <p:spPr bwMode="auto">
          <a:xfrm>
            <a:off x="7107020" y="5912971"/>
            <a:ext cx="2784039"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A50021"/>
                </a:solidFill>
                <a:latin typeface="Times New Roman" panose="02020603050405020304" pitchFamily="18" charset="0"/>
                <a:cs typeface="Times New Roman" panose="02020603050405020304" pitchFamily="18" charset="0"/>
              </a:rPr>
              <a:t>Cân tiểu ly</a:t>
            </a:r>
            <a:endParaRPr lang="vi-VN" altLang="vi-VN" sz="2823" b="1" i="1">
              <a:solidFill>
                <a:srgbClr val="A50021"/>
              </a:solidFill>
              <a:latin typeface="Times New Roman" panose="02020603050405020304" pitchFamily="18" charset="0"/>
              <a:cs typeface="Times New Roman" panose="02020603050405020304" pitchFamily="18" charset="0"/>
            </a:endParaRPr>
          </a:p>
        </p:txBody>
      </p:sp>
      <p:sp>
        <p:nvSpPr>
          <p:cNvPr id="23570" name="Text Box 18"/>
          <p:cNvSpPr txBox="1">
            <a:spLocks noChangeArrowheads="1"/>
          </p:cNvSpPr>
          <p:nvPr/>
        </p:nvSpPr>
        <p:spPr bwMode="auto">
          <a:xfrm>
            <a:off x="10148795" y="5950324"/>
            <a:ext cx="2112931"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23" b="1" i="1">
                <a:solidFill>
                  <a:srgbClr val="A50021"/>
                </a:solidFill>
                <a:latin typeface="Times New Roman" panose="02020603050405020304" pitchFamily="18" charset="0"/>
                <a:cs typeface="Times New Roman" panose="02020603050405020304" pitchFamily="18" charset="0"/>
              </a:rPr>
              <a:t>Cân x</a:t>
            </a:r>
            <a:r>
              <a:rPr lang="vi-VN" altLang="vi-VN" sz="2823" b="1" i="1">
                <a:solidFill>
                  <a:srgbClr val="A50021"/>
                </a:solidFill>
                <a:latin typeface="Times New Roman" panose="02020603050405020304" pitchFamily="18" charset="0"/>
                <a:cs typeface="Times New Roman" panose="02020603050405020304" pitchFamily="18" charset="0"/>
              </a:rPr>
              <a:t>ách</a:t>
            </a:r>
          </a:p>
        </p:txBody>
      </p:sp>
      <p:sp>
        <p:nvSpPr>
          <p:cNvPr id="23573" name="Text Box 21"/>
          <p:cNvSpPr txBox="1">
            <a:spLocks noChangeArrowheads="1"/>
          </p:cNvSpPr>
          <p:nvPr/>
        </p:nvSpPr>
        <p:spPr bwMode="auto">
          <a:xfrm>
            <a:off x="4078941" y="5950324"/>
            <a:ext cx="1824069"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2823" b="1" i="1">
                <a:latin typeface="Times New Roman" panose="02020603050405020304" pitchFamily="18" charset="0"/>
                <a:cs typeface="Times New Roman" panose="02020603050405020304" pitchFamily="18" charset="0"/>
              </a:rPr>
              <a:t>Hình 2</a:t>
            </a:r>
          </a:p>
        </p:txBody>
      </p:sp>
      <p:sp>
        <p:nvSpPr>
          <p:cNvPr id="23574" name="Text Box 22"/>
          <p:cNvSpPr txBox="1">
            <a:spLocks noChangeArrowheads="1"/>
          </p:cNvSpPr>
          <p:nvPr/>
        </p:nvSpPr>
        <p:spPr bwMode="auto">
          <a:xfrm>
            <a:off x="7268882" y="5912971"/>
            <a:ext cx="1824069"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2823" b="1" i="1">
                <a:latin typeface="Times New Roman" panose="02020603050405020304" pitchFamily="18" charset="0"/>
                <a:cs typeface="Times New Roman" panose="02020603050405020304" pitchFamily="18" charset="0"/>
              </a:rPr>
              <a:t>Hình 3</a:t>
            </a:r>
          </a:p>
        </p:txBody>
      </p:sp>
      <p:sp>
        <p:nvSpPr>
          <p:cNvPr id="23575" name="Text Box 23"/>
          <p:cNvSpPr txBox="1">
            <a:spLocks noChangeArrowheads="1"/>
          </p:cNvSpPr>
          <p:nvPr/>
        </p:nvSpPr>
        <p:spPr bwMode="auto">
          <a:xfrm>
            <a:off x="10084050" y="5912971"/>
            <a:ext cx="1825314"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2823" b="1" i="1">
                <a:latin typeface="Times New Roman" panose="02020603050405020304" pitchFamily="18" charset="0"/>
                <a:cs typeface="Times New Roman" panose="02020603050405020304" pitchFamily="18" charset="0"/>
              </a:rPr>
              <a:t>Hình 4</a:t>
            </a:r>
          </a:p>
        </p:txBody>
      </p:sp>
      <p:pic>
        <p:nvPicPr>
          <p:cNvPr id="15371" name="Picture 24" descr="can dien t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24" y="2886138"/>
            <a:ext cx="3137647" cy="29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25" descr="can dong h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0717" y="2886138"/>
            <a:ext cx="3168774" cy="29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26" descr="%3Fdo%3Dproduct%26dtd%3Dthumbnail%26id%3D21172%26w%3D200%26h%3D200">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57765" y="2700619"/>
            <a:ext cx="2734235" cy="2969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Picture 27" descr="cantieul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0266" y="2750422"/>
            <a:ext cx="3193676" cy="2919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1" name="Text Box 29"/>
          <p:cNvSpPr txBox="1">
            <a:spLocks noChangeArrowheads="1"/>
          </p:cNvSpPr>
          <p:nvPr/>
        </p:nvSpPr>
        <p:spPr bwMode="auto">
          <a:xfrm>
            <a:off x="481854" y="5972736"/>
            <a:ext cx="1824068" cy="54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spcBef>
                <a:spcPct val="20000"/>
              </a:spcBef>
              <a:buChar char="•"/>
              <a:defRPr sz="4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4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36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3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3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3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2823" b="1" i="1">
                <a:latin typeface="Times New Roman" panose="02020603050405020304" pitchFamily="18" charset="0"/>
                <a:cs typeface="Times New Roman" panose="02020603050405020304" pitchFamily="18" charset="0"/>
              </a:rPr>
              <a:t>Hình </a:t>
            </a:r>
            <a:r>
              <a:rPr lang="en-US" altLang="vi-VN" sz="2823" b="1" i="1">
                <a:latin typeface="Times New Roman" panose="02020603050405020304" pitchFamily="18" charset="0"/>
                <a:cs typeface="Times New Roman" panose="02020603050405020304" pitchFamily="18" charset="0"/>
              </a:rPr>
              <a:t>1</a:t>
            </a:r>
            <a:endParaRPr lang="vi-VN" altLang="vi-VN" sz="2823" b="1" i="1">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26778873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23581"/>
                                        </p:tgtEl>
                                      </p:cBhvr>
                                    </p:animEffect>
                                    <p:set>
                                      <p:cBhvr>
                                        <p:cTn id="7" dur="1" fill="hold">
                                          <p:stCondLst>
                                            <p:cond delay="499"/>
                                          </p:stCondLst>
                                        </p:cTn>
                                        <p:tgtEl>
                                          <p:spTgt spid="23581"/>
                                        </p:tgtEl>
                                        <p:attrNameLst>
                                          <p:attrName>style.visibility</p:attrName>
                                        </p:attrNameLst>
                                      </p:cBhvr>
                                      <p:to>
                                        <p:strVal val="hidden"/>
                                      </p:to>
                                    </p:set>
                                  </p:childTnLst>
                                </p:cTn>
                              </p:par>
                              <p:par>
                                <p:cTn id="8" presetID="3" presetClass="entr" presetSubtype="10" fill="hold" grpId="0" nodeType="withEffect">
                                  <p:stCondLst>
                                    <p:cond delay="0"/>
                                  </p:stCondLst>
                                  <p:childTnLst>
                                    <p:set>
                                      <p:cBhvr>
                                        <p:cTn id="9" dur="1" fill="hold">
                                          <p:stCondLst>
                                            <p:cond delay="0"/>
                                          </p:stCondLst>
                                        </p:cTn>
                                        <p:tgtEl>
                                          <p:spTgt spid="23567"/>
                                        </p:tgtEl>
                                        <p:attrNameLst>
                                          <p:attrName>style.visibility</p:attrName>
                                        </p:attrNameLst>
                                      </p:cBhvr>
                                      <p:to>
                                        <p:strVal val="visible"/>
                                      </p:to>
                                    </p:set>
                                    <p:animEffect transition="in" filter="blinds(horizontal)">
                                      <p:cBhvr>
                                        <p:cTn id="10" dur="500"/>
                                        <p:tgtEl>
                                          <p:spTgt spid="2356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xit" presetSubtype="10" fill="hold" grpId="0" nodeType="clickEffect">
                                  <p:stCondLst>
                                    <p:cond delay="0"/>
                                  </p:stCondLst>
                                  <p:childTnLst>
                                    <p:animEffect transition="out" filter="blinds(horizontal)">
                                      <p:cBhvr>
                                        <p:cTn id="14" dur="500"/>
                                        <p:tgtEl>
                                          <p:spTgt spid="23573"/>
                                        </p:tgtEl>
                                      </p:cBhvr>
                                    </p:animEffect>
                                    <p:set>
                                      <p:cBhvr>
                                        <p:cTn id="15" dur="1" fill="hold">
                                          <p:stCondLst>
                                            <p:cond delay="499"/>
                                          </p:stCondLst>
                                        </p:cTn>
                                        <p:tgtEl>
                                          <p:spTgt spid="23573"/>
                                        </p:tgtEl>
                                        <p:attrNameLst>
                                          <p:attrName>style.visibility</p:attrName>
                                        </p:attrNameLst>
                                      </p:cBhvr>
                                      <p:to>
                                        <p:strVal val="hidden"/>
                                      </p:to>
                                    </p:set>
                                  </p:childTnLst>
                                </p:cTn>
                              </p:par>
                              <p:par>
                                <p:cTn id="16" presetID="3" presetClass="entr" presetSubtype="10" fill="hold" grpId="0" nodeType="withEffect">
                                  <p:stCondLst>
                                    <p:cond delay="0"/>
                                  </p:stCondLst>
                                  <p:childTnLst>
                                    <p:set>
                                      <p:cBhvr>
                                        <p:cTn id="17" dur="1" fill="hold">
                                          <p:stCondLst>
                                            <p:cond delay="0"/>
                                          </p:stCondLst>
                                        </p:cTn>
                                        <p:tgtEl>
                                          <p:spTgt spid="23568"/>
                                        </p:tgtEl>
                                        <p:attrNameLst>
                                          <p:attrName>style.visibility</p:attrName>
                                        </p:attrNameLst>
                                      </p:cBhvr>
                                      <p:to>
                                        <p:strVal val="visible"/>
                                      </p:to>
                                    </p:set>
                                    <p:animEffect transition="in" filter="blinds(horizontal)">
                                      <p:cBhvr>
                                        <p:cTn id="18" dur="500"/>
                                        <p:tgtEl>
                                          <p:spTgt spid="2356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xit" presetSubtype="10" fill="hold" grpId="0" nodeType="clickEffect">
                                  <p:stCondLst>
                                    <p:cond delay="0"/>
                                  </p:stCondLst>
                                  <p:childTnLst>
                                    <p:animEffect transition="out" filter="blinds(horizontal)">
                                      <p:cBhvr>
                                        <p:cTn id="22" dur="500"/>
                                        <p:tgtEl>
                                          <p:spTgt spid="23574"/>
                                        </p:tgtEl>
                                      </p:cBhvr>
                                    </p:animEffect>
                                    <p:set>
                                      <p:cBhvr>
                                        <p:cTn id="23" dur="1" fill="hold">
                                          <p:stCondLst>
                                            <p:cond delay="499"/>
                                          </p:stCondLst>
                                        </p:cTn>
                                        <p:tgtEl>
                                          <p:spTgt spid="23574"/>
                                        </p:tgtEl>
                                        <p:attrNameLst>
                                          <p:attrName>style.visibility</p:attrName>
                                        </p:attrNameLst>
                                      </p:cBhvr>
                                      <p:to>
                                        <p:strVal val="hidden"/>
                                      </p:to>
                                    </p:set>
                                  </p:childTnLst>
                                </p:cTn>
                              </p:par>
                              <p:par>
                                <p:cTn id="24" presetID="3" presetClass="entr" presetSubtype="10" fill="hold" grpId="0" nodeType="withEffect">
                                  <p:stCondLst>
                                    <p:cond delay="0"/>
                                  </p:stCondLst>
                                  <p:childTnLst>
                                    <p:set>
                                      <p:cBhvr>
                                        <p:cTn id="25" dur="1" fill="hold">
                                          <p:stCondLst>
                                            <p:cond delay="0"/>
                                          </p:stCondLst>
                                        </p:cTn>
                                        <p:tgtEl>
                                          <p:spTgt spid="23569"/>
                                        </p:tgtEl>
                                        <p:attrNameLst>
                                          <p:attrName>style.visibility</p:attrName>
                                        </p:attrNameLst>
                                      </p:cBhvr>
                                      <p:to>
                                        <p:strVal val="visible"/>
                                      </p:to>
                                    </p:set>
                                    <p:animEffect transition="in" filter="blinds(horizontal)">
                                      <p:cBhvr>
                                        <p:cTn id="26" dur="500"/>
                                        <p:tgtEl>
                                          <p:spTgt spid="2356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xit" presetSubtype="10" fill="hold" grpId="0" nodeType="clickEffect">
                                  <p:stCondLst>
                                    <p:cond delay="0"/>
                                  </p:stCondLst>
                                  <p:childTnLst>
                                    <p:animEffect transition="out" filter="blinds(horizontal)">
                                      <p:cBhvr>
                                        <p:cTn id="30" dur="500"/>
                                        <p:tgtEl>
                                          <p:spTgt spid="23575"/>
                                        </p:tgtEl>
                                      </p:cBhvr>
                                    </p:animEffect>
                                    <p:set>
                                      <p:cBhvr>
                                        <p:cTn id="31" dur="1" fill="hold">
                                          <p:stCondLst>
                                            <p:cond delay="499"/>
                                          </p:stCondLst>
                                        </p:cTn>
                                        <p:tgtEl>
                                          <p:spTgt spid="23575"/>
                                        </p:tgtEl>
                                        <p:attrNameLst>
                                          <p:attrName>style.visibility</p:attrName>
                                        </p:attrNameLst>
                                      </p:cBhvr>
                                      <p:to>
                                        <p:strVal val="hidden"/>
                                      </p:to>
                                    </p:set>
                                  </p:childTnLst>
                                </p:cTn>
                              </p:par>
                              <p:par>
                                <p:cTn id="32" presetID="3" presetClass="entr" presetSubtype="10" fill="hold" grpId="0" nodeType="withEffect">
                                  <p:stCondLst>
                                    <p:cond delay="0"/>
                                  </p:stCondLst>
                                  <p:childTnLst>
                                    <p:set>
                                      <p:cBhvr>
                                        <p:cTn id="33" dur="1" fill="hold">
                                          <p:stCondLst>
                                            <p:cond delay="0"/>
                                          </p:stCondLst>
                                        </p:cTn>
                                        <p:tgtEl>
                                          <p:spTgt spid="23570"/>
                                        </p:tgtEl>
                                        <p:attrNameLst>
                                          <p:attrName>style.visibility</p:attrName>
                                        </p:attrNameLst>
                                      </p:cBhvr>
                                      <p:to>
                                        <p:strVal val="visible"/>
                                      </p:to>
                                    </p:set>
                                    <p:animEffect transition="in" filter="blinds(horizontal)">
                                      <p:cBhvr>
                                        <p:cTn id="34" dur="500"/>
                                        <p:tgtEl>
                                          <p:spTgt spid="23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7" grpId="0"/>
      <p:bldP spid="23568" grpId="0"/>
      <p:bldP spid="23569" grpId="0"/>
      <p:bldP spid="23570" grpId="0"/>
      <p:bldP spid="23573" grpId="0"/>
      <p:bldP spid="23574" grpId="0"/>
      <p:bldP spid="23575" grpId="0"/>
      <p:bldP spid="2358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F85761-DEB3-44FC-B645-AAC7276D819C}"/>
              </a:ext>
            </a:extLst>
          </p:cNvPr>
          <p:cNvSpPr>
            <a:spLocks noChangeArrowheads="1"/>
          </p:cNvSpPr>
          <p:nvPr/>
        </p:nvSpPr>
        <p:spPr bwMode="auto">
          <a:xfrm>
            <a:off x="674844" y="747986"/>
            <a:ext cx="10955618" cy="4148059"/>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p>
            <a:pPr>
              <a:defRPr/>
            </a:pPr>
            <a:r>
              <a:rPr lang="vi-VN" sz="3765" b="1" dirty="0">
                <a:latin typeface="Times New Roman" panose="02020603050405020304" pitchFamily="18" charset="0"/>
                <a:cs typeface="Times New Roman" panose="02020603050405020304" pitchFamily="18" charset="0"/>
              </a:rPr>
              <a:t>Câu 2: Khi mua trái cây ở chợ, loại cân thích hợp là</a:t>
            </a:r>
          </a:p>
          <a:p>
            <a:pPr>
              <a:defRPr/>
            </a:pP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A. cân tạ.                       </a:t>
            </a: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B. cân Roberval.          </a:t>
            </a:r>
            <a:endParaRPr lang="en-US" sz="3765" b="1" dirty="0">
              <a:latin typeface="Times New Roman" panose="02020603050405020304" pitchFamily="18" charset="0"/>
              <a:cs typeface="Times New Roman" panose="02020603050405020304" pitchFamily="18" charset="0"/>
            </a:endParaRPr>
          </a:p>
          <a:p>
            <a:pPr>
              <a:defRPr/>
            </a:pP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C. cân đồng hồ.             </a:t>
            </a: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D. cân tiểu li.</a:t>
            </a:r>
          </a:p>
          <a:p>
            <a:pPr>
              <a:defRPr/>
            </a:pPr>
            <a:r>
              <a:rPr lang="vi-VN" sz="3765" b="1" dirty="0">
                <a:latin typeface="Times New Roman" panose="02020603050405020304" pitchFamily="18" charset="0"/>
                <a:cs typeface="Times New Roman" panose="02020603050405020304" pitchFamily="18" charset="0"/>
              </a:rPr>
              <a:t>Câu 3: Loại cân thích hợp để sử dụng cân vàng, bạc ở các tiệm vàng là</a:t>
            </a:r>
          </a:p>
          <a:p>
            <a:pPr>
              <a:defRPr/>
            </a:pP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A. cân tạ                      </a:t>
            </a: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B. cân đòn                     </a:t>
            </a: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C. cân đồng hồ.         </a:t>
            </a:r>
            <a:r>
              <a:rPr lang="en-US" sz="3765" b="1" dirty="0">
                <a:latin typeface="Times New Roman" panose="02020603050405020304" pitchFamily="18" charset="0"/>
                <a:cs typeface="Times New Roman" panose="02020603050405020304" pitchFamily="18" charset="0"/>
              </a:rPr>
              <a:t>			</a:t>
            </a:r>
            <a:r>
              <a:rPr lang="vi-VN" sz="3765" b="1" dirty="0">
                <a:latin typeface="Times New Roman" panose="02020603050405020304" pitchFamily="18" charset="0"/>
                <a:cs typeface="Times New Roman" panose="02020603050405020304" pitchFamily="18" charset="0"/>
              </a:rPr>
              <a:t>D. cân tiểu li.</a:t>
            </a:r>
          </a:p>
        </p:txBody>
      </p:sp>
      <p:sp>
        <p:nvSpPr>
          <p:cNvPr id="5" name="Oval 4">
            <a:extLst>
              <a:ext uri="{FF2B5EF4-FFF2-40B4-BE49-F238E27FC236}">
                <a16:creationId xmlns:a16="http://schemas.microsoft.com/office/drawing/2014/main" id="{42D2EBF6-A4C4-480E-B67E-2172BFA3F8E5}"/>
              </a:ext>
            </a:extLst>
          </p:cNvPr>
          <p:cNvSpPr/>
          <p:nvPr/>
        </p:nvSpPr>
        <p:spPr>
          <a:xfrm>
            <a:off x="1492854" y="1961030"/>
            <a:ext cx="616324" cy="6063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sp>
        <p:nvSpPr>
          <p:cNvPr id="6" name="Oval 5">
            <a:extLst>
              <a:ext uri="{FF2B5EF4-FFF2-40B4-BE49-F238E27FC236}">
                <a16:creationId xmlns:a16="http://schemas.microsoft.com/office/drawing/2014/main" id="{EEBF8F1C-594B-4082-B93D-6AC71E4848FE}"/>
              </a:ext>
            </a:extLst>
          </p:cNvPr>
          <p:cNvSpPr/>
          <p:nvPr/>
        </p:nvSpPr>
        <p:spPr>
          <a:xfrm>
            <a:off x="7984438" y="4285947"/>
            <a:ext cx="621304" cy="61009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412"/>
          </a:p>
        </p:txBody>
      </p:sp>
    </p:spTree>
    <p:custDataLst>
      <p:tags r:id="rId1"/>
    </p:custDataLst>
    <p:extLst>
      <p:ext uri="{BB962C8B-B14F-4D97-AF65-F5344CB8AC3E}">
        <p14:creationId xmlns:p14="http://schemas.microsoft.com/office/powerpoint/2010/main" val="31169071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1063" y="1079192"/>
            <a:ext cx="7995473" cy="3046988"/>
          </a:xfrm>
          <a:prstGeom prst="rect">
            <a:avLst/>
          </a:prstGeom>
          <a:solidFill>
            <a:schemeClr val="accent5"/>
          </a:solidFill>
        </p:spPr>
        <p:txBody>
          <a:bodyPr wrap="square" rtlCol="0">
            <a:spAutoFit/>
          </a:bodyPr>
          <a:lstStyle/>
          <a:p>
            <a:pPr algn="ctr">
              <a:lnSpc>
                <a:spcPct val="150000"/>
              </a:lnSpc>
            </a:pPr>
            <a:r>
              <a:rPr lang="en-U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CHỦ ĐỀ 2. CÁC PHÉP ĐO</a:t>
            </a:r>
          </a:p>
          <a:p>
            <a:pPr algn="ctr">
              <a:lnSpc>
                <a:spcPct val="150000"/>
              </a:lnSpc>
            </a:pP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TIẾT 8+9+10+</a:t>
            </a:r>
            <a:r>
              <a:rPr lang="vi-VN"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11+12</a:t>
            </a: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+13. </a:t>
            </a:r>
            <a:endParaRPr lang="vi-VN"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en-US" sz="3200"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3. ĐO CHIỀU DÀI, KHỐI LƯỢNG VÀ THỜI GIAN</a:t>
            </a:r>
            <a:endParaRPr lang="en-US" sz="3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9235440" y="6152606"/>
            <a:ext cx="2956560" cy="7053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KHTN 6</a:t>
            </a:r>
            <a:endParaRPr lang="en-US" dirty="0"/>
          </a:p>
        </p:txBody>
      </p:sp>
    </p:spTree>
    <p:custDataLst>
      <p:tags r:id="rId1"/>
    </p:custDataLst>
    <p:extLst>
      <p:ext uri="{BB962C8B-B14F-4D97-AF65-F5344CB8AC3E}">
        <p14:creationId xmlns:p14="http://schemas.microsoft.com/office/powerpoint/2010/main" val="755041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4000" r="-4000"/>
          </a:stretch>
        </a:blipFill>
        <a:effectLst/>
      </p:bgPr>
    </p:bg>
    <p:spTree>
      <p:nvGrpSpPr>
        <p:cNvPr id="1" name=""/>
        <p:cNvGrpSpPr/>
        <p:nvPr/>
      </p:nvGrpSpPr>
      <p:grpSpPr>
        <a:xfrm>
          <a:off x="0" y="0"/>
          <a:ext cx="0" cy="0"/>
          <a:chOff x="0" y="0"/>
          <a:chExt cx="0" cy="0"/>
        </a:xfrm>
      </p:grpSpPr>
      <p:sp>
        <p:nvSpPr>
          <p:cNvPr id="4" name="TextBox 3"/>
          <p:cNvSpPr txBox="1"/>
          <p:nvPr/>
        </p:nvSpPr>
        <p:spPr>
          <a:xfrm>
            <a:off x="2644725" y="253218"/>
            <a:ext cx="7610622" cy="707886"/>
          </a:xfrm>
          <a:prstGeom prst="rect">
            <a:avLst/>
          </a:prstGeom>
          <a:noFill/>
        </p:spPr>
        <p:txBody>
          <a:bodyPr wrap="square" rtlCol="0">
            <a:spAutoFit/>
          </a:bodyPr>
          <a:lstStyle/>
          <a:p>
            <a:pPr algn="ctr"/>
            <a:r>
              <a:rPr lang="en-US" sz="4000" b="1" dirty="0" smtClean="0">
                <a:latin typeface="Times New Roman" panose="02020603050405020304" pitchFamily="18" charset="0"/>
                <a:cs typeface="Times New Roman" panose="02020603050405020304" pitchFamily="18" charset="0"/>
              </a:rPr>
              <a:t>IV. ĐO THỜI GIAN</a:t>
            </a:r>
            <a:endParaRPr lang="en-US" sz="40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8168395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27379" t="23288" r="27798" b="11674"/>
          <a:stretch/>
        </p:blipFill>
        <p:spPr>
          <a:xfrm>
            <a:off x="1899139" y="0"/>
            <a:ext cx="8068504" cy="6582199"/>
          </a:xfrm>
          <a:prstGeom prst="rect">
            <a:avLst/>
          </a:prstGeom>
        </p:spPr>
      </p:pic>
    </p:spTree>
    <p:custDataLst>
      <p:tags r:id="rId1"/>
    </p:custDataLst>
    <p:extLst>
      <p:ext uri="{BB962C8B-B14F-4D97-AF65-F5344CB8AC3E}">
        <p14:creationId xmlns:p14="http://schemas.microsoft.com/office/powerpoint/2010/main" val="18394948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44CFF5-9761-4BC7-8910-EEEAF3A7624C}"/>
              </a:ext>
            </a:extLst>
          </p:cNvPr>
          <p:cNvSpPr/>
          <p:nvPr/>
        </p:nvSpPr>
        <p:spPr>
          <a:xfrm>
            <a:off x="253218" y="1055077"/>
            <a:ext cx="11127545" cy="5741734"/>
          </a:xfrm>
          <a:prstGeom prst="rect">
            <a:avLst/>
          </a:prstGeom>
          <a:blipFill dpi="0" rotWithShape="1">
            <a:blip r:embed="rId4">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val="0"/>
                </a:ext>
                <a:ext uri="{837473B0-CC2E-450A-ABE3-18F120FF3D39}">
                  <a1611:picAttrSrcUrl xmlns="" xmlns:a1611="http://schemas.microsoft.com/office/drawing/2016/11/main" r:id="rId6"/>
                </a:ext>
              </a:extLst>
            </a:blip>
            <a:srcRect/>
            <a:stretch>
              <a:fillRect l="-13162" r="-13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3E7EEEC-93A4-479C-B4F8-179113B45E59}"/>
              </a:ext>
            </a:extLst>
          </p:cNvPr>
          <p:cNvSpPr txBox="1"/>
          <p:nvPr/>
        </p:nvSpPr>
        <p:spPr>
          <a:xfrm>
            <a:off x="73981" y="92864"/>
            <a:ext cx="12192000" cy="646331"/>
          </a:xfrm>
          <a:prstGeom prst="rect">
            <a:avLst/>
          </a:prstGeom>
          <a:noFill/>
        </p:spPr>
        <p:txBody>
          <a:bodyPr wrap="square" rtlCol="0">
            <a:spAutoFit/>
          </a:bodyPr>
          <a:lstStyle/>
          <a:p>
            <a:pPr algn="ctr"/>
            <a:r>
              <a:rPr lang="en-US" sz="3600" dirty="0">
                <a:solidFill>
                  <a:srgbClr val="FF0000"/>
                </a:solidFill>
                <a:latin typeface="A3.BoosterNextFYBlackRegular-Sa" panose="02000A03000000020004" pitchFamily="2" charset="0"/>
              </a:rPr>
              <a:t>ĐƠN VỊ ĐO THỜI GIAN</a:t>
            </a:r>
          </a:p>
        </p:txBody>
      </p:sp>
      <p:sp>
        <p:nvSpPr>
          <p:cNvPr id="11" name="TextBox 10">
            <a:extLst>
              <a:ext uri="{FF2B5EF4-FFF2-40B4-BE49-F238E27FC236}">
                <a16:creationId xmlns:a16="http://schemas.microsoft.com/office/drawing/2014/main" id="{7DA5D292-9417-462E-960B-BD2A367889A4}"/>
              </a:ext>
            </a:extLst>
          </p:cNvPr>
          <p:cNvSpPr txBox="1"/>
          <p:nvPr/>
        </p:nvSpPr>
        <p:spPr>
          <a:xfrm>
            <a:off x="6329779" y="1154835"/>
            <a:ext cx="5783802" cy="5016758"/>
          </a:xfrm>
          <a:prstGeom prst="rect">
            <a:avLst/>
          </a:prstGeom>
          <a:noFill/>
        </p:spPr>
        <p:txBody>
          <a:bodyPr wrap="square" rtlCol="0">
            <a:spAutoFit/>
          </a:bodyPr>
          <a:lstStyle/>
          <a:p>
            <a:pPr marL="571500" indent="-571500" algn="just">
              <a:buFont typeface="Wingdings" panose="05000000000000000000" pitchFamily="2" charset="2"/>
              <a:buChar char="ü"/>
            </a:pPr>
            <a:r>
              <a:rPr lang="en-US" sz="3200" b="1" i="1" u="sng">
                <a:solidFill>
                  <a:srgbClr val="FFFFFF"/>
                </a:solidFill>
                <a:latin typeface="A3.NotoSans-San" panose="020B0502040504020204" pitchFamily="34" charset="0"/>
                <a:ea typeface="A3.NotoSans-San" panose="020B0502040504020204" pitchFamily="34" charset="0"/>
                <a:cs typeface="A3.NotoSans-San" panose="020B0502040504020204" pitchFamily="34" charset="0"/>
              </a:rPr>
              <a:t>giây (s)</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1 phút (min) = 60s</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1 giờ (h) = 60 phút</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1 ngày đêm = 24 giờ</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Tuần</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Tháng</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Năm dương lịch</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Thập niên</a:t>
            </a:r>
          </a:p>
          <a:p>
            <a:pPr marL="571500" indent="-571500" algn="just">
              <a:buFont typeface="Wingdings" panose="05000000000000000000" pitchFamily="2" charset="2"/>
              <a:buChar char="ü"/>
            </a:pPr>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Thế kỉ</a:t>
            </a:r>
          </a:p>
          <a:p>
            <a:pPr algn="just"/>
            <a:r>
              <a:rPr lang="en-US" sz="320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a:t>
            </a:r>
          </a:p>
        </p:txBody>
      </p:sp>
      <p:sp>
        <p:nvSpPr>
          <p:cNvPr id="12" name="TextBox 11">
            <a:extLst>
              <a:ext uri="{FF2B5EF4-FFF2-40B4-BE49-F238E27FC236}">
                <a16:creationId xmlns:a16="http://schemas.microsoft.com/office/drawing/2014/main" id="{04796FF1-A47B-41C2-AFE5-90BE6BABB71B}"/>
              </a:ext>
            </a:extLst>
          </p:cNvPr>
          <p:cNvSpPr txBox="1"/>
          <p:nvPr/>
        </p:nvSpPr>
        <p:spPr>
          <a:xfrm>
            <a:off x="1177386" y="1260972"/>
            <a:ext cx="5627209" cy="4031873"/>
          </a:xfrm>
          <a:prstGeom prst="rect">
            <a:avLst/>
          </a:prstGeom>
          <a:noFill/>
        </p:spPr>
        <p:txBody>
          <a:bodyPr wrap="square" rtlCol="0">
            <a:spAutoFit/>
          </a:bodyPr>
          <a:lstStyle/>
          <a:p>
            <a:pPr marL="571500" indent="-571500" algn="just">
              <a:buFont typeface="Wingdings" panose="05000000000000000000" pitchFamily="2" charset="2"/>
              <a:buChar char="ü"/>
            </a:pPr>
            <a:r>
              <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1 phân = 15s</a:t>
            </a:r>
          </a:p>
          <a:p>
            <a:pPr marL="571500" indent="-571500" algn="just">
              <a:buFont typeface="Wingdings" panose="05000000000000000000" pitchFamily="2" charset="2"/>
              <a:buChar char="ü"/>
            </a:pPr>
            <a:r>
              <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1 khắc = 15 phút</a:t>
            </a:r>
          </a:p>
          <a:p>
            <a:pPr marL="571500" indent="-571500" algn="just">
              <a:buFont typeface="Wingdings" panose="05000000000000000000" pitchFamily="2" charset="2"/>
              <a:buChar char="ü"/>
            </a:pPr>
            <a:r>
              <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1 canh = 2 giờ</a:t>
            </a:r>
          </a:p>
          <a:p>
            <a:pPr marL="571500" indent="-571500" algn="just">
              <a:buFont typeface="Wingdings" panose="05000000000000000000" pitchFamily="2" charset="2"/>
              <a:buChar char="ü"/>
            </a:pPr>
            <a:r>
              <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Tuần trăng</a:t>
            </a:r>
          </a:p>
          <a:p>
            <a:pPr marL="571500" indent="-571500" algn="just">
              <a:buFont typeface="Wingdings" panose="05000000000000000000" pitchFamily="2" charset="2"/>
              <a:buChar char="ü"/>
            </a:pPr>
            <a:r>
              <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Năm âm lịch</a:t>
            </a:r>
          </a:p>
          <a:p>
            <a:pPr algn="just"/>
            <a:r>
              <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rPr>
              <a:t>……</a:t>
            </a:r>
          </a:p>
          <a:p>
            <a:pPr marL="571500" indent="-571500" algn="just">
              <a:buFont typeface="Wingdings" panose="05000000000000000000" pitchFamily="2" charset="2"/>
              <a:buChar char="ü"/>
            </a:pPr>
            <a:endPar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endParaRPr>
          </a:p>
          <a:p>
            <a:pPr marL="571500" indent="-571500" algn="just">
              <a:buFont typeface="Wingdings" panose="05000000000000000000" pitchFamily="2" charset="2"/>
              <a:buChar char="ü"/>
            </a:pPr>
            <a:endParaRPr lang="en-US" sz="3200" dirty="0">
              <a:solidFill>
                <a:schemeClr val="bg1"/>
              </a:solidFill>
              <a:latin typeface="A3.NotoSans-San" panose="020B0502040504020204" pitchFamily="34" charset="0"/>
              <a:ea typeface="A3.NotoSans-San" panose="020B0502040504020204" pitchFamily="34" charset="0"/>
              <a:cs typeface="A3.NotoSans-San" panose="020B0502040504020204" pitchFamily="34" charset="0"/>
            </a:endParaRPr>
          </a:p>
        </p:txBody>
      </p:sp>
    </p:spTree>
    <p:custDataLst>
      <p:tags r:id="rId1"/>
    </p:custDataLst>
    <p:extLst>
      <p:ext uri="{BB962C8B-B14F-4D97-AF65-F5344CB8AC3E}">
        <p14:creationId xmlns:p14="http://schemas.microsoft.com/office/powerpoint/2010/main" val="26493860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200" fill="hold"/>
                                        <p:tgtEl>
                                          <p:spTgt spid="2"/>
                                        </p:tgtEl>
                                      </p:cBhvr>
                                      <p:by x="150000" y="150000"/>
                                    </p:animScale>
                                  </p:childTnLst>
                                </p:cTn>
                              </p:par>
                              <p:par>
                                <p:cTn id="7" presetID="2" presetClass="entr" presetSubtype="4" decel="100000" fill="hold" grpId="0" nodeType="withEffect">
                                  <p:stCondLst>
                                    <p:cond delay="0"/>
                                  </p:stCondLst>
                                  <p:iterate type="lt">
                                    <p:tmPct val="4000"/>
                                  </p:iterate>
                                  <p:childTnLst>
                                    <p:set>
                                      <p:cBhvr>
                                        <p:cTn id="8" dur="1" fill="hold">
                                          <p:stCondLst>
                                            <p:cond delay="0"/>
                                          </p:stCondLst>
                                        </p:cTn>
                                        <p:tgtEl>
                                          <p:spTgt spid="11"/>
                                        </p:tgtEl>
                                        <p:attrNameLst>
                                          <p:attrName>style.visibility</p:attrName>
                                        </p:attrNameLst>
                                      </p:cBhvr>
                                      <p:to>
                                        <p:strVal val="visible"/>
                                      </p:to>
                                    </p:set>
                                    <p:anim calcmode="lin" valueType="num">
                                      <p:cBhvr additive="base">
                                        <p:cTn id="9" dur="500" fill="hold"/>
                                        <p:tgtEl>
                                          <p:spTgt spid="11"/>
                                        </p:tgtEl>
                                        <p:attrNameLst>
                                          <p:attrName>ppt_x</p:attrName>
                                        </p:attrNameLst>
                                      </p:cBhvr>
                                      <p:tavLst>
                                        <p:tav tm="0">
                                          <p:val>
                                            <p:strVal val="#ppt_x"/>
                                          </p:val>
                                        </p:tav>
                                        <p:tav tm="100000">
                                          <p:val>
                                            <p:strVal val="#ppt_x"/>
                                          </p:val>
                                        </p:tav>
                                      </p:tavLst>
                                    </p:anim>
                                    <p:anim calcmode="lin" valueType="num">
                                      <p:cBhvr additive="base">
                                        <p:cTn id="1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decel="100000" fill="hold" grpId="0" nodeType="clickEffect">
                                  <p:stCondLst>
                                    <p:cond delay="0"/>
                                  </p:stCondLst>
                                  <p:iterate type="lt">
                                    <p:tmPct val="4000"/>
                                  </p:iterate>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9AAD66-1429-4A55-B9EA-E1DB51BA9C77}"/>
              </a:ext>
            </a:extLst>
          </p:cNvPr>
          <p:cNvSpPr/>
          <p:nvPr/>
        </p:nvSpPr>
        <p:spPr>
          <a:xfrm>
            <a:off x="440678" y="727358"/>
            <a:ext cx="3387437" cy="2493819"/>
          </a:xfrm>
          <a:prstGeom prst="rect">
            <a:avLst/>
          </a:prstGeom>
          <a:blipFill dpi="0" rotWithShape="1">
            <a:blip r:embed="rId4">
              <a:extLst>
                <a:ext uri="{28A0092B-C50C-407E-A947-70E740481C1C}">
                  <a14:useLocalDpi xmlns:a14="http://schemas.microsoft.com/office/drawing/2010/main" val="0"/>
                </a:ext>
              </a:extLst>
            </a:blip>
            <a:srcRect/>
            <a:stretch>
              <a:fillRect l="-27181" t="-362" r="-3787" b="362"/>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ADEAFEC-A287-41D7-8A41-049CDC5F625C}"/>
              </a:ext>
            </a:extLst>
          </p:cNvPr>
          <p:cNvSpPr/>
          <p:nvPr/>
        </p:nvSpPr>
        <p:spPr>
          <a:xfrm>
            <a:off x="6593546" y="727359"/>
            <a:ext cx="2355535" cy="4865753"/>
          </a:xfrm>
          <a:prstGeom prst="rect">
            <a:avLst/>
          </a:prstGeom>
          <a:blipFill dpi="0" rotWithShape="1">
            <a:blip r:embed="rId5">
              <a:extLst>
                <a:ext uri="{28A0092B-C50C-407E-A947-70E740481C1C}">
                  <a14:useLocalDpi xmlns:a14="http://schemas.microsoft.com/office/drawing/2010/main" val="0"/>
                </a:ext>
                <a:ext uri="{837473B0-CC2E-450A-ABE3-18F120FF3D39}">
                  <a1611:picAttrSrcUrl xmlns="" xmlns:a1611="http://schemas.microsoft.com/office/drawing/2016/11/main" r:id="rId6"/>
                </a:ext>
              </a:extLst>
            </a:blip>
            <a:srcRect/>
            <a:stretch>
              <a:fillRect t="1560" b="161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960AC67-D465-40AD-B5F5-2262748C58EB}"/>
              </a:ext>
            </a:extLst>
          </p:cNvPr>
          <p:cNvSpPr/>
          <p:nvPr/>
        </p:nvSpPr>
        <p:spPr>
          <a:xfrm>
            <a:off x="9032209" y="727358"/>
            <a:ext cx="2732416" cy="4865753"/>
          </a:xfrm>
          <a:prstGeom prst="rect">
            <a:avLst/>
          </a:prstGeom>
          <a:blipFill dpi="0" rotWithShape="1">
            <a:blip r:embed="rId7">
              <a:extLst>
                <a:ext uri="{28A0092B-C50C-407E-A947-70E740481C1C}">
                  <a14:useLocalDpi xmlns:a14="http://schemas.microsoft.com/office/drawing/2010/main" val="0"/>
                </a:ext>
                <a:ext uri="{837473B0-CC2E-450A-ABE3-18F120FF3D39}">
                  <a1611:picAttrSrcUrl xmlns="" xmlns:a1611="http://schemas.microsoft.com/office/drawing/2016/11/main" r:id="rId8"/>
                </a:ext>
              </a:extLst>
            </a:blip>
            <a:srcRect/>
            <a:stretch>
              <a:fillRect l="-15469" r="-15469"/>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7BF0FA-E90B-41F9-A669-24089031EA36}"/>
              </a:ext>
            </a:extLst>
          </p:cNvPr>
          <p:cNvSpPr/>
          <p:nvPr/>
        </p:nvSpPr>
        <p:spPr>
          <a:xfrm>
            <a:off x="440678" y="3840705"/>
            <a:ext cx="3387437" cy="2493819"/>
          </a:xfrm>
          <a:prstGeom prst="rect">
            <a:avLst/>
          </a:prstGeom>
          <a:blipFill dpi="0" rotWithShape="1">
            <a:blip r:embed="rId9">
              <a:extLst>
                <a:ext uri="{28A0092B-C50C-407E-A947-70E740481C1C}">
                  <a14:useLocalDpi xmlns:a14="http://schemas.microsoft.com/office/drawing/2010/main" val="0"/>
                </a:ext>
                <a:ext uri="{837473B0-CC2E-450A-ABE3-18F120FF3D39}">
                  <a1611:picAttrSrcUrl xmlns="" xmlns:a1611="http://schemas.microsoft.com/office/drawing/2016/11/main" r:id="rId10"/>
                </a:ext>
              </a:extLst>
            </a:blip>
            <a:srcRect/>
            <a:stretch>
              <a:fillRect l="-5215" r="-5215"/>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DA96B8E-93AC-4988-AB14-80961B740A25}"/>
              </a:ext>
            </a:extLst>
          </p:cNvPr>
          <p:cNvSpPr/>
          <p:nvPr/>
        </p:nvSpPr>
        <p:spPr>
          <a:xfrm>
            <a:off x="4011207" y="718324"/>
            <a:ext cx="2355535" cy="4874788"/>
          </a:xfrm>
          <a:prstGeom prst="rect">
            <a:avLst/>
          </a:prstGeom>
          <a:blipFill dpi="0" rotWithShape="1">
            <a:blip r:embed="rId11">
              <a:extLst>
                <a:ext uri="{28A0092B-C50C-407E-A947-70E740481C1C}">
                  <a14:useLocalDpi xmlns:a14="http://schemas.microsoft.com/office/drawing/2010/main" val="0"/>
                </a:ext>
                <a:ext uri="{837473B0-CC2E-450A-ABE3-18F120FF3D39}">
                  <a1611:picAttrSrcUrl xmlns="" xmlns:a1611="http://schemas.microsoft.com/office/drawing/2016/11/main" r:id="rId12"/>
                </a:ext>
              </a:extLst>
            </a:blip>
            <a:srcRect/>
            <a:stretch>
              <a:fillRect t="-848" b="148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01E460-BBB3-4645-A371-A0C02A359E5C}"/>
              </a:ext>
            </a:extLst>
          </p:cNvPr>
          <p:cNvSpPr/>
          <p:nvPr/>
        </p:nvSpPr>
        <p:spPr>
          <a:xfrm>
            <a:off x="1843089" y="3220403"/>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1</a:t>
            </a:r>
          </a:p>
        </p:txBody>
      </p:sp>
      <p:sp>
        <p:nvSpPr>
          <p:cNvPr id="13" name="Oval 12">
            <a:extLst>
              <a:ext uri="{FF2B5EF4-FFF2-40B4-BE49-F238E27FC236}">
                <a16:creationId xmlns:a16="http://schemas.microsoft.com/office/drawing/2014/main" id="{DE8EE805-792C-457C-B806-93A147C558D6}"/>
              </a:ext>
            </a:extLst>
          </p:cNvPr>
          <p:cNvSpPr/>
          <p:nvPr/>
        </p:nvSpPr>
        <p:spPr>
          <a:xfrm>
            <a:off x="1843089" y="6296063"/>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2</a:t>
            </a:r>
          </a:p>
        </p:txBody>
      </p:sp>
      <p:sp>
        <p:nvSpPr>
          <p:cNvPr id="14" name="Oval 13">
            <a:extLst>
              <a:ext uri="{FF2B5EF4-FFF2-40B4-BE49-F238E27FC236}">
                <a16:creationId xmlns:a16="http://schemas.microsoft.com/office/drawing/2014/main" id="{B6BF1A79-87EE-4CE0-9EA0-692C0CF6C1F9}"/>
              </a:ext>
            </a:extLst>
          </p:cNvPr>
          <p:cNvSpPr/>
          <p:nvPr/>
        </p:nvSpPr>
        <p:spPr>
          <a:xfrm>
            <a:off x="4897667" y="5599367"/>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3</a:t>
            </a:r>
          </a:p>
        </p:txBody>
      </p:sp>
      <p:sp>
        <p:nvSpPr>
          <p:cNvPr id="15" name="Oval 14">
            <a:extLst>
              <a:ext uri="{FF2B5EF4-FFF2-40B4-BE49-F238E27FC236}">
                <a16:creationId xmlns:a16="http://schemas.microsoft.com/office/drawing/2014/main" id="{C3E54761-8129-4274-B8FE-D98D06F73E53}"/>
              </a:ext>
            </a:extLst>
          </p:cNvPr>
          <p:cNvSpPr/>
          <p:nvPr/>
        </p:nvSpPr>
        <p:spPr>
          <a:xfrm>
            <a:off x="7480006" y="5602146"/>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4</a:t>
            </a:r>
          </a:p>
        </p:txBody>
      </p:sp>
      <p:sp>
        <p:nvSpPr>
          <p:cNvPr id="16" name="Oval 15">
            <a:extLst>
              <a:ext uri="{FF2B5EF4-FFF2-40B4-BE49-F238E27FC236}">
                <a16:creationId xmlns:a16="http://schemas.microsoft.com/office/drawing/2014/main" id="{F31D75B3-DBB7-468B-B21F-3D48F738350E}"/>
              </a:ext>
            </a:extLst>
          </p:cNvPr>
          <p:cNvSpPr/>
          <p:nvPr/>
        </p:nvSpPr>
        <p:spPr>
          <a:xfrm>
            <a:off x="10107110" y="5568194"/>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5</a:t>
            </a:r>
          </a:p>
        </p:txBody>
      </p:sp>
      <p:sp>
        <p:nvSpPr>
          <p:cNvPr id="11" name="Rectangle 10">
            <a:extLst>
              <a:ext uri="{FF2B5EF4-FFF2-40B4-BE49-F238E27FC236}">
                <a16:creationId xmlns:a16="http://schemas.microsoft.com/office/drawing/2014/main" id="{6B3F7242-9B61-4737-A540-99A36E1D50C1}"/>
              </a:ext>
            </a:extLst>
          </p:cNvPr>
          <p:cNvSpPr/>
          <p:nvPr/>
        </p:nvSpPr>
        <p:spPr>
          <a:xfrm>
            <a:off x="737560" y="62960"/>
            <a:ext cx="11225371" cy="582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9C4C627-23EA-4037-B86A-24BB662C2FEF}"/>
              </a:ext>
            </a:extLst>
          </p:cNvPr>
          <p:cNvSpPr txBox="1"/>
          <p:nvPr/>
        </p:nvSpPr>
        <p:spPr>
          <a:xfrm>
            <a:off x="0" y="81027"/>
            <a:ext cx="12192000" cy="646331"/>
          </a:xfrm>
          <a:prstGeom prst="rect">
            <a:avLst/>
          </a:prstGeom>
          <a:noFill/>
        </p:spPr>
        <p:txBody>
          <a:bodyPr wrap="square" rtlCol="0">
            <a:spAutoFit/>
          </a:bodyPr>
          <a:lstStyle/>
          <a:p>
            <a:pPr algn="ctr"/>
            <a:r>
              <a:rPr lang="en-US" sz="3600">
                <a:latin typeface="A3.BoosterNextFYBlackRegular-Sa" panose="02000A03000000020004" pitchFamily="2" charset="0"/>
              </a:rPr>
              <a:t>DỤNG CỤ ĐO THỜI GIAN CỔ</a:t>
            </a:r>
          </a:p>
        </p:txBody>
      </p:sp>
    </p:spTree>
    <p:custDataLst>
      <p:tags r:id="rId1"/>
    </p:custDataLst>
    <p:extLst>
      <p:ext uri="{BB962C8B-B14F-4D97-AF65-F5344CB8AC3E}">
        <p14:creationId xmlns:p14="http://schemas.microsoft.com/office/powerpoint/2010/main" val="222341288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100000" fill="hold" grpId="0" nodeType="clickEffect">
                                  <p:stCondLst>
                                    <p:cond delay="10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3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4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0-#ppt_h/2"/>
                                          </p:val>
                                        </p:tav>
                                        <p:tav tm="100000">
                                          <p:val>
                                            <p:strVal val="#ppt_y"/>
                                          </p:val>
                                        </p:tav>
                                      </p:tavLst>
                                    </p:anim>
                                  </p:childTnLst>
                                </p:cTn>
                              </p:par>
                              <p:par>
                                <p:cTn id="21" presetID="2" presetClass="entr" presetSubtype="1" decel="100000" fill="hold" grpId="0" nodeType="withEffect">
                                  <p:stCondLst>
                                    <p:cond delay="50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0-#ppt_h/2"/>
                                          </p:val>
                                        </p:tav>
                                        <p:tav tm="100000">
                                          <p:val>
                                            <p:strVal val="#ppt_y"/>
                                          </p:val>
                                        </p:tav>
                                      </p:tavLst>
                                    </p:anim>
                                  </p:childTnLst>
                                </p:cTn>
                              </p:par>
                              <p:par>
                                <p:cTn id="25" presetID="2" presetClass="entr" presetSubtype="1" decel="100000" fill="hold" grpId="0" nodeType="withEffect">
                                  <p:stCondLst>
                                    <p:cond delay="60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0-#ppt_h/2"/>
                                          </p:val>
                                        </p:tav>
                                        <p:tav tm="100000">
                                          <p:val>
                                            <p:strVal val="#ppt_y"/>
                                          </p:val>
                                        </p:tav>
                                      </p:tavLst>
                                    </p:anim>
                                  </p:childTnLst>
                                </p:cTn>
                              </p:par>
                              <p:par>
                                <p:cTn id="29" presetID="2" presetClass="entr" presetSubtype="4" decel="100000" fill="hold" grpId="0" nodeType="withEffect">
                                  <p:stCondLst>
                                    <p:cond delay="70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80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90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100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2" grpId="0" animBg="1"/>
      <p:bldP spid="13" grpId="0" animBg="1"/>
      <p:bldP spid="14" grpId="0" animBg="1"/>
      <p:bldP spid="15" grpId="0" animBg="1"/>
      <p:bldP spid="1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C4C627-23EA-4037-B86A-24BB662C2FEF}"/>
              </a:ext>
            </a:extLst>
          </p:cNvPr>
          <p:cNvSpPr txBox="1"/>
          <p:nvPr/>
        </p:nvSpPr>
        <p:spPr>
          <a:xfrm>
            <a:off x="0" y="71994"/>
            <a:ext cx="12192000" cy="646331"/>
          </a:xfrm>
          <a:prstGeom prst="rect">
            <a:avLst/>
          </a:prstGeom>
          <a:noFill/>
        </p:spPr>
        <p:txBody>
          <a:bodyPr wrap="square" rtlCol="0">
            <a:spAutoFit/>
          </a:bodyPr>
          <a:lstStyle/>
          <a:p>
            <a:pPr algn="ctr"/>
            <a:r>
              <a:rPr lang="en-US" sz="3600">
                <a:latin typeface="A3.BoosterNextFYBlackRegular-Sa" panose="02000A03000000020004" pitchFamily="2" charset="0"/>
              </a:rPr>
              <a:t>DỤNG CỤ ĐO THỜI GIAN HIỆN ĐẠI</a:t>
            </a:r>
          </a:p>
        </p:txBody>
      </p:sp>
      <p:sp>
        <p:nvSpPr>
          <p:cNvPr id="2" name="Rectangle 1">
            <a:extLst>
              <a:ext uri="{FF2B5EF4-FFF2-40B4-BE49-F238E27FC236}">
                <a16:creationId xmlns:a16="http://schemas.microsoft.com/office/drawing/2014/main" id="{429AAD66-1429-4A55-B9EA-E1DB51BA9C77}"/>
              </a:ext>
            </a:extLst>
          </p:cNvPr>
          <p:cNvSpPr/>
          <p:nvPr/>
        </p:nvSpPr>
        <p:spPr>
          <a:xfrm>
            <a:off x="436652" y="727358"/>
            <a:ext cx="3387437" cy="2493819"/>
          </a:xfrm>
          <a:prstGeom prst="rect">
            <a:avLst/>
          </a:prstGeom>
          <a:blipFill dpi="0" rotWithShape="1">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a:stretch>
              <a:fillRect l="5148" t="-10924" r="5148" b="-1092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7BF0FA-E90B-41F9-A669-24089031EA36}"/>
              </a:ext>
            </a:extLst>
          </p:cNvPr>
          <p:cNvSpPr/>
          <p:nvPr/>
        </p:nvSpPr>
        <p:spPr>
          <a:xfrm>
            <a:off x="436652" y="3629686"/>
            <a:ext cx="3387437" cy="2826321"/>
          </a:xfrm>
          <a:prstGeom prst="rect">
            <a:avLst/>
          </a:prstGeom>
          <a:blipFill dpi="0" rotWithShape="1">
            <a:blip r:embed="rId6">
              <a:extLst>
                <a:ext uri="{28A0092B-C50C-407E-A947-70E740481C1C}">
                  <a14:useLocalDpi xmlns:a14="http://schemas.microsoft.com/office/drawing/2010/main" val="0"/>
                </a:ext>
              </a:extLst>
            </a:blip>
            <a:srcRect/>
            <a:stretch>
              <a:fillRect l="23878" t="91" r="23878" b="-257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01E460-BBB3-4645-A371-A0C02A359E5C}"/>
              </a:ext>
            </a:extLst>
          </p:cNvPr>
          <p:cNvSpPr/>
          <p:nvPr/>
        </p:nvSpPr>
        <p:spPr>
          <a:xfrm>
            <a:off x="3135986" y="2638562"/>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1</a:t>
            </a:r>
          </a:p>
        </p:txBody>
      </p:sp>
      <p:sp>
        <p:nvSpPr>
          <p:cNvPr id="13" name="Oval 12">
            <a:extLst>
              <a:ext uri="{FF2B5EF4-FFF2-40B4-BE49-F238E27FC236}">
                <a16:creationId xmlns:a16="http://schemas.microsoft.com/office/drawing/2014/main" id="{DE8EE805-792C-457C-B806-93A147C558D6}"/>
              </a:ext>
            </a:extLst>
          </p:cNvPr>
          <p:cNvSpPr/>
          <p:nvPr/>
        </p:nvSpPr>
        <p:spPr>
          <a:xfrm>
            <a:off x="3143721" y="5869949"/>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2</a:t>
            </a:r>
          </a:p>
        </p:txBody>
      </p:sp>
      <p:sp>
        <p:nvSpPr>
          <p:cNvPr id="14" name="Oval 13">
            <a:extLst>
              <a:ext uri="{FF2B5EF4-FFF2-40B4-BE49-F238E27FC236}">
                <a16:creationId xmlns:a16="http://schemas.microsoft.com/office/drawing/2014/main" id="{B6BF1A79-87EE-4CE0-9EA0-692C0CF6C1F9}"/>
              </a:ext>
            </a:extLst>
          </p:cNvPr>
          <p:cNvSpPr/>
          <p:nvPr/>
        </p:nvSpPr>
        <p:spPr>
          <a:xfrm>
            <a:off x="7330137" y="2593796"/>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3</a:t>
            </a:r>
          </a:p>
        </p:txBody>
      </p:sp>
      <p:sp>
        <p:nvSpPr>
          <p:cNvPr id="16" name="Oval 15">
            <a:extLst>
              <a:ext uri="{FF2B5EF4-FFF2-40B4-BE49-F238E27FC236}">
                <a16:creationId xmlns:a16="http://schemas.microsoft.com/office/drawing/2014/main" id="{F31D75B3-DBB7-468B-B21F-3D48F738350E}"/>
              </a:ext>
            </a:extLst>
          </p:cNvPr>
          <p:cNvSpPr/>
          <p:nvPr/>
        </p:nvSpPr>
        <p:spPr>
          <a:xfrm>
            <a:off x="10862639" y="2811553"/>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5</a:t>
            </a:r>
          </a:p>
        </p:txBody>
      </p:sp>
      <p:sp>
        <p:nvSpPr>
          <p:cNvPr id="17" name="Rectangle 16">
            <a:extLst>
              <a:ext uri="{FF2B5EF4-FFF2-40B4-BE49-F238E27FC236}">
                <a16:creationId xmlns:a16="http://schemas.microsoft.com/office/drawing/2014/main" id="{04C40DF0-C896-46E8-A88D-CA1D2691E9AE}"/>
              </a:ext>
            </a:extLst>
          </p:cNvPr>
          <p:cNvSpPr/>
          <p:nvPr/>
        </p:nvSpPr>
        <p:spPr>
          <a:xfrm>
            <a:off x="4525315" y="739658"/>
            <a:ext cx="3387437" cy="2493819"/>
          </a:xfrm>
          <a:prstGeom prst="rect">
            <a:avLst/>
          </a:prstGeom>
          <a:blipFill dpi="0" rotWithShape="1">
            <a:blip r:embed="rId7" cstate="print">
              <a:extLst>
                <a:ext uri="{28A0092B-C50C-407E-A947-70E740481C1C}">
                  <a14:useLocalDpi xmlns:a14="http://schemas.microsoft.com/office/drawing/2010/main" val="0"/>
                </a:ext>
                <a:ext uri="{837473B0-CC2E-450A-ABE3-18F120FF3D39}">
                  <a1611:picAttrSrcUrl xmlns="" xmlns:a1611="http://schemas.microsoft.com/office/drawing/2016/11/main" r:id="rId8"/>
                </a:ext>
              </a:extLst>
            </a:blip>
            <a:srcRect/>
            <a:stretch>
              <a:fillRect l="12119" t="-1455" r="12119" b="-145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66EC9B5-B73E-4716-8BFD-C3CCD9156AE9}"/>
              </a:ext>
            </a:extLst>
          </p:cNvPr>
          <p:cNvSpPr/>
          <p:nvPr/>
        </p:nvSpPr>
        <p:spPr>
          <a:xfrm>
            <a:off x="4531000" y="3624524"/>
            <a:ext cx="3381752" cy="2826321"/>
          </a:xfrm>
          <a:prstGeom prst="rect">
            <a:avLst/>
          </a:prstGeom>
          <a:blipFill dpi="0" rotWithShape="1">
            <a:blip r:embed="rId9">
              <a:extLst>
                <a:ext uri="{28A0092B-C50C-407E-A947-70E740481C1C}">
                  <a14:useLocalDpi xmlns:a14="http://schemas.microsoft.com/office/drawing/2010/main" val="0"/>
                </a:ext>
              </a:extLst>
            </a:blip>
            <a:srcRect/>
            <a:stretch>
              <a:fillRect l="4485" t="-2783" r="4485" b="-631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6719951-719A-42C6-931F-798969D280A2}"/>
              </a:ext>
            </a:extLst>
          </p:cNvPr>
          <p:cNvSpPr/>
          <p:nvPr/>
        </p:nvSpPr>
        <p:spPr>
          <a:xfrm>
            <a:off x="7008015" y="5886380"/>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4</a:t>
            </a:r>
          </a:p>
        </p:txBody>
      </p:sp>
      <p:sp>
        <p:nvSpPr>
          <p:cNvPr id="20" name="Rectangle 19">
            <a:extLst>
              <a:ext uri="{FF2B5EF4-FFF2-40B4-BE49-F238E27FC236}">
                <a16:creationId xmlns:a16="http://schemas.microsoft.com/office/drawing/2014/main" id="{ACA2C150-8E07-4AC0-91A0-44C245E06EF8}"/>
              </a:ext>
            </a:extLst>
          </p:cNvPr>
          <p:cNvSpPr/>
          <p:nvPr/>
        </p:nvSpPr>
        <p:spPr>
          <a:xfrm>
            <a:off x="8429456" y="591616"/>
            <a:ext cx="3387437" cy="2826321"/>
          </a:xfrm>
          <a:prstGeom prst="rect">
            <a:avLst/>
          </a:prstGeom>
          <a:blipFill dpi="0" rotWithShape="1">
            <a:blip r:embed="rId10">
              <a:extLst>
                <a:ext uri="{28A0092B-C50C-407E-A947-70E740481C1C}">
                  <a14:useLocalDpi xmlns:a14="http://schemas.microsoft.com/office/drawing/2010/main" val="0"/>
                </a:ext>
              </a:extLst>
            </a:blip>
            <a:srcRect/>
            <a:stretch>
              <a:fillRect l="14643" t="1629" r="14643" b="29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4E6AE7-8D04-4669-9FDA-431851973CDD}"/>
              </a:ext>
            </a:extLst>
          </p:cNvPr>
          <p:cNvSpPr/>
          <p:nvPr/>
        </p:nvSpPr>
        <p:spPr>
          <a:xfrm>
            <a:off x="7941079" y="3611997"/>
            <a:ext cx="3387437" cy="2882701"/>
          </a:xfrm>
          <a:prstGeom prst="rect">
            <a:avLst/>
          </a:prstGeom>
          <a:blipFill dpi="0" rotWithShape="1">
            <a:blip r:embed="rId11">
              <a:extLst>
                <a:ext uri="{28A0092B-C50C-407E-A947-70E740481C1C}">
                  <a14:useLocalDpi xmlns:a14="http://schemas.microsoft.com/office/drawing/2010/main" val="0"/>
                </a:ext>
              </a:extLst>
            </a:blip>
            <a:srcRect/>
            <a:stretch>
              <a:fillRect l="15683" t="-4746" r="15683" b="-27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EC1DA94-D56B-4F9F-9018-E53835BA74B5}"/>
              </a:ext>
            </a:extLst>
          </p:cNvPr>
          <p:cNvSpPr/>
          <p:nvPr/>
        </p:nvSpPr>
        <p:spPr>
          <a:xfrm>
            <a:off x="10374261" y="5781171"/>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6</a:t>
            </a:r>
          </a:p>
        </p:txBody>
      </p:sp>
    </p:spTree>
    <p:custDataLst>
      <p:tags r:id="rId1"/>
    </p:custDataLst>
    <p:extLst>
      <p:ext uri="{BB962C8B-B14F-4D97-AF65-F5344CB8AC3E}">
        <p14:creationId xmlns:p14="http://schemas.microsoft.com/office/powerpoint/2010/main" val="847206154"/>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1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60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70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8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90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100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10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1+#ppt_h/2"/>
                                          </p:val>
                                        </p:tav>
                                        <p:tav tm="100000">
                                          <p:val>
                                            <p:strVal val="#ppt_y"/>
                                          </p:val>
                                        </p:tav>
                                      </p:tavLst>
                                    </p:anim>
                                  </p:childTnLst>
                                </p:cTn>
                              </p:par>
                              <p:par>
                                <p:cTn id="49" presetID="2" presetClass="entr" presetSubtype="4" decel="100000" fill="hold" grpId="0" nodeType="withEffect">
                                  <p:stCondLst>
                                    <p:cond delay="120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fill="hold"/>
                                        <p:tgtEl>
                                          <p:spTgt spid="25"/>
                                        </p:tgtEl>
                                        <p:attrNameLst>
                                          <p:attrName>ppt_x</p:attrName>
                                        </p:attrNameLst>
                                      </p:cBhvr>
                                      <p:tavLst>
                                        <p:tav tm="0">
                                          <p:val>
                                            <p:strVal val="#ppt_x"/>
                                          </p:val>
                                        </p:tav>
                                        <p:tav tm="100000">
                                          <p:val>
                                            <p:strVal val="#ppt_x"/>
                                          </p:val>
                                        </p:tav>
                                      </p:tavLst>
                                    </p:anim>
                                    <p:anim calcmode="lin" valueType="num">
                                      <p:cBhvr additive="base">
                                        <p:cTn id="5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2" grpId="0" animBg="1"/>
      <p:bldP spid="13" grpId="0" animBg="1"/>
      <p:bldP spid="14" grpId="0" animBg="1"/>
      <p:bldP spid="16" grpId="0" animBg="1"/>
      <p:bldP spid="17" grpId="0" animBg="1"/>
      <p:bldP spid="18" grpId="0" animBg="1"/>
      <p:bldP spid="19" grpId="0" animBg="1"/>
      <p:bldP spid="20" grpId="0" animBg="1"/>
      <p:bldP spid="22"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293" y="1789611"/>
            <a:ext cx="11568493" cy="3252652"/>
          </a:xfrm>
          <a:prstGeom prst="rect">
            <a:avLst/>
          </a:prstGeom>
        </p:spPr>
      </p:pic>
    </p:spTree>
    <p:custDataLst>
      <p:tags r:id="rId1"/>
    </p:custDataLst>
    <p:extLst>
      <p:ext uri="{BB962C8B-B14F-4D97-AF65-F5344CB8AC3E}">
        <p14:creationId xmlns:p14="http://schemas.microsoft.com/office/powerpoint/2010/main" val="31527030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BA7C422-3E40-4A14-AB93-F8EE66628D2D}"/>
              </a:ext>
            </a:extLst>
          </p:cNvPr>
          <p:cNvSpPr txBox="1"/>
          <p:nvPr/>
        </p:nvSpPr>
        <p:spPr>
          <a:xfrm>
            <a:off x="0" y="71994"/>
            <a:ext cx="12192000" cy="646331"/>
          </a:xfrm>
          <a:prstGeom prst="rect">
            <a:avLst/>
          </a:prstGeom>
          <a:noFill/>
        </p:spPr>
        <p:txBody>
          <a:bodyPr wrap="square" rtlCol="0">
            <a:spAutoFit/>
          </a:bodyPr>
          <a:lstStyle/>
          <a:p>
            <a:pPr algn="ctr"/>
            <a:r>
              <a:rPr lang="en-US" sz="3600" dirty="0" smtClean="0">
                <a:latin typeface="A3.BoosterNextFYBlackRegular-Sa" panose="02000A03000000020004" pitchFamily="2" charset="0"/>
              </a:rPr>
              <a:t>Độ chia nhỏ nhất của dụng cụ đo</a:t>
            </a:r>
            <a:endParaRPr lang="en-US" sz="3600" dirty="0">
              <a:latin typeface="A3.BoosterNextFYBlackRegular-Sa" panose="02000A03000000020004" pitchFamily="2" charset="0"/>
            </a:endParaRPr>
          </a:p>
        </p:txBody>
      </p:sp>
      <p:sp>
        <p:nvSpPr>
          <p:cNvPr id="7" name="Rectangle 6">
            <a:extLst>
              <a:ext uri="{FF2B5EF4-FFF2-40B4-BE49-F238E27FC236}">
                <a16:creationId xmlns:a16="http://schemas.microsoft.com/office/drawing/2014/main" id="{197D9B75-5D84-430F-9143-A3D1E698A6A3}"/>
              </a:ext>
            </a:extLst>
          </p:cNvPr>
          <p:cNvSpPr/>
          <p:nvPr/>
        </p:nvSpPr>
        <p:spPr>
          <a:xfrm>
            <a:off x="431800" y="860370"/>
            <a:ext cx="4148922" cy="4064371"/>
          </a:xfrm>
          <a:prstGeom prst="rect">
            <a:avLst/>
          </a:prstGeom>
          <a:blipFill dpi="0" rotWithShape="1">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a:stretch>
              <a:fillRect l="-4912" t="-6095" r="-1582" b="-261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4635570-1162-4BD8-A47D-9F81B545BB6C}"/>
              </a:ext>
            </a:extLst>
          </p:cNvPr>
          <p:cNvSpPr/>
          <p:nvPr/>
        </p:nvSpPr>
        <p:spPr>
          <a:xfrm>
            <a:off x="3715888" y="4198174"/>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1</a:t>
            </a:r>
          </a:p>
        </p:txBody>
      </p:sp>
      <p:sp>
        <p:nvSpPr>
          <p:cNvPr id="9" name="Rectangle 8">
            <a:extLst>
              <a:ext uri="{FF2B5EF4-FFF2-40B4-BE49-F238E27FC236}">
                <a16:creationId xmlns:a16="http://schemas.microsoft.com/office/drawing/2014/main" id="{9727BB6B-1C0F-41A0-AEBF-F77F108993E0}"/>
              </a:ext>
            </a:extLst>
          </p:cNvPr>
          <p:cNvSpPr/>
          <p:nvPr/>
        </p:nvSpPr>
        <p:spPr>
          <a:xfrm>
            <a:off x="4709365" y="733662"/>
            <a:ext cx="3135653" cy="4191080"/>
          </a:xfrm>
          <a:prstGeom prst="rect">
            <a:avLst/>
          </a:prstGeom>
          <a:blipFill dpi="0" rotWithShape="1">
            <a:blip r:embed="rId6">
              <a:extLst>
                <a:ext uri="{28A0092B-C50C-407E-A947-70E740481C1C}">
                  <a14:useLocalDpi xmlns:a14="http://schemas.microsoft.com/office/drawing/2010/main" val="0"/>
                </a:ext>
              </a:extLst>
            </a:blip>
            <a:srcRect/>
            <a:stretch>
              <a:fillRect t="-266" b="-41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B4BD09-B6A6-4A2D-A67A-811B65C11CF7}"/>
              </a:ext>
            </a:extLst>
          </p:cNvPr>
          <p:cNvSpPr/>
          <p:nvPr/>
        </p:nvSpPr>
        <p:spPr>
          <a:xfrm>
            <a:off x="8168384" y="733662"/>
            <a:ext cx="3870218" cy="4191080"/>
          </a:xfrm>
          <a:prstGeom prst="rect">
            <a:avLst/>
          </a:prstGeom>
          <a:blipFill dpi="0" rotWithShape="1">
            <a:blip r:embed="rId7">
              <a:extLst>
                <a:ext uri="{28A0092B-C50C-407E-A947-70E740481C1C}">
                  <a14:useLocalDpi xmlns:a14="http://schemas.microsoft.com/office/drawing/2010/main" val="0"/>
                </a:ext>
              </a:extLst>
            </a:blip>
            <a:srcRect/>
            <a:stretch>
              <a:fillRect l="-23092" t="-2923" r="-6462" b="-31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7D00402-2B9A-4204-B9ED-3C35A7274A2F}"/>
              </a:ext>
            </a:extLst>
          </p:cNvPr>
          <p:cNvSpPr/>
          <p:nvPr/>
        </p:nvSpPr>
        <p:spPr>
          <a:xfrm>
            <a:off x="7339102" y="4326698"/>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2</a:t>
            </a:r>
          </a:p>
        </p:txBody>
      </p:sp>
      <p:sp>
        <p:nvSpPr>
          <p:cNvPr id="12" name="Oval 11">
            <a:extLst>
              <a:ext uri="{FF2B5EF4-FFF2-40B4-BE49-F238E27FC236}">
                <a16:creationId xmlns:a16="http://schemas.microsoft.com/office/drawing/2014/main" id="{F206B8F8-8824-4A1D-B351-0E6EFC2D18C7}"/>
              </a:ext>
            </a:extLst>
          </p:cNvPr>
          <p:cNvSpPr/>
          <p:nvPr/>
        </p:nvSpPr>
        <p:spPr>
          <a:xfrm>
            <a:off x="11382934" y="4317821"/>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3</a:t>
            </a:r>
          </a:p>
        </p:txBody>
      </p:sp>
      <p:sp>
        <p:nvSpPr>
          <p:cNvPr id="13" name="TextBox 12">
            <a:extLst>
              <a:ext uri="{FF2B5EF4-FFF2-40B4-BE49-F238E27FC236}">
                <a16:creationId xmlns:a16="http://schemas.microsoft.com/office/drawing/2014/main" id="{7FAB0EF3-3342-46D5-B1CF-059FBB91C81E}"/>
              </a:ext>
            </a:extLst>
          </p:cNvPr>
          <p:cNvSpPr txBox="1"/>
          <p:nvPr/>
        </p:nvSpPr>
        <p:spPr>
          <a:xfrm>
            <a:off x="559293" y="5290473"/>
            <a:ext cx="3707283" cy="584775"/>
          </a:xfrm>
          <a:prstGeom prst="rect">
            <a:avLst/>
          </a:prstGeom>
          <a:noFill/>
        </p:spPr>
        <p:txBody>
          <a:bodyPr wrap="square">
            <a:spAutoFit/>
          </a:bodyPr>
          <a:lstStyle/>
          <a:p>
            <a:pPr algn="ctr"/>
            <a:r>
              <a:rPr lang="en-US" sz="320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ĐCNN: 1s</a:t>
            </a:r>
            <a:endParaRPr lang="en-US" sz="3200"/>
          </a:p>
        </p:txBody>
      </p:sp>
      <p:sp>
        <p:nvSpPr>
          <p:cNvPr id="14" name="TextBox 13">
            <a:extLst>
              <a:ext uri="{FF2B5EF4-FFF2-40B4-BE49-F238E27FC236}">
                <a16:creationId xmlns:a16="http://schemas.microsoft.com/office/drawing/2014/main" id="{36E8D7BE-81A8-48F4-99A7-A77F7E1B7449}"/>
              </a:ext>
            </a:extLst>
          </p:cNvPr>
          <p:cNvSpPr txBox="1"/>
          <p:nvPr/>
        </p:nvSpPr>
        <p:spPr>
          <a:xfrm>
            <a:off x="4457935" y="5346462"/>
            <a:ext cx="3707283" cy="584775"/>
          </a:xfrm>
          <a:prstGeom prst="rect">
            <a:avLst/>
          </a:prstGeom>
          <a:noFill/>
        </p:spPr>
        <p:txBody>
          <a:bodyPr wrap="square">
            <a:spAutoFit/>
          </a:bodyPr>
          <a:lstStyle/>
          <a:p>
            <a:pPr algn="ctr"/>
            <a:r>
              <a:rPr lang="en-US" sz="320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ĐCNN: 0,2s</a:t>
            </a:r>
            <a:endParaRPr lang="en-US" sz="3200"/>
          </a:p>
        </p:txBody>
      </p:sp>
      <p:sp>
        <p:nvSpPr>
          <p:cNvPr id="15" name="TextBox 14">
            <a:extLst>
              <a:ext uri="{FF2B5EF4-FFF2-40B4-BE49-F238E27FC236}">
                <a16:creationId xmlns:a16="http://schemas.microsoft.com/office/drawing/2014/main" id="{C2F8708C-4838-4471-8400-71FB47A4F6CE}"/>
              </a:ext>
            </a:extLst>
          </p:cNvPr>
          <p:cNvSpPr txBox="1"/>
          <p:nvPr/>
        </p:nvSpPr>
        <p:spPr>
          <a:xfrm>
            <a:off x="8165218" y="5346461"/>
            <a:ext cx="3707283" cy="584775"/>
          </a:xfrm>
          <a:prstGeom prst="rect">
            <a:avLst/>
          </a:prstGeom>
          <a:noFill/>
        </p:spPr>
        <p:txBody>
          <a:bodyPr wrap="square">
            <a:spAutoFit/>
          </a:bodyPr>
          <a:lstStyle/>
          <a:p>
            <a:pPr algn="ctr"/>
            <a:r>
              <a:rPr lang="en-US" sz="320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ĐCNN: 0,01s</a:t>
            </a:r>
            <a:endParaRPr lang="en-US" sz="3200"/>
          </a:p>
        </p:txBody>
      </p:sp>
    </p:spTree>
    <p:custDataLst>
      <p:tags r:id="rId1"/>
    </p:custDataLst>
    <p:extLst>
      <p:ext uri="{BB962C8B-B14F-4D97-AF65-F5344CB8AC3E}">
        <p14:creationId xmlns:p14="http://schemas.microsoft.com/office/powerpoint/2010/main" val="1334675881"/>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1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60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decel="10000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decel="10000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decel="10000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p:bldP spid="14" grpId="0"/>
      <p:bldP spid="1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DEAFEC-A287-41D7-8A41-049CDC5F625C}"/>
              </a:ext>
            </a:extLst>
          </p:cNvPr>
          <p:cNvSpPr/>
          <p:nvPr/>
        </p:nvSpPr>
        <p:spPr>
          <a:xfrm>
            <a:off x="4799863" y="931844"/>
            <a:ext cx="2355535" cy="3794536"/>
          </a:xfrm>
          <a:prstGeom prst="rect">
            <a:avLst/>
          </a:prstGeom>
          <a:blipFill dpi="0" rotWithShape="1">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a:stretch>
              <a:fillRect t="1560" b="161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7BF0FA-E90B-41F9-A669-24089031EA36}"/>
              </a:ext>
            </a:extLst>
          </p:cNvPr>
          <p:cNvSpPr/>
          <p:nvPr/>
        </p:nvSpPr>
        <p:spPr>
          <a:xfrm>
            <a:off x="508489" y="931844"/>
            <a:ext cx="3742877" cy="3794535"/>
          </a:xfrm>
          <a:prstGeom prst="rect">
            <a:avLst/>
          </a:prstGeom>
          <a:blipFill dpi="0" rotWithShape="1">
            <a:blip r:embed="rId6">
              <a:extLst>
                <a:ext uri="{28A0092B-C50C-407E-A947-70E740481C1C}">
                  <a14:useLocalDpi xmlns:a14="http://schemas.microsoft.com/office/drawing/2010/main" val="0"/>
                </a:ext>
                <a:ext uri="{837473B0-CC2E-450A-ABE3-18F120FF3D39}">
                  <a1611:picAttrSrcUrl xmlns="" xmlns:a1611="http://schemas.microsoft.com/office/drawing/2016/11/main" r:id="rId8"/>
                </a:ext>
              </a:extLst>
            </a:blip>
            <a:srcRect/>
            <a:stretch>
              <a:fillRect l="-5215" r="-5215"/>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01E460-BBB3-4645-A371-A0C02A359E5C}"/>
              </a:ext>
            </a:extLst>
          </p:cNvPr>
          <p:cNvSpPr/>
          <p:nvPr/>
        </p:nvSpPr>
        <p:spPr>
          <a:xfrm>
            <a:off x="1910901" y="5019531"/>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1</a:t>
            </a:r>
          </a:p>
        </p:txBody>
      </p:sp>
      <p:sp>
        <p:nvSpPr>
          <p:cNvPr id="13" name="Oval 12">
            <a:extLst>
              <a:ext uri="{FF2B5EF4-FFF2-40B4-BE49-F238E27FC236}">
                <a16:creationId xmlns:a16="http://schemas.microsoft.com/office/drawing/2014/main" id="{DE8EE805-792C-457C-B806-93A147C558D6}"/>
              </a:ext>
            </a:extLst>
          </p:cNvPr>
          <p:cNvSpPr/>
          <p:nvPr/>
        </p:nvSpPr>
        <p:spPr>
          <a:xfrm>
            <a:off x="5767630" y="4906348"/>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2</a:t>
            </a:r>
          </a:p>
        </p:txBody>
      </p:sp>
      <p:sp>
        <p:nvSpPr>
          <p:cNvPr id="11" name="Rectangle 10">
            <a:extLst>
              <a:ext uri="{FF2B5EF4-FFF2-40B4-BE49-F238E27FC236}">
                <a16:creationId xmlns:a16="http://schemas.microsoft.com/office/drawing/2014/main" id="{6B3F7242-9B61-4737-A540-99A36E1D50C1}"/>
              </a:ext>
            </a:extLst>
          </p:cNvPr>
          <p:cNvSpPr/>
          <p:nvPr/>
        </p:nvSpPr>
        <p:spPr>
          <a:xfrm>
            <a:off x="737560" y="62960"/>
            <a:ext cx="11225371" cy="5826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9C4C627-23EA-4037-B86A-24BB662C2FEF}"/>
              </a:ext>
            </a:extLst>
          </p:cNvPr>
          <p:cNvSpPr txBox="1"/>
          <p:nvPr/>
        </p:nvSpPr>
        <p:spPr>
          <a:xfrm>
            <a:off x="0" y="81027"/>
            <a:ext cx="12192000" cy="646331"/>
          </a:xfrm>
          <a:prstGeom prst="rect">
            <a:avLst/>
          </a:prstGeom>
          <a:noFill/>
        </p:spPr>
        <p:txBody>
          <a:bodyPr wrap="square" rtlCol="0">
            <a:spAutoFit/>
          </a:bodyPr>
          <a:lstStyle/>
          <a:p>
            <a:pPr algn="ctr"/>
            <a:r>
              <a:rPr lang="vi-VN" sz="3600" dirty="0" smtClean="0">
                <a:latin typeface="A3.BoosterNextFYBlackRegular-Sa" panose="02000A03000000020004" pitchFamily="2" charset="0"/>
              </a:rPr>
              <a:t>Ư</a:t>
            </a:r>
            <a:r>
              <a:rPr lang="en-US" sz="3600" dirty="0" smtClean="0">
                <a:latin typeface="A3.BoosterNextFYBlackRegular-Sa" panose="02000A03000000020004" pitchFamily="2" charset="0"/>
              </a:rPr>
              <a:t>U ĐIỂM, HẠN CHẾ CỦA DỤNG </a:t>
            </a:r>
            <a:r>
              <a:rPr lang="en-US" sz="3600" dirty="0">
                <a:latin typeface="A3.BoosterNextFYBlackRegular-Sa" panose="02000A03000000020004" pitchFamily="2" charset="0"/>
              </a:rPr>
              <a:t>CỤ ĐO THỜI </a:t>
            </a:r>
            <a:r>
              <a:rPr lang="en-US" sz="3600" dirty="0" smtClean="0">
                <a:latin typeface="A3.BoosterNextFYBlackRegular-Sa" panose="02000A03000000020004" pitchFamily="2" charset="0"/>
              </a:rPr>
              <a:t>GIAN</a:t>
            </a:r>
            <a:endParaRPr lang="en-US" sz="3600" dirty="0">
              <a:latin typeface="A3.BoosterNextFYBlackRegular-Sa" panose="02000A03000000020004" pitchFamily="2" charset="0"/>
            </a:endParaRPr>
          </a:p>
        </p:txBody>
      </p:sp>
      <p:sp>
        <p:nvSpPr>
          <p:cNvPr id="17" name="Rectangle 16">
            <a:extLst>
              <a:ext uri="{FF2B5EF4-FFF2-40B4-BE49-F238E27FC236}">
                <a16:creationId xmlns:a16="http://schemas.microsoft.com/office/drawing/2014/main" id="{D6B4BD09-B6A6-4A2D-A67A-811B65C11CF7}"/>
              </a:ext>
            </a:extLst>
          </p:cNvPr>
          <p:cNvSpPr/>
          <p:nvPr/>
        </p:nvSpPr>
        <p:spPr>
          <a:xfrm>
            <a:off x="7793514" y="931844"/>
            <a:ext cx="3333665" cy="3834944"/>
          </a:xfrm>
          <a:prstGeom prst="rect">
            <a:avLst/>
          </a:prstGeom>
          <a:blipFill dpi="0" rotWithShape="1">
            <a:blip r:embed="rId9">
              <a:extLst>
                <a:ext uri="{28A0092B-C50C-407E-A947-70E740481C1C}">
                  <a14:useLocalDpi xmlns:a14="http://schemas.microsoft.com/office/drawing/2010/main" val="0"/>
                </a:ext>
              </a:extLst>
            </a:blip>
            <a:srcRect/>
            <a:stretch>
              <a:fillRect l="-23092" t="-2923" r="-6462" b="-3183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206B8F8-8824-4A1D-B351-0E6EFC2D18C7}"/>
              </a:ext>
            </a:extLst>
          </p:cNvPr>
          <p:cNvSpPr/>
          <p:nvPr/>
        </p:nvSpPr>
        <p:spPr>
          <a:xfrm>
            <a:off x="9524495" y="4952071"/>
            <a:ext cx="582615" cy="5826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A3.NotoSans-San" panose="020B0502040504020204" pitchFamily="34" charset="0"/>
                <a:ea typeface="A3.NotoSans-San" panose="020B0502040504020204" pitchFamily="34" charset="0"/>
                <a:cs typeface="A3.NotoSans-San" panose="020B0502040504020204" pitchFamily="34" charset="0"/>
              </a:rPr>
              <a:t>3</a:t>
            </a:r>
          </a:p>
        </p:txBody>
      </p:sp>
    </p:spTree>
    <p:custDataLst>
      <p:tags r:id="rId1"/>
    </p:custDataLst>
    <p:extLst>
      <p:ext uri="{BB962C8B-B14F-4D97-AF65-F5344CB8AC3E}">
        <p14:creationId xmlns:p14="http://schemas.microsoft.com/office/powerpoint/2010/main" val="3033085772"/>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100000" fill="hold" grpId="0" nodeType="clickEffect">
                                  <p:stCondLst>
                                    <p:cond delay="10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7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8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9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6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2" grpId="0" animBg="1"/>
      <p:bldP spid="13" grpId="0" animBg="1"/>
      <p:bldP spid="17" grpId="0" animBg="1"/>
      <p:bldP spid="1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1542" t="32535" r="11154" b="19138"/>
          <a:stretch/>
        </p:blipFill>
        <p:spPr>
          <a:xfrm>
            <a:off x="0" y="604911"/>
            <a:ext cx="12127411" cy="4262512"/>
          </a:xfrm>
          <a:prstGeom prst="rect">
            <a:avLst/>
          </a:prstGeom>
        </p:spPr>
      </p:pic>
    </p:spTree>
    <p:custDataLst>
      <p:tags r:id="rId1"/>
    </p:custDataLst>
    <p:extLst>
      <p:ext uri="{BB962C8B-B14F-4D97-AF65-F5344CB8AC3E}">
        <p14:creationId xmlns:p14="http://schemas.microsoft.com/office/powerpoint/2010/main" val="20419409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0383" t="25457" r="12634" b="27250"/>
          <a:stretch/>
        </p:blipFill>
        <p:spPr>
          <a:xfrm>
            <a:off x="105306" y="1181685"/>
            <a:ext cx="12086694" cy="4174681"/>
          </a:xfrm>
          <a:prstGeom prst="rect">
            <a:avLst/>
          </a:prstGeom>
        </p:spPr>
      </p:pic>
    </p:spTree>
    <p:custDataLst>
      <p:tags r:id="rId1"/>
    </p:custDataLst>
    <p:extLst>
      <p:ext uri="{BB962C8B-B14F-4D97-AF65-F5344CB8AC3E}">
        <p14:creationId xmlns:p14="http://schemas.microsoft.com/office/powerpoint/2010/main" val="37190584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11503" t="25054" r="11226" b="18903"/>
          <a:stretch/>
        </p:blipFill>
        <p:spPr>
          <a:xfrm>
            <a:off x="174173" y="1181686"/>
            <a:ext cx="11833274" cy="4825219"/>
          </a:xfrm>
          <a:prstGeom prst="rect">
            <a:avLst/>
          </a:prstGeom>
        </p:spPr>
      </p:pic>
    </p:spTree>
    <p:custDataLst>
      <p:tags r:id="rId1"/>
    </p:custDataLst>
    <p:extLst>
      <p:ext uri="{BB962C8B-B14F-4D97-AF65-F5344CB8AC3E}">
        <p14:creationId xmlns:p14="http://schemas.microsoft.com/office/powerpoint/2010/main" val="337024918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67618" y="703385"/>
            <a:ext cx="10185010" cy="3323987"/>
          </a:xfrm>
          <a:prstGeom prst="rect">
            <a:avLst/>
          </a:prstGeom>
          <a:noFill/>
        </p:spPr>
        <p:txBody>
          <a:bodyPr wrap="square" rtlCol="0">
            <a:spAutoFit/>
          </a:bodyPr>
          <a:lstStyle/>
          <a:p>
            <a:pPr marL="514350" indent="-514350">
              <a:lnSpc>
                <a:spcPct val="150000"/>
              </a:lnSpc>
              <a:buFont typeface="+mj-lt"/>
              <a:buAutoNum type="arabicPeriod"/>
            </a:pPr>
            <a:r>
              <a:rPr lang="en-US" sz="2800" dirty="0" smtClean="0">
                <a:latin typeface="Times New Roman" panose="02020603050405020304" pitchFamily="18" charset="0"/>
                <a:cs typeface="Times New Roman" panose="02020603050405020304" pitchFamily="18" charset="0"/>
              </a:rPr>
              <a:t>Thiết kế đồng hồ mặt trời</a:t>
            </a:r>
          </a:p>
          <a:p>
            <a:pPr marL="514350" indent="-514350">
              <a:lnSpc>
                <a:spcPct val="150000"/>
              </a:lnSpc>
              <a:buFont typeface="+mj-lt"/>
              <a:buAutoNum type="arabicPeriod"/>
            </a:pPr>
            <a:r>
              <a:rPr lang="en-US" sz="2800" dirty="0" smtClean="0">
                <a:latin typeface="Times New Roman" panose="02020603050405020304" pitchFamily="18" charset="0"/>
                <a:cs typeface="Times New Roman" panose="02020603050405020304" pitchFamily="18" charset="0"/>
              </a:rPr>
              <a:t>Chụp ảnh/quay video quá trình làm</a:t>
            </a:r>
          </a:p>
          <a:p>
            <a:pPr marL="514350" indent="-514350">
              <a:lnSpc>
                <a:spcPct val="150000"/>
              </a:lnSpc>
              <a:buFont typeface="+mj-lt"/>
              <a:buAutoNum type="arabicPeriod"/>
            </a:pPr>
            <a:r>
              <a:rPr lang="en-US" sz="2800" dirty="0" smtClean="0">
                <a:latin typeface="Times New Roman" panose="02020603050405020304" pitchFamily="18" charset="0"/>
                <a:cs typeface="Times New Roman" panose="02020603050405020304" pitchFamily="18" charset="0"/>
              </a:rPr>
              <a:t>Chụp ảnh/quay video quá trình sử dụng đồng hồ mặt trời để đo thời gian (kiểm chứng bằng đồng hồ hiện đại)</a:t>
            </a:r>
          </a:p>
          <a:p>
            <a:pPr marL="514350" indent="-514350">
              <a:lnSpc>
                <a:spcPct val="150000"/>
              </a:lnSpc>
              <a:buFont typeface="+mj-lt"/>
              <a:buAutoNum type="arabicPeriod"/>
            </a:pPr>
            <a:r>
              <a:rPr lang="en-US" sz="2800" dirty="0" smtClean="0">
                <a:latin typeface="Times New Roman" panose="02020603050405020304" pitchFamily="18" charset="0"/>
                <a:cs typeface="Times New Roman" panose="02020603050405020304" pitchFamily="18" charset="0"/>
              </a:rPr>
              <a:t>Gửi ảnh/video qua </a:t>
            </a:r>
            <a:r>
              <a:rPr lang="en-US" sz="2800" dirty="0" err="1" smtClean="0">
                <a:latin typeface="Times New Roman" panose="02020603050405020304" pitchFamily="18" charset="0"/>
                <a:cs typeface="Times New Roman" panose="02020603050405020304" pitchFamily="18" charset="0"/>
              </a:rPr>
              <a:t>zalo</a:t>
            </a:r>
            <a:r>
              <a:rPr lang="en-US" sz="2800" dirty="0" smtClean="0">
                <a:latin typeface="Times New Roman" panose="02020603050405020304" pitchFamily="18" charset="0"/>
                <a:cs typeface="Times New Roman" panose="02020603050405020304" pitchFamily="18" charset="0"/>
              </a:rPr>
              <a:t> cá </a:t>
            </a:r>
            <a:r>
              <a:rPr lang="en-US" sz="2800" dirty="0" err="1" smtClean="0">
                <a:latin typeface="Times New Roman" panose="02020603050405020304" pitchFamily="18" charset="0"/>
                <a:cs typeface="Times New Roman" panose="02020603050405020304" pitchFamily="18" charset="0"/>
              </a:rPr>
              <a:t>nhân</a:t>
            </a:r>
            <a:r>
              <a:rPr lang="en-US" sz="2800" dirty="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của cô</a:t>
            </a:r>
            <a:endParaRPr lang="en-US" sz="2800" dirty="0" smtClean="0">
              <a:latin typeface="Times New Roman" panose="02020603050405020304" pitchFamily="18" charset="0"/>
              <a:cs typeface="Times New Roman" panose="02020603050405020304" pitchFamily="18" charset="0"/>
            </a:endParaRPr>
          </a:p>
        </p:txBody>
      </p:sp>
      <p:pic>
        <p:nvPicPr>
          <p:cNvPr id="23556" name="Picture 4" descr="Font design for word homework with children Vector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0480" y="4027372"/>
            <a:ext cx="4433326" cy="345799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14087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45" y="1624898"/>
            <a:ext cx="11594601" cy="3618411"/>
          </a:xfrm>
          <a:prstGeom prst="rect">
            <a:avLst/>
          </a:prstGeom>
        </p:spPr>
      </p:pic>
    </p:spTree>
    <p:custDataLst>
      <p:tags r:id="rId1"/>
    </p:custDataLst>
    <p:extLst>
      <p:ext uri="{BB962C8B-B14F-4D97-AF65-F5344CB8AC3E}">
        <p14:creationId xmlns:p14="http://schemas.microsoft.com/office/powerpoint/2010/main" val="1028178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378" y="1153497"/>
            <a:ext cx="4829849" cy="3610479"/>
          </a:xfrm>
          <a:prstGeom prst="rect">
            <a:avLst/>
          </a:prstGeom>
        </p:spPr>
      </p:pic>
      <p:pic>
        <p:nvPicPr>
          <p:cNvPr id="1026" name="Picture 2" descr="Bé gái đáng yêu ôm đầu: hoang mang các thứ - Ảnh chế me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4197" y="901337"/>
            <a:ext cx="5329646" cy="5329646"/>
          </a:xfrm>
          <a:prstGeom prst="rect">
            <a:avLst/>
          </a:prstGeom>
          <a:noFill/>
          <a:extLst>
            <a:ext uri="{909E8E84-426E-40DD-AFC4-6F175D3DCCD1}">
              <a14:hiddenFill xmlns:a14="http://schemas.microsoft.com/office/drawing/2010/main">
                <a:solidFill>
                  <a:srgbClr val="FFFFFF"/>
                </a:solidFill>
              </a14:hiddenFill>
            </a:ext>
          </a:extLst>
        </p:spPr>
      </p:pic>
      <p:sp>
        <p:nvSpPr>
          <p:cNvPr id="5" name="5-Point Star 4"/>
          <p:cNvSpPr/>
          <p:nvPr/>
        </p:nvSpPr>
        <p:spPr>
          <a:xfrm>
            <a:off x="6194197" y="924897"/>
            <a:ext cx="507049"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685631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ại sao trên đường ray tàu hoả luôn có đá sỏi? - DKN.New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786" y="369343"/>
            <a:ext cx="10098768" cy="52802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71455" y="6048103"/>
            <a:ext cx="8817429" cy="523220"/>
          </a:xfrm>
          <a:prstGeom prst="rect">
            <a:avLst/>
          </a:prstGeom>
          <a:noFill/>
        </p:spPr>
        <p:txBody>
          <a:bodyPr wrap="square" rtlCol="0">
            <a:spAutoFit/>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Chiều rộng của đường ray có bằng nhau không?</a:t>
            </a:r>
            <a:endParaRPr lang="en-US" sz="28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4053017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C66B97A-BFB2-421B-84C3-815F4CAD7A33"/>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2ɹ\uFFFD{9CC946EF-D0BF-4F84-805F-30C2B6AADC12}&quot;,&quot;D:\\NĂM HỌC 22 - 23\\TÀI NGUYÊN THÔNG TIN\\Khoa học tự nhiên\\khối 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3. Bản sao của CD_CD2_BÀI 3.full"/>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D4BB9143-53A8-4D4B-AD0A-EB7881321840}:264"/>
</p:tagLst>
</file>

<file path=ppt/tags/tag11.xml><?xml version="1.0" encoding="utf-8"?>
<p:tagLst xmlns:a="http://schemas.openxmlformats.org/drawingml/2006/main" xmlns:r="http://schemas.openxmlformats.org/officeDocument/2006/relationships" xmlns:p="http://schemas.openxmlformats.org/presentationml/2006/main">
  <p:tag name="GENSWF_SLIDE_UID" val="{F5B40071-FC89-41A3-80E0-FDEA6BDDD728}: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6983B7EC-85CC-4CAD-ABCE-B28DEC957800}:266"/>
</p:tagLst>
</file>

<file path=ppt/tags/tag13.xml><?xml version="1.0" encoding="utf-8"?>
<p:tagLst xmlns:a="http://schemas.openxmlformats.org/drawingml/2006/main" xmlns:r="http://schemas.openxmlformats.org/officeDocument/2006/relationships" xmlns:p="http://schemas.openxmlformats.org/presentationml/2006/main">
  <p:tag name="GENSWF_SLIDE_UID" val="{775B48BD-4DC7-45E2-8B89-3B4814F58286}:268"/>
</p:tagLst>
</file>

<file path=ppt/tags/tag14.xml><?xml version="1.0" encoding="utf-8"?>
<p:tagLst xmlns:a="http://schemas.openxmlformats.org/drawingml/2006/main" xmlns:r="http://schemas.openxmlformats.org/officeDocument/2006/relationships" xmlns:p="http://schemas.openxmlformats.org/presentationml/2006/main">
  <p:tag name="GENSWF_SLIDE_UID" val="{20129E26-730F-442B-9060-939673DA4923}:269"/>
</p:tagLst>
</file>

<file path=ppt/tags/tag15.xml><?xml version="1.0" encoding="utf-8"?>
<p:tagLst xmlns:a="http://schemas.openxmlformats.org/drawingml/2006/main" xmlns:r="http://schemas.openxmlformats.org/officeDocument/2006/relationships" xmlns:p="http://schemas.openxmlformats.org/presentationml/2006/main">
  <p:tag name="GENSWF_SLIDE_UID" val="{C2919118-D83B-4A7F-912D-029EF0FC5253}:270"/>
</p:tagLst>
</file>

<file path=ppt/tags/tag16.xml><?xml version="1.0" encoding="utf-8"?>
<p:tagLst xmlns:a="http://schemas.openxmlformats.org/drawingml/2006/main" xmlns:r="http://schemas.openxmlformats.org/officeDocument/2006/relationships" xmlns:p="http://schemas.openxmlformats.org/presentationml/2006/main">
  <p:tag name="GENSWF_SLIDE_UID" val="{6A543D89-F5FA-4C50-A558-84D463EBBB08}:271"/>
</p:tagLst>
</file>

<file path=ppt/tags/tag17.xml><?xml version="1.0" encoding="utf-8"?>
<p:tagLst xmlns:a="http://schemas.openxmlformats.org/drawingml/2006/main" xmlns:r="http://schemas.openxmlformats.org/officeDocument/2006/relationships" xmlns:p="http://schemas.openxmlformats.org/presentationml/2006/main">
  <p:tag name="GENSWF_SLIDE_UID" val="{5ADBFFB8-A2F7-4490-8DDC-BADBAB214BEC}:267"/>
</p:tagLst>
</file>

<file path=ppt/tags/tag18.xml><?xml version="1.0" encoding="utf-8"?>
<p:tagLst xmlns:a="http://schemas.openxmlformats.org/drawingml/2006/main" xmlns:r="http://schemas.openxmlformats.org/officeDocument/2006/relationships" xmlns:p="http://schemas.openxmlformats.org/presentationml/2006/main">
  <p:tag name="GENSWF_SLIDE_UID" val="{83758DAD-8752-4DEB-B008-42F775D11A59}:272"/>
</p:tagLst>
</file>

<file path=ppt/tags/tag19.xml><?xml version="1.0" encoding="utf-8"?>
<p:tagLst xmlns:a="http://schemas.openxmlformats.org/drawingml/2006/main" xmlns:r="http://schemas.openxmlformats.org/officeDocument/2006/relationships" xmlns:p="http://schemas.openxmlformats.org/presentationml/2006/main">
  <p:tag name="GENSWF_SLIDE_UID" val="{DF3DFD09-9BCC-4336-B1EC-2439A68A7451}:273"/>
</p:tagLst>
</file>

<file path=ppt/tags/tag2.xml><?xml version="1.0" encoding="utf-8"?>
<p:tagLst xmlns:a="http://schemas.openxmlformats.org/drawingml/2006/main" xmlns:r="http://schemas.openxmlformats.org/officeDocument/2006/relationships" xmlns:p="http://schemas.openxmlformats.org/presentationml/2006/main">
  <p:tag name="GENSWF_SLIDE_UID" val="{2F0A20BF-3B67-4843-BEC8-F227FF89B636}: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FD834941-CB76-4B5C-95BD-C5DA461EBDB7}:274"/>
</p:tagLst>
</file>

<file path=ppt/tags/tag21.xml><?xml version="1.0" encoding="utf-8"?>
<p:tagLst xmlns:a="http://schemas.openxmlformats.org/drawingml/2006/main" xmlns:r="http://schemas.openxmlformats.org/officeDocument/2006/relationships" xmlns:p="http://schemas.openxmlformats.org/presentationml/2006/main">
  <p:tag name="GENSWF_SLIDE_UID" val="{C7B05867-229E-46EE-A70A-D399FF0702AD}:275"/>
</p:tagLst>
</file>

<file path=ppt/tags/tag22.xml><?xml version="1.0" encoding="utf-8"?>
<p:tagLst xmlns:a="http://schemas.openxmlformats.org/drawingml/2006/main" xmlns:r="http://schemas.openxmlformats.org/officeDocument/2006/relationships" xmlns:p="http://schemas.openxmlformats.org/presentationml/2006/main">
  <p:tag name="GENSWF_SLIDE_UID" val="{2935FD02-CDF7-41CF-9824-CA3715C590A0}:276"/>
</p:tagLst>
</file>

<file path=ppt/tags/tag23.xml><?xml version="1.0" encoding="utf-8"?>
<p:tagLst xmlns:a="http://schemas.openxmlformats.org/drawingml/2006/main" xmlns:r="http://schemas.openxmlformats.org/officeDocument/2006/relationships" xmlns:p="http://schemas.openxmlformats.org/presentationml/2006/main">
  <p:tag name="GENSWF_SLIDE_UID" val="{5948CDAF-6EC0-450A-8F40-A92E4451A64F}:277"/>
</p:tagLst>
</file>

<file path=ppt/tags/tag24.xml><?xml version="1.0" encoding="utf-8"?>
<p:tagLst xmlns:a="http://schemas.openxmlformats.org/drawingml/2006/main" xmlns:r="http://schemas.openxmlformats.org/officeDocument/2006/relationships" xmlns:p="http://schemas.openxmlformats.org/presentationml/2006/main">
  <p:tag name="GENSWF_SLIDE_UID" val="{490AA430-E7C6-41A9-9D3E-B8F2BB090B08}:321"/>
</p:tagLst>
</file>

<file path=ppt/tags/tag25.xml><?xml version="1.0" encoding="utf-8"?>
<p:tagLst xmlns:a="http://schemas.openxmlformats.org/drawingml/2006/main" xmlns:r="http://schemas.openxmlformats.org/officeDocument/2006/relationships" xmlns:p="http://schemas.openxmlformats.org/presentationml/2006/main">
  <p:tag name="GENSWF_SLIDE_UID" val="{6B51174B-5CB4-47C8-9CB1-DA8AB6806026}:322"/>
</p:tagLst>
</file>

<file path=ppt/tags/tag26.xml><?xml version="1.0" encoding="utf-8"?>
<p:tagLst xmlns:a="http://schemas.openxmlformats.org/drawingml/2006/main" xmlns:r="http://schemas.openxmlformats.org/officeDocument/2006/relationships" xmlns:p="http://schemas.openxmlformats.org/presentationml/2006/main">
  <p:tag name="GENSWF_SLIDE_UID" val="{DB3E02D5-D175-4820-8029-CE31DEFD4604}:323"/>
</p:tagLst>
</file>

<file path=ppt/tags/tag27.xml><?xml version="1.0" encoding="utf-8"?>
<p:tagLst xmlns:a="http://schemas.openxmlformats.org/drawingml/2006/main" xmlns:r="http://schemas.openxmlformats.org/officeDocument/2006/relationships" xmlns:p="http://schemas.openxmlformats.org/presentationml/2006/main">
  <p:tag name="GENSWF_SLIDE_UID" val="{74FA8DFE-EC17-410C-B1EB-5248FDDC60D6}:278"/>
</p:tagLst>
</file>

<file path=ppt/tags/tag28.xml><?xml version="1.0" encoding="utf-8"?>
<p:tagLst xmlns:a="http://schemas.openxmlformats.org/drawingml/2006/main" xmlns:r="http://schemas.openxmlformats.org/officeDocument/2006/relationships" xmlns:p="http://schemas.openxmlformats.org/presentationml/2006/main">
  <p:tag name="GENSWF_SLIDE_UID" val="{94FE36FC-F8D0-4A18-8631-D00A64667CA8}:280"/>
</p:tagLst>
</file>

<file path=ppt/tags/tag29.xml><?xml version="1.0" encoding="utf-8"?>
<p:tagLst xmlns:a="http://schemas.openxmlformats.org/drawingml/2006/main" xmlns:r="http://schemas.openxmlformats.org/officeDocument/2006/relationships" xmlns:p="http://schemas.openxmlformats.org/presentationml/2006/main">
  <p:tag name="GENSWF_SLIDE_UID" val="{D3B5E893-4073-4705-A2F5-19E05DB10DBB}:281"/>
</p:tagLst>
</file>

<file path=ppt/tags/tag3.xml><?xml version="1.0" encoding="utf-8"?>
<p:tagLst xmlns:a="http://schemas.openxmlformats.org/drawingml/2006/main" xmlns:r="http://schemas.openxmlformats.org/officeDocument/2006/relationships" xmlns:p="http://schemas.openxmlformats.org/presentationml/2006/main">
  <p:tag name="GENSWF_SLIDE_UID" val="{5D87A096-EE79-451D-824B-71A82F381526}:257"/>
</p:tagLst>
</file>

<file path=ppt/tags/tag30.xml><?xml version="1.0" encoding="utf-8"?>
<p:tagLst xmlns:a="http://schemas.openxmlformats.org/drawingml/2006/main" xmlns:r="http://schemas.openxmlformats.org/officeDocument/2006/relationships" xmlns:p="http://schemas.openxmlformats.org/presentationml/2006/main">
  <p:tag name="GENSWF_SLIDE_UID" val="{77E78A88-B8A1-4B2E-AB16-E9130F6AE96E}:279"/>
</p:tagLst>
</file>

<file path=ppt/tags/tag31.xml><?xml version="1.0" encoding="utf-8"?>
<p:tagLst xmlns:a="http://schemas.openxmlformats.org/drawingml/2006/main" xmlns:r="http://schemas.openxmlformats.org/officeDocument/2006/relationships" xmlns:p="http://schemas.openxmlformats.org/presentationml/2006/main">
  <p:tag name="GENSWF_SLIDE_UID" val="{84C65965-BFB7-4564-9A93-D4BCB40DBB51}:282"/>
</p:tagLst>
</file>

<file path=ppt/tags/tag32.xml><?xml version="1.0" encoding="utf-8"?>
<p:tagLst xmlns:a="http://schemas.openxmlformats.org/drawingml/2006/main" xmlns:r="http://schemas.openxmlformats.org/officeDocument/2006/relationships" xmlns:p="http://schemas.openxmlformats.org/presentationml/2006/main">
  <p:tag name="GENSWF_SLIDE_UID" val="{DBC6055F-26B3-4C51-B508-92E622BC8C36}:283"/>
</p:tagLst>
</file>

<file path=ppt/tags/tag33.xml><?xml version="1.0" encoding="utf-8"?>
<p:tagLst xmlns:a="http://schemas.openxmlformats.org/drawingml/2006/main" xmlns:r="http://schemas.openxmlformats.org/officeDocument/2006/relationships" xmlns:p="http://schemas.openxmlformats.org/presentationml/2006/main">
  <p:tag name="GENSWF_SLIDE_UID" val="{2FA63456-C15D-4270-A346-E74771701C79}:284"/>
</p:tagLst>
</file>

<file path=ppt/tags/tag34.xml><?xml version="1.0" encoding="utf-8"?>
<p:tagLst xmlns:a="http://schemas.openxmlformats.org/drawingml/2006/main" xmlns:r="http://schemas.openxmlformats.org/officeDocument/2006/relationships" xmlns:p="http://schemas.openxmlformats.org/presentationml/2006/main">
  <p:tag name="GENSWF_SLIDE_UID" val="{55C3F948-F95B-43B7-A898-586769D50E02}:289"/>
</p:tagLst>
</file>

<file path=ppt/tags/tag35.xml><?xml version="1.0" encoding="utf-8"?>
<p:tagLst xmlns:a="http://schemas.openxmlformats.org/drawingml/2006/main" xmlns:r="http://schemas.openxmlformats.org/officeDocument/2006/relationships" xmlns:p="http://schemas.openxmlformats.org/presentationml/2006/main">
  <p:tag name="GENSWF_SLIDE_UID" val="{444F48EE-AA9D-40B3-B7DA-47459A8A30AA}:287"/>
</p:tagLst>
</file>

<file path=ppt/tags/tag36.xml><?xml version="1.0" encoding="utf-8"?>
<p:tagLst xmlns:a="http://schemas.openxmlformats.org/drawingml/2006/main" xmlns:r="http://schemas.openxmlformats.org/officeDocument/2006/relationships" xmlns:p="http://schemas.openxmlformats.org/presentationml/2006/main">
  <p:tag name="GENSWF_SLIDE_UID" val="{11E07FBE-5737-4661-B8F8-4BCF2CA2D2EE}:288"/>
</p:tagLst>
</file>

<file path=ppt/tags/tag37.xml><?xml version="1.0" encoding="utf-8"?>
<p:tagLst xmlns:a="http://schemas.openxmlformats.org/drawingml/2006/main" xmlns:r="http://schemas.openxmlformats.org/officeDocument/2006/relationships" xmlns:p="http://schemas.openxmlformats.org/presentationml/2006/main">
  <p:tag name="GENSWF_SLIDE_UID" val="{332940A1-9AFF-41F5-A2FD-715F14806C01}:290"/>
</p:tagLst>
</file>

<file path=ppt/tags/tag38.xml><?xml version="1.0" encoding="utf-8"?>
<p:tagLst xmlns:a="http://schemas.openxmlformats.org/drawingml/2006/main" xmlns:r="http://schemas.openxmlformats.org/officeDocument/2006/relationships" xmlns:p="http://schemas.openxmlformats.org/presentationml/2006/main">
  <p:tag name="GENSWF_SLIDE_UID" val="{ED64AA6D-FFED-41FA-8012-5D628FE364F5}:291"/>
</p:tagLst>
</file>

<file path=ppt/tags/tag39.xml><?xml version="1.0" encoding="utf-8"?>
<p:tagLst xmlns:a="http://schemas.openxmlformats.org/drawingml/2006/main" xmlns:r="http://schemas.openxmlformats.org/officeDocument/2006/relationships" xmlns:p="http://schemas.openxmlformats.org/presentationml/2006/main">
  <p:tag name="GENSWF_SLIDE_UID" val="{4B67A985-F740-4A56-9A02-3BA2678251D8}:296"/>
</p:tagLst>
</file>

<file path=ppt/tags/tag4.xml><?xml version="1.0" encoding="utf-8"?>
<p:tagLst xmlns:a="http://schemas.openxmlformats.org/drawingml/2006/main" xmlns:r="http://schemas.openxmlformats.org/officeDocument/2006/relationships" xmlns:p="http://schemas.openxmlformats.org/presentationml/2006/main">
  <p:tag name="GENSWF_SLIDE_UID" val="{571C2426-F48D-4256-9D24-443D4FEEEEA3}:258"/>
</p:tagLst>
</file>

<file path=ppt/tags/tag40.xml><?xml version="1.0" encoding="utf-8"?>
<p:tagLst xmlns:a="http://schemas.openxmlformats.org/drawingml/2006/main" xmlns:r="http://schemas.openxmlformats.org/officeDocument/2006/relationships" xmlns:p="http://schemas.openxmlformats.org/presentationml/2006/main">
  <p:tag name="GENSWF_SLIDE_UID" val="{1182C5B3-A2D8-4770-9173-A87E1D2F38AB}:292"/>
</p:tagLst>
</file>

<file path=ppt/tags/tag41.xml><?xml version="1.0" encoding="utf-8"?>
<p:tagLst xmlns:a="http://schemas.openxmlformats.org/drawingml/2006/main" xmlns:r="http://schemas.openxmlformats.org/officeDocument/2006/relationships" xmlns:p="http://schemas.openxmlformats.org/presentationml/2006/main">
  <p:tag name="GENSWF_SLIDE_UID" val="{2995745F-AFEC-437B-89D1-CBC1D2748FB3}:297"/>
</p:tagLst>
</file>

<file path=ppt/tags/tag42.xml><?xml version="1.0" encoding="utf-8"?>
<p:tagLst xmlns:a="http://schemas.openxmlformats.org/drawingml/2006/main" xmlns:r="http://schemas.openxmlformats.org/officeDocument/2006/relationships" xmlns:p="http://schemas.openxmlformats.org/presentationml/2006/main">
  <p:tag name="GENSWF_SLIDE_UID" val="{C2DD466E-F061-4011-BF5F-6AF28C9BDB8B}:298"/>
</p:tagLst>
</file>

<file path=ppt/tags/tag43.xml><?xml version="1.0" encoding="utf-8"?>
<p:tagLst xmlns:a="http://schemas.openxmlformats.org/drawingml/2006/main" xmlns:r="http://schemas.openxmlformats.org/officeDocument/2006/relationships" xmlns:p="http://schemas.openxmlformats.org/presentationml/2006/main">
  <p:tag name="GENSWF_SLIDE_UID" val="{50976E9D-D1BB-49C1-AB25-E563E21CE317}:299"/>
</p:tagLst>
</file>

<file path=ppt/tags/tag44.xml><?xml version="1.0" encoding="utf-8"?>
<p:tagLst xmlns:a="http://schemas.openxmlformats.org/drawingml/2006/main" xmlns:r="http://schemas.openxmlformats.org/officeDocument/2006/relationships" xmlns:p="http://schemas.openxmlformats.org/presentationml/2006/main">
  <p:tag name="GENSWF_SLIDE_UID" val="{CEA5A405-7CF8-4611-86F4-D76C0678DAC9}:300"/>
</p:tagLst>
</file>

<file path=ppt/tags/tag45.xml><?xml version="1.0" encoding="utf-8"?>
<p:tagLst xmlns:a="http://schemas.openxmlformats.org/drawingml/2006/main" xmlns:r="http://schemas.openxmlformats.org/officeDocument/2006/relationships" xmlns:p="http://schemas.openxmlformats.org/presentationml/2006/main">
  <p:tag name="GENSWF_SLIDE_UID" val="{B83DAC09-2CDE-4159-B7E9-8F000CDE68D5}:301"/>
</p:tagLst>
</file>

<file path=ppt/tags/tag46.xml><?xml version="1.0" encoding="utf-8"?>
<p:tagLst xmlns:a="http://schemas.openxmlformats.org/drawingml/2006/main" xmlns:r="http://schemas.openxmlformats.org/officeDocument/2006/relationships" xmlns:p="http://schemas.openxmlformats.org/presentationml/2006/main">
  <p:tag name="GENSWF_SLIDE_UID" val="{ABD29131-B2B2-4AE6-AAC1-B3A2EF813AC0}:302"/>
</p:tagLst>
</file>

<file path=ppt/tags/tag47.xml><?xml version="1.0" encoding="utf-8"?>
<p:tagLst xmlns:a="http://schemas.openxmlformats.org/drawingml/2006/main" xmlns:r="http://schemas.openxmlformats.org/officeDocument/2006/relationships" xmlns:p="http://schemas.openxmlformats.org/presentationml/2006/main">
  <p:tag name="GENSWF_SLIDE_UID" val="{31330A88-EFFF-4A0B-B45A-132BDDBA0392}:293"/>
</p:tagLst>
</file>

<file path=ppt/tags/tag48.xml><?xml version="1.0" encoding="utf-8"?>
<p:tagLst xmlns:a="http://schemas.openxmlformats.org/drawingml/2006/main" xmlns:r="http://schemas.openxmlformats.org/officeDocument/2006/relationships" xmlns:p="http://schemas.openxmlformats.org/presentationml/2006/main">
  <p:tag name="GENSWF_SLIDE_UID" val="{414740A9-4FDA-4155-AA0B-5E02CC77555E}:294"/>
</p:tagLst>
</file>

<file path=ppt/tags/tag49.xml><?xml version="1.0" encoding="utf-8"?>
<p:tagLst xmlns:a="http://schemas.openxmlformats.org/drawingml/2006/main" xmlns:r="http://schemas.openxmlformats.org/officeDocument/2006/relationships" xmlns:p="http://schemas.openxmlformats.org/presentationml/2006/main">
  <p:tag name="GENSWF_SLIDE_UID" val="{57D90CFA-67BD-4D55-A8F1-40E174B3F708}:303"/>
</p:tagLst>
</file>

<file path=ppt/tags/tag5.xml><?xml version="1.0" encoding="utf-8"?>
<p:tagLst xmlns:a="http://schemas.openxmlformats.org/drawingml/2006/main" xmlns:r="http://schemas.openxmlformats.org/officeDocument/2006/relationships" xmlns:p="http://schemas.openxmlformats.org/presentationml/2006/main">
  <p:tag name="GENSWF_SLIDE_UID" val="{E55AAF42-6EBC-40BB-838A-08E5076F738D}:259"/>
</p:tagLst>
</file>

<file path=ppt/tags/tag50.xml><?xml version="1.0" encoding="utf-8"?>
<p:tagLst xmlns:a="http://schemas.openxmlformats.org/drawingml/2006/main" xmlns:r="http://schemas.openxmlformats.org/officeDocument/2006/relationships" xmlns:p="http://schemas.openxmlformats.org/presentationml/2006/main">
  <p:tag name="GENSWF_SLIDE_UID" val="{2C036432-63FB-4994-8937-06E6E72521AE}:304"/>
</p:tagLst>
</file>

<file path=ppt/tags/tag51.xml><?xml version="1.0" encoding="utf-8"?>
<p:tagLst xmlns:a="http://schemas.openxmlformats.org/drawingml/2006/main" xmlns:r="http://schemas.openxmlformats.org/officeDocument/2006/relationships" xmlns:p="http://schemas.openxmlformats.org/presentationml/2006/main">
  <p:tag name="GENSWF_SLIDE_UID" val="{B755D704-4940-4C76-AAFD-F77148642088}:305"/>
</p:tagLst>
</file>

<file path=ppt/tags/tag52.xml><?xml version="1.0" encoding="utf-8"?>
<p:tagLst xmlns:a="http://schemas.openxmlformats.org/drawingml/2006/main" xmlns:r="http://schemas.openxmlformats.org/officeDocument/2006/relationships" xmlns:p="http://schemas.openxmlformats.org/presentationml/2006/main">
  <p:tag name="GENSWF_SLIDE_UID" val="{2FA0FB86-180C-48DE-BF78-384666C6611A}:295"/>
</p:tagLst>
</file>

<file path=ppt/tags/tag53.xml><?xml version="1.0" encoding="utf-8"?>
<p:tagLst xmlns:a="http://schemas.openxmlformats.org/drawingml/2006/main" xmlns:r="http://schemas.openxmlformats.org/officeDocument/2006/relationships" xmlns:p="http://schemas.openxmlformats.org/presentationml/2006/main">
  <p:tag name="GENSWF_SLIDE_UID" val="{75D6A7F2-5C2F-4E1A-8348-BB8B8CEB3AE1}:308"/>
</p:tagLst>
</file>

<file path=ppt/tags/tag54.xml><?xml version="1.0" encoding="utf-8"?>
<p:tagLst xmlns:a="http://schemas.openxmlformats.org/drawingml/2006/main" xmlns:r="http://schemas.openxmlformats.org/officeDocument/2006/relationships" xmlns:p="http://schemas.openxmlformats.org/presentationml/2006/main">
  <p:tag name="GENSWF_SLIDE_UID" val="{E4B4A93F-31B8-486C-84F8-54EFB1790754}:309"/>
</p:tagLst>
</file>

<file path=ppt/tags/tag55.xml><?xml version="1.0" encoding="utf-8"?>
<p:tagLst xmlns:a="http://schemas.openxmlformats.org/drawingml/2006/main" xmlns:r="http://schemas.openxmlformats.org/officeDocument/2006/relationships" xmlns:p="http://schemas.openxmlformats.org/presentationml/2006/main">
  <p:tag name="GENSWF_SLIDE_UID" val="{6ADE009B-2DCE-4DC8-A9C7-B328F1429B37}:324"/>
</p:tagLst>
</file>

<file path=ppt/tags/tag56.xml><?xml version="1.0" encoding="utf-8"?>
<p:tagLst xmlns:a="http://schemas.openxmlformats.org/drawingml/2006/main" xmlns:r="http://schemas.openxmlformats.org/officeDocument/2006/relationships" xmlns:p="http://schemas.openxmlformats.org/presentationml/2006/main">
  <p:tag name="GENSWF_SLIDE_UID" val="{7ED89852-4ACB-4EDC-A974-DE8146E8766A}:306"/>
</p:tagLst>
</file>

<file path=ppt/tags/tag57.xml><?xml version="1.0" encoding="utf-8"?>
<p:tagLst xmlns:a="http://schemas.openxmlformats.org/drawingml/2006/main" xmlns:r="http://schemas.openxmlformats.org/officeDocument/2006/relationships" xmlns:p="http://schemas.openxmlformats.org/presentationml/2006/main">
  <p:tag name="GENSWF_SLIDE_UID" val="{FDA26DE4-AF5B-480E-856C-12BF1A318ABF}:307"/>
</p:tagLst>
</file>

<file path=ppt/tags/tag58.xml><?xml version="1.0" encoding="utf-8"?>
<p:tagLst xmlns:a="http://schemas.openxmlformats.org/drawingml/2006/main" xmlns:r="http://schemas.openxmlformats.org/officeDocument/2006/relationships" xmlns:p="http://schemas.openxmlformats.org/presentationml/2006/main">
  <p:tag name="GENSWF_SLIDE_UID" val="{3B83F392-B643-4AB9-BC69-50B245A4ABF4}:310"/>
</p:tagLst>
</file>

<file path=ppt/tags/tag59.xml><?xml version="1.0" encoding="utf-8"?>
<p:tagLst xmlns:a="http://schemas.openxmlformats.org/drawingml/2006/main" xmlns:r="http://schemas.openxmlformats.org/officeDocument/2006/relationships" xmlns:p="http://schemas.openxmlformats.org/presentationml/2006/main">
  <p:tag name="GENSWF_SLIDE_UID" val="{654FF70D-1BE4-43F4-8E4B-960D6B929279}:312"/>
</p:tagLst>
</file>

<file path=ppt/tags/tag6.xml><?xml version="1.0" encoding="utf-8"?>
<p:tagLst xmlns:a="http://schemas.openxmlformats.org/drawingml/2006/main" xmlns:r="http://schemas.openxmlformats.org/officeDocument/2006/relationships" xmlns:p="http://schemas.openxmlformats.org/presentationml/2006/main">
  <p:tag name="GENSWF_SLIDE_UID" val="{C46BDFC8-C61B-4B1D-B656-4074C577409E}:260"/>
</p:tagLst>
</file>

<file path=ppt/tags/tag60.xml><?xml version="1.0" encoding="utf-8"?>
<p:tagLst xmlns:a="http://schemas.openxmlformats.org/drawingml/2006/main" xmlns:r="http://schemas.openxmlformats.org/officeDocument/2006/relationships" xmlns:p="http://schemas.openxmlformats.org/presentationml/2006/main">
  <p:tag name="GENSWF_SLIDE_UID" val="{55514598-60F6-499A-8788-1F74C0AC1A9A}:313"/>
</p:tagLst>
</file>

<file path=ppt/tags/tag61.xml><?xml version="1.0" encoding="utf-8"?>
<p:tagLst xmlns:a="http://schemas.openxmlformats.org/drawingml/2006/main" xmlns:r="http://schemas.openxmlformats.org/officeDocument/2006/relationships" xmlns:p="http://schemas.openxmlformats.org/presentationml/2006/main">
  <p:tag name="GENSWF_SLIDE_UID" val="{E190C2EB-9FC0-4217-BC09-4FCF80A23FCC}:314"/>
</p:tagLst>
</file>

<file path=ppt/tags/tag62.xml><?xml version="1.0" encoding="utf-8"?>
<p:tagLst xmlns:a="http://schemas.openxmlformats.org/drawingml/2006/main" xmlns:r="http://schemas.openxmlformats.org/officeDocument/2006/relationships" xmlns:p="http://schemas.openxmlformats.org/presentationml/2006/main">
  <p:tag name="GENSWF_SLIDE_UID" val="{AC91D21F-D7FC-4C19-9681-B0F37BE690D3}:315"/>
</p:tagLst>
</file>

<file path=ppt/tags/tag63.xml><?xml version="1.0" encoding="utf-8"?>
<p:tagLst xmlns:a="http://schemas.openxmlformats.org/drawingml/2006/main" xmlns:r="http://schemas.openxmlformats.org/officeDocument/2006/relationships" xmlns:p="http://schemas.openxmlformats.org/presentationml/2006/main">
  <p:tag name="GENSWF_SLIDE_UID" val="{9F0AF07E-221D-495E-9404-7FF85ED3B716}:316"/>
</p:tagLst>
</file>

<file path=ppt/tags/tag64.xml><?xml version="1.0" encoding="utf-8"?>
<p:tagLst xmlns:a="http://schemas.openxmlformats.org/drawingml/2006/main" xmlns:r="http://schemas.openxmlformats.org/officeDocument/2006/relationships" xmlns:p="http://schemas.openxmlformats.org/presentationml/2006/main">
  <p:tag name="GENSWF_SLIDE_UID" val="{9A90A5FF-723D-4DE2-B190-128976F3CE65}:317"/>
</p:tagLst>
</file>

<file path=ppt/tags/tag65.xml><?xml version="1.0" encoding="utf-8"?>
<p:tagLst xmlns:a="http://schemas.openxmlformats.org/drawingml/2006/main" xmlns:r="http://schemas.openxmlformats.org/officeDocument/2006/relationships" xmlns:p="http://schemas.openxmlformats.org/presentationml/2006/main">
  <p:tag name="GENSWF_SLIDE_UID" val="{A6CB28EB-E737-4B69-9DCD-0EACBF61731B}:318"/>
</p:tagLst>
</file>

<file path=ppt/tags/tag66.xml><?xml version="1.0" encoding="utf-8"?>
<p:tagLst xmlns:a="http://schemas.openxmlformats.org/drawingml/2006/main" xmlns:r="http://schemas.openxmlformats.org/officeDocument/2006/relationships" xmlns:p="http://schemas.openxmlformats.org/presentationml/2006/main">
  <p:tag name="GENSWF_SLIDE_UID" val="{58283D8A-9306-472F-BD1C-B15E998EBC98}:320"/>
</p:tagLst>
</file>

<file path=ppt/tags/tag7.xml><?xml version="1.0" encoding="utf-8"?>
<p:tagLst xmlns:a="http://schemas.openxmlformats.org/drawingml/2006/main" xmlns:r="http://schemas.openxmlformats.org/officeDocument/2006/relationships" xmlns:p="http://schemas.openxmlformats.org/presentationml/2006/main">
  <p:tag name="GENSWF_SLIDE_UID" val="{25C336CB-2695-478F-B8F5-F9021735D5C9}:261"/>
</p:tagLst>
</file>

<file path=ppt/tags/tag8.xml><?xml version="1.0" encoding="utf-8"?>
<p:tagLst xmlns:a="http://schemas.openxmlformats.org/drawingml/2006/main" xmlns:r="http://schemas.openxmlformats.org/officeDocument/2006/relationships" xmlns:p="http://schemas.openxmlformats.org/presentationml/2006/main">
  <p:tag name="GENSWF_SLIDE_UID" val="{217D9791-96E3-497F-9142-CCF9740F1E4E}:262"/>
</p:tagLst>
</file>

<file path=ppt/tags/tag9.xml><?xml version="1.0" encoding="utf-8"?>
<p:tagLst xmlns:a="http://schemas.openxmlformats.org/drawingml/2006/main" xmlns:r="http://schemas.openxmlformats.org/officeDocument/2006/relationships" xmlns:p="http://schemas.openxmlformats.org/presentationml/2006/main">
  <p:tag name="GENSWF_SLIDE_UID" val="{9D26D948-4879-4970-AE62-565D35812219}:26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460</TotalTime>
  <Words>1354</Words>
  <Application>Microsoft Office PowerPoint</Application>
  <PresentationFormat>Widescreen</PresentationFormat>
  <Paragraphs>279</Paragraphs>
  <Slides>65</Slides>
  <Notes>65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A3.BoosterNextFYBlackRegular-Sa</vt:lpstr>
      <vt:lpstr>A3.NotoSans-San</vt: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trải nghiệm  Đo chu vi nắp chai</vt:lpstr>
      <vt:lpstr>PowerPoint Presentation</vt:lpstr>
      <vt:lpstr>PowerPoint Presentation</vt:lpstr>
      <vt:lpstr>PowerPoint Presentation</vt:lpstr>
      <vt:lpstr>PowerPoint Presentation</vt:lpstr>
      <vt:lpstr>PowerPoint Presentation</vt:lpstr>
      <vt:lpstr>PowerPoint Presentation</vt:lpstr>
      <vt:lpstr>Dụng cụ đo khối lượng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Bản sao của CD_CD2_BÀI 3.full</dc:title>
  <dc:creator>Windows User</dc:creator>
  <cp:lastModifiedBy>PCGPT</cp:lastModifiedBy>
  <cp:revision>91</cp:revision>
  <dcterms:created xsi:type="dcterms:W3CDTF">2021-09-10T01:51:27Z</dcterms:created>
  <dcterms:modified xsi:type="dcterms:W3CDTF">2023-04-30T12:50:08Z</dcterms:modified>
</cp:coreProperties>
</file>