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8" r:id="rId4"/>
    <p:sldId id="269" r:id="rId5"/>
    <p:sldId id="271" r:id="rId6"/>
    <p:sldId id="270" r:id="rId7"/>
    <p:sldId id="272" r:id="rId8"/>
    <p:sldId id="27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014" autoAdjust="0"/>
    <p:restoredTop sz="94660"/>
  </p:normalViewPr>
  <p:slideViewPr>
    <p:cSldViewPr snapToGrid="0">
      <p:cViewPr varScale="1">
        <p:scale>
          <a:sx n="85" d="100"/>
          <a:sy n="85" d="100"/>
        </p:scale>
        <p:origin x="21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561D-C668-48BD-B552-8CC5773A8FA0}" type="datetimeFigureOut">
              <a:rPr lang="en-US" smtClean="0"/>
              <a:pPr/>
              <a:t>10/30/2022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78B3C-6E8B-4E2B-B6AB-3D177A392C3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684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561D-C668-48BD-B552-8CC5773A8FA0}" type="datetimeFigureOut">
              <a:rPr lang="en-US" smtClean="0"/>
              <a:pPr/>
              <a:t>10/30/2022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78B3C-6E8B-4E2B-B6AB-3D177A392C3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452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561D-C668-48BD-B552-8CC5773A8FA0}" type="datetimeFigureOut">
              <a:rPr lang="en-US" smtClean="0"/>
              <a:pPr/>
              <a:t>10/30/2022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78B3C-6E8B-4E2B-B6AB-3D177A392C3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8939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476"/>
            <a:ext cx="10972800" cy="5762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24417" y="982664"/>
            <a:ext cx="5384800" cy="49672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2417" y="982664"/>
            <a:ext cx="5384800" cy="49672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089146-4912-474A-A4F5-5E0A59955A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561D-C668-48BD-B552-8CC5773A8FA0}" type="datetimeFigureOut">
              <a:rPr lang="en-US" smtClean="0"/>
              <a:pPr/>
              <a:t>10/30/2022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78B3C-6E8B-4E2B-B6AB-3D177A392C3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528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561D-C668-48BD-B552-8CC5773A8FA0}" type="datetimeFigureOut">
              <a:rPr lang="en-US" smtClean="0"/>
              <a:pPr/>
              <a:t>10/30/2022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78B3C-6E8B-4E2B-B6AB-3D177A392C3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684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561D-C668-48BD-B552-8CC5773A8FA0}" type="datetimeFigureOut">
              <a:rPr lang="en-US" smtClean="0"/>
              <a:pPr/>
              <a:t>10/30/2022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78B3C-6E8B-4E2B-B6AB-3D177A392C3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60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561D-C668-48BD-B552-8CC5773A8FA0}" type="datetimeFigureOut">
              <a:rPr lang="en-US" smtClean="0"/>
              <a:pPr/>
              <a:t>10/30/2022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78B3C-6E8B-4E2B-B6AB-3D177A392C3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072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561D-C668-48BD-B552-8CC5773A8FA0}" type="datetimeFigureOut">
              <a:rPr lang="en-US" smtClean="0"/>
              <a:pPr/>
              <a:t>10/30/2022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78B3C-6E8B-4E2B-B6AB-3D177A392C3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681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561D-C668-48BD-B552-8CC5773A8FA0}" type="datetimeFigureOut">
              <a:rPr lang="en-US" smtClean="0"/>
              <a:pPr/>
              <a:t>10/30/2022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78B3C-6E8B-4E2B-B6AB-3D177A392C3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023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561D-C668-48BD-B552-8CC5773A8FA0}" type="datetimeFigureOut">
              <a:rPr lang="en-US" smtClean="0"/>
              <a:pPr/>
              <a:t>10/30/2022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78B3C-6E8B-4E2B-B6AB-3D177A392C3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996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561D-C668-48BD-B552-8CC5773A8FA0}" type="datetimeFigureOut">
              <a:rPr lang="en-US" smtClean="0"/>
              <a:pPr/>
              <a:t>10/30/2022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78B3C-6E8B-4E2B-B6AB-3D177A392C3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10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6B561D-C668-48BD-B552-8CC5773A8FA0}" type="datetimeFigureOut">
              <a:rPr lang="en-US" smtClean="0"/>
              <a:pPr/>
              <a:t>10/30/2022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B78B3C-6E8B-4E2B-B6AB-3D177A392C3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988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microsoft.com/office/2007/relationships/media" Target="../media/media2.mp3"/><Relationship Id="rId7" Type="http://schemas.openxmlformats.org/officeDocument/2006/relationships/image" Target="../media/image2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.gif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5.png"/><Relationship Id="rId4" Type="http://schemas.openxmlformats.org/officeDocument/2006/relationships/audio" Target="../media/media2.mp3"/><Relationship Id="rId9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10400"/>
          </a:xfrm>
          <a:prstGeom prst="rect">
            <a:avLst/>
          </a:prstGeom>
        </p:spPr>
      </p:pic>
      <p:pic>
        <p:nvPicPr>
          <p:cNvPr id="25" name="NHAC MO DAU BAI HOC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9912" end="3716.625"/>
                </p14:media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13144500" y="2314204"/>
            <a:ext cx="609600" cy="60960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51522" y="0"/>
            <a:ext cx="2944663" cy="701040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9535" y="0"/>
            <a:ext cx="3261163" cy="701040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410" y="0"/>
            <a:ext cx="2944663" cy="701040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959" y="0"/>
            <a:ext cx="3258409" cy="701040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7444" y="-2669851"/>
            <a:ext cx="14014579" cy="11858625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115555" y="1080338"/>
            <a:ext cx="9911432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b="1" dirty="0" err="1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6000" b="1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lang="en-US" sz="6000" b="1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6000" b="1" dirty="0" err="1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6000" b="1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6000" b="1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6000" b="1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6000" b="1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6000" b="1" dirty="0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n>
                  <a:solidFill>
                    <a:schemeClr val="bg1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endParaRPr lang="en-US" sz="6000" b="1" dirty="0">
              <a:ln>
                <a:solidFill>
                  <a:schemeClr val="bg1"/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445106" y="4356843"/>
            <a:ext cx="5093061" cy="132343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4000" b="1" dirty="0" err="1">
                <a:ln w="15875">
                  <a:solidFill>
                    <a:schemeClr val="tx2">
                      <a:lumMod val="40000"/>
                      <a:lumOff val="60000"/>
                    </a:schemeClr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dirty="0">
                <a:ln w="15875">
                  <a:solidFill>
                    <a:schemeClr val="tx2">
                      <a:lumMod val="40000"/>
                      <a:lumOff val="60000"/>
                    </a:schemeClr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5: </a:t>
            </a:r>
            <a:r>
              <a:rPr lang="en-US" sz="4000" b="1" dirty="0" err="1">
                <a:ln w="15875">
                  <a:solidFill>
                    <a:schemeClr val="tx2">
                      <a:lumMod val="40000"/>
                      <a:lumOff val="60000"/>
                    </a:schemeClr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Lược</a:t>
            </a:r>
            <a:r>
              <a:rPr lang="en-US" sz="4000" b="1" dirty="0">
                <a:ln w="15875">
                  <a:solidFill>
                    <a:schemeClr val="tx2">
                      <a:lumMod val="40000"/>
                      <a:lumOff val="60000"/>
                    </a:schemeClr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15875">
                  <a:solidFill>
                    <a:schemeClr val="tx2">
                      <a:lumMod val="40000"/>
                      <a:lumOff val="60000"/>
                    </a:schemeClr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4000" b="1" dirty="0">
                <a:ln w="15875">
                  <a:solidFill>
                    <a:schemeClr val="tx2">
                      <a:lumMod val="40000"/>
                      <a:lumOff val="60000"/>
                    </a:schemeClr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15875">
                  <a:solidFill>
                    <a:schemeClr val="tx2">
                      <a:lumMod val="40000"/>
                      <a:lumOff val="60000"/>
                    </a:schemeClr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4000" b="1" dirty="0">
                <a:ln w="15875">
                  <a:solidFill>
                    <a:schemeClr val="tx2">
                      <a:lumMod val="40000"/>
                      <a:lumOff val="60000"/>
                    </a:schemeClr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15875">
                  <a:solidFill>
                    <a:schemeClr val="tx2">
                      <a:lumMod val="40000"/>
                      <a:lumOff val="60000"/>
                    </a:schemeClr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endParaRPr lang="en-US" sz="4000" b="1" dirty="0">
              <a:ln w="15875">
                <a:solidFill>
                  <a:schemeClr val="tx2">
                    <a:lumMod val="40000"/>
                    <a:lumOff val="60000"/>
                  </a:schemeClr>
                </a:solidFill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b="1" dirty="0" err="1">
                <a:ln w="15875">
                  <a:solidFill>
                    <a:schemeClr val="tx2">
                      <a:lumMod val="40000"/>
                      <a:lumOff val="60000"/>
                    </a:schemeClr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4000" b="1" dirty="0">
                <a:ln w="15875">
                  <a:solidFill>
                    <a:schemeClr val="tx2">
                      <a:lumMod val="40000"/>
                      <a:lumOff val="60000"/>
                    </a:schemeClr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15875">
                  <a:solidFill>
                    <a:schemeClr val="tx2">
                      <a:lumMod val="40000"/>
                      <a:lumOff val="60000"/>
                    </a:schemeClr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4000" b="1" dirty="0">
                <a:ln w="15875">
                  <a:solidFill>
                    <a:schemeClr val="tx2">
                      <a:lumMod val="40000"/>
                      <a:lumOff val="60000"/>
                    </a:schemeClr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:.............</a:t>
            </a:r>
          </a:p>
        </p:txBody>
      </p:sp>
      <p:pic>
        <p:nvPicPr>
          <p:cNvPr id="20" name="Tieng hai au va bien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13363623" y="435684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392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586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1.11111E-6 L 0.46067 0.00972 " pathEditMode="relative" rAng="0" ptsTypes="AA">
                                      <p:cBhvr>
                                        <p:cTn id="10" dur="4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034" y="48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1.11111E-6 L -0.45039 0.00556 " pathEditMode="relative" rAng="0" ptsTypes="AA">
                                      <p:cBhvr>
                                        <p:cTn id="12" dur="4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526" y="27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2.08333E-7 -1.11111E-6 L 0.18607 -0.00278 " pathEditMode="relative" rAng="0" ptsTypes="AA">
                                      <p:cBhvr>
                                        <p:cTn id="14" dur="5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97" y="-13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5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1.45833E-6 -1.11111E-6 L -0.17722 0.00556 " pathEditMode="relative" rAng="0" ptsTypes="AA">
                                      <p:cBhvr>
                                        <p:cTn id="16" dur="5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67" y="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3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62197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57576">
                <p:cTn id="30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audio>
              <p:cMediaNode vol="10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18" grpId="0"/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0" y="595087"/>
            <a:ext cx="10947400" cy="4818742"/>
          </a:xfrm>
        </p:spPr>
        <p:txBody>
          <a:bodyPr>
            <a:normAutofit/>
          </a:bodyPr>
          <a:lstStyle/>
          <a:p>
            <a:br>
              <a:rPr lang="en-US" b="1" dirty="0">
                <a:latin typeface="Times New Roman" pitchFamily="18" charset="0"/>
                <a:cs typeface="Times New Roman" pitchFamily="18" charset="0"/>
              </a:rPr>
            </a:br>
            <a:r>
              <a:rPr lang="vi-VN" dirty="0"/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lược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học</a:t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56811" y="711200"/>
            <a:ext cx="5419875" cy="194491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nl-NL" b="1" dirty="0">
                <a:latin typeface="Times New Roman" pitchFamily="18" charset="0"/>
                <a:cs typeface="Times New Roman" pitchFamily="18" charset="0"/>
              </a:rPr>
              <a:t>2. Vẽ lược đồ trí nhớ</a:t>
            </a:r>
            <a:r>
              <a:rPr lang="nl-NL" dirty="0">
                <a:latin typeface="Times New Roman" pitchFamily="18" charset="0"/>
                <a:cs typeface="Times New Roman" pitchFamily="18" charset="0"/>
              </a:rPr>
              <a:t> 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8" name="AutoShape 6"/>
          <p:cNvSpPr>
            <a:spLocks noChangeArrowheads="1"/>
          </p:cNvSpPr>
          <p:nvPr/>
        </p:nvSpPr>
        <p:spPr bwMode="auto">
          <a:xfrm>
            <a:off x="6937829" y="914401"/>
            <a:ext cx="4978400" cy="2191657"/>
          </a:xfrm>
          <a:prstGeom prst="cloudCallout">
            <a:avLst>
              <a:gd name="adj1" fmla="val -62657"/>
              <a:gd name="adj2" fmla="val 43671"/>
            </a:avLst>
          </a:prstGeom>
          <a:solidFill>
            <a:srgbClr val="FF99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nl-NL" sz="2800" i="1" dirty="0"/>
          </a:p>
          <a:p>
            <a:pPr algn="ctr"/>
            <a:r>
              <a:rPr lang="nl-NL" sz="2800" i="1" dirty="0"/>
              <a:t>Để vẽ lược đồ trí nhớ </a:t>
            </a:r>
          </a:p>
          <a:p>
            <a:pPr algn="ctr"/>
            <a:r>
              <a:rPr lang="nl-NL" sz="2800" i="1" dirty="0"/>
              <a:t>một khu vực chúng </a:t>
            </a:r>
          </a:p>
          <a:p>
            <a:pPr algn="ctr"/>
            <a:r>
              <a:rPr lang="nl-NL" sz="2800" i="1" dirty="0"/>
              <a:t>ta cần làm gì.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61258" y="1306286"/>
            <a:ext cx="5704114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b. </a:t>
            </a:r>
            <a:r>
              <a:rPr kumimoji="0" lang="en-US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Vẽ</a:t>
            </a:r>
            <a:r>
              <a:rPr kumimoji="0" 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lược</a:t>
            </a:r>
            <a:r>
              <a:rPr kumimoji="0" 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đồ</a:t>
            </a:r>
            <a:r>
              <a:rPr kumimoji="0" 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một</a:t>
            </a:r>
            <a:r>
              <a:rPr kumimoji="0" 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khu</a:t>
            </a:r>
            <a:r>
              <a:rPr kumimoji="0" 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vực</a:t>
            </a: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Cách vẽ: Cần hồi tưởng lại khu vực đó gồm đối tượng nào, diện tích, hướng, khoảng cách các đối tượng...</a:t>
            </a:r>
            <a:endParaRPr kumimoji="0" lang="nl-NL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build="p"/>
      <p:bldP spid="8198" grpId="0" animBg="1"/>
      <p:bldP spid="307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6"/>
          <p:cNvSpPr>
            <a:spLocks noChangeArrowheads="1"/>
          </p:cNvSpPr>
          <p:nvPr/>
        </p:nvSpPr>
        <p:spPr bwMode="auto">
          <a:xfrm>
            <a:off x="0" y="1422401"/>
            <a:ext cx="4238171" cy="2191657"/>
          </a:xfrm>
          <a:prstGeom prst="cloudCallout">
            <a:avLst>
              <a:gd name="adj1" fmla="val 39093"/>
              <a:gd name="adj2" fmla="val 56254"/>
            </a:avLst>
          </a:prstGeom>
          <a:solidFill>
            <a:srgbClr val="FF99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nl-NL" sz="2800" i="1" dirty="0"/>
              <a:t>Quan sát lược đồ trí</a:t>
            </a:r>
          </a:p>
          <a:p>
            <a:r>
              <a:rPr lang="nl-NL" sz="2800" i="1" dirty="0"/>
              <a:t> nhớ trường học và mô</a:t>
            </a:r>
          </a:p>
          <a:p>
            <a:r>
              <a:rPr lang="nl-NL" sz="2800" i="1" dirty="0"/>
              <a:t> tả lại.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5741612" y="5675086"/>
            <a:ext cx="5318274" cy="78377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sz="20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</a:t>
            </a:r>
            <a:r>
              <a:rPr kumimoji="0" lang="nl-NL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ược đồ trí nhớ</a:t>
            </a:r>
            <a:r>
              <a:rPr lang="nl-NL" sz="20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một trường học</a:t>
            </a:r>
            <a:endParaRPr kumimoji="0" lang="nl-NL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4775199" y="609600"/>
            <a:ext cx="6734629" cy="4775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6"/>
          <p:cNvSpPr>
            <a:spLocks noChangeArrowheads="1"/>
          </p:cNvSpPr>
          <p:nvPr/>
        </p:nvSpPr>
        <p:spPr bwMode="auto">
          <a:xfrm>
            <a:off x="5660573" y="1524001"/>
            <a:ext cx="6531428" cy="3004455"/>
          </a:xfrm>
          <a:prstGeom prst="cloudCallout">
            <a:avLst>
              <a:gd name="adj1" fmla="val -62657"/>
              <a:gd name="adj2" fmla="val 43671"/>
            </a:avLst>
          </a:prstGeom>
          <a:solidFill>
            <a:srgbClr val="FF99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nl-NL" sz="2800" i="1" dirty="0"/>
          </a:p>
          <a:p>
            <a:r>
              <a:rPr lang="nl-NL" sz="2800" i="1" dirty="0"/>
              <a:t>Dựa vào kiến thức đã học em hãy:</a:t>
            </a:r>
          </a:p>
          <a:p>
            <a:r>
              <a:rPr lang="nl-NL" sz="2800" i="1" dirty="0"/>
              <a:t>So sánh cách vẽ lược đồ trí </a:t>
            </a:r>
          </a:p>
          <a:p>
            <a:r>
              <a:rPr lang="nl-NL" sz="2800" i="1" dirty="0"/>
              <a:t>nhớ đường đi và lược đồ </a:t>
            </a:r>
          </a:p>
          <a:p>
            <a:r>
              <a:rPr lang="nl-NL" sz="2800" i="1" dirty="0"/>
              <a:t>trí nhớ khu vực.</a:t>
            </a:r>
            <a:endParaRPr lang="en-US" sz="2800" dirty="0"/>
          </a:p>
        </p:txBody>
      </p:sp>
      <p:sp>
        <p:nvSpPr>
          <p:cNvPr id="4" name="WordArt 2"/>
          <p:cNvSpPr>
            <a:spLocks noChangeArrowheads="1" noChangeShapeType="1" noTextEdit="1"/>
          </p:cNvSpPr>
          <p:nvPr/>
        </p:nvSpPr>
        <p:spPr bwMode="auto">
          <a:xfrm>
            <a:off x="2852056" y="290286"/>
            <a:ext cx="6495144" cy="1103085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251"/>
              </a:avLst>
            </a:prstTxWarp>
          </a:bodyPr>
          <a:lstStyle/>
          <a:p>
            <a:r>
              <a:rPr lang="en-US" sz="3200" kern="10" dirty="0" err="1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5000"/>
                    </a:srgbClr>
                  </a:outerShdw>
                </a:effectLst>
                <a:latin typeface="Times New Roman"/>
                <a:cs typeface="Times New Roman"/>
              </a:rPr>
              <a:t>Thảo</a:t>
            </a:r>
            <a:r>
              <a:rPr lang="en-US" sz="3200" kern="1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5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200" kern="10" dirty="0" err="1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5000"/>
                    </a:srgbClr>
                  </a:outerShdw>
                </a:effectLst>
                <a:latin typeface="Times New Roman"/>
                <a:cs typeface="Times New Roman"/>
              </a:rPr>
              <a:t>luận</a:t>
            </a:r>
            <a:r>
              <a:rPr lang="en-US" sz="3200" kern="1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5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200" kern="10" dirty="0" err="1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5000"/>
                    </a:srgbClr>
                  </a:outerShdw>
                </a:effectLst>
                <a:latin typeface="Times New Roman"/>
                <a:cs typeface="Times New Roman"/>
              </a:rPr>
              <a:t>theo</a:t>
            </a:r>
            <a:r>
              <a:rPr lang="en-US" sz="3200" kern="1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5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200" kern="10" dirty="0" err="1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5000"/>
                    </a:srgbClr>
                  </a:outerShdw>
                </a:effectLst>
                <a:latin typeface="Times New Roman"/>
                <a:cs typeface="Times New Roman"/>
              </a:rPr>
              <a:t>bàn</a:t>
            </a:r>
            <a:r>
              <a:rPr lang="en-US" sz="3200" kern="10" dirty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5000"/>
                    </a:srgbClr>
                  </a:outerShdw>
                </a:effectLst>
                <a:latin typeface="Times New Roman"/>
                <a:cs typeface="Times New Roman"/>
              </a:rPr>
              <a:t>: 3 </a:t>
            </a:r>
            <a:r>
              <a:rPr lang="en-US" sz="3200" kern="10" dirty="0" err="1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5000"/>
                    </a:srgbClr>
                  </a:outerShdw>
                </a:effectLst>
                <a:latin typeface="Times New Roman"/>
                <a:cs typeface="Times New Roman"/>
              </a:rPr>
              <a:t>phút</a:t>
            </a:r>
            <a:endParaRPr lang="en-US" sz="3200" kern="10" dirty="0">
              <a:ln w="9525">
                <a:solidFill>
                  <a:srgbClr val="0000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9999FF"/>
                  </a:gs>
                  <a:gs pos="100000">
                    <a:srgbClr val="009999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C0C0C0">
                    <a:alpha val="75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333828" y="1494973"/>
            <a:ext cx="4818742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So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sánh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Giống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nhau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Cả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hai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lược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đồ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đều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được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vẽ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dựa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trên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sự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hồi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tưởng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lại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về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không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gian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trong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trí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nhớ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của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con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người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Khác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nhau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Lược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đồ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trí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nhớ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đường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đi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đòi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hỏi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phải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hồi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tưởng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lại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đểm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xuất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phát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và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kết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thúc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của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quãng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đường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hướng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đi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chính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và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khoảng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cách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giữa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địa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điểm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đó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Lược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đồ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trí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nhớ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khu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vực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thì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người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vẽ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phải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hồi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tưởng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lại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được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tổng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thể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khu</a:t>
            </a: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vực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3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2355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56342" y="2823419"/>
            <a:ext cx="10000343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nl-NL" sz="2800" i="1" dirty="0">
                <a:latin typeface="Times New Roman" pitchFamily="18" charset="0"/>
                <a:cs typeface="Times New Roman" pitchFamily="18" charset="0"/>
              </a:rPr>
              <a:t>Vẽ sơ đồ trường em đang học  và trình bày trước lớp.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nl-NL" sz="2800" b="1" dirty="0">
                <a:latin typeface="Times New Roman" pitchFamily="18" charset="0"/>
                <a:cs typeface="Times New Roman" pitchFamily="18" charset="0"/>
              </a:rPr>
              <a:t>Câu 2: </a:t>
            </a:r>
            <a:r>
              <a:rPr lang="nl-NL" sz="28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nl-NL" sz="2800" i="1" dirty="0">
                <a:latin typeface="Times New Roman" pitchFamily="18" charset="0"/>
                <a:cs typeface="Times New Roman" pitchFamily="18" charset="0"/>
              </a:rPr>
              <a:t> Em hãy dựa vào mô tả về 1 bệnh viện sau đây để vẽ sơ đồ bệnh viện đó: " Bệnh viện gồm: phòng bảo vệ ở bên trái cổng vào, bên phải cổng vào là nhà thuốc bệnh viện, thẳng cổng vào là khu nhà A ( có 5 tầng) gồm khoa cấp cứu, nhà điều hành, khoa Nội thần kinh, khoa Ngoại, khu khám bệnh. Bên trái nhà A à nhà B ( có 3 tầng) là khoa Đông y, đối diện là nhà B và bên phải nhà A là nhà C ( có 4 tầng) có các khoa Tiêu hóa, Tiết niệu, Nhi, sản."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80571" y="1335092"/>
            <a:ext cx="1161142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bốc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thăm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thi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đua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xem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3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5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phút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giành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quyền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3171371" y="0"/>
            <a:ext cx="6495144" cy="1103085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251"/>
              </a:avLst>
            </a:prstTxWarp>
          </a:bodyPr>
          <a:lstStyle/>
          <a:p>
            <a:endParaRPr lang="en-US" sz="3200" kern="10" dirty="0">
              <a:ln w="9525">
                <a:solidFill>
                  <a:srgbClr val="0000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9999FF"/>
                  </a:gs>
                  <a:gs pos="100000">
                    <a:srgbClr val="009999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C0C0C0">
                    <a:alpha val="75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6" name="WordArt 2"/>
          <p:cNvSpPr>
            <a:spLocks noChangeArrowheads="1" noChangeShapeType="1" noTextEdit="1"/>
          </p:cNvSpPr>
          <p:nvPr/>
        </p:nvSpPr>
        <p:spPr bwMode="auto">
          <a:xfrm>
            <a:off x="2968170" y="174171"/>
            <a:ext cx="6495144" cy="1103085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251"/>
              </a:avLst>
            </a:prstTxWarp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“ Ai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endParaRPr lang="en-US" sz="3200" kern="10" dirty="0">
              <a:ln w="9525">
                <a:solidFill>
                  <a:srgbClr val="0000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9999FF"/>
                  </a:gs>
                  <a:gs pos="100000">
                    <a:srgbClr val="009999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C0C0C0">
                    <a:alpha val="75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187542" y="3635019"/>
            <a:ext cx="2215847" cy="716850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thuốc</a:t>
            </a:r>
            <a:endParaRPr lang="en-US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99669" y="3809999"/>
            <a:ext cx="1959429" cy="794255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vệ</a:t>
            </a:r>
            <a:endParaRPr lang="en-US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918051" y="290283"/>
            <a:ext cx="4355898" cy="1016003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A: </a:t>
            </a:r>
          </a:p>
          <a:p>
            <a:pPr algn="ctr"/>
            <a:r>
              <a:rPr lang="en-US" sz="1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Khu</a:t>
            </a:r>
            <a:r>
              <a:rPr lang="en-US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khám</a:t>
            </a:r>
            <a:r>
              <a:rPr lang="en-US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1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khoa</a:t>
            </a:r>
            <a:r>
              <a:rPr lang="en-US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cấp</a:t>
            </a:r>
            <a:r>
              <a:rPr lang="en-US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cứu</a:t>
            </a:r>
            <a:r>
              <a:rPr lang="en-US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1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</a:p>
          <a:p>
            <a:pPr algn="ctr"/>
            <a:r>
              <a:rPr lang="en-US" sz="1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Khoa</a:t>
            </a:r>
            <a:r>
              <a:rPr lang="en-US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Ngoại</a:t>
            </a:r>
            <a:r>
              <a:rPr lang="en-US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1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Khoa</a:t>
            </a:r>
            <a:r>
              <a:rPr lang="en-US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thần</a:t>
            </a:r>
            <a:r>
              <a:rPr lang="en-US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kinh</a:t>
            </a:r>
            <a:endParaRPr lang="en-US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231085" y="1596572"/>
            <a:ext cx="2215847" cy="1306688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</a:t>
            </a:r>
          </a:p>
          <a:p>
            <a:pPr algn="ctr"/>
            <a:r>
              <a:rPr lang="en-US" sz="1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Khoa</a:t>
            </a:r>
            <a:r>
              <a:rPr lang="en-US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Tiêu</a:t>
            </a:r>
            <a:r>
              <a:rPr lang="en-US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Hóa</a:t>
            </a:r>
            <a:endParaRPr lang="en-US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Khoa</a:t>
            </a:r>
            <a:r>
              <a:rPr lang="en-US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Niệu</a:t>
            </a:r>
            <a:endParaRPr lang="en-US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Khoa</a:t>
            </a:r>
            <a:r>
              <a:rPr lang="en-US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endParaRPr lang="en-US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Khoa</a:t>
            </a:r>
            <a:r>
              <a:rPr lang="en-US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Nhi</a:t>
            </a:r>
            <a:endParaRPr lang="en-US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741714" y="2109005"/>
            <a:ext cx="1872343" cy="794255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B</a:t>
            </a:r>
          </a:p>
          <a:p>
            <a:pPr algn="ctr"/>
            <a:r>
              <a:rPr lang="en-US" sz="1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Khoa</a:t>
            </a:r>
            <a:r>
              <a:rPr lang="en-US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</a:t>
            </a:r>
          </a:p>
          <a:p>
            <a:pPr algn="ctr"/>
            <a:endParaRPr lang="en-US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Down Arrow 10"/>
          <p:cNvSpPr/>
          <p:nvPr/>
        </p:nvSpPr>
        <p:spPr>
          <a:xfrm flipV="1">
            <a:off x="6616901" y="4020455"/>
            <a:ext cx="537028" cy="7402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8" name="Rectangle 7"/>
          <p:cNvSpPr/>
          <p:nvPr/>
        </p:nvSpPr>
        <p:spPr>
          <a:xfrm>
            <a:off x="6174214" y="5339644"/>
            <a:ext cx="1959429" cy="428171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Cổng</a:t>
            </a:r>
            <a:r>
              <a:rPr lang="en-US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viện</a:t>
            </a:r>
            <a:endParaRPr lang="en-US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20" name="Picture 16" descr="Cov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31717" y="5286375"/>
            <a:ext cx="3113616" cy="1555750"/>
          </a:xfrm>
          <a:prstGeom prst="rect">
            <a:avLst/>
          </a:prstGeom>
          <a:noFill/>
        </p:spPr>
      </p:pic>
      <p:pic>
        <p:nvPicPr>
          <p:cNvPr id="21519" name="Picture 15" descr="Cov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31718" y="5127626"/>
            <a:ext cx="3083983" cy="842963"/>
          </a:xfrm>
          <a:prstGeom prst="rect">
            <a:avLst/>
          </a:prstGeom>
          <a:noFill/>
        </p:spPr>
      </p:pic>
      <p:pic>
        <p:nvPicPr>
          <p:cNvPr id="21518" name="Picture 14" descr="Cove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90418" y="4545014"/>
            <a:ext cx="3306233" cy="930275"/>
          </a:xfrm>
          <a:prstGeom prst="rect">
            <a:avLst/>
          </a:prstGeom>
          <a:noFill/>
        </p:spPr>
      </p:pic>
      <p:pic>
        <p:nvPicPr>
          <p:cNvPr id="21517" name="Picture 13" descr="Cover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028518" y="3949701"/>
            <a:ext cx="3287183" cy="1535113"/>
          </a:xfrm>
          <a:prstGeom prst="rect">
            <a:avLst/>
          </a:prstGeom>
          <a:noFill/>
        </p:spPr>
      </p:pic>
      <p:pic>
        <p:nvPicPr>
          <p:cNvPr id="21516" name="Picture 12" descr="Cover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61518" y="4108451"/>
            <a:ext cx="3083983" cy="1643063"/>
          </a:xfrm>
          <a:prstGeom prst="rect">
            <a:avLst/>
          </a:prstGeom>
          <a:noFill/>
        </p:spPr>
      </p:pic>
      <p:pic>
        <p:nvPicPr>
          <p:cNvPr id="21515" name="Picture 11" descr="Cover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320618" y="2232025"/>
            <a:ext cx="2927349" cy="1803400"/>
          </a:xfrm>
          <a:prstGeom prst="rect">
            <a:avLst/>
          </a:prstGeom>
          <a:noFill/>
        </p:spPr>
      </p:pic>
      <p:pic>
        <p:nvPicPr>
          <p:cNvPr id="21514" name="Picture 10" descr="Cover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320618" y="2225675"/>
            <a:ext cx="2937933" cy="1003300"/>
          </a:xfrm>
          <a:prstGeom prst="rect">
            <a:avLst/>
          </a:prstGeom>
          <a:noFill/>
        </p:spPr>
      </p:pic>
      <p:pic>
        <p:nvPicPr>
          <p:cNvPr id="21513" name="Picture 9" descr="Cover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290985" y="1847851"/>
            <a:ext cx="2976033" cy="727075"/>
          </a:xfrm>
          <a:prstGeom prst="rect">
            <a:avLst/>
          </a:prstGeom>
          <a:noFill/>
        </p:spPr>
      </p:pic>
      <p:pic>
        <p:nvPicPr>
          <p:cNvPr id="21512" name="Picture 8" descr="Cover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8020051" y="1228726"/>
            <a:ext cx="3257549" cy="1192213"/>
          </a:xfrm>
          <a:prstGeom prst="rect">
            <a:avLst/>
          </a:prstGeom>
          <a:noFill/>
        </p:spPr>
      </p:pic>
      <p:pic>
        <p:nvPicPr>
          <p:cNvPr id="21511" name="Picture 7" descr="Cover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071534" y="2051050"/>
            <a:ext cx="3452284" cy="2247900"/>
          </a:xfrm>
          <a:prstGeom prst="rect">
            <a:avLst/>
          </a:prstGeom>
          <a:noFill/>
        </p:spPr>
      </p:pic>
      <p:pic>
        <p:nvPicPr>
          <p:cNvPr id="21510" name="Picture 6" descr="Cover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2046817" y="2676526"/>
            <a:ext cx="3530600" cy="2022475"/>
          </a:xfrm>
          <a:prstGeom prst="rect">
            <a:avLst/>
          </a:prstGeom>
          <a:noFill/>
        </p:spPr>
      </p:pic>
      <p:pic>
        <p:nvPicPr>
          <p:cNvPr id="21509" name="Picture 5" descr="Cover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979085" y="1"/>
            <a:ext cx="9366249" cy="3090863"/>
          </a:xfrm>
          <a:prstGeom prst="rect">
            <a:avLst/>
          </a:prstGeom>
          <a:noFill/>
        </p:spPr>
      </p:pic>
      <p:pic>
        <p:nvPicPr>
          <p:cNvPr id="21508" name="Picture 4" descr="Cover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823385" y="1927226"/>
            <a:ext cx="2948516" cy="18843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1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1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1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1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1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</TotalTime>
  <Words>466</Words>
  <Application>Microsoft Office PowerPoint</Application>
  <PresentationFormat>Widescreen</PresentationFormat>
  <Paragraphs>44</Paragraphs>
  <Slides>8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  Các nhóm trình bày kết quả chuẩn bị ở nhà: Vẽ lược đồ lớp em đang học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Ngô Thị Huệ</cp:lastModifiedBy>
  <cp:revision>45</cp:revision>
  <cp:lastPrinted>2022-10-30T02:22:24Z</cp:lastPrinted>
  <dcterms:created xsi:type="dcterms:W3CDTF">2020-11-02T15:38:20Z</dcterms:created>
  <dcterms:modified xsi:type="dcterms:W3CDTF">2022-10-30T02:42:04Z</dcterms:modified>
</cp:coreProperties>
</file>