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9" r:id="rId2"/>
    <p:sldId id="365" r:id="rId3"/>
    <p:sldId id="377" r:id="rId4"/>
    <p:sldId id="301" r:id="rId5"/>
    <p:sldId id="367" r:id="rId6"/>
    <p:sldId id="350" r:id="rId7"/>
    <p:sldId id="368" r:id="rId8"/>
    <p:sldId id="369" r:id="rId9"/>
    <p:sldId id="370" r:id="rId10"/>
    <p:sldId id="371" r:id="rId11"/>
    <p:sldId id="361" r:id="rId12"/>
    <p:sldId id="372" r:id="rId13"/>
    <p:sldId id="373" r:id="rId14"/>
    <p:sldId id="374" r:id="rId15"/>
    <p:sldId id="376" r:id="rId16"/>
    <p:sldId id="358" r:id="rId17"/>
    <p:sldId id="3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FF0000"/>
    <a:srgbClr val="3333FF"/>
    <a:srgbClr val="3333CC"/>
    <a:srgbClr val="FFCCFF"/>
    <a:srgbClr val="FF0066"/>
    <a:srgbClr val="CC0066"/>
    <a:srgbClr val="FF00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4/20/2023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6</a:t>
            </a:fld>
            <a:endParaRPr lang="en-US"/>
          </a:p>
        </p:txBody>
      </p:sp>
    </p:spTree>
    <p:extLst>
      <p:ext uri="{BB962C8B-B14F-4D97-AF65-F5344CB8AC3E}">
        <p14:creationId xmlns:p14="http://schemas.microsoft.com/office/powerpoint/2010/main" val="2895428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11</a:t>
            </a:fld>
            <a:endParaRPr lang="en-US"/>
          </a:p>
        </p:txBody>
      </p:sp>
    </p:spTree>
    <p:extLst>
      <p:ext uri="{BB962C8B-B14F-4D97-AF65-F5344CB8AC3E}">
        <p14:creationId xmlns:p14="http://schemas.microsoft.com/office/powerpoint/2010/main" val="3441724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16</a:t>
            </a:fld>
            <a:endParaRPr lang="en-US"/>
          </a:p>
        </p:txBody>
      </p:sp>
    </p:spTree>
    <p:extLst>
      <p:ext uri="{BB962C8B-B14F-4D97-AF65-F5344CB8AC3E}">
        <p14:creationId xmlns:p14="http://schemas.microsoft.com/office/powerpoint/2010/main" val="2199776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17</a:t>
            </a:fld>
            <a:endParaRPr lang="en-US"/>
          </a:p>
        </p:txBody>
      </p:sp>
    </p:spTree>
    <p:extLst>
      <p:ext uri="{BB962C8B-B14F-4D97-AF65-F5344CB8AC3E}">
        <p14:creationId xmlns:p14="http://schemas.microsoft.com/office/powerpoint/2010/main" val="2735332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4/20/2023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4/20/2023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4/20/2023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4/20/2023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4/20/2023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4/20/2023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4/20/2023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051466" y="1286903"/>
            <a:ext cx="6096000" cy="2519857"/>
          </a:xfrm>
          <a:prstGeom prst="rect">
            <a:avLst/>
          </a:prstGeom>
        </p:spPr>
        <p:txBody>
          <a:bodyPr>
            <a:spAutoFit/>
          </a:bodyPr>
          <a:lstStyle/>
          <a:p>
            <a:pPr algn="ctr">
              <a:lnSpc>
                <a:spcPct val="115000"/>
              </a:lnSpc>
              <a:spcBef>
                <a:spcPts val="600"/>
              </a:spcBef>
              <a:spcAft>
                <a:spcPts val="600"/>
              </a:spcAft>
            </a:pPr>
            <a:r>
              <a:rPr lang="vi-VN" sz="4400" b="1" dirty="0">
                <a:solidFill>
                  <a:srgbClr val="C00000"/>
                </a:solidFill>
                <a:latin typeface="Times New Roman" panose="02020603050405020304" pitchFamily="18" charset="0"/>
                <a:ea typeface="Times New Roman" panose="02020603050405020304" pitchFamily="18" charset="0"/>
              </a:rPr>
              <a:t>TIẾT 34  </a:t>
            </a:r>
            <a:r>
              <a:rPr lang="en-US" sz="4400" b="1" dirty="0">
                <a:solidFill>
                  <a:srgbClr val="C00000"/>
                </a:solidFill>
                <a:latin typeface="Times New Roman" panose="02020603050405020304" pitchFamily="18" charset="0"/>
                <a:ea typeface="Times New Roman" panose="02020603050405020304" pitchFamily="18" charset="0"/>
              </a:rPr>
              <a:t>BÀI 14 </a:t>
            </a:r>
            <a:endParaRPr lang="en-US" sz="4400" dirty="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dirty="0">
                <a:solidFill>
                  <a:srgbClr val="C00000"/>
                </a:solidFill>
                <a:latin typeface="Times New Roman" panose="02020603050405020304" pitchFamily="18" charset="0"/>
                <a:ea typeface="Times New Roman" panose="02020603050405020304" pitchFamily="18" charset="0"/>
              </a:rPr>
              <a:t>THÊM HIỆU ỨNG CHO TRANG CHIẾU </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938817" y="1879243"/>
            <a:ext cx="6096000" cy="3851550"/>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Có thể tạo hiệu ứng chuyển trang chiếu không? Nó thuộc dải lệnh nào của phần mềm Poweroint?</a:t>
            </a:r>
          </a:p>
        </p:txBody>
      </p:sp>
      <p:pic>
        <p:nvPicPr>
          <p:cNvPr id="1026" name="Picture 2" descr="Ngẫm về câu hỏi - Trần Dươn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000" l="7200" r="90000">
                        <a14:foregroundMark x1="39300" y1="69200" x2="39300" y2="69200"/>
                        <a14:foregroundMark x1="39300" y1="69200" x2="39300" y2="69200"/>
                      </a14:backgroundRemoval>
                    </a14:imgEffect>
                  </a14:imgLayer>
                </a14:imgProps>
              </a:ext>
              <a:ext uri="{28A0092B-C50C-407E-A947-70E740481C1C}">
                <a14:useLocalDpi xmlns:a14="http://schemas.microsoft.com/office/drawing/2010/main" val="0"/>
              </a:ext>
            </a:extLst>
          </a:blip>
          <a:srcRect/>
          <a:stretch>
            <a:fillRect/>
          </a:stretch>
        </p:blipFill>
        <p:spPr bwMode="auto">
          <a:xfrm>
            <a:off x="5306503" y="518614"/>
            <a:ext cx="1360629" cy="1360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021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878164" y="515843"/>
            <a:ext cx="4353220" cy="701545"/>
            <a:chOff x="4168573" y="1295284"/>
            <a:chExt cx="4353220" cy="701545"/>
          </a:xfrm>
        </p:grpSpPr>
        <p:sp>
          <p:nvSpPr>
            <p:cNvPr id="15" name="Rounded Rectangle 14"/>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1" name="Picture 20"/>
            <p:cNvPicPr>
              <a:picLocks noChangeAspect="1"/>
            </p:cNvPicPr>
            <p:nvPr/>
          </p:nvPicPr>
          <p:blipFill>
            <a:blip r:embed="rId3"/>
            <a:stretch>
              <a:fillRect/>
            </a:stretch>
          </p:blipFill>
          <p:spPr>
            <a:xfrm>
              <a:off x="4764400" y="1323654"/>
              <a:ext cx="722412" cy="665379"/>
            </a:xfrm>
            <a:prstGeom prst="rect">
              <a:avLst/>
            </a:prstGeom>
          </p:spPr>
        </p:pic>
      </p:grpSp>
      <p:sp>
        <p:nvSpPr>
          <p:cNvPr id="3" name="Rectangle 2"/>
          <p:cNvSpPr/>
          <p:nvPr/>
        </p:nvSpPr>
        <p:spPr>
          <a:xfrm>
            <a:off x="1255593" y="1677448"/>
            <a:ext cx="10003809" cy="2382191"/>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3. Tạo hiệu ứng chuyển trang chiếu</a:t>
            </a:r>
            <a:r>
              <a:rPr lang="en-US" sz="2800" b="1" i="1">
                <a:latin typeface="Times New Roman" panose="02020603050405020304" pitchFamily="18" charset="0"/>
                <a:ea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a:t>
            </a:r>
            <a:r>
              <a:rPr lang="en-US" sz="280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Chọn trang chiếu cần tạo hiệu ứng.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Transitions</a:t>
            </a:r>
            <a:r>
              <a:rPr lang="en-US" sz="2800">
                <a:latin typeface="Times New Roman" panose="02020603050405020304" pitchFamily="18" charset="0"/>
                <a:ea typeface="Times New Roman" panose="02020603050405020304" pitchFamily="18" charset="0"/>
              </a:rPr>
              <a:t>, chọn nhóm </a:t>
            </a:r>
            <a:r>
              <a:rPr lang="en-US" sz="2800" b="1">
                <a:latin typeface="Times New Roman" panose="02020603050405020304" pitchFamily="18" charset="0"/>
                <a:ea typeface="Times New Roman" panose="02020603050405020304" pitchFamily="18" charset="0"/>
              </a:rPr>
              <a:t>Transitions to</a:t>
            </a:r>
            <a:r>
              <a:rPr lang="en-US" sz="2800">
                <a:latin typeface="Times New Roman" panose="02020603050405020304" pitchFamily="18" charset="0"/>
                <a:ea typeface="Times New Roman" panose="02020603050405020304" pitchFamily="18" charset="0"/>
              </a:rPr>
              <a:t> </a:t>
            </a:r>
            <a:r>
              <a:rPr lang="en-US" sz="2800" b="1">
                <a:latin typeface="Times New Roman" panose="02020603050405020304" pitchFamily="18" charset="0"/>
                <a:ea typeface="Times New Roman" panose="02020603050405020304" pitchFamily="18" charset="0"/>
              </a:rPr>
              <a:t>This Slide</a:t>
            </a:r>
            <a:r>
              <a:rPr lang="en-US" sz="2800">
                <a:latin typeface="Times New Roman" panose="02020603050405020304" pitchFamily="18" charset="0"/>
                <a:ea typeface="Times New Roman" panose="02020603050405020304" pitchFamily="18" charset="0"/>
              </a:rPr>
              <a:t>, chọn một kiểu hiệu ứng trong danh mục </a:t>
            </a:r>
          </a:p>
        </p:txBody>
      </p:sp>
    </p:spTree>
    <p:extLst>
      <p:ext uri="{BB962C8B-B14F-4D97-AF65-F5344CB8AC3E}">
        <p14:creationId xmlns:p14="http://schemas.microsoft.com/office/powerpoint/2010/main" val="10413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8752" b="10130"/>
          <a:stretch/>
        </p:blipFill>
        <p:spPr>
          <a:xfrm>
            <a:off x="1733123" y="433316"/>
            <a:ext cx="9840178" cy="5448868"/>
          </a:xfrm>
          <a:prstGeom prst="rect">
            <a:avLst/>
          </a:prstGeom>
        </p:spPr>
      </p:pic>
      <p:sp>
        <p:nvSpPr>
          <p:cNvPr id="5" name="Rectangle 4"/>
          <p:cNvSpPr/>
          <p:nvPr/>
        </p:nvSpPr>
        <p:spPr>
          <a:xfrm>
            <a:off x="2798639" y="5882184"/>
            <a:ext cx="6813084" cy="483017"/>
          </a:xfrm>
          <a:prstGeom prst="rect">
            <a:avLst/>
          </a:prstGeom>
        </p:spPr>
        <p:txBody>
          <a:bodyPr wrap="none">
            <a:spAutoFit/>
          </a:bodyPr>
          <a:lstStyle/>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Hình 5. Chọn hiệu ứng Doors cho chuyển trang chiếu</a:t>
            </a:r>
          </a:p>
        </p:txBody>
      </p:sp>
      <p:sp>
        <p:nvSpPr>
          <p:cNvPr id="6" name="Oval 5"/>
          <p:cNvSpPr/>
          <p:nvPr/>
        </p:nvSpPr>
        <p:spPr>
          <a:xfrm>
            <a:off x="4232230" y="4435939"/>
            <a:ext cx="1716768"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Doors</a:t>
            </a:r>
          </a:p>
        </p:txBody>
      </p:sp>
      <p:cxnSp>
        <p:nvCxnSpPr>
          <p:cNvPr id="7" name="Straight Arrow Connector 6"/>
          <p:cNvCxnSpPr/>
          <p:nvPr/>
        </p:nvCxnSpPr>
        <p:spPr>
          <a:xfrm flipV="1">
            <a:off x="5075412" y="3447463"/>
            <a:ext cx="28851" cy="9881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89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9073" y="1413490"/>
            <a:ext cx="9958317" cy="3373231"/>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lệnh </a:t>
            </a:r>
            <a:r>
              <a:rPr lang="en-US" sz="2800" b="1">
                <a:latin typeface="Times New Roman" panose="02020603050405020304" pitchFamily="18" charset="0"/>
                <a:ea typeface="Times New Roman" panose="02020603050405020304" pitchFamily="18" charset="0"/>
              </a:rPr>
              <a:t>Effect Options</a:t>
            </a:r>
            <a:r>
              <a:rPr lang="en-US" sz="2800">
                <a:latin typeface="Times New Roman" panose="02020603050405020304" pitchFamily="18" charset="0"/>
                <a:ea typeface="Times New Roman" panose="02020603050405020304" pitchFamily="18" charset="0"/>
              </a:rPr>
              <a:t> và tùy chọn thêm cho kiểu hiệu ứng vừa chọn ở Bước 2</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Chọn nhóm </a:t>
            </a:r>
            <a:r>
              <a:rPr lang="en-US" sz="2800" b="1">
                <a:latin typeface="Times New Roman" panose="02020603050405020304" pitchFamily="18" charset="0"/>
                <a:ea typeface="Times New Roman" panose="02020603050405020304" pitchFamily="18" charset="0"/>
              </a:rPr>
              <a:t>Timing</a:t>
            </a:r>
            <a:r>
              <a:rPr lang="en-US" sz="2800">
                <a:latin typeface="Times New Roman" panose="02020603050405020304" pitchFamily="18" charset="0"/>
                <a:ea typeface="Times New Roman" panose="02020603050405020304" pitchFamily="18" charset="0"/>
              </a:rPr>
              <a:t> để thiết lập thời gian cho hiệu ứng </a:t>
            </a:r>
            <a:r>
              <a:rPr lang="en-US" sz="2800" b="1">
                <a:latin typeface="Times New Roman" panose="02020603050405020304" pitchFamily="18" charset="0"/>
                <a:ea typeface="Times New Roman" panose="02020603050405020304" pitchFamily="18" charset="0"/>
              </a:rPr>
              <a:t>Transitions</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Để thiết lập hiệu ứng cho tất cả các trang chiếu trong bài trình chiếu, nháy chọn lệnh </a:t>
            </a:r>
            <a:r>
              <a:rPr lang="en-US" sz="2800" b="1">
                <a:latin typeface="Times New Roman" panose="02020603050405020304" pitchFamily="18" charset="0"/>
                <a:ea typeface="Times New Roman" panose="02020603050405020304" pitchFamily="18" charset="0"/>
              </a:rPr>
              <a:t>Apply To All</a:t>
            </a:r>
            <a:r>
              <a:rPr lang="en-US" sz="2800">
                <a:latin typeface="Times New Roman" panose="02020603050405020304" pitchFamily="18" charset="0"/>
                <a:ea typeface="Times New Roman" panose="02020603050405020304" pitchFamily="18" charset="0"/>
              </a:rPr>
              <a:t> trong nhóm </a:t>
            </a:r>
            <a:r>
              <a:rPr lang="en-US" sz="2800" b="1">
                <a:latin typeface="Times New Roman" panose="02020603050405020304" pitchFamily="18" charset="0"/>
                <a:ea typeface="Times New Roman" panose="02020603050405020304" pitchFamily="18" charset="0"/>
              </a:rPr>
              <a:t>Timing</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1465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39092" y="3152625"/>
            <a:ext cx="5911875" cy="483017"/>
          </a:xfrm>
          <a:prstGeom prst="rect">
            <a:avLst/>
          </a:prstGeom>
        </p:spPr>
        <p:txBody>
          <a:bodyPr wrap="none">
            <a:spAutoFit/>
          </a:bodyPr>
          <a:lstStyle/>
          <a:p>
            <a:pPr algn="just">
              <a:lnSpc>
                <a:spcPct val="115000"/>
              </a:lnSpc>
              <a:spcBef>
                <a:spcPts val="600"/>
              </a:spcBef>
              <a:spcAft>
                <a:spcPts val="600"/>
              </a:spcAft>
            </a:pPr>
            <a:r>
              <a:rPr lang="en-US" sz="2400" i="1">
                <a:solidFill>
                  <a:srgbClr val="002060"/>
                </a:solidFill>
                <a:latin typeface="Times New Roman" panose="02020603050405020304" pitchFamily="18" charset="0"/>
                <a:ea typeface="Times New Roman" panose="02020603050405020304" pitchFamily="18" charset="0"/>
              </a:rPr>
              <a:t>Hình 6. Nhóm Timing cho dải lệnh Transitions</a:t>
            </a:r>
          </a:p>
        </p:txBody>
      </p:sp>
      <p:pic>
        <p:nvPicPr>
          <p:cNvPr id="4" name="Picture 3"/>
          <p:cNvPicPr>
            <a:picLocks noChangeAspect="1"/>
          </p:cNvPicPr>
          <p:nvPr/>
        </p:nvPicPr>
        <p:blipFill rotWithShape="1">
          <a:blip r:embed="rId2"/>
          <a:srcRect l="70384" t="7416" r="7798" b="80271"/>
          <a:stretch/>
        </p:blipFill>
        <p:spPr>
          <a:xfrm>
            <a:off x="3039092" y="928041"/>
            <a:ext cx="6011217" cy="1907405"/>
          </a:xfrm>
          <a:prstGeom prst="rect">
            <a:avLst/>
          </a:prstGeom>
        </p:spPr>
      </p:pic>
      <p:sp>
        <p:nvSpPr>
          <p:cNvPr id="5" name="Rectangle 4"/>
          <p:cNvSpPr/>
          <p:nvPr/>
        </p:nvSpPr>
        <p:spPr>
          <a:xfrm>
            <a:off x="1055426" y="4457795"/>
            <a:ext cx="10094795" cy="1384995"/>
          </a:xfrm>
          <a:prstGeom prst="rect">
            <a:avLst/>
          </a:prstGeom>
        </p:spPr>
        <p:txBody>
          <a:bodyPr wrap="square">
            <a:spAutoFit/>
          </a:bodyPr>
          <a:lstStyle/>
          <a:p>
            <a:pPr algn="just"/>
            <a:r>
              <a:rPr lang="en-US" sz="2800" i="1">
                <a:solidFill>
                  <a:srgbClr val="CC00CC"/>
                </a:solidFill>
                <a:latin typeface="Times New Roman" panose="02020603050405020304" pitchFamily="18" charset="0"/>
                <a:ea typeface="Times New Roman" panose="02020603050405020304" pitchFamily="18" charset="0"/>
              </a:rPr>
              <a:t>Lưu ý: </a:t>
            </a:r>
            <a:r>
              <a:rPr lang="en-US" sz="2800">
                <a:latin typeface="Times New Roman" panose="02020603050405020304" pitchFamily="18" charset="0"/>
                <a:ea typeface="Times New Roman" panose="02020603050405020304" pitchFamily="18" charset="0"/>
              </a:rPr>
              <a:t>Chỉ có một hiệu ứng xuất hiện cho chuyển tiếp các trang chiếu. Khi lựa chọn một kiểu xuất hiện khác thì kiểu xuất hiện đã chọn trước đó sẽ mất đi</a:t>
            </a:r>
            <a:endParaRPr lang="en-US" sz="2800"/>
          </a:p>
        </p:txBody>
      </p:sp>
    </p:spTree>
    <p:extLst>
      <p:ext uri="{BB962C8B-B14F-4D97-AF65-F5344CB8AC3E}">
        <p14:creationId xmlns:p14="http://schemas.microsoft.com/office/powerpoint/2010/main" val="74678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5862" t="65721" r="6927" b="20334"/>
          <a:stretch/>
        </p:blipFill>
        <p:spPr bwMode="auto">
          <a:xfrm>
            <a:off x="1446664" y="1650752"/>
            <a:ext cx="9294123" cy="33170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4384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85032" y="64439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13" name="Picture 12"/>
          <p:cNvPicPr>
            <a:picLocks noChangeAspect="1"/>
          </p:cNvPicPr>
          <p:nvPr/>
        </p:nvPicPr>
        <p:blipFill>
          <a:blip r:embed="rId3"/>
          <a:stretch>
            <a:fillRect/>
          </a:stretch>
        </p:blipFill>
        <p:spPr>
          <a:xfrm>
            <a:off x="4686220" y="663570"/>
            <a:ext cx="695325" cy="647700"/>
          </a:xfrm>
          <a:prstGeom prst="rect">
            <a:avLst/>
          </a:prstGeom>
        </p:spPr>
      </p:pic>
      <p:sp>
        <p:nvSpPr>
          <p:cNvPr id="2" name="Rectangle 1"/>
          <p:cNvSpPr/>
          <p:nvPr/>
        </p:nvSpPr>
        <p:spPr>
          <a:xfrm>
            <a:off x="1037032" y="1813331"/>
            <a:ext cx="10058598" cy="4210383"/>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Em hãy tạo bài trình chiếu giới thiệu một chủ đề về quê hương em, chẳng hạn về danh lam thắng cảnh, danh nhân văn hóa, ngành nghề thủ công, món ăn đặc sản, … Trong bài trình chiếu đó cần sử dụng các hiệu ứng cho các đối tượng trên trang chiếu và hiệu ứng chuyển trang chiếu</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Hãy bổ sung vào bài trình chiếu ở phần Luyện tập: hình ảnh minh họa, địa chỉ những trang web giới thiệu chi tiết về một nội dung trong bài trình bày.</a:t>
            </a:r>
          </a:p>
        </p:txBody>
      </p:sp>
    </p:spTree>
    <p:extLst>
      <p:ext uri="{BB962C8B-B14F-4D97-AF65-F5344CB8AC3E}">
        <p14:creationId xmlns:p14="http://schemas.microsoft.com/office/powerpoint/2010/main" val="15019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4057737" y="593505"/>
            <a:ext cx="4353220" cy="70154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20" name="Picture 19"/>
          <p:cNvPicPr>
            <a:picLocks noChangeAspect="1"/>
          </p:cNvPicPr>
          <p:nvPr/>
        </p:nvPicPr>
        <p:blipFill>
          <a:blip r:embed="rId3"/>
          <a:stretch>
            <a:fillRect/>
          </a:stretch>
        </p:blipFill>
        <p:spPr>
          <a:xfrm>
            <a:off x="4694959" y="599725"/>
            <a:ext cx="723900" cy="695325"/>
          </a:xfrm>
          <a:prstGeom prst="rect">
            <a:avLst/>
          </a:prstGeom>
        </p:spPr>
      </p:pic>
      <p:sp>
        <p:nvSpPr>
          <p:cNvPr id="4" name="Rectangle 3"/>
          <p:cNvSpPr/>
          <p:nvPr/>
        </p:nvSpPr>
        <p:spPr>
          <a:xfrm>
            <a:off x="1119115" y="1810012"/>
            <a:ext cx="9771797" cy="4176528"/>
          </a:xfrm>
          <a:prstGeom prst="rect">
            <a:avLst/>
          </a:prstGeom>
        </p:spPr>
        <p:txBody>
          <a:bodyPr wrap="square">
            <a:spAutoFit/>
          </a:bodyPr>
          <a:lstStyle/>
          <a:p>
            <a:pPr indent="2286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đã làm được những việc nào sau đây?</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hiệu ứng cho các đoạn văn bản trong trang chiếu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hiệu ứng cho các hình ảnh trên trang chiếu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nhiều hiệu ứng cho cùng một đoạn văn bản hoặc hình ảnh trên trang chiếu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hiệu ứng chuyển tiếp giữa các trang chiếu trongg một bài trình chiếu</a:t>
            </a:r>
          </a:p>
        </p:txBody>
      </p:sp>
    </p:spTree>
    <p:extLst>
      <p:ext uri="{BB962C8B-B14F-4D97-AF65-F5344CB8AC3E}">
        <p14:creationId xmlns:p14="http://schemas.microsoft.com/office/powerpoint/2010/main" val="422959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679511" y="1754100"/>
            <a:ext cx="6096000" cy="3912066"/>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Làm thế nào để tạo được bài trình chiếu có những phần nội dung xuất hiện tuần tự theo các kiểu xuất hiện khác nhau?</a:t>
            </a:r>
          </a:p>
        </p:txBody>
      </p:sp>
      <p:grpSp>
        <p:nvGrpSpPr>
          <p:cNvPr id="5" name="Group 4"/>
          <p:cNvGrpSpPr/>
          <p:nvPr/>
        </p:nvGrpSpPr>
        <p:grpSpPr>
          <a:xfrm>
            <a:off x="3878164" y="515843"/>
            <a:ext cx="4353220" cy="701545"/>
            <a:chOff x="4168573" y="1295284"/>
            <a:chExt cx="4353220" cy="701545"/>
          </a:xfrm>
        </p:grpSpPr>
        <p:sp>
          <p:nvSpPr>
            <p:cNvPr id="6" name="Rounded Rectangle 5"/>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41719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2"/>
            <a:stretch>
              <a:fillRect/>
            </a:stretch>
          </p:blipFill>
          <p:spPr>
            <a:xfrm>
              <a:off x="4764400" y="1310006"/>
              <a:ext cx="722412" cy="665379"/>
            </a:xfrm>
            <a:prstGeom prst="rect">
              <a:avLst/>
            </a:prstGeom>
          </p:spPr>
        </p:pic>
      </p:grpSp>
    </p:spTree>
    <p:extLst>
      <p:ext uri="{BB962C8B-B14F-4D97-AF65-F5344CB8AC3E}">
        <p14:creationId xmlns:p14="http://schemas.microsoft.com/office/powerpoint/2010/main" val="3652158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2154" y="1625811"/>
            <a:ext cx="9371463" cy="2554545"/>
          </a:xfrm>
          <a:prstGeom prst="rect">
            <a:avLst/>
          </a:prstGeom>
        </p:spPr>
        <p:txBody>
          <a:bodyPr wrap="square">
            <a:spAutoFit/>
          </a:bodyPr>
          <a:lstStyle/>
          <a:p>
            <a:pPr algn="just">
              <a:spcBef>
                <a:spcPts val="1200"/>
              </a:spcBef>
              <a:spcAft>
                <a:spcPts val="1200"/>
              </a:spcAft>
            </a:pPr>
            <a:r>
              <a:rPr lang="vi-VN" sz="2800" b="1" i="1" u="sng">
                <a:solidFill>
                  <a:srgbClr val="333333"/>
                </a:solidFill>
                <a:latin typeface="+mj-lt"/>
              </a:rPr>
              <a:t>Câu trả lời:</a:t>
            </a:r>
            <a:endParaRPr lang="vi-VN" sz="2800">
              <a:solidFill>
                <a:srgbClr val="333333"/>
              </a:solidFill>
              <a:latin typeface="+mj-lt"/>
            </a:endParaRPr>
          </a:p>
          <a:p>
            <a:pPr algn="just">
              <a:spcBef>
                <a:spcPts val="1200"/>
              </a:spcBef>
              <a:spcAft>
                <a:spcPts val="1200"/>
              </a:spcAft>
            </a:pPr>
            <a:r>
              <a:rPr lang="vi-VN" sz="2800">
                <a:solidFill>
                  <a:srgbClr val="333333"/>
                </a:solidFill>
                <a:latin typeface="+mj-lt"/>
              </a:rPr>
              <a:t>Để tạo được bài trình chiếu có những phần nội dung xuất hiện tuần tự theo các kiểu xuất hiện khác nhau, chúng ta chèn hiệu ứng cho các trang chiếu và hiệu ứng cho các nội dung trong trang chiếu đó.</a:t>
            </a:r>
            <a:endParaRPr lang="vi-VN" sz="2800" b="0" i="0">
              <a:solidFill>
                <a:srgbClr val="333333"/>
              </a:solidFill>
              <a:effectLst/>
              <a:latin typeface="+mj-lt"/>
            </a:endParaRPr>
          </a:p>
        </p:txBody>
      </p:sp>
    </p:spTree>
    <p:extLst>
      <p:ext uri="{BB962C8B-B14F-4D97-AF65-F5344CB8AC3E}">
        <p14:creationId xmlns:p14="http://schemas.microsoft.com/office/powerpoint/2010/main" val="3243761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878164" y="515843"/>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5" name="Picture 14"/>
            <p:cNvPicPr>
              <a:picLocks noChangeAspect="1"/>
            </p:cNvPicPr>
            <p:nvPr/>
          </p:nvPicPr>
          <p:blipFill>
            <a:blip r:embed="rId3"/>
            <a:stretch>
              <a:fillRect/>
            </a:stretch>
          </p:blipFill>
          <p:spPr>
            <a:xfrm>
              <a:off x="4764400" y="1310006"/>
              <a:ext cx="722412" cy="665379"/>
            </a:xfrm>
            <a:prstGeom prst="rect">
              <a:avLst/>
            </a:prstGeom>
          </p:spPr>
        </p:pic>
      </p:grpSp>
      <p:sp>
        <p:nvSpPr>
          <p:cNvPr id="3" name="Rectangle 2"/>
          <p:cNvSpPr/>
          <p:nvPr/>
        </p:nvSpPr>
        <p:spPr>
          <a:xfrm>
            <a:off x="1039222" y="1723183"/>
            <a:ext cx="10031104" cy="4022640"/>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1. Hiệu ứng cho trang chiếu</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Hiệu ứng là cách xuất hiện hoặc biến mất các trang chiếu, cách đưa những đối tượng trên một trang chiếu xuất hiện hoặc biến mất ở những thời điểm khác nhau.</a:t>
            </a:r>
            <a:r>
              <a:rPr lang="en-US" sz="2800" b="1">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Hiệu ứng có thể chọn cho một đối tượng trên trang chiếu:</a:t>
            </a:r>
            <a:r>
              <a:rPr lang="en-US" sz="2800" b="1">
                <a:latin typeface="Times New Roman" panose="02020603050405020304" pitchFamily="18" charset="0"/>
                <a:ea typeface="Times New Roman" panose="02020603050405020304" pitchFamily="18" charset="0"/>
              </a:rPr>
              <a:t> Animations</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Hiệu ứng chuyển trang chiếu:</a:t>
            </a:r>
            <a:r>
              <a:rPr lang="en-US" sz="2800" b="1">
                <a:latin typeface="Times New Roman" panose="02020603050405020304" pitchFamily="18" charset="0"/>
                <a:ea typeface="Times New Roman" panose="02020603050405020304" pitchFamily="18" charset="0"/>
              </a:rPr>
              <a:t> Transitions</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86" b="83815"/>
          <a:stretch/>
        </p:blipFill>
        <p:spPr>
          <a:xfrm>
            <a:off x="634464" y="3682310"/>
            <a:ext cx="10979694" cy="1183943"/>
          </a:xfrm>
          <a:prstGeom prst="rect">
            <a:avLst/>
          </a:prstGeom>
        </p:spPr>
      </p:pic>
      <p:pic>
        <p:nvPicPr>
          <p:cNvPr id="3" name="Picture 2"/>
          <p:cNvPicPr>
            <a:picLocks noChangeAspect="1"/>
          </p:cNvPicPr>
          <p:nvPr/>
        </p:nvPicPr>
        <p:blipFill rotWithShape="1">
          <a:blip r:embed="rId3"/>
          <a:srcRect l="-2" r="-18" b="83815"/>
          <a:stretch/>
        </p:blipFill>
        <p:spPr>
          <a:xfrm>
            <a:off x="764118" y="923531"/>
            <a:ext cx="10720386" cy="1183943"/>
          </a:xfrm>
          <a:prstGeom prst="rect">
            <a:avLst/>
          </a:prstGeom>
        </p:spPr>
      </p:pic>
      <p:sp>
        <p:nvSpPr>
          <p:cNvPr id="5" name="Rectangle 4"/>
          <p:cNvSpPr/>
          <p:nvPr/>
        </p:nvSpPr>
        <p:spPr>
          <a:xfrm>
            <a:off x="3909682" y="2316849"/>
            <a:ext cx="3799438" cy="483017"/>
          </a:xfrm>
          <a:prstGeom prst="rect">
            <a:avLst/>
          </a:prstGeom>
        </p:spPr>
        <p:txBody>
          <a:bodyPr wrap="none">
            <a:spAutoFit/>
          </a:bodyPr>
          <a:lstStyle/>
          <a:p>
            <a:pPr algn="just">
              <a:lnSpc>
                <a:spcPct val="115000"/>
              </a:lnSpc>
              <a:spcBef>
                <a:spcPts val="600"/>
              </a:spcBef>
              <a:spcAft>
                <a:spcPts val="600"/>
              </a:spcAft>
            </a:pPr>
            <a:r>
              <a:rPr lang="en-US" sz="2400" i="1">
                <a:solidFill>
                  <a:srgbClr val="0070C0"/>
                </a:solidFill>
                <a:latin typeface="Times New Roman" panose="02020603050405020304" pitchFamily="18" charset="0"/>
                <a:ea typeface="Times New Roman" panose="02020603050405020304" pitchFamily="18" charset="0"/>
              </a:rPr>
              <a:t>Hình 1. Dải lệnh </a:t>
            </a:r>
            <a:r>
              <a:rPr lang="en-US" sz="2400" b="1" i="1">
                <a:solidFill>
                  <a:srgbClr val="0070C0"/>
                </a:solidFill>
                <a:latin typeface="Times New Roman" panose="02020603050405020304" pitchFamily="18" charset="0"/>
                <a:ea typeface="Times New Roman" panose="02020603050405020304" pitchFamily="18" charset="0"/>
              </a:rPr>
              <a:t>Animations</a:t>
            </a:r>
            <a:endParaRPr lang="en-US" sz="2400" i="1">
              <a:solidFill>
                <a:srgbClr val="0070C0"/>
              </a:solidFill>
              <a:latin typeface="Times New Roman" panose="02020603050405020304" pitchFamily="18" charset="0"/>
              <a:ea typeface="Times New Roman" panose="02020603050405020304" pitchFamily="18" charset="0"/>
            </a:endParaRPr>
          </a:p>
        </p:txBody>
      </p:sp>
      <p:sp>
        <p:nvSpPr>
          <p:cNvPr id="6" name="Rectangle 5"/>
          <p:cNvSpPr/>
          <p:nvPr/>
        </p:nvSpPr>
        <p:spPr>
          <a:xfrm>
            <a:off x="3937125" y="5149211"/>
            <a:ext cx="3771995" cy="483017"/>
          </a:xfrm>
          <a:prstGeom prst="rect">
            <a:avLst/>
          </a:prstGeom>
        </p:spPr>
        <p:txBody>
          <a:bodyPr wrap="none">
            <a:spAutoFit/>
          </a:bodyPr>
          <a:lstStyle/>
          <a:p>
            <a:pPr algn="just">
              <a:lnSpc>
                <a:spcPct val="115000"/>
              </a:lnSpc>
              <a:spcBef>
                <a:spcPts val="600"/>
              </a:spcBef>
              <a:spcAft>
                <a:spcPts val="600"/>
              </a:spcAft>
            </a:pPr>
            <a:r>
              <a:rPr lang="en-US" sz="2400" i="1">
                <a:solidFill>
                  <a:srgbClr val="0070C0"/>
                </a:solidFill>
                <a:latin typeface="Times New Roman" panose="02020603050405020304" pitchFamily="18" charset="0"/>
                <a:ea typeface="Times New Roman" panose="02020603050405020304" pitchFamily="18" charset="0"/>
              </a:rPr>
              <a:t>Hình 2. Dải lệnh </a:t>
            </a:r>
            <a:r>
              <a:rPr lang="en-US" sz="2400" b="1" i="1">
                <a:solidFill>
                  <a:srgbClr val="0070C0"/>
                </a:solidFill>
                <a:latin typeface="Times New Roman" panose="02020603050405020304" pitchFamily="18" charset="0"/>
                <a:ea typeface="Times New Roman" panose="02020603050405020304" pitchFamily="18" charset="0"/>
              </a:rPr>
              <a:t>Transitions</a:t>
            </a:r>
            <a:endParaRPr lang="en-US" sz="2400" i="1">
              <a:solidFill>
                <a:srgbClr val="0070C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6036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878164" y="515843"/>
            <a:ext cx="4353220" cy="701545"/>
            <a:chOff x="4168573" y="1295284"/>
            <a:chExt cx="4353220" cy="701545"/>
          </a:xfrm>
        </p:grpSpPr>
        <p:sp>
          <p:nvSpPr>
            <p:cNvPr id="15" name="Rounded Rectangle 14"/>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1" name="Picture 20"/>
            <p:cNvPicPr>
              <a:picLocks noChangeAspect="1"/>
            </p:cNvPicPr>
            <p:nvPr/>
          </p:nvPicPr>
          <p:blipFill>
            <a:blip r:embed="rId3"/>
            <a:stretch>
              <a:fillRect/>
            </a:stretch>
          </p:blipFill>
          <p:spPr>
            <a:xfrm>
              <a:off x="4764400" y="1310872"/>
              <a:ext cx="722412" cy="665379"/>
            </a:xfrm>
            <a:prstGeom prst="rect">
              <a:avLst/>
            </a:prstGeom>
          </p:spPr>
        </p:pic>
      </p:grpSp>
      <p:sp>
        <p:nvSpPr>
          <p:cNvPr id="5" name="Rectangle 4"/>
          <p:cNvSpPr/>
          <p:nvPr/>
        </p:nvSpPr>
        <p:spPr>
          <a:xfrm>
            <a:off x="996285" y="1937047"/>
            <a:ext cx="10372299" cy="3527119"/>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2. Tạo hiệu ứng cho các đối tượng trên trang chiếu</a:t>
            </a:r>
            <a:r>
              <a:rPr lang="en-US" sz="2800" b="1" i="1">
                <a:latin typeface="Times New Roman" panose="02020603050405020304" pitchFamily="18" charset="0"/>
                <a:ea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a:t>
            </a:r>
            <a:r>
              <a:rPr lang="en-US" sz="280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View</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Normal</a:t>
            </a:r>
            <a:r>
              <a:rPr lang="en-US" sz="2800">
                <a:latin typeface="Times New Roman" panose="02020603050405020304" pitchFamily="18" charset="0"/>
                <a:ea typeface="Times New Roman" panose="02020603050405020304" pitchFamily="18" charset="0"/>
              </a:rPr>
              <a:t>, chọn đoạn văn bản hoặc cả hộp văn bản cần tạo hiệu ứng.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Animations</a:t>
            </a:r>
            <a:r>
              <a:rPr lang="en-US" sz="2800">
                <a:latin typeface="Times New Roman" panose="02020603050405020304" pitchFamily="18" charset="0"/>
                <a:ea typeface="Times New Roman" panose="02020603050405020304" pitchFamily="18" charset="0"/>
              </a:rPr>
              <a:t>, chọn nhóm hiệu ứng để mở danh mục các hiệu ứng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kiểu hiệu ứng</a:t>
            </a:r>
          </a:p>
        </p:txBody>
      </p:sp>
    </p:spTree>
    <p:extLst>
      <p:ext uri="{BB962C8B-B14F-4D97-AF65-F5344CB8AC3E}">
        <p14:creationId xmlns:p14="http://schemas.microsoft.com/office/powerpoint/2010/main" val="31626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9058" b="10144"/>
          <a:stretch/>
        </p:blipFill>
        <p:spPr>
          <a:xfrm>
            <a:off x="1969477" y="711285"/>
            <a:ext cx="8032652" cy="4462242"/>
          </a:xfrm>
          <a:prstGeom prst="rect">
            <a:avLst/>
          </a:prstGeom>
        </p:spPr>
      </p:pic>
      <p:sp>
        <p:nvSpPr>
          <p:cNvPr id="5" name="Rectangle 4"/>
          <p:cNvSpPr/>
          <p:nvPr/>
        </p:nvSpPr>
        <p:spPr>
          <a:xfrm>
            <a:off x="4244453" y="5173527"/>
            <a:ext cx="3812262" cy="517065"/>
          </a:xfrm>
          <a:prstGeom prst="rect">
            <a:avLst/>
          </a:prstGeom>
        </p:spPr>
        <p:txBody>
          <a:bodyPr wrap="none">
            <a:spAutoFit/>
          </a:bodyPr>
          <a:lstStyle/>
          <a:p>
            <a:pPr algn="just">
              <a:lnSpc>
                <a:spcPct val="115000"/>
              </a:lnSpc>
              <a:spcBef>
                <a:spcPts val="600"/>
              </a:spcBef>
              <a:spcAft>
                <a:spcPts val="600"/>
              </a:spcAft>
            </a:pPr>
            <a:r>
              <a:rPr lang="en-US" sz="2400" i="1">
                <a:solidFill>
                  <a:srgbClr val="0070C0"/>
                </a:solidFill>
                <a:latin typeface="Times New Roman" panose="02020603050405020304" pitchFamily="18" charset="0"/>
                <a:ea typeface="Times New Roman" panose="02020603050405020304" pitchFamily="18" charset="0"/>
              </a:rPr>
              <a:t>Hình 3. Chọn hiệu ứng Fly in</a:t>
            </a:r>
          </a:p>
        </p:txBody>
      </p:sp>
      <p:sp>
        <p:nvSpPr>
          <p:cNvPr id="6" name="Oval 5"/>
          <p:cNvSpPr/>
          <p:nvPr/>
        </p:nvSpPr>
        <p:spPr>
          <a:xfrm>
            <a:off x="3386069" y="1624500"/>
            <a:ext cx="1716768"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latin typeface="Times New Roman" panose="02020603050405020304" pitchFamily="18" charset="0"/>
                <a:ea typeface="Times New Roman" panose="02020603050405020304" pitchFamily="18" charset="0"/>
              </a:rPr>
              <a:t>Fly in</a:t>
            </a:r>
          </a:p>
        </p:txBody>
      </p:sp>
      <p:cxnSp>
        <p:nvCxnSpPr>
          <p:cNvPr id="7" name="Straight Arrow Connector 6"/>
          <p:cNvCxnSpPr/>
          <p:nvPr/>
        </p:nvCxnSpPr>
        <p:spPr>
          <a:xfrm flipV="1">
            <a:off x="4229251" y="1228350"/>
            <a:ext cx="15202" cy="3957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95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3212" y="1588512"/>
            <a:ext cx="9988061" cy="28777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Lưu ý:</a:t>
            </a: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Không nên sử dụng quá nhiều hiệu ứng động vì làm giảm sự tập trung của người xem vào phần nội dung.</a:t>
            </a:r>
          </a:p>
          <a:p>
            <a:pPr algn="just">
              <a:spcBef>
                <a:spcPts val="1200"/>
              </a:spcBef>
              <a:spcAft>
                <a:spcPts val="12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Chọn lệnh </a:t>
            </a:r>
            <a:r>
              <a:rPr lang="en-US" sz="2800" b="1">
                <a:latin typeface="Times New Roman" panose="02020603050405020304" pitchFamily="18" charset="0"/>
                <a:ea typeface="Times New Roman" panose="02020603050405020304" pitchFamily="18" charset="0"/>
              </a:rPr>
              <a:t>Effect Options</a:t>
            </a:r>
            <a:r>
              <a:rPr lang="en-US" sz="2800">
                <a:latin typeface="Times New Roman" panose="02020603050405020304" pitchFamily="18" charset="0"/>
                <a:ea typeface="Times New Roman" panose="02020603050405020304" pitchFamily="18" charset="0"/>
              </a:rPr>
              <a:t>, chọn hướng xuất hiện của đối tượng khi diễn ra hiệu ứng</a:t>
            </a:r>
          </a:p>
          <a:p>
            <a:pPr algn="just">
              <a:spcBef>
                <a:spcPts val="1200"/>
              </a:spcBef>
              <a:spcAft>
                <a:spcPts val="1200"/>
              </a:spcAft>
            </a:pPr>
            <a:r>
              <a:rPr lang="en-US" sz="2800" i="1">
                <a:solidFill>
                  <a:srgbClr val="CC00CC"/>
                </a:solidFill>
                <a:latin typeface="Times New Roman" panose="02020603050405020304" pitchFamily="18" charset="0"/>
                <a:ea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rPr>
              <a:t>Chọn nhóm </a:t>
            </a:r>
            <a:r>
              <a:rPr lang="en-US" sz="2800" b="1">
                <a:latin typeface="Times New Roman" panose="02020603050405020304" pitchFamily="18" charset="0"/>
                <a:ea typeface="Times New Roman" panose="02020603050405020304" pitchFamily="18" charset="0"/>
              </a:rPr>
              <a:t>Timing</a:t>
            </a:r>
            <a:r>
              <a:rPr lang="en-US" sz="2800">
                <a:latin typeface="Times New Roman" panose="02020603050405020304" pitchFamily="18" charset="0"/>
                <a:ea typeface="Times New Roman" panose="02020603050405020304" pitchFamily="18" charset="0"/>
              </a:rPr>
              <a:t> để thiết lập thời gian cho hiệu ứng</a:t>
            </a:r>
          </a:p>
        </p:txBody>
      </p:sp>
    </p:spTree>
    <p:extLst>
      <p:ext uri="{BB962C8B-B14F-4D97-AF65-F5344CB8AC3E}">
        <p14:creationId xmlns:p14="http://schemas.microsoft.com/office/powerpoint/2010/main" val="4030831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81181" t="66721" r="5948" b="19094"/>
          <a:stretch/>
        </p:blipFill>
        <p:spPr bwMode="auto">
          <a:xfrm>
            <a:off x="3766784" y="1680631"/>
            <a:ext cx="4746440" cy="28504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1853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3062</TotalTime>
  <Words>660</Words>
  <Application>Microsoft Office PowerPoint</Application>
  <PresentationFormat>Màn hình rộng</PresentationFormat>
  <Paragraphs>50</Paragraphs>
  <Slides>17</Slides>
  <Notes>6</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17</vt:i4>
      </vt:variant>
    </vt:vector>
  </HeadingPairs>
  <TitlesOfParts>
    <vt:vector size="23"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Khanh Bear</cp:lastModifiedBy>
  <cp:revision>533</cp:revision>
  <dcterms:created xsi:type="dcterms:W3CDTF">2022-01-27T15:18:21Z</dcterms:created>
  <dcterms:modified xsi:type="dcterms:W3CDTF">2023-04-20T04:01:56Z</dcterms:modified>
</cp:coreProperties>
</file>