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wdp" ContentType="image/vnd.ms-photo"/>
  <Default Extension="wma" ContentType="audio/x-ms-wma"/>
  <Default Extension="wmv" ContentType="video/x-ms-wmv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97" r:id="rId3"/>
    <p:sldId id="365" r:id="rId5"/>
    <p:sldId id="336" r:id="rId6"/>
    <p:sldId id="366" r:id="rId7"/>
    <p:sldId id="370" r:id="rId8"/>
    <p:sldId id="375" r:id="rId9"/>
    <p:sldId id="376" r:id="rId10"/>
    <p:sldId id="377" r:id="rId11"/>
    <p:sldId id="378" r:id="rId12"/>
    <p:sldId id="379" r:id="rId13"/>
    <p:sldId id="383" r:id="rId14"/>
    <p:sldId id="380" r:id="rId15"/>
    <p:sldId id="381" r:id="rId16"/>
    <p:sldId id="367" r:id="rId17"/>
    <p:sldId id="384" r:id="rId18"/>
    <p:sldId id="385" r:id="rId19"/>
    <p:sldId id="371" r:id="rId20"/>
    <p:sldId id="386" r:id="rId21"/>
    <p:sldId id="387" r:id="rId22"/>
    <p:sldId id="394" r:id="rId23"/>
    <p:sldId id="368" r:id="rId24"/>
    <p:sldId id="372" r:id="rId25"/>
    <p:sldId id="395" r:id="rId26"/>
    <p:sldId id="409" r:id="rId27"/>
    <p:sldId id="410" r:id="rId28"/>
    <p:sldId id="396" r:id="rId29"/>
    <p:sldId id="397" r:id="rId30"/>
    <p:sldId id="416" r:id="rId31"/>
    <p:sldId id="412" r:id="rId32"/>
    <p:sldId id="420" r:id="rId33"/>
    <p:sldId id="421" r:id="rId34"/>
    <p:sldId id="422" r:id="rId35"/>
    <p:sldId id="423" r:id="rId36"/>
    <p:sldId id="424" r:id="rId37"/>
    <p:sldId id="369" r:id="rId38"/>
    <p:sldId id="425" r:id="rId39"/>
    <p:sldId id="373" r:id="rId40"/>
    <p:sldId id="428" r:id="rId41"/>
    <p:sldId id="426" r:id="rId42"/>
    <p:sldId id="440" r:id="rId43"/>
    <p:sldId id="441" r:id="rId44"/>
    <p:sldId id="436" r:id="rId45"/>
    <p:sldId id="442" r:id="rId46"/>
    <p:sldId id="443" r:id="rId47"/>
    <p:sldId id="444" r:id="rId48"/>
    <p:sldId id="437" r:id="rId49"/>
    <p:sldId id="438" r:id="rId50"/>
    <p:sldId id="435" r:id="rId51"/>
    <p:sldId id="427" r:id="rId52"/>
    <p:sldId id="439" r:id="rId53"/>
    <p:sldId id="446" r:id="rId54"/>
    <p:sldId id="445" r:id="rId55"/>
    <p:sldId id="338" r:id="rId56"/>
    <p:sldId id="309" r:id="rId57"/>
    <p:sldId id="447" r:id="rId58"/>
    <p:sldId id="448" r:id="rId59"/>
    <p:sldId id="363" r:id="rId60"/>
    <p:sldId id="374" r:id="rId61"/>
    <p:sldId id="334" r:id="rId6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1.Nguyễn Thị Mai" initials="0TM" lastIdx="9" clrIdx="0"/>
  <p:cmAuthor id="2" name="Admin" initials="A" lastIdx="3" clrIdx="1"/>
  <p:cmAuthor id="3" name="Lê Văn Xao" initials="LVX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CF1EB"/>
    <a:srgbClr val="F2CACA"/>
    <a:srgbClr val="F2DEE7"/>
    <a:srgbClr val="DDCAB9"/>
    <a:srgbClr val="F9DFCE"/>
    <a:srgbClr val="DDDFD1"/>
    <a:srgbClr val="F6E7D4"/>
    <a:srgbClr val="FFFF66"/>
    <a:srgbClr val="FF9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 snapToGrid="0">
      <p:cViewPr>
        <p:scale>
          <a:sx n="62" d="100"/>
          <a:sy n="62" d="100"/>
        </p:scale>
        <p:origin x="822" y="6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6" Type="http://schemas.openxmlformats.org/officeDocument/2006/relationships/commentAuthors" Target="commentAuthors.xml"/><Relationship Id="rId65" Type="http://schemas.openxmlformats.org/officeDocument/2006/relationships/tableStyles" Target="tableStyles.xml"/><Relationship Id="rId64" Type="http://schemas.openxmlformats.org/officeDocument/2006/relationships/viewProps" Target="viewProps.xml"/><Relationship Id="rId63" Type="http://schemas.openxmlformats.org/officeDocument/2006/relationships/presProps" Target="presProps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05498-E210-48AA-8116-37EFD366E87E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0F07D-4107-4812-BB12-99BD0EC1C90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C85E24-0492-4413-BBC8-A055B0947A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DC22BF-F0D5-4A2A-90FF-9270032626F5}" type="slidenum">
              <a:rPr lang="zh-CN" altLang="en-US" smtClean="0"/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DC22BF-F0D5-4A2A-90FF-9270032626F5}" type="slidenum">
              <a:rPr lang="zh-CN" altLang="en-US" smtClean="0"/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DC22BF-F0D5-4A2A-90FF-9270032626F5}" type="slidenum">
              <a:rPr lang="zh-CN" altLang="en-US" smtClean="0"/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DC22BF-F0D5-4A2A-90FF-9270032626F5}" type="slidenum">
              <a:rPr lang="zh-CN" altLang="en-US" smtClean="0"/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DC22BF-F0D5-4A2A-90FF-9270032626F5}" type="slidenum">
              <a:rPr lang="zh-CN" altLang="en-US" smtClean="0"/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AE011-C591-4A7A-BD19-05694A48D4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DC22BF-F0D5-4A2A-90FF-9270032626F5}" type="slidenum">
              <a:rPr lang="zh-CN" altLang="en-US" smtClean="0"/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A057-BF38-4BF7-BD3A-33460210E17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g photo as backgroun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CAE7F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99522-3499-413F-8AEC-032B34EB1B1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CB02D-F1E7-45B9-99FE-7B352F97B67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media" Target="../media/media1.wma"/><Relationship Id="rId3" Type="http://schemas.openxmlformats.org/officeDocument/2006/relationships/audio" Target="../media/media1.wma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9.xml"/><Relationship Id="rId2" Type="http://schemas.openxmlformats.org/officeDocument/2006/relationships/image" Target="../media/image15.GIF"/><Relationship Id="rId1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.xml"/><Relationship Id="rId3" Type="http://schemas.openxmlformats.org/officeDocument/2006/relationships/image" Target="../media/image17.png"/><Relationship Id="rId2" Type="http://schemas.openxmlformats.org/officeDocument/2006/relationships/image" Target="../media/image15.GIF"/><Relationship Id="rId1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Relationship Id="rId3" Type="http://schemas.openxmlformats.org/officeDocument/2006/relationships/image" Target="../media/image20.jpeg"/><Relationship Id="rId2" Type="http://schemas.microsoft.com/office/2007/relationships/hdphoto" Target="../media/image19.wdp"/><Relationship Id="rId1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Relationship Id="rId3" Type="http://schemas.openxmlformats.org/officeDocument/2006/relationships/image" Target="../media/image22.png"/><Relationship Id="rId2" Type="http://schemas.microsoft.com/office/2007/relationships/media" Target="../media/media3.wmv"/><Relationship Id="rId1" Type="http://schemas.openxmlformats.org/officeDocument/2006/relationships/video" Target="../media/media3.wmv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8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0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1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2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image" Target="../media/image14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6.xml"/><Relationship Id="rId3" Type="http://schemas.openxmlformats.org/officeDocument/2006/relationships/image" Target="../media/image22.png"/><Relationship Id="rId2" Type="http://schemas.microsoft.com/office/2007/relationships/media" Target="../media/media4.wmv"/><Relationship Id="rId1" Type="http://schemas.openxmlformats.org/officeDocument/2006/relationships/video" Target="../media/media4.wmv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8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37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9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0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1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2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6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" Type="http://schemas.openxmlformats.org/officeDocument/2006/relationships/image" Target="../media/image14.GI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3.xml"/><Relationship Id="rId5" Type="http://schemas.openxmlformats.org/officeDocument/2006/relationships/image" Target="../media/image11.png"/><Relationship Id="rId4" Type="http://schemas.microsoft.com/office/2007/relationships/media" Target="../media/media2.wmv"/><Relationship Id="rId3" Type="http://schemas.openxmlformats.org/officeDocument/2006/relationships/video" Target="../media/media2.wmv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8.xml"/><Relationship Id="rId3" Type="http://schemas.openxmlformats.org/officeDocument/2006/relationships/image" Target="../media/image22.png"/><Relationship Id="rId2" Type="http://schemas.microsoft.com/office/2007/relationships/media" Target="../media/media5.wmv"/><Relationship Id="rId1" Type="http://schemas.openxmlformats.org/officeDocument/2006/relationships/video" Target="../media/media5.wm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1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image" Target="../media/image14.GI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1.xml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2.png"/><Relationship Id="rId7" Type="http://schemas.microsoft.com/office/2007/relationships/media" Target="../media/media6.wmv"/><Relationship Id="rId6" Type="http://schemas.openxmlformats.org/officeDocument/2006/relationships/video" Target="../media/media6.wmv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0" Type="http://schemas.openxmlformats.org/officeDocument/2006/relationships/notesSlide" Target="../notesSlides/notesSlide53.xml"/><Relationship Id="rId1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6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image" Target="../media/image4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5" t="44935" r="28943" b="3718"/>
          <a:stretch>
            <a:fillRect/>
          </a:stretch>
        </p:blipFill>
        <p:spPr>
          <a:xfrm>
            <a:off x="2595906" y="2796226"/>
            <a:ext cx="3952188" cy="2347274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797305" y="822049"/>
            <a:ext cx="754938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 algn="ctr" defTabSz="730885">
              <a:lnSpc>
                <a:spcPct val="130000"/>
              </a:lnSpc>
            </a:pPr>
            <a:r>
              <a:rPr lang="en-US" sz="3600" b="1" kern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菱心" panose="02010609000101010101" pitchFamily="49" charset="-122"/>
                <a:cs typeface="Times New Roman" panose="02020603050405020304" pitchFamily="18" charset="0"/>
              </a:rPr>
              <a:t>BÀI 25: </a:t>
            </a:r>
            <a:endParaRPr lang="en-US" sz="3600" b="1" kern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迷你简菱心" panose="02010609000101010101" pitchFamily="49" charset="-122"/>
              <a:cs typeface="Times New Roman" panose="02020603050405020304" pitchFamily="18" charset="0"/>
            </a:endParaRPr>
          </a:p>
          <a:p>
            <a:pPr algn="ctr" defTabSz="730885">
              <a:lnSpc>
                <a:spcPct val="130000"/>
              </a:lnSpc>
            </a:pPr>
            <a:r>
              <a:rPr lang="en-US" sz="4800" b="1" kern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菱心" panose="02010609000101010101" pitchFamily="49" charset="-122"/>
                <a:cs typeface="Times New Roman" panose="02020603050405020304" pitchFamily="18" charset="0"/>
              </a:rPr>
              <a:t>HÔ HẤP TẾ BÀO</a:t>
            </a:r>
            <a:endParaRPr lang="en-US" sz="4800" b="1" kern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迷你简菱心" panose="0201060900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8" name="57d82d0e8bc9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4961" y="471827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smtClean="0">
                <a:solidFill>
                  <a:srgbClr val="FFFFFF"/>
                </a:solidFill>
              </a:rPr>
              <a:t>I. KHÁI NIỆM HÔ HẤP TẾ BÀO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52" y="707231"/>
            <a:ext cx="3810000" cy="2857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687" y="707231"/>
            <a:ext cx="3651728" cy="2857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3422" y="3753951"/>
            <a:ext cx="8037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So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6943"/>
            <a:ext cx="1034344" cy="1034344"/>
          </a:xfrm>
          <a:prstGeom prst="ellipse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smtClean="0">
                <a:solidFill>
                  <a:srgbClr val="FFFFFF"/>
                </a:solidFill>
              </a:rPr>
              <a:t>I. KHÁI NIỆM HÔ HẤP TẾ BÀO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13" y="669474"/>
            <a:ext cx="2569686" cy="19272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724" y="669474"/>
            <a:ext cx="2957708" cy="20388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4543" y="2708315"/>
            <a:ext cx="8694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272" y="2934678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451" y="3832866"/>
            <a:ext cx="89060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112272" y="4525363"/>
            <a:ext cx="514029" cy="209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112271" y="4877821"/>
            <a:ext cx="514029" cy="209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43841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smtClean="0">
                <a:solidFill>
                  <a:srgbClr val="FFFFFF"/>
                </a:solidFill>
              </a:rPr>
              <a:t>I. KHÁI NIỆM HÔ HẤP TẾ BÀO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0" y="707231"/>
            <a:ext cx="2569686" cy="19272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01" y="666805"/>
            <a:ext cx="2957708" cy="19650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5260" y="2631828"/>
            <a:ext cx="8805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873" y="3334644"/>
            <a:ext cx="5137830" cy="1766129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354667" y="3314610"/>
            <a:ext cx="2632373" cy="709508"/>
          </a:xfrm>
          <a:prstGeom prst="ellipse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CÓ BIẾT ?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707231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smtClean="0">
                <a:solidFill>
                  <a:srgbClr val="FFFFFF"/>
                </a:solidFill>
              </a:rPr>
              <a:t>I. KHÁI NIỆM HÔ HẤP TẾ BÀO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6" name="Picture 5" descr="A picture containing logo&#10;&#10;Description automatically generated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26" b="89578" l="7680" r="92810">
                        <a14:foregroundMark x1="7843" y1="40943" x2="7843" y2="40943"/>
                        <a14:foregroundMark x1="92810" y1="42680" x2="92810" y2="42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56" y="751684"/>
            <a:ext cx="3838174" cy="252742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014668" y="1462374"/>
            <a:ext cx="1766930" cy="430887"/>
            <a:chOff x="3204053" y="509270"/>
            <a:chExt cx="1757134" cy="419401"/>
          </a:xfrm>
        </p:grpSpPr>
        <p:sp>
          <p:nvSpPr>
            <p:cNvPr id="8" name="TextBox 7"/>
            <p:cNvSpPr txBox="1"/>
            <p:nvPr/>
          </p:nvSpPr>
          <p:spPr>
            <a:xfrm>
              <a:off x="3204053" y="509270"/>
              <a:ext cx="1213441" cy="419401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rgbClr val="00B0F0"/>
                  </a:solidFill>
                  <a:latin typeface="#9Slide02 Tieu de rat dai 01" panose="020B0604020202020204" charset="0"/>
                  <a:ea typeface="#9Slide02 Tieu de rat dai 01" panose="020B0604020202020204" charset="0"/>
                </a:rPr>
                <a:t>Glucose</a:t>
              </a:r>
              <a:endParaRPr lang="en-US" sz="2200" dirty="0">
                <a:solidFill>
                  <a:srgbClr val="00B0F0"/>
                </a:solidFill>
                <a:latin typeface="#9Slide02 Tieu de rat dai 01" panose="020B0604020202020204" charset="0"/>
                <a:ea typeface="#9Slide02 Tieu de rat dai 01" panose="020B0604020202020204" charset="0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4468044" y="740103"/>
              <a:ext cx="493143" cy="0"/>
            </a:xfrm>
            <a:prstGeom prst="straightConnector1">
              <a:avLst/>
            </a:prstGeom>
            <a:ln w="762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7036479" y="688900"/>
            <a:ext cx="537327" cy="857805"/>
            <a:chOff x="1690575" y="2592468"/>
            <a:chExt cx="534348" cy="834938"/>
          </a:xfrm>
        </p:grpSpPr>
        <p:sp>
          <p:nvSpPr>
            <p:cNvPr id="11" name="TextBox 10"/>
            <p:cNvSpPr txBox="1"/>
            <p:nvPr/>
          </p:nvSpPr>
          <p:spPr>
            <a:xfrm>
              <a:off x="1690575" y="2592468"/>
              <a:ext cx="534348" cy="4493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  <a:latin typeface="#9Slide02 Tieu de rat dai 01" panose="020B0604020202020204" charset="0"/>
                  <a:ea typeface="#9Slide02 Tieu de rat dai 01" panose="020B0604020202020204" charset="0"/>
                </a:rPr>
                <a:t>O</a:t>
              </a:r>
              <a:r>
                <a:rPr lang="en-US" sz="2400" b="1" baseline="-25000" dirty="0">
                  <a:solidFill>
                    <a:srgbClr val="0070C0"/>
                  </a:solidFill>
                  <a:latin typeface="#9Slide02 Tieu de rat dai 01" panose="020B0604020202020204" charset="0"/>
                  <a:ea typeface="#9Slide02 Tieu de rat dai 01" panose="020B0604020202020204" charset="0"/>
                </a:rPr>
                <a:t>2</a:t>
              </a:r>
              <a:endParaRPr lang="en-US" sz="2400" b="1" dirty="0">
                <a:solidFill>
                  <a:srgbClr val="0070C0"/>
                </a:solidFill>
                <a:latin typeface="#9Slide02 Tieu de rat dai 01" panose="020B0604020202020204" charset="0"/>
                <a:ea typeface="#9Slide02 Tieu de rat dai 01" panose="020B0604020202020204" charset="0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1953628" y="3066922"/>
              <a:ext cx="0" cy="360484"/>
            </a:xfrm>
            <a:prstGeom prst="straightConnector1">
              <a:avLst/>
            </a:prstGeom>
            <a:ln w="762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6678521" y="2533725"/>
            <a:ext cx="663964" cy="730770"/>
            <a:chOff x="1623993" y="3066921"/>
            <a:chExt cx="660283" cy="711289"/>
          </a:xfrm>
        </p:grpSpPr>
        <p:sp>
          <p:nvSpPr>
            <p:cNvPr id="15" name="TextBox 14"/>
            <p:cNvSpPr txBox="1"/>
            <p:nvPr/>
          </p:nvSpPr>
          <p:spPr>
            <a:xfrm>
              <a:off x="1623993" y="3388766"/>
              <a:ext cx="660283" cy="389444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  <a:latin typeface="#9Slide02 Tieu de rat dai 01" panose="020B0604020202020204" charset="0"/>
                  <a:ea typeface="#9Slide02 Tieu de rat dai 01" panose="020B0604020202020204" charset="0"/>
                </a:rPr>
                <a:t>CO</a:t>
              </a:r>
              <a:r>
                <a:rPr lang="en-US" sz="2000" baseline="-25000" dirty="0">
                  <a:solidFill>
                    <a:srgbClr val="C00000"/>
                  </a:solidFill>
                  <a:latin typeface="#9Slide02 Tieu de rat dai 01" panose="020B0604020202020204" charset="0"/>
                  <a:ea typeface="#9Slide02 Tieu de rat dai 01" panose="020B0604020202020204" charset="0"/>
                </a:rPr>
                <a:t>2</a:t>
              </a:r>
              <a:endParaRPr lang="en-US" sz="2000" dirty="0">
                <a:solidFill>
                  <a:srgbClr val="C00000"/>
                </a:solidFill>
                <a:latin typeface="#9Slide02 Tieu de rat dai 01" panose="020B0604020202020204" charset="0"/>
                <a:ea typeface="#9Slide02 Tieu de rat dai 01" panose="020B0604020202020204" charset="0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1953628" y="3066921"/>
              <a:ext cx="16481" cy="381000"/>
            </a:xfrm>
            <a:prstGeom prst="straightConnector1">
              <a:avLst/>
            </a:prstGeom>
            <a:ln w="762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7415555" y="2816795"/>
            <a:ext cx="877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#9Slide02 Tieu de rat dai 01" panose="020B0604020202020204" charset="0"/>
                <a:ea typeface="#9Slide02 Tieu de rat dai 01" panose="020B0604020202020204" charset="0"/>
              </a:rPr>
              <a:t>ATP</a:t>
            </a:r>
            <a:endParaRPr lang="en-US" sz="2000" dirty="0">
              <a:solidFill>
                <a:srgbClr val="C00000"/>
              </a:solidFill>
              <a:latin typeface="#9Slide02 Tieu de rat dai 01" panose="020B0604020202020204" charset="0"/>
              <a:ea typeface="#9Slide02 Tieu de rat dai 01" panose="020B060402020202020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25254" y="2814030"/>
            <a:ext cx="1251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C00000"/>
                </a:solidFill>
                <a:latin typeface="#9Slide02 Tieu de rat dai 01" panose="020B0604020202020204" charset="0"/>
                <a:ea typeface="#9Slide02 Tieu de rat dai 01" panose="020B0604020202020204" charset="0"/>
              </a:rPr>
              <a:t>Nhiệt</a:t>
            </a:r>
            <a:endParaRPr lang="en-US" sz="2000" dirty="0">
              <a:solidFill>
                <a:srgbClr val="C00000"/>
              </a:solidFill>
              <a:latin typeface="#9Slide02 Tieu de rat dai 01" panose="020B0604020202020204" charset="0"/>
              <a:ea typeface="#9Slide02 Tieu de rat dai 01" panose="020B060402020202020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79834" y="2855431"/>
            <a:ext cx="1033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C00000"/>
                </a:solidFill>
                <a:latin typeface="#9Slide02 Tieu de rat dai 01" panose="020B0604020202020204" charset="0"/>
                <a:ea typeface="#9Slide02 Tieu de rat dai 01" panose="020B0604020202020204" charset="0"/>
              </a:rPr>
              <a:t>Nước</a:t>
            </a:r>
            <a:endParaRPr lang="en-US" sz="2000" dirty="0">
              <a:solidFill>
                <a:srgbClr val="C00000"/>
              </a:solidFill>
              <a:latin typeface="#9Slide02 Tieu de rat dai 01" panose="020B0604020202020204" charset="0"/>
              <a:ea typeface="#9Slide02 Tieu de rat dai 01" panose="020B06040202020202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0" y="822514"/>
            <a:ext cx="3371398" cy="23103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40115" y="3554356"/>
            <a:ext cx="4730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ồ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ạt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54071" y="3570697"/>
            <a:ext cx="5085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40115" y="4089840"/>
            <a:ext cx="3973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25%)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54071" y="4051746"/>
            <a:ext cx="411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40%)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3" grpId="0"/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5567047" y="984706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3" name="圆角矩形 2"/>
          <p:cNvSpPr/>
          <p:nvPr/>
        </p:nvSpPr>
        <p:spPr>
          <a:xfrm rot="2700000">
            <a:off x="6111337" y="178489"/>
            <a:ext cx="565097" cy="565097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2893219" y="-1069182"/>
            <a:ext cx="1120379" cy="1120379"/>
            <a:chOff x="3700441" y="1274408"/>
            <a:chExt cx="1646508" cy="1646508"/>
          </a:xfrm>
        </p:grpSpPr>
        <p:sp>
          <p:nvSpPr>
            <p:cNvPr id="6" name="圆角矩形 5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 bwMode="auto">
          <a:xfrm>
            <a:off x="3921919" y="-50007"/>
            <a:ext cx="1120379" cy="1120379"/>
            <a:chOff x="3700441" y="1274408"/>
            <a:chExt cx="1646508" cy="1646508"/>
          </a:xfrm>
        </p:grpSpPr>
        <p:sp>
          <p:nvSpPr>
            <p:cNvPr id="9" name="圆角矩形 8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 bwMode="auto">
          <a:xfrm>
            <a:off x="2969419" y="953691"/>
            <a:ext cx="1120379" cy="1121569"/>
            <a:chOff x="3700441" y="1274408"/>
            <a:chExt cx="1646508" cy="1646508"/>
          </a:xfrm>
        </p:grpSpPr>
        <p:sp>
          <p:nvSpPr>
            <p:cNvPr id="12" name="圆角矩形 11"/>
            <p:cNvSpPr/>
            <p:nvPr/>
          </p:nvSpPr>
          <p:spPr>
            <a:xfrm rot="2700000">
              <a:off x="3700440" y="1274409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 bwMode="auto">
          <a:xfrm>
            <a:off x="4805363" y="-1488281"/>
            <a:ext cx="1725216" cy="1725216"/>
            <a:chOff x="3700441" y="1274408"/>
            <a:chExt cx="1646508" cy="1646508"/>
          </a:xfrm>
        </p:grpSpPr>
        <p:sp>
          <p:nvSpPr>
            <p:cNvPr id="15" name="圆角矩形 14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 bwMode="auto">
          <a:xfrm>
            <a:off x="1774032" y="-160734"/>
            <a:ext cx="1327547" cy="1327547"/>
            <a:chOff x="3700441" y="1274408"/>
            <a:chExt cx="1646508" cy="1646508"/>
          </a:xfrm>
        </p:grpSpPr>
        <p:sp>
          <p:nvSpPr>
            <p:cNvPr id="18" name="圆角矩形 17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 bwMode="auto">
          <a:xfrm>
            <a:off x="6098381" y="400050"/>
            <a:ext cx="590550" cy="590550"/>
            <a:chOff x="3700441" y="1274408"/>
            <a:chExt cx="1646508" cy="1646508"/>
          </a:xfrm>
        </p:grpSpPr>
        <p:sp>
          <p:nvSpPr>
            <p:cNvPr id="21" name="圆角矩形 20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rgbClr val="A6315B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sp>
        <p:nvSpPr>
          <p:cNvPr id="26" name="圆角矩形 25"/>
          <p:cNvSpPr/>
          <p:nvPr/>
        </p:nvSpPr>
        <p:spPr>
          <a:xfrm rot="2700000">
            <a:off x="4583432" y="1050911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7" name="任意多边形 26"/>
          <p:cNvSpPr/>
          <p:nvPr/>
        </p:nvSpPr>
        <p:spPr>
          <a:xfrm rot="2700000">
            <a:off x="5116116" y="871537"/>
            <a:ext cx="862013" cy="862013"/>
          </a:xfrm>
          <a:custGeom>
            <a:avLst/>
            <a:gdLst>
              <a:gd name="connsiteX0" fmla="*/ 95270 w 1266657"/>
              <a:gd name="connsiteY0" fmla="*/ 95268 h 1266657"/>
              <a:gd name="connsiteX1" fmla="*/ 72650 w 1266657"/>
              <a:gd name="connsiteY1" fmla="*/ 149877 h 1266657"/>
              <a:gd name="connsiteX2" fmla="*/ 72650 w 1266657"/>
              <a:gd name="connsiteY2" fmla="*/ 1116780 h 1266657"/>
              <a:gd name="connsiteX3" fmla="*/ 149878 w 1266657"/>
              <a:gd name="connsiteY3" fmla="*/ 1194008 h 1266657"/>
              <a:gd name="connsiteX4" fmla="*/ 1116781 w 1266657"/>
              <a:gd name="connsiteY4" fmla="*/ 1194008 h 1266657"/>
              <a:gd name="connsiteX5" fmla="*/ 1194009 w 1266657"/>
              <a:gd name="connsiteY5" fmla="*/ 1116780 h 1266657"/>
              <a:gd name="connsiteX6" fmla="*/ 1194010 w 1266657"/>
              <a:gd name="connsiteY6" fmla="*/ 149877 h 1266657"/>
              <a:gd name="connsiteX7" fmla="*/ 1116782 w 1266657"/>
              <a:gd name="connsiteY7" fmla="*/ 72649 h 1266657"/>
              <a:gd name="connsiteX8" fmla="*/ 149879 w 1266657"/>
              <a:gd name="connsiteY8" fmla="*/ 72649 h 1266657"/>
              <a:gd name="connsiteX9" fmla="*/ 95270 w 1266657"/>
              <a:gd name="connsiteY9" fmla="*/ 95268 h 1266657"/>
              <a:gd name="connsiteX10" fmla="*/ 25551 w 1266657"/>
              <a:gd name="connsiteY10" fmla="*/ 25550 h 1266657"/>
              <a:gd name="connsiteX11" fmla="*/ 87235 w 1266657"/>
              <a:gd name="connsiteY11" fmla="*/ 0 h 1266657"/>
              <a:gd name="connsiteX12" fmla="*/ 1179422 w 1266657"/>
              <a:gd name="connsiteY12" fmla="*/ 0 h 1266657"/>
              <a:gd name="connsiteX13" fmla="*/ 1266657 w 1266657"/>
              <a:gd name="connsiteY13" fmla="*/ 87235 h 1266657"/>
              <a:gd name="connsiteX14" fmla="*/ 1266657 w 1266657"/>
              <a:gd name="connsiteY14" fmla="*/ 1179422 h 1266657"/>
              <a:gd name="connsiteX15" fmla="*/ 1179422 w 1266657"/>
              <a:gd name="connsiteY15" fmla="*/ 1266657 h 1266657"/>
              <a:gd name="connsiteX16" fmla="*/ 87235 w 1266657"/>
              <a:gd name="connsiteY16" fmla="*/ 1266657 h 1266657"/>
              <a:gd name="connsiteX17" fmla="*/ 0 w 1266657"/>
              <a:gd name="connsiteY17" fmla="*/ 1179422 h 1266657"/>
              <a:gd name="connsiteX18" fmla="*/ 0 w 1266657"/>
              <a:gd name="connsiteY18" fmla="*/ 87235 h 1266657"/>
              <a:gd name="connsiteX19" fmla="*/ 25551 w 1266657"/>
              <a:gd name="connsiteY19" fmla="*/ 25550 h 126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66657" h="1266657">
                <a:moveTo>
                  <a:pt x="95270" y="95268"/>
                </a:moveTo>
                <a:cubicBezTo>
                  <a:pt x="81294" y="109244"/>
                  <a:pt x="72651" y="128551"/>
                  <a:pt x="72650" y="149877"/>
                </a:cubicBezTo>
                <a:lnTo>
                  <a:pt x="72650" y="1116780"/>
                </a:lnTo>
                <a:cubicBezTo>
                  <a:pt x="72650" y="1159432"/>
                  <a:pt x="107227" y="1194008"/>
                  <a:pt x="149878" y="1194008"/>
                </a:cubicBezTo>
                <a:lnTo>
                  <a:pt x="1116781" y="1194008"/>
                </a:lnTo>
                <a:cubicBezTo>
                  <a:pt x="1159434" y="1194008"/>
                  <a:pt x="1194009" y="1159432"/>
                  <a:pt x="1194009" y="1116780"/>
                </a:cubicBezTo>
                <a:lnTo>
                  <a:pt x="1194010" y="149877"/>
                </a:lnTo>
                <a:cubicBezTo>
                  <a:pt x="1194009" y="107225"/>
                  <a:pt x="1159433" y="72649"/>
                  <a:pt x="1116782" y="72649"/>
                </a:cubicBezTo>
                <a:lnTo>
                  <a:pt x="149879" y="72649"/>
                </a:lnTo>
                <a:cubicBezTo>
                  <a:pt x="128552" y="72649"/>
                  <a:pt x="109246" y="81293"/>
                  <a:pt x="95270" y="95268"/>
                </a:cubicBezTo>
                <a:close/>
                <a:moveTo>
                  <a:pt x="25551" y="25550"/>
                </a:moveTo>
                <a:cubicBezTo>
                  <a:pt x="41337" y="9764"/>
                  <a:pt x="63146" y="0"/>
                  <a:pt x="87235" y="0"/>
                </a:cubicBezTo>
                <a:lnTo>
                  <a:pt x="1179422" y="0"/>
                </a:lnTo>
                <a:cubicBezTo>
                  <a:pt x="1227601" y="0"/>
                  <a:pt x="1266657" y="39057"/>
                  <a:pt x="1266657" y="87235"/>
                </a:cubicBezTo>
                <a:lnTo>
                  <a:pt x="1266657" y="1179422"/>
                </a:lnTo>
                <a:cubicBezTo>
                  <a:pt x="1266657" y="1227601"/>
                  <a:pt x="1227601" y="1266657"/>
                  <a:pt x="1179422" y="1266657"/>
                </a:cubicBezTo>
                <a:lnTo>
                  <a:pt x="87235" y="1266657"/>
                </a:lnTo>
                <a:cubicBezTo>
                  <a:pt x="39057" y="1266657"/>
                  <a:pt x="0" y="1227601"/>
                  <a:pt x="0" y="1179422"/>
                </a:cubicBezTo>
                <a:lnTo>
                  <a:pt x="0" y="87235"/>
                </a:lnTo>
                <a:cubicBezTo>
                  <a:pt x="0" y="63146"/>
                  <a:pt x="9764" y="41337"/>
                  <a:pt x="25551" y="25550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9" name="椭圆 30"/>
          <p:cNvSpPr/>
          <p:nvPr/>
        </p:nvSpPr>
        <p:spPr>
          <a:xfrm>
            <a:off x="623950" y="2914521"/>
            <a:ext cx="2524409" cy="1590152"/>
          </a:xfrm>
          <a:prstGeom prst="ellipse">
            <a:avLst/>
          </a:prstGeom>
          <a:solidFill>
            <a:srgbClr val="F4F9F5"/>
          </a:solidFill>
          <a:ln w="57150">
            <a:solidFill>
              <a:srgbClr val="4BB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0" name="文本框 31"/>
          <p:cNvSpPr txBox="1"/>
          <p:nvPr/>
        </p:nvSpPr>
        <p:spPr>
          <a:xfrm>
            <a:off x="2052576" y="2606304"/>
            <a:ext cx="6978689" cy="1569660"/>
          </a:xfrm>
          <a:prstGeom prst="rect">
            <a:avLst/>
          </a:prstGeom>
          <a:solidFill>
            <a:srgbClr val="F4F9F5"/>
          </a:solidFill>
          <a:ln w="19050" cmpd="thickThin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</a:t>
            </a:r>
            <a:r>
              <a:rPr lang="en-US" altLang="zh-CN" sz="3200" b="1" dirty="0" smtClean="0">
                <a:solidFill>
                  <a:srgbClr val="2D3868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smtClean="0">
                <a:solidFill>
                  <a:srgbClr val="0070C0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MỐI QUAN HỆ HAI CHIỀU GIỮA TỔNG HỢP VÀ PHÂN GIẢI CHẤT HỮU CƠ Ở TẾ BÀO</a:t>
            </a:r>
            <a:endParaRPr lang="zh-CN" altLang="en-US" sz="3200" b="1" dirty="0">
              <a:solidFill>
                <a:srgbClr val="0070C0"/>
              </a:soli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Times New Roman" panose="02020603050405020304" pitchFamily="18" charset="0"/>
              <a:ea typeface="方正正黑简体" panose="020000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250">
        <p:split orient="vert"/>
      </p:transition>
    </mc:Choice>
    <mc:Fallback>
      <p:transition spd="slow" advTm="325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II. MỐI QUAN HỆ HAI CHIỀU GIỮA TỔNG HỢP VÀ </a:t>
            </a:r>
            <a:endParaRPr lang="en-US" sz="2400" b="1" dirty="0" smtClean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PHÂN GIẢI CHẤT HỮU CƠ Ở TẾ BÀO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418640" y="666129"/>
            <a:ext cx="8306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054" y="1485701"/>
            <a:ext cx="5067758" cy="23176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067" y="3575750"/>
            <a:ext cx="9055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259540"/>
            <a:ext cx="8879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II. MỐI QUAN HỆ HAI CHIỀU GIỮA TỔNG HỢP VÀ </a:t>
            </a:r>
            <a:endParaRPr lang="en-US" sz="2400" b="1" dirty="0" smtClean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PHÂN GIẢI CHẤT HỮU CƠ Ở TẾ BÀO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84"/>
          <a:stretch>
            <a:fillRect/>
          </a:stretch>
        </p:blipFill>
        <p:spPr>
          <a:xfrm>
            <a:off x="96197" y="290512"/>
            <a:ext cx="1954736" cy="1483204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96197" y="1773716"/>
          <a:ext cx="9047803" cy="316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552"/>
                <a:gridCol w="3657600"/>
                <a:gridCol w="3690651"/>
              </a:tblGrid>
              <a:tr h="63236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CHÍ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TRÌNH TỔNG HỢP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TRÌNH PHÂN GIẢI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2368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32368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32368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32368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1696598" y="707231"/>
            <a:ext cx="7447402" cy="96733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video,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( 2phút)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II. MỐI QUAN HỆ HAI CHIỀU GIỮA TỔNG HỢP VÀ </a:t>
            </a:r>
            <a:endParaRPr lang="en-US" sz="2400" b="1" dirty="0" smtClean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PHÂN GIẢI CHẤT HỮU CƠ Ở TẾ BÀO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462708" y="707231"/>
            <a:ext cx="8306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TỔNG HỢP VÀ PHÂN GIẢ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1538228"/>
            <a:ext cx="9144000" cy="3775202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1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II. MỐI QUAN HỆ HAI CHIỀU GIỮA TỔNG HỢP VÀ </a:t>
            </a:r>
            <a:endParaRPr lang="en-US" sz="2400" b="1" dirty="0" smtClean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PHÂN GIẢI CHẤT HỮU CƠ Ở TẾ BÀO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8098" y="703178"/>
          <a:ext cx="9047803" cy="2377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552"/>
                <a:gridCol w="3657600"/>
                <a:gridCol w="3690651"/>
              </a:tblGrid>
              <a:tr h="3749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CHÍ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TRÌNH TỔNG HỢP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TRÌNH PHÂN GIẢI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268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4472C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4472C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00375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2400" b="1" dirty="0" smtClean="0">
                        <a:solidFill>
                          <a:srgbClr val="4472C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2400" b="1" dirty="0" smtClean="0">
                        <a:solidFill>
                          <a:srgbClr val="4472C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268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4472C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4472C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6864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4472C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4472C4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8670" y="3150824"/>
            <a:ext cx="4210050" cy="20226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16935" y="1101687"/>
            <a:ext cx="3260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2333" y="1101687"/>
            <a:ext cx="3580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tạp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34908" y="1510889"/>
            <a:ext cx="3260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7803" y="1563352"/>
            <a:ext cx="3580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tạp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7803" y="2025017"/>
            <a:ext cx="3439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30467" y="2025017"/>
            <a:ext cx="3492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93205" y="2573426"/>
            <a:ext cx="3084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87184" y="2539145"/>
            <a:ext cx="3227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2" grpId="0"/>
      <p:bldP spid="8" grpId="0"/>
      <p:bldP spid="13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II. MỐI QUAN HỆ HAI CHIỀU GIỮA TỔNG HỢP VÀ </a:t>
            </a:r>
            <a:endParaRPr lang="en-US" sz="2400" b="1" dirty="0" smtClean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PHÂN GIẢI CHẤT HỮU CƠ Ở TẾ BÀO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6" name="Picture 4" descr="IMG41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989" y="707231"/>
            <a:ext cx="1066800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24257" y="1053620"/>
            <a:ext cx="68177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  <a:tabLst>
                <a:tab pos="180340" algn="l"/>
                <a:tab pos="540385" algn="l"/>
              </a:tabLst>
            </a:pP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ngược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mật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đảm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rgbClr val="4472C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914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1" t="14946" r="8454" b="23979"/>
          <a:stretch>
            <a:fillRect/>
          </a:stretch>
        </p:blipFill>
        <p:spPr>
          <a:xfrm rot="5400000">
            <a:off x="2512140" y="-63906"/>
            <a:ext cx="963564" cy="2094270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-1" y="1779639"/>
            <a:ext cx="4176889" cy="2329518"/>
          </a:xfrm>
          <a:prstGeom prst="wedgeEllipseCallout">
            <a:avLst>
              <a:gd name="adj1" fmla="val 29833"/>
              <a:gd name="adj2" fmla="val -65833"/>
            </a:avLst>
          </a:prstGeom>
          <a:solidFill>
            <a:srgbClr val="26858E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5674290" y="125260"/>
            <a:ext cx="3469709" cy="2455101"/>
          </a:xfrm>
          <a:prstGeom prst="wedgeEllipseCallout">
            <a:avLst>
              <a:gd name="adj1" fmla="val -59834"/>
              <a:gd name="adj2" fmla="val 1597"/>
            </a:avLst>
          </a:prstGeom>
          <a:solidFill>
            <a:srgbClr val="3284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Theo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smtClean="0">
                <a:solidFill>
                  <a:srgbClr val="FFFFFF"/>
                </a:solidFill>
              </a:rPr>
              <a:t>GHI NHỚ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25" name="Freeform 24"/>
          <p:cNvSpPr/>
          <p:nvPr/>
        </p:nvSpPr>
        <p:spPr>
          <a:xfrm>
            <a:off x="226142" y="1017176"/>
            <a:ext cx="4119716" cy="2313731"/>
          </a:xfrm>
          <a:custGeom>
            <a:avLst/>
            <a:gdLst>
              <a:gd name="connsiteX0" fmla="*/ 0 w 4119716"/>
              <a:gd name="connsiteY0" fmla="*/ 0 h 2313731"/>
              <a:gd name="connsiteX1" fmla="*/ 4119716 w 4119716"/>
              <a:gd name="connsiteY1" fmla="*/ 0 h 2313731"/>
              <a:gd name="connsiteX2" fmla="*/ 4119716 w 4119716"/>
              <a:gd name="connsiteY2" fmla="*/ 1400448 h 2313731"/>
              <a:gd name="connsiteX3" fmla="*/ 4035500 w 4119716"/>
              <a:gd name="connsiteY3" fmla="*/ 1429665 h 2313731"/>
              <a:gd name="connsiteX4" fmla="*/ 3423035 w 4119716"/>
              <a:gd name="connsiteY4" fmla="*/ 2137470 h 2313731"/>
              <a:gd name="connsiteX5" fmla="*/ 3404289 w 4119716"/>
              <a:gd name="connsiteY5" fmla="*/ 2313731 h 2313731"/>
              <a:gd name="connsiteX6" fmla="*/ 0 w 4119716"/>
              <a:gd name="connsiteY6" fmla="*/ 2313731 h 2313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19716" h="2313731">
                <a:moveTo>
                  <a:pt x="0" y="0"/>
                </a:moveTo>
                <a:lnTo>
                  <a:pt x="4119716" y="0"/>
                </a:lnTo>
                <a:lnTo>
                  <a:pt x="4119716" y="1400448"/>
                </a:lnTo>
                <a:lnTo>
                  <a:pt x="4035500" y="1429665"/>
                </a:lnTo>
                <a:cubicBezTo>
                  <a:pt x="3725246" y="1554050"/>
                  <a:pt x="3492125" y="1817441"/>
                  <a:pt x="3423035" y="2137470"/>
                </a:cubicBezTo>
                <a:lnTo>
                  <a:pt x="3404289" y="2313731"/>
                </a:lnTo>
                <a:lnTo>
                  <a:pt x="0" y="2313731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spcAft>
                <a:spcPts val="800"/>
              </a:spcAft>
              <a:tabLst>
                <a:tab pos="180340" algn="l"/>
                <a:tab pos="540385" algn="l"/>
              </a:tabLst>
            </a:pP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carbon dioxide,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tabLst>
                <a:tab pos="180340" algn="l"/>
                <a:tab pos="540385" algn="l"/>
              </a:tabLst>
            </a:pPr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4685071" y="1017176"/>
            <a:ext cx="4119716" cy="2327480"/>
          </a:xfrm>
          <a:custGeom>
            <a:avLst/>
            <a:gdLst>
              <a:gd name="connsiteX0" fmla="*/ 0 w 4119716"/>
              <a:gd name="connsiteY0" fmla="*/ 0 h 2327480"/>
              <a:gd name="connsiteX1" fmla="*/ 4119716 w 4119716"/>
              <a:gd name="connsiteY1" fmla="*/ 0 h 2327480"/>
              <a:gd name="connsiteX2" fmla="*/ 4119716 w 4119716"/>
              <a:gd name="connsiteY2" fmla="*/ 2327480 h 2327480"/>
              <a:gd name="connsiteX3" fmla="*/ 1037304 w 4119716"/>
              <a:gd name="connsiteY3" fmla="*/ 2327480 h 2327480"/>
              <a:gd name="connsiteX4" fmla="*/ 0 w 4119716"/>
              <a:gd name="connsiteY4" fmla="*/ 1344254 h 2327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9716" h="2327480">
                <a:moveTo>
                  <a:pt x="0" y="0"/>
                </a:moveTo>
                <a:lnTo>
                  <a:pt x="4119716" y="0"/>
                </a:lnTo>
                <a:lnTo>
                  <a:pt x="4119716" y="2327480"/>
                </a:lnTo>
                <a:lnTo>
                  <a:pt x="1037304" y="2327480"/>
                </a:lnTo>
                <a:cubicBezTo>
                  <a:pt x="1037304" y="1784459"/>
                  <a:pt x="572887" y="1344254"/>
                  <a:pt x="0" y="1344254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tabLst>
                <a:tab pos="180340" algn="l"/>
                <a:tab pos="540385" algn="l"/>
              </a:tabLst>
            </a:pP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ngược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mật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endParaRPr lang="en-US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5000"/>
              </a:lnSpc>
              <a:tabLst>
                <a:tab pos="180340" algn="l"/>
                <a:tab pos="540385" algn="l"/>
              </a:tabLst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đảm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b="1" dirty="0">
              <a:solidFill>
                <a:srgbClr val="4472C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226141" y="3510116"/>
            <a:ext cx="8578645" cy="1266596"/>
          </a:xfrm>
          <a:custGeom>
            <a:avLst/>
            <a:gdLst>
              <a:gd name="connsiteX0" fmla="*/ 0 w 8578645"/>
              <a:gd name="connsiteY0" fmla="*/ 0 h 1266596"/>
              <a:gd name="connsiteX1" fmla="*/ 3439223 w 8578645"/>
              <a:gd name="connsiteY1" fmla="*/ 0 h 1266596"/>
              <a:gd name="connsiteX2" fmla="*/ 3442701 w 8578645"/>
              <a:gd name="connsiteY2" fmla="*/ 32695 h 1266596"/>
              <a:gd name="connsiteX3" fmla="*/ 4458930 w 8578645"/>
              <a:gd name="connsiteY3" fmla="*/ 817766 h 1266596"/>
              <a:gd name="connsiteX4" fmla="*/ 5475160 w 8578645"/>
              <a:gd name="connsiteY4" fmla="*/ 32695 h 1266596"/>
              <a:gd name="connsiteX5" fmla="*/ 5478637 w 8578645"/>
              <a:gd name="connsiteY5" fmla="*/ 0 h 1266596"/>
              <a:gd name="connsiteX6" fmla="*/ 8578645 w 8578645"/>
              <a:gd name="connsiteY6" fmla="*/ 0 h 1266596"/>
              <a:gd name="connsiteX7" fmla="*/ 8578645 w 8578645"/>
              <a:gd name="connsiteY7" fmla="*/ 1266596 h 1266596"/>
              <a:gd name="connsiteX8" fmla="*/ 0 w 8578645"/>
              <a:gd name="connsiteY8" fmla="*/ 1266596 h 1266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78645" h="1266596">
                <a:moveTo>
                  <a:pt x="0" y="0"/>
                </a:moveTo>
                <a:lnTo>
                  <a:pt x="3439223" y="0"/>
                </a:lnTo>
                <a:lnTo>
                  <a:pt x="3442701" y="32695"/>
                </a:lnTo>
                <a:cubicBezTo>
                  <a:pt x="3539425" y="480734"/>
                  <a:pt x="3957654" y="817766"/>
                  <a:pt x="4458930" y="817766"/>
                </a:cubicBezTo>
                <a:cubicBezTo>
                  <a:pt x="4960206" y="817766"/>
                  <a:pt x="5378435" y="480734"/>
                  <a:pt x="5475160" y="32695"/>
                </a:cubicBezTo>
                <a:lnTo>
                  <a:pt x="5478637" y="0"/>
                </a:lnTo>
                <a:lnTo>
                  <a:pt x="8578645" y="0"/>
                </a:lnTo>
                <a:lnTo>
                  <a:pt x="8578645" y="1266596"/>
                </a:lnTo>
                <a:lnTo>
                  <a:pt x="0" y="1266596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20000"/>
              </a:lnSpc>
              <a:spcAft>
                <a:spcPts val="800"/>
              </a:spcAft>
              <a:buFontTx/>
              <a:buChar char="-"/>
              <a:tabLst>
                <a:tab pos="180340" algn="l"/>
                <a:tab pos="540385" algn="l"/>
              </a:tabLst>
            </a:pPr>
            <a:r>
              <a:rPr lang="en-US" b="1" dirty="0" err="1" smtClean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b="1" dirty="0" smtClean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b="1" dirty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b="1" dirty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b="1" dirty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b="1" dirty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b="1" dirty="0" smtClean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 smtClean="0">
              <a:solidFill>
                <a:srgbClr val="F6E7D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tabLst>
                <a:tab pos="180340" algn="l"/>
                <a:tab pos="540385" algn="l"/>
              </a:tabLst>
            </a:pPr>
            <a:endParaRPr lang="en-US" sz="1050" b="1" dirty="0">
              <a:solidFill>
                <a:srgbClr val="F6E7D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tabLst>
                <a:tab pos="180340" algn="l"/>
                <a:tab pos="540385" algn="l"/>
              </a:tabLst>
            </a:pPr>
            <a:r>
              <a:rPr lang="en-US" b="1" dirty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Glucose + Oxygen  </a:t>
            </a:r>
            <a:r>
              <a:rPr lang="en-US" b="1" dirty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b="1" dirty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b="1" dirty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Carbon dioxide + </a:t>
            </a:r>
            <a:r>
              <a:rPr lang="en-US" b="1" dirty="0" err="1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b="1" dirty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(ATP + </a:t>
            </a:r>
            <a:r>
              <a:rPr lang="en-US" b="1" dirty="0" err="1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b="1" dirty="0">
                <a:solidFill>
                  <a:srgbClr val="F6E7D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>
              <a:solidFill>
                <a:srgbClr val="F6E7D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3789786" y="2656642"/>
            <a:ext cx="1790569" cy="1513991"/>
          </a:xfrm>
          <a:prstGeom prst="teardrop">
            <a:avLst>
              <a:gd name="adj" fmla="val 84003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 HẤP TẾ BÀO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5567047" y="984706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3" name="圆角矩形 2"/>
          <p:cNvSpPr/>
          <p:nvPr/>
        </p:nvSpPr>
        <p:spPr>
          <a:xfrm rot="2700000">
            <a:off x="6111337" y="178489"/>
            <a:ext cx="565097" cy="565097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2893219" y="-1069182"/>
            <a:ext cx="1120379" cy="1120379"/>
            <a:chOff x="3700441" y="1274408"/>
            <a:chExt cx="1646508" cy="1646508"/>
          </a:xfrm>
        </p:grpSpPr>
        <p:sp>
          <p:nvSpPr>
            <p:cNvPr id="6" name="圆角矩形 5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 bwMode="auto">
          <a:xfrm>
            <a:off x="3921919" y="-50007"/>
            <a:ext cx="1120379" cy="1120379"/>
            <a:chOff x="3700441" y="1274408"/>
            <a:chExt cx="1646508" cy="1646508"/>
          </a:xfrm>
        </p:grpSpPr>
        <p:sp>
          <p:nvSpPr>
            <p:cNvPr id="9" name="圆角矩形 8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 bwMode="auto">
          <a:xfrm>
            <a:off x="2969419" y="953691"/>
            <a:ext cx="1120379" cy="1121569"/>
            <a:chOff x="3700441" y="1274408"/>
            <a:chExt cx="1646508" cy="1646508"/>
          </a:xfrm>
        </p:grpSpPr>
        <p:sp>
          <p:nvSpPr>
            <p:cNvPr id="12" name="圆角矩形 11"/>
            <p:cNvSpPr/>
            <p:nvPr/>
          </p:nvSpPr>
          <p:spPr>
            <a:xfrm rot="2700000">
              <a:off x="3700440" y="1274409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 bwMode="auto">
          <a:xfrm>
            <a:off x="4805363" y="-1488281"/>
            <a:ext cx="1725216" cy="1725216"/>
            <a:chOff x="3700441" y="1274408"/>
            <a:chExt cx="1646508" cy="1646508"/>
          </a:xfrm>
        </p:grpSpPr>
        <p:sp>
          <p:nvSpPr>
            <p:cNvPr id="15" name="圆角矩形 14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 bwMode="auto">
          <a:xfrm>
            <a:off x="1774032" y="-160734"/>
            <a:ext cx="1327547" cy="1327547"/>
            <a:chOff x="3700441" y="1274408"/>
            <a:chExt cx="1646508" cy="1646508"/>
          </a:xfrm>
        </p:grpSpPr>
        <p:sp>
          <p:nvSpPr>
            <p:cNvPr id="18" name="圆角矩形 17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 bwMode="auto">
          <a:xfrm>
            <a:off x="6098381" y="400050"/>
            <a:ext cx="590550" cy="590550"/>
            <a:chOff x="3700441" y="1274408"/>
            <a:chExt cx="1646508" cy="1646508"/>
          </a:xfrm>
        </p:grpSpPr>
        <p:sp>
          <p:nvSpPr>
            <p:cNvPr id="21" name="圆角矩形 20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rgbClr val="A6315B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sp>
        <p:nvSpPr>
          <p:cNvPr id="26" name="圆角矩形 25"/>
          <p:cNvSpPr/>
          <p:nvPr/>
        </p:nvSpPr>
        <p:spPr>
          <a:xfrm rot="2700000">
            <a:off x="4583432" y="1050911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7" name="任意多边形 26"/>
          <p:cNvSpPr/>
          <p:nvPr/>
        </p:nvSpPr>
        <p:spPr>
          <a:xfrm rot="2700000">
            <a:off x="5116116" y="871537"/>
            <a:ext cx="862013" cy="862013"/>
          </a:xfrm>
          <a:custGeom>
            <a:avLst/>
            <a:gdLst>
              <a:gd name="connsiteX0" fmla="*/ 95270 w 1266657"/>
              <a:gd name="connsiteY0" fmla="*/ 95268 h 1266657"/>
              <a:gd name="connsiteX1" fmla="*/ 72650 w 1266657"/>
              <a:gd name="connsiteY1" fmla="*/ 149877 h 1266657"/>
              <a:gd name="connsiteX2" fmla="*/ 72650 w 1266657"/>
              <a:gd name="connsiteY2" fmla="*/ 1116780 h 1266657"/>
              <a:gd name="connsiteX3" fmla="*/ 149878 w 1266657"/>
              <a:gd name="connsiteY3" fmla="*/ 1194008 h 1266657"/>
              <a:gd name="connsiteX4" fmla="*/ 1116781 w 1266657"/>
              <a:gd name="connsiteY4" fmla="*/ 1194008 h 1266657"/>
              <a:gd name="connsiteX5" fmla="*/ 1194009 w 1266657"/>
              <a:gd name="connsiteY5" fmla="*/ 1116780 h 1266657"/>
              <a:gd name="connsiteX6" fmla="*/ 1194010 w 1266657"/>
              <a:gd name="connsiteY6" fmla="*/ 149877 h 1266657"/>
              <a:gd name="connsiteX7" fmla="*/ 1116782 w 1266657"/>
              <a:gd name="connsiteY7" fmla="*/ 72649 h 1266657"/>
              <a:gd name="connsiteX8" fmla="*/ 149879 w 1266657"/>
              <a:gd name="connsiteY8" fmla="*/ 72649 h 1266657"/>
              <a:gd name="connsiteX9" fmla="*/ 95270 w 1266657"/>
              <a:gd name="connsiteY9" fmla="*/ 95268 h 1266657"/>
              <a:gd name="connsiteX10" fmla="*/ 25551 w 1266657"/>
              <a:gd name="connsiteY10" fmla="*/ 25550 h 1266657"/>
              <a:gd name="connsiteX11" fmla="*/ 87235 w 1266657"/>
              <a:gd name="connsiteY11" fmla="*/ 0 h 1266657"/>
              <a:gd name="connsiteX12" fmla="*/ 1179422 w 1266657"/>
              <a:gd name="connsiteY12" fmla="*/ 0 h 1266657"/>
              <a:gd name="connsiteX13" fmla="*/ 1266657 w 1266657"/>
              <a:gd name="connsiteY13" fmla="*/ 87235 h 1266657"/>
              <a:gd name="connsiteX14" fmla="*/ 1266657 w 1266657"/>
              <a:gd name="connsiteY14" fmla="*/ 1179422 h 1266657"/>
              <a:gd name="connsiteX15" fmla="*/ 1179422 w 1266657"/>
              <a:gd name="connsiteY15" fmla="*/ 1266657 h 1266657"/>
              <a:gd name="connsiteX16" fmla="*/ 87235 w 1266657"/>
              <a:gd name="connsiteY16" fmla="*/ 1266657 h 1266657"/>
              <a:gd name="connsiteX17" fmla="*/ 0 w 1266657"/>
              <a:gd name="connsiteY17" fmla="*/ 1179422 h 1266657"/>
              <a:gd name="connsiteX18" fmla="*/ 0 w 1266657"/>
              <a:gd name="connsiteY18" fmla="*/ 87235 h 1266657"/>
              <a:gd name="connsiteX19" fmla="*/ 25551 w 1266657"/>
              <a:gd name="connsiteY19" fmla="*/ 25550 h 126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66657" h="1266657">
                <a:moveTo>
                  <a:pt x="95270" y="95268"/>
                </a:moveTo>
                <a:cubicBezTo>
                  <a:pt x="81294" y="109244"/>
                  <a:pt x="72651" y="128551"/>
                  <a:pt x="72650" y="149877"/>
                </a:cubicBezTo>
                <a:lnTo>
                  <a:pt x="72650" y="1116780"/>
                </a:lnTo>
                <a:cubicBezTo>
                  <a:pt x="72650" y="1159432"/>
                  <a:pt x="107227" y="1194008"/>
                  <a:pt x="149878" y="1194008"/>
                </a:cubicBezTo>
                <a:lnTo>
                  <a:pt x="1116781" y="1194008"/>
                </a:lnTo>
                <a:cubicBezTo>
                  <a:pt x="1159434" y="1194008"/>
                  <a:pt x="1194009" y="1159432"/>
                  <a:pt x="1194009" y="1116780"/>
                </a:cubicBezTo>
                <a:lnTo>
                  <a:pt x="1194010" y="149877"/>
                </a:lnTo>
                <a:cubicBezTo>
                  <a:pt x="1194009" y="107225"/>
                  <a:pt x="1159433" y="72649"/>
                  <a:pt x="1116782" y="72649"/>
                </a:cubicBezTo>
                <a:lnTo>
                  <a:pt x="149879" y="72649"/>
                </a:lnTo>
                <a:cubicBezTo>
                  <a:pt x="128552" y="72649"/>
                  <a:pt x="109246" y="81293"/>
                  <a:pt x="95270" y="95268"/>
                </a:cubicBezTo>
                <a:close/>
                <a:moveTo>
                  <a:pt x="25551" y="25550"/>
                </a:moveTo>
                <a:cubicBezTo>
                  <a:pt x="41337" y="9764"/>
                  <a:pt x="63146" y="0"/>
                  <a:pt x="87235" y="0"/>
                </a:cubicBezTo>
                <a:lnTo>
                  <a:pt x="1179422" y="0"/>
                </a:lnTo>
                <a:cubicBezTo>
                  <a:pt x="1227601" y="0"/>
                  <a:pt x="1266657" y="39057"/>
                  <a:pt x="1266657" y="87235"/>
                </a:cubicBezTo>
                <a:lnTo>
                  <a:pt x="1266657" y="1179422"/>
                </a:lnTo>
                <a:cubicBezTo>
                  <a:pt x="1266657" y="1227601"/>
                  <a:pt x="1227601" y="1266657"/>
                  <a:pt x="1179422" y="1266657"/>
                </a:cubicBezTo>
                <a:lnTo>
                  <a:pt x="87235" y="1266657"/>
                </a:lnTo>
                <a:cubicBezTo>
                  <a:pt x="39057" y="1266657"/>
                  <a:pt x="0" y="1227601"/>
                  <a:pt x="0" y="1179422"/>
                </a:cubicBezTo>
                <a:lnTo>
                  <a:pt x="0" y="87235"/>
                </a:lnTo>
                <a:cubicBezTo>
                  <a:pt x="0" y="63146"/>
                  <a:pt x="9764" y="41337"/>
                  <a:pt x="25551" y="25550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9" name="椭圆 30"/>
          <p:cNvSpPr/>
          <p:nvPr/>
        </p:nvSpPr>
        <p:spPr>
          <a:xfrm>
            <a:off x="623950" y="2914521"/>
            <a:ext cx="2524409" cy="1590152"/>
          </a:xfrm>
          <a:prstGeom prst="ellipse">
            <a:avLst/>
          </a:prstGeom>
          <a:solidFill>
            <a:srgbClr val="F4F9F5"/>
          </a:solidFill>
          <a:ln w="57150">
            <a:solidFill>
              <a:srgbClr val="4BB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0" name="文本框 31"/>
          <p:cNvSpPr txBox="1"/>
          <p:nvPr/>
        </p:nvSpPr>
        <p:spPr>
          <a:xfrm>
            <a:off x="2052576" y="2606304"/>
            <a:ext cx="6978689" cy="1077218"/>
          </a:xfrm>
          <a:prstGeom prst="rect">
            <a:avLst/>
          </a:prstGeom>
          <a:solidFill>
            <a:srgbClr val="F4F9F5"/>
          </a:solidFill>
          <a:ln w="19050" cmpd="thickThin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III.</a:t>
            </a:r>
            <a:r>
              <a:rPr lang="en-US" altLang="zh-CN" sz="3200" b="1" dirty="0" smtClean="0">
                <a:solidFill>
                  <a:srgbClr val="2D3868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smtClean="0">
                <a:solidFill>
                  <a:srgbClr val="0070C0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MỘT SỐ YẾU TỐ ẢNH HƯỞNG ĐẾN HÔ HẤP TẾ BÀO</a:t>
            </a:r>
            <a:endParaRPr lang="zh-CN" altLang="en-US" sz="3200" b="1" dirty="0">
              <a:solidFill>
                <a:srgbClr val="0070C0"/>
              </a:soli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Times New Roman" panose="02020603050405020304" pitchFamily="18" charset="0"/>
              <a:ea typeface="方正正黑简体" panose="020000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250">
        <p:split orient="vert"/>
      </p:transition>
    </mc:Choice>
    <mc:Fallback>
      <p:transition spd="slow" advTm="325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26" name="Freeform 25"/>
          <p:cNvSpPr/>
          <p:nvPr/>
        </p:nvSpPr>
        <p:spPr>
          <a:xfrm>
            <a:off x="853440" y="1090374"/>
            <a:ext cx="2182368" cy="1588818"/>
          </a:xfrm>
          <a:custGeom>
            <a:avLst/>
            <a:gdLst>
              <a:gd name="connsiteX0" fmla="*/ 264808 w 2182368"/>
              <a:gd name="connsiteY0" fmla="*/ 0 h 1588818"/>
              <a:gd name="connsiteX1" fmla="*/ 1917560 w 2182368"/>
              <a:gd name="connsiteY1" fmla="*/ 0 h 1588818"/>
              <a:gd name="connsiteX2" fmla="*/ 2182368 w 2182368"/>
              <a:gd name="connsiteY2" fmla="*/ 264808 h 1588818"/>
              <a:gd name="connsiteX3" fmla="*/ 2182368 w 2182368"/>
              <a:gd name="connsiteY3" fmla="*/ 1051106 h 1588818"/>
              <a:gd name="connsiteX4" fmla="*/ 2118176 w 2182368"/>
              <a:gd name="connsiteY4" fmla="*/ 1102160 h 1588818"/>
              <a:gd name="connsiteX5" fmla="*/ 1819679 w 2182368"/>
              <a:gd name="connsiteY5" fmla="*/ 1500678 h 1588818"/>
              <a:gd name="connsiteX6" fmla="*/ 1788327 w 2182368"/>
              <a:gd name="connsiteY6" fmla="*/ 1588818 h 1588818"/>
              <a:gd name="connsiteX7" fmla="*/ 264808 w 2182368"/>
              <a:gd name="connsiteY7" fmla="*/ 1588818 h 1588818"/>
              <a:gd name="connsiteX8" fmla="*/ 0 w 2182368"/>
              <a:gd name="connsiteY8" fmla="*/ 1324010 h 1588818"/>
              <a:gd name="connsiteX9" fmla="*/ 0 w 2182368"/>
              <a:gd name="connsiteY9" fmla="*/ 264808 h 1588818"/>
              <a:gd name="connsiteX10" fmla="*/ 264808 w 2182368"/>
              <a:gd name="connsiteY10" fmla="*/ 0 h 158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82368" h="1588818">
                <a:moveTo>
                  <a:pt x="264808" y="0"/>
                </a:moveTo>
                <a:lnTo>
                  <a:pt x="1917560" y="0"/>
                </a:lnTo>
                <a:cubicBezTo>
                  <a:pt x="2063809" y="0"/>
                  <a:pt x="2182368" y="118559"/>
                  <a:pt x="2182368" y="264808"/>
                </a:cubicBezTo>
                <a:lnTo>
                  <a:pt x="2182368" y="1051106"/>
                </a:lnTo>
                <a:lnTo>
                  <a:pt x="2118176" y="1102160"/>
                </a:lnTo>
                <a:cubicBezTo>
                  <a:pt x="1985496" y="1218374"/>
                  <a:pt x="1883088" y="1353316"/>
                  <a:pt x="1819679" y="1500678"/>
                </a:cubicBezTo>
                <a:lnTo>
                  <a:pt x="1788327" y="1588818"/>
                </a:lnTo>
                <a:lnTo>
                  <a:pt x="264808" y="1588818"/>
                </a:lnTo>
                <a:cubicBezTo>
                  <a:pt x="118559" y="1588818"/>
                  <a:pt x="0" y="1470259"/>
                  <a:pt x="0" y="1324010"/>
                </a:cubicBezTo>
                <a:lnTo>
                  <a:pt x="0" y="264808"/>
                </a:lnTo>
                <a:cubicBezTo>
                  <a:pt x="0" y="118559"/>
                  <a:pt x="118559" y="0"/>
                  <a:pt x="264808" y="0"/>
                </a:cubicBezTo>
                <a:close/>
              </a:path>
            </a:pathLst>
          </a:custGeom>
          <a:solidFill>
            <a:srgbClr val="F2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853440" y="3080718"/>
            <a:ext cx="2182368" cy="1588818"/>
          </a:xfrm>
          <a:custGeom>
            <a:avLst/>
            <a:gdLst>
              <a:gd name="connsiteX0" fmla="*/ 264808 w 2182368"/>
              <a:gd name="connsiteY0" fmla="*/ 0 h 1588818"/>
              <a:gd name="connsiteX1" fmla="*/ 1763353 w 2182368"/>
              <a:gd name="connsiteY1" fmla="*/ 0 h 1588818"/>
              <a:gd name="connsiteX2" fmla="*/ 1779572 w 2182368"/>
              <a:gd name="connsiteY2" fmla="*/ 76818 h 1588818"/>
              <a:gd name="connsiteX3" fmla="*/ 2118176 w 2182368"/>
              <a:gd name="connsiteY3" fmla="*/ 588088 h 1588818"/>
              <a:gd name="connsiteX4" fmla="*/ 2182368 w 2182368"/>
              <a:gd name="connsiteY4" fmla="*/ 639142 h 1588818"/>
              <a:gd name="connsiteX5" fmla="*/ 2182368 w 2182368"/>
              <a:gd name="connsiteY5" fmla="*/ 1324010 h 1588818"/>
              <a:gd name="connsiteX6" fmla="*/ 1917560 w 2182368"/>
              <a:gd name="connsiteY6" fmla="*/ 1588818 h 1588818"/>
              <a:gd name="connsiteX7" fmla="*/ 264808 w 2182368"/>
              <a:gd name="connsiteY7" fmla="*/ 1588818 h 1588818"/>
              <a:gd name="connsiteX8" fmla="*/ 0 w 2182368"/>
              <a:gd name="connsiteY8" fmla="*/ 1324010 h 1588818"/>
              <a:gd name="connsiteX9" fmla="*/ 0 w 2182368"/>
              <a:gd name="connsiteY9" fmla="*/ 264808 h 1588818"/>
              <a:gd name="connsiteX10" fmla="*/ 264808 w 2182368"/>
              <a:gd name="connsiteY10" fmla="*/ 0 h 158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82368" h="1588818">
                <a:moveTo>
                  <a:pt x="264808" y="0"/>
                </a:moveTo>
                <a:lnTo>
                  <a:pt x="1763353" y="0"/>
                </a:lnTo>
                <a:lnTo>
                  <a:pt x="1779572" y="76818"/>
                </a:lnTo>
                <a:cubicBezTo>
                  <a:pt x="1833776" y="268291"/>
                  <a:pt x="1952325" y="442821"/>
                  <a:pt x="2118176" y="588088"/>
                </a:cubicBezTo>
                <a:lnTo>
                  <a:pt x="2182368" y="639142"/>
                </a:lnTo>
                <a:lnTo>
                  <a:pt x="2182368" y="1324010"/>
                </a:lnTo>
                <a:cubicBezTo>
                  <a:pt x="2182368" y="1470259"/>
                  <a:pt x="2063809" y="1588818"/>
                  <a:pt x="1917560" y="1588818"/>
                </a:cubicBezTo>
                <a:lnTo>
                  <a:pt x="264808" y="1588818"/>
                </a:lnTo>
                <a:cubicBezTo>
                  <a:pt x="118559" y="1588818"/>
                  <a:pt x="0" y="1470259"/>
                  <a:pt x="0" y="1324010"/>
                </a:cubicBezTo>
                <a:lnTo>
                  <a:pt x="0" y="264808"/>
                </a:lnTo>
                <a:cubicBezTo>
                  <a:pt x="0" y="118559"/>
                  <a:pt x="118559" y="0"/>
                  <a:pt x="264808" y="0"/>
                </a:cubicBezTo>
                <a:close/>
              </a:path>
            </a:pathLst>
          </a:custGeom>
          <a:solidFill>
            <a:srgbClr val="F9DF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5419344" y="1098875"/>
            <a:ext cx="2182368" cy="1588818"/>
          </a:xfrm>
          <a:custGeom>
            <a:avLst/>
            <a:gdLst>
              <a:gd name="connsiteX0" fmla="*/ 264808 w 2182368"/>
              <a:gd name="connsiteY0" fmla="*/ 0 h 1588818"/>
              <a:gd name="connsiteX1" fmla="*/ 1917560 w 2182368"/>
              <a:gd name="connsiteY1" fmla="*/ 0 h 1588818"/>
              <a:gd name="connsiteX2" fmla="*/ 2182368 w 2182368"/>
              <a:gd name="connsiteY2" fmla="*/ 264808 h 1588818"/>
              <a:gd name="connsiteX3" fmla="*/ 2182368 w 2182368"/>
              <a:gd name="connsiteY3" fmla="*/ 1324010 h 1588818"/>
              <a:gd name="connsiteX4" fmla="*/ 1917560 w 2182368"/>
              <a:gd name="connsiteY4" fmla="*/ 1588818 h 1588818"/>
              <a:gd name="connsiteX5" fmla="*/ 428673 w 2182368"/>
              <a:gd name="connsiteY5" fmla="*/ 1588818 h 1588818"/>
              <a:gd name="connsiteX6" fmla="*/ 427749 w 2182368"/>
              <a:gd name="connsiteY6" fmla="*/ 1584439 h 1588818"/>
              <a:gd name="connsiteX7" fmla="*/ 89144 w 2182368"/>
              <a:gd name="connsiteY7" fmla="*/ 1073169 h 1588818"/>
              <a:gd name="connsiteX8" fmla="*/ 0 w 2182368"/>
              <a:gd name="connsiteY8" fmla="*/ 1002270 h 1588818"/>
              <a:gd name="connsiteX9" fmla="*/ 0 w 2182368"/>
              <a:gd name="connsiteY9" fmla="*/ 264808 h 1588818"/>
              <a:gd name="connsiteX10" fmla="*/ 264808 w 2182368"/>
              <a:gd name="connsiteY10" fmla="*/ 0 h 158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82368" h="1588818">
                <a:moveTo>
                  <a:pt x="264808" y="0"/>
                </a:moveTo>
                <a:lnTo>
                  <a:pt x="1917560" y="0"/>
                </a:lnTo>
                <a:cubicBezTo>
                  <a:pt x="2063809" y="0"/>
                  <a:pt x="2182368" y="118559"/>
                  <a:pt x="2182368" y="264808"/>
                </a:cubicBezTo>
                <a:lnTo>
                  <a:pt x="2182368" y="1324010"/>
                </a:lnTo>
                <a:cubicBezTo>
                  <a:pt x="2182368" y="1470259"/>
                  <a:pt x="2063809" y="1588818"/>
                  <a:pt x="1917560" y="1588818"/>
                </a:cubicBezTo>
                <a:lnTo>
                  <a:pt x="428673" y="1588818"/>
                </a:lnTo>
                <a:lnTo>
                  <a:pt x="427749" y="1584439"/>
                </a:lnTo>
                <a:cubicBezTo>
                  <a:pt x="373545" y="1392966"/>
                  <a:pt x="254995" y="1218436"/>
                  <a:pt x="89144" y="1073169"/>
                </a:cubicBezTo>
                <a:lnTo>
                  <a:pt x="0" y="1002270"/>
                </a:lnTo>
                <a:lnTo>
                  <a:pt x="0" y="264808"/>
                </a:lnTo>
                <a:cubicBezTo>
                  <a:pt x="0" y="118559"/>
                  <a:pt x="118559" y="0"/>
                  <a:pt x="264808" y="0"/>
                </a:cubicBezTo>
                <a:close/>
              </a:path>
            </a:pathLst>
          </a:custGeom>
          <a:solidFill>
            <a:srgbClr val="DDDF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5419344" y="3089219"/>
            <a:ext cx="2182368" cy="1588818"/>
          </a:xfrm>
          <a:custGeom>
            <a:avLst/>
            <a:gdLst>
              <a:gd name="connsiteX0" fmla="*/ 426461 w 2182368"/>
              <a:gd name="connsiteY0" fmla="*/ 0 h 1588818"/>
              <a:gd name="connsiteX1" fmla="*/ 1917560 w 2182368"/>
              <a:gd name="connsiteY1" fmla="*/ 0 h 1588818"/>
              <a:gd name="connsiteX2" fmla="*/ 2182368 w 2182368"/>
              <a:gd name="connsiteY2" fmla="*/ 264808 h 1588818"/>
              <a:gd name="connsiteX3" fmla="*/ 2182368 w 2182368"/>
              <a:gd name="connsiteY3" fmla="*/ 1324010 h 1588818"/>
              <a:gd name="connsiteX4" fmla="*/ 1917560 w 2182368"/>
              <a:gd name="connsiteY4" fmla="*/ 1588818 h 1588818"/>
              <a:gd name="connsiteX5" fmla="*/ 264808 w 2182368"/>
              <a:gd name="connsiteY5" fmla="*/ 1588818 h 1588818"/>
              <a:gd name="connsiteX6" fmla="*/ 0 w 2182368"/>
              <a:gd name="connsiteY6" fmla="*/ 1324010 h 1588818"/>
              <a:gd name="connsiteX7" fmla="*/ 0 w 2182368"/>
              <a:gd name="connsiteY7" fmla="*/ 674406 h 1588818"/>
              <a:gd name="connsiteX8" fmla="*/ 64192 w 2182368"/>
              <a:gd name="connsiteY8" fmla="*/ 623352 h 1588818"/>
              <a:gd name="connsiteX9" fmla="*/ 402797 w 2182368"/>
              <a:gd name="connsiteY9" fmla="*/ 112082 h 158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2368" h="1588818">
                <a:moveTo>
                  <a:pt x="426461" y="0"/>
                </a:moveTo>
                <a:lnTo>
                  <a:pt x="1917560" y="0"/>
                </a:lnTo>
                <a:cubicBezTo>
                  <a:pt x="2063809" y="0"/>
                  <a:pt x="2182368" y="118559"/>
                  <a:pt x="2182368" y="264808"/>
                </a:cubicBezTo>
                <a:lnTo>
                  <a:pt x="2182368" y="1324010"/>
                </a:lnTo>
                <a:cubicBezTo>
                  <a:pt x="2182368" y="1470259"/>
                  <a:pt x="2063809" y="1588818"/>
                  <a:pt x="1917560" y="1588818"/>
                </a:cubicBezTo>
                <a:lnTo>
                  <a:pt x="264808" y="1588818"/>
                </a:lnTo>
                <a:cubicBezTo>
                  <a:pt x="118559" y="1588818"/>
                  <a:pt x="0" y="1470259"/>
                  <a:pt x="0" y="1324010"/>
                </a:cubicBezTo>
                <a:lnTo>
                  <a:pt x="0" y="674406"/>
                </a:lnTo>
                <a:lnTo>
                  <a:pt x="64192" y="623352"/>
                </a:lnTo>
                <a:cubicBezTo>
                  <a:pt x="230043" y="478085"/>
                  <a:pt x="348593" y="303555"/>
                  <a:pt x="402797" y="112082"/>
                </a:cubicBezTo>
                <a:close/>
              </a:path>
            </a:pathLst>
          </a:custGeom>
          <a:solidFill>
            <a:srgbClr val="DDC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619213" y="1746170"/>
            <a:ext cx="3270143" cy="2314386"/>
          </a:xfrm>
          <a:prstGeom prst="ellipse">
            <a:avLst/>
          </a:prstGeom>
          <a:solidFill>
            <a:srgbClr val="F2D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hập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7" grpId="0" animBg="1"/>
      <p:bldP spid="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3" name="TextBox 2"/>
          <p:cNvSpPr txBox="1"/>
          <p:nvPr/>
        </p:nvSpPr>
        <p:spPr>
          <a:xfrm>
            <a:off x="139485" y="633412"/>
            <a:ext cx="3316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ĐỘ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"/>
          <a:srcRect l="17941"/>
          <a:stretch>
            <a:fillRect/>
          </a:stretch>
        </p:blipFill>
        <p:spPr>
          <a:xfrm>
            <a:off x="2644973" y="707231"/>
            <a:ext cx="6499027" cy="446369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3" name="TextBox 2"/>
          <p:cNvSpPr txBox="1"/>
          <p:nvPr/>
        </p:nvSpPr>
        <p:spPr>
          <a:xfrm>
            <a:off x="139485" y="633412"/>
            <a:ext cx="3316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ĐỘ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"/>
          <a:srcRect l="2666" t="3112" r="9501" b="8035"/>
          <a:stretch>
            <a:fillRect/>
          </a:stretch>
        </p:blipFill>
        <p:spPr>
          <a:xfrm>
            <a:off x="2536678" y="633412"/>
            <a:ext cx="6607322" cy="38027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528234"/>
            <a:ext cx="9562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emzim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3" name="TextBox 2"/>
          <p:cNvSpPr txBox="1"/>
          <p:nvPr/>
        </p:nvSpPr>
        <p:spPr>
          <a:xfrm>
            <a:off x="139485" y="633412"/>
            <a:ext cx="3316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ĐỘ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34872" y="2127012"/>
            <a:ext cx="3654323" cy="27847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8970" y="1172905"/>
            <a:ext cx="8663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 – 35</a:t>
            </a:r>
            <a:r>
              <a:rPr 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06252" y="2242124"/>
            <a:ext cx="26192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80</a:t>
            </a:r>
            <a:r>
              <a:rPr lang="en-US" sz="3200" baseline="30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39485" y="633412"/>
            <a:ext cx="3316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ĐỘ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rcRect l="11963" t="7697" r="26227" b="5375"/>
          <a:stretch>
            <a:fillRect/>
          </a:stretch>
        </p:blipFill>
        <p:spPr>
          <a:xfrm>
            <a:off x="5643728" y="781050"/>
            <a:ext cx="2881147" cy="2881147"/>
          </a:xfrm>
          <a:custGeom>
            <a:avLst/>
            <a:gdLst>
              <a:gd name="connsiteX0" fmla="*/ 906651 w 1813302"/>
              <a:gd name="connsiteY0" fmla="*/ 0 h 1813302"/>
              <a:gd name="connsiteX1" fmla="*/ 1813302 w 1813302"/>
              <a:gd name="connsiteY1" fmla="*/ 906651 h 1813302"/>
              <a:gd name="connsiteX2" fmla="*/ 906651 w 1813302"/>
              <a:gd name="connsiteY2" fmla="*/ 1813302 h 1813302"/>
              <a:gd name="connsiteX3" fmla="*/ 0 w 1813302"/>
              <a:gd name="connsiteY3" fmla="*/ 906651 h 1813302"/>
              <a:gd name="connsiteX4" fmla="*/ 906651 w 1813302"/>
              <a:gd name="connsiteY4" fmla="*/ 0 h 1813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302" h="1813302">
                <a:moveTo>
                  <a:pt x="906651" y="0"/>
                </a:moveTo>
                <a:cubicBezTo>
                  <a:pt x="1407381" y="0"/>
                  <a:pt x="1813302" y="405921"/>
                  <a:pt x="1813302" y="906651"/>
                </a:cubicBezTo>
                <a:cubicBezTo>
                  <a:pt x="1813302" y="1407381"/>
                  <a:pt x="1407381" y="1813302"/>
                  <a:pt x="906651" y="1813302"/>
                </a:cubicBezTo>
                <a:cubicBezTo>
                  <a:pt x="405921" y="1813302"/>
                  <a:pt x="0" y="1407381"/>
                  <a:pt x="0" y="906651"/>
                </a:cubicBezTo>
                <a:cubicBezTo>
                  <a:pt x="0" y="405921"/>
                  <a:pt x="405921" y="0"/>
                  <a:pt x="906651" y="0"/>
                </a:cubicBezTo>
                <a:close/>
              </a:path>
            </a:pathLst>
          </a:custGeom>
        </p:spPr>
      </p:pic>
      <p:sp>
        <p:nvSpPr>
          <p:cNvPr id="7" name="TextBox 6"/>
          <p:cNvSpPr txBox="1"/>
          <p:nvPr/>
        </p:nvSpPr>
        <p:spPr>
          <a:xfrm>
            <a:off x="309967" y="1319212"/>
            <a:ext cx="44325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tuận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sz="2800" baseline="30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- 35</a:t>
            </a:r>
            <a:r>
              <a:rPr lang="en-US" sz="2800" baseline="30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7458" y="2866786"/>
            <a:ext cx="43550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43728" y="3498944"/>
            <a:ext cx="3487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Ở </a:t>
            </a:r>
            <a:r>
              <a:rPr lang="en-US" sz="2400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</a:t>
            </a:r>
            <a:r>
              <a:rPr lang="en-US" sz="2400" baseline="300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2400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endParaRPr lang="en-US" sz="2400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39485" y="633412"/>
            <a:ext cx="4448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ẨM VÀ NƯỚC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485" y="1229231"/>
            <a:ext cx="8865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9485" y="1926074"/>
            <a:ext cx="8741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3952" y="2295406"/>
            <a:ext cx="832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12922" y="2719705"/>
          <a:ext cx="7466127" cy="1945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632"/>
                <a:gridCol w="3236074"/>
                <a:gridCol w="2541421"/>
              </a:tblGrid>
              <a:tr h="41490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Hàm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Cường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903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11 % 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12%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 mg CO</a:t>
                      </a:r>
                      <a:r>
                        <a:rPr lang="en-US" sz="20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/1kg 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903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14% 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15%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endParaRPr lang="en-US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903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35%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ngìn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endParaRPr lang="en-US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4691703"/>
            <a:ext cx="9144000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cuồng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endParaRPr lang="en-US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395207" y="1986832"/>
            <a:ext cx="635430" cy="2588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39485" y="633412"/>
            <a:ext cx="4448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ẨM VÀ NƯỚC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485" y="1154145"/>
            <a:ext cx="8865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9485" y="1926074"/>
            <a:ext cx="8741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395207" y="1986832"/>
            <a:ext cx="635430" cy="2588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7492" y="2459117"/>
            <a:ext cx="8865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1032" y="2920782"/>
            <a:ext cx="3228975" cy="2181225"/>
          </a:xfrm>
          <a:prstGeom prst="round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703584" y="3343852"/>
            <a:ext cx="4021962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ngâm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</a:t>
            </a:r>
            <a:r>
              <a:rPr lang="en-US" sz="2400" baseline="300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endParaRPr lang="en-US" sz="24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39485" y="633412"/>
            <a:ext cx="4850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 ĐỘ OXYGEN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485" y="1195973"/>
            <a:ext cx="900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9485" y="1649075"/>
            <a:ext cx="8865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5%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746" y="2687836"/>
            <a:ext cx="3638550" cy="2247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80108" y="2500609"/>
            <a:ext cx="5563893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úng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8042" y="3210496"/>
            <a:ext cx="51370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oxygen -&gt;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0" y="17194"/>
            <a:ext cx="9144000" cy="5344501"/>
            <a:chOff x="0" y="0"/>
            <a:chExt cx="12192000" cy="7126001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8734" y="0"/>
              <a:ext cx="1883265" cy="2836041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4459265"/>
              <a:ext cx="1770838" cy="2666736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4264" cy="67721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0838" y="1777500"/>
              <a:ext cx="746895" cy="739195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0083" y="651353"/>
              <a:ext cx="429274" cy="424848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07736" y="6180790"/>
              <a:ext cx="684264" cy="677210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3408" y="5585412"/>
              <a:ext cx="746895" cy="739195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62653" y="4459265"/>
              <a:ext cx="429274" cy="424848"/>
            </a:xfrm>
            <a:prstGeom prst="rect">
              <a:avLst/>
            </a:prstGeom>
          </p:spPr>
        </p:pic>
      </p:grpSp>
      <p:sp>
        <p:nvSpPr>
          <p:cNvPr id="31" name="Rounded Rectangle 7"/>
          <p:cNvSpPr/>
          <p:nvPr/>
        </p:nvSpPr>
        <p:spPr>
          <a:xfrm>
            <a:off x="-47558" y="2137914"/>
            <a:ext cx="2508711" cy="1167422"/>
          </a:xfrm>
          <a:prstGeom prst="roundRect">
            <a:avLst>
              <a:gd name="adj" fmla="val 50000"/>
            </a:avLst>
          </a:prstGeom>
          <a:solidFill>
            <a:schemeClr val="accent2">
              <a:alpha val="0"/>
            </a:schemeClr>
          </a:solidFill>
          <a:ln w="15875">
            <a:solidFill>
              <a:srgbClr val="2D38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 HẤP </a:t>
            </a:r>
            <a:endParaRPr lang="en-US" altLang="zh-CN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 BÀO</a:t>
            </a:r>
            <a:endParaRPr lang="ko-KR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7"/>
          <p:cNvSpPr/>
          <p:nvPr/>
        </p:nvSpPr>
        <p:spPr>
          <a:xfrm>
            <a:off x="2006531" y="559993"/>
            <a:ext cx="2967945" cy="714375"/>
          </a:xfrm>
          <a:prstGeom prst="roundRect">
            <a:avLst>
              <a:gd name="adj" fmla="val 50000"/>
            </a:avLst>
          </a:prstGeom>
          <a:solidFill>
            <a:srgbClr val="14236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34" name="Isosceles Triangle 6"/>
          <p:cNvSpPr/>
          <p:nvPr/>
        </p:nvSpPr>
        <p:spPr>
          <a:xfrm rot="5400000">
            <a:off x="5361492" y="-1544499"/>
            <a:ext cx="976313" cy="4970987"/>
          </a:xfrm>
          <a:custGeom>
            <a:avLst/>
            <a:gdLst/>
            <a:ahLst/>
            <a:cxnLst/>
            <a:rect l="l" t="t" r="r" b="b"/>
            <a:pathLst>
              <a:path w="1162855" h="5181601">
                <a:moveTo>
                  <a:pt x="0" y="5143500"/>
                </a:moveTo>
                <a:lnTo>
                  <a:pt x="0" y="571500"/>
                </a:ln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lnTo>
                  <a:pt x="1143000" y="5143500"/>
                </a:lnTo>
                <a:lnTo>
                  <a:pt x="1141263" y="5160736"/>
                </a:lnTo>
                <a:lnTo>
                  <a:pt x="581428" y="4619760"/>
                </a:lnTo>
                <a:lnTo>
                  <a:pt x="3500" y="5178219"/>
                </a:lnTo>
                <a:cubicBezTo>
                  <a:pt x="354" y="5166897"/>
                  <a:pt x="0" y="5155240"/>
                  <a:pt x="0" y="5143500"/>
                </a:cubicBezTo>
                <a:close/>
                <a:moveTo>
                  <a:pt x="0" y="5181601"/>
                </a:moveTo>
                <a:lnTo>
                  <a:pt x="3500" y="5178219"/>
                </a:lnTo>
                <a:lnTo>
                  <a:pt x="3841" y="5181600"/>
                </a:lnTo>
                <a:lnTo>
                  <a:pt x="1139159" y="5181600"/>
                </a:lnTo>
                <a:lnTo>
                  <a:pt x="1141263" y="5160736"/>
                </a:lnTo>
                <a:lnTo>
                  <a:pt x="1162855" y="5181601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39" name="TextBox 8"/>
          <p:cNvSpPr txBox="1">
            <a:spLocks noChangeArrowheads="1"/>
          </p:cNvSpPr>
          <p:nvPr/>
        </p:nvSpPr>
        <p:spPr bwMode="auto">
          <a:xfrm>
            <a:off x="2154961" y="701555"/>
            <a:ext cx="1340656" cy="430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82" tIns="30392" rIns="60782" bIns="30392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chemeClr val="bg1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Amasis MT Pro Black" panose="02040A04050005020304" pitchFamily="18" charset="0"/>
                <a:ea typeface="方正正黑简体" panose="02000000000000000000" pitchFamily="2" charset="-122"/>
                <a:cs typeface="+mn-ea"/>
                <a:sym typeface="+mn-lt"/>
              </a:rPr>
              <a:t>PHẦN I:</a:t>
            </a:r>
            <a:endParaRPr lang="en-US" altLang="en-US" sz="2400" b="1" dirty="0">
              <a:solidFill>
                <a:schemeClr val="bg1"/>
              </a:solidFill>
              <a:latin typeface="Angsana New" panose="02020603050405020304" pitchFamily="18" charset="-34"/>
              <a:ea typeface="Angsana New" panose="02020603050405020304" pitchFamily="18" charset="-34"/>
            </a:endParaRPr>
          </a:p>
        </p:txBody>
      </p:sp>
      <p:sp>
        <p:nvSpPr>
          <p:cNvPr id="40" name="Isosceles Triangle 39"/>
          <p:cNvSpPr/>
          <p:nvPr/>
        </p:nvSpPr>
        <p:spPr>
          <a:xfrm rot="5400000">
            <a:off x="3325463" y="894563"/>
            <a:ext cx="361950" cy="7858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43" name="Rounded Rectangle 13"/>
          <p:cNvSpPr/>
          <p:nvPr/>
        </p:nvSpPr>
        <p:spPr>
          <a:xfrm>
            <a:off x="2151743" y="4115574"/>
            <a:ext cx="2967945" cy="714375"/>
          </a:xfrm>
          <a:prstGeom prst="roundRect">
            <a:avLst>
              <a:gd name="adj" fmla="val 50000"/>
            </a:avLst>
          </a:prstGeom>
          <a:solidFill>
            <a:srgbClr val="14236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44" name="Isosceles Triangle 6"/>
          <p:cNvSpPr/>
          <p:nvPr/>
        </p:nvSpPr>
        <p:spPr>
          <a:xfrm rot="5400000">
            <a:off x="5483488" y="2019513"/>
            <a:ext cx="976313" cy="4970989"/>
          </a:xfrm>
          <a:custGeom>
            <a:avLst/>
            <a:gdLst/>
            <a:ahLst/>
            <a:cxnLst/>
            <a:rect l="l" t="t" r="r" b="b"/>
            <a:pathLst>
              <a:path w="1162855" h="5181601">
                <a:moveTo>
                  <a:pt x="0" y="5143500"/>
                </a:moveTo>
                <a:lnTo>
                  <a:pt x="0" y="571500"/>
                </a:ln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lnTo>
                  <a:pt x="1143000" y="5143500"/>
                </a:lnTo>
                <a:lnTo>
                  <a:pt x="1141263" y="5160736"/>
                </a:lnTo>
                <a:lnTo>
                  <a:pt x="581428" y="4619760"/>
                </a:lnTo>
                <a:lnTo>
                  <a:pt x="3500" y="5178219"/>
                </a:lnTo>
                <a:cubicBezTo>
                  <a:pt x="354" y="5166897"/>
                  <a:pt x="0" y="5155240"/>
                  <a:pt x="0" y="5143500"/>
                </a:cubicBezTo>
                <a:close/>
                <a:moveTo>
                  <a:pt x="0" y="5181601"/>
                </a:moveTo>
                <a:lnTo>
                  <a:pt x="3500" y="5178219"/>
                </a:lnTo>
                <a:lnTo>
                  <a:pt x="3841" y="5181600"/>
                </a:lnTo>
                <a:lnTo>
                  <a:pt x="1139159" y="5181600"/>
                </a:lnTo>
                <a:lnTo>
                  <a:pt x="1141263" y="5160736"/>
                </a:lnTo>
                <a:lnTo>
                  <a:pt x="1162855" y="5181601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45" name="TextBox 15"/>
          <p:cNvSpPr txBox="1">
            <a:spLocks noChangeArrowheads="1"/>
          </p:cNvSpPr>
          <p:nvPr/>
        </p:nvSpPr>
        <p:spPr bwMode="auto">
          <a:xfrm>
            <a:off x="2303739" y="4279755"/>
            <a:ext cx="1457678" cy="430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82" tIns="30392" rIns="60782" bIns="30392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2400" dirty="0">
                <a:solidFill>
                  <a:schemeClr val="bg1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Amasis MT Pro Black" panose="02040A04050005020304" pitchFamily="18" charset="0"/>
                <a:ea typeface="方正正黑简体" panose="02000000000000000000" pitchFamily="2" charset="-122"/>
                <a:cs typeface="+mn-ea"/>
                <a:sym typeface="+mn-lt"/>
              </a:rPr>
              <a:t>PHẦN </a:t>
            </a:r>
            <a:r>
              <a:rPr lang="en-US" altLang="zh-CN" sz="2400" dirty="0" smtClean="0">
                <a:solidFill>
                  <a:schemeClr val="bg1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Amasis MT Pro Black" panose="02040A04050005020304" pitchFamily="18" charset="0"/>
                <a:ea typeface="方正正黑简体" panose="02000000000000000000" pitchFamily="2" charset="-122"/>
                <a:cs typeface="+mn-ea"/>
                <a:sym typeface="+mn-lt"/>
              </a:rPr>
              <a:t>IV</a:t>
            </a:r>
            <a:endParaRPr lang="en-US" altLang="en-US" sz="2400" b="1" dirty="0">
              <a:solidFill>
                <a:schemeClr val="bg1"/>
              </a:solidFill>
              <a:latin typeface="Angsana New" panose="02020603050405020304" pitchFamily="18" charset="-34"/>
              <a:ea typeface="Angsana New" panose="02020603050405020304" pitchFamily="18" charset="-34"/>
            </a:endParaRPr>
          </a:p>
        </p:txBody>
      </p:sp>
      <p:sp>
        <p:nvSpPr>
          <p:cNvPr id="46" name="Isosceles Triangle 45"/>
          <p:cNvSpPr/>
          <p:nvPr/>
        </p:nvSpPr>
        <p:spPr>
          <a:xfrm rot="5400000">
            <a:off x="3566590" y="4450834"/>
            <a:ext cx="363140" cy="7858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47" name="Oval 46"/>
          <p:cNvSpPr/>
          <p:nvPr/>
        </p:nvSpPr>
        <p:spPr>
          <a:xfrm>
            <a:off x="2906425" y="1143835"/>
            <a:ext cx="290513" cy="25122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59000">
                <a:srgbClr val="F0EBD5">
                  <a:lumMod val="43000"/>
                  <a:lumOff val="57000"/>
                  <a:alpha val="10000"/>
                </a:srgbClr>
              </a:gs>
              <a:gs pos="100000">
                <a:srgbClr val="D1C39F"/>
              </a:gs>
            </a:gsLst>
            <a:lin ang="13500000" scaled="0"/>
            <a:tileRect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48" name="TextBox 21"/>
          <p:cNvSpPr txBox="1"/>
          <p:nvPr/>
        </p:nvSpPr>
        <p:spPr>
          <a:xfrm>
            <a:off x="3604321" y="710161"/>
            <a:ext cx="4909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2D3868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KHÁI NIỆM HÔ HẤP TẾ BÀO</a:t>
            </a:r>
            <a:endParaRPr lang="zh-CN" altLang="en-US" sz="2400" b="1" dirty="0">
              <a:solidFill>
                <a:srgbClr val="2D3868"/>
              </a:soli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Times New Roman" panose="02020603050405020304" pitchFamily="18" charset="0"/>
              <a:ea typeface="方正正黑简体" panose="020000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9" name="TextBox 21"/>
          <p:cNvSpPr txBox="1"/>
          <p:nvPr/>
        </p:nvSpPr>
        <p:spPr>
          <a:xfrm>
            <a:off x="3971757" y="4151064"/>
            <a:ext cx="4363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rgbClr val="2D3868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VẬN DỤNG HIỂU BIẾT VỀ HÔ HẤP TẾ BÀO TRONG THỰC TIỄN</a:t>
            </a:r>
            <a:endParaRPr lang="zh-CN" altLang="en-US" sz="2000" b="1" dirty="0">
              <a:solidFill>
                <a:srgbClr val="2D3868"/>
              </a:soli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Times New Roman" panose="02020603050405020304" pitchFamily="18" charset="0"/>
              <a:ea typeface="方正正黑简体" panose="020000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3" name="Rounded Rectangle 7"/>
          <p:cNvSpPr/>
          <p:nvPr/>
        </p:nvSpPr>
        <p:spPr>
          <a:xfrm>
            <a:off x="2158931" y="1694526"/>
            <a:ext cx="2967945" cy="714375"/>
          </a:xfrm>
          <a:prstGeom prst="roundRect">
            <a:avLst>
              <a:gd name="adj" fmla="val 50000"/>
            </a:avLst>
          </a:prstGeom>
          <a:solidFill>
            <a:srgbClr val="14236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24" name="Isosceles Triangle 6"/>
          <p:cNvSpPr/>
          <p:nvPr/>
        </p:nvSpPr>
        <p:spPr>
          <a:xfrm rot="5400000">
            <a:off x="5513892" y="-409966"/>
            <a:ext cx="976313" cy="4970987"/>
          </a:xfrm>
          <a:custGeom>
            <a:avLst/>
            <a:gdLst/>
            <a:ahLst/>
            <a:cxnLst/>
            <a:rect l="l" t="t" r="r" b="b"/>
            <a:pathLst>
              <a:path w="1162855" h="5181601">
                <a:moveTo>
                  <a:pt x="0" y="5143500"/>
                </a:moveTo>
                <a:lnTo>
                  <a:pt x="0" y="571500"/>
                </a:ln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lnTo>
                  <a:pt x="1143000" y="5143500"/>
                </a:lnTo>
                <a:lnTo>
                  <a:pt x="1141263" y="5160736"/>
                </a:lnTo>
                <a:lnTo>
                  <a:pt x="581428" y="4619760"/>
                </a:lnTo>
                <a:lnTo>
                  <a:pt x="3500" y="5178219"/>
                </a:lnTo>
                <a:cubicBezTo>
                  <a:pt x="354" y="5166897"/>
                  <a:pt x="0" y="5155240"/>
                  <a:pt x="0" y="5143500"/>
                </a:cubicBezTo>
                <a:close/>
                <a:moveTo>
                  <a:pt x="0" y="5181601"/>
                </a:moveTo>
                <a:lnTo>
                  <a:pt x="3500" y="5178219"/>
                </a:lnTo>
                <a:lnTo>
                  <a:pt x="3841" y="5181600"/>
                </a:lnTo>
                <a:lnTo>
                  <a:pt x="1139159" y="5181600"/>
                </a:lnTo>
                <a:lnTo>
                  <a:pt x="1141263" y="5160736"/>
                </a:lnTo>
                <a:lnTo>
                  <a:pt x="1162855" y="5181601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25" name="TextBox 8"/>
          <p:cNvSpPr txBox="1">
            <a:spLocks noChangeArrowheads="1"/>
          </p:cNvSpPr>
          <p:nvPr/>
        </p:nvSpPr>
        <p:spPr bwMode="auto">
          <a:xfrm>
            <a:off x="2307361" y="1836088"/>
            <a:ext cx="1401508" cy="430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82" tIns="30392" rIns="60782" bIns="30392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chemeClr val="bg1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Amasis MT Pro Black" panose="02040A04050005020304" pitchFamily="18" charset="0"/>
                <a:ea typeface="方正正黑简体" panose="02000000000000000000" pitchFamily="2" charset="-122"/>
                <a:cs typeface="+mn-ea"/>
                <a:sym typeface="+mn-lt"/>
              </a:rPr>
              <a:t>PHẦN </a:t>
            </a:r>
            <a:r>
              <a:rPr lang="en-US" altLang="zh-CN" sz="2400" dirty="0" smtClean="0">
                <a:solidFill>
                  <a:schemeClr val="bg1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Amasis MT Pro Black" panose="02040A04050005020304" pitchFamily="18" charset="0"/>
                <a:ea typeface="方正正黑简体" panose="02000000000000000000" pitchFamily="2" charset="-122"/>
                <a:cs typeface="+mn-ea"/>
                <a:sym typeface="+mn-lt"/>
              </a:rPr>
              <a:t>II:</a:t>
            </a:r>
            <a:endParaRPr lang="en-US" altLang="en-US" sz="2400" b="1" dirty="0">
              <a:solidFill>
                <a:schemeClr val="bg1"/>
              </a:solidFill>
              <a:latin typeface="Angsana New" panose="02020603050405020304" pitchFamily="18" charset="-34"/>
              <a:ea typeface="Angsana New" panose="02020603050405020304" pitchFamily="18" charset="-34"/>
            </a:endParaRPr>
          </a:p>
        </p:txBody>
      </p:sp>
      <p:sp>
        <p:nvSpPr>
          <p:cNvPr id="26" name="Isosceles Triangle 25"/>
          <p:cNvSpPr/>
          <p:nvPr/>
        </p:nvSpPr>
        <p:spPr>
          <a:xfrm rot="5400000">
            <a:off x="3477863" y="2029096"/>
            <a:ext cx="361950" cy="7858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27" name="Oval 26"/>
          <p:cNvSpPr/>
          <p:nvPr/>
        </p:nvSpPr>
        <p:spPr>
          <a:xfrm>
            <a:off x="3058825" y="2278368"/>
            <a:ext cx="290513" cy="25122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59000">
                <a:srgbClr val="F0EBD5">
                  <a:lumMod val="43000"/>
                  <a:lumOff val="57000"/>
                  <a:alpha val="10000"/>
                </a:srgbClr>
              </a:gs>
              <a:gs pos="100000">
                <a:srgbClr val="D1C39F"/>
              </a:gs>
            </a:gsLst>
            <a:lin ang="13500000" scaled="0"/>
            <a:tileRect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29" name="TextBox 21"/>
          <p:cNvSpPr txBox="1"/>
          <p:nvPr/>
        </p:nvSpPr>
        <p:spPr>
          <a:xfrm>
            <a:off x="3800904" y="1718919"/>
            <a:ext cx="4909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 smtClean="0">
                <a:solidFill>
                  <a:srgbClr val="2D3868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MỐI QUAN HỆ HAI CHIỀU GIỮA TỔNG HỢP </a:t>
            </a:r>
            <a:endParaRPr lang="en-US" altLang="zh-CN" sz="1600" b="1" dirty="0" smtClean="0">
              <a:solidFill>
                <a:srgbClr val="2D3868"/>
              </a:soli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en-US" altLang="zh-CN" sz="1600" b="1" dirty="0" smtClean="0">
                <a:solidFill>
                  <a:srgbClr val="2D3868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VÀ PHÂN GIẢI CHẤT HỮU CƠ Ở TẾ BÀO</a:t>
            </a:r>
            <a:endParaRPr lang="zh-CN" altLang="en-US" sz="1600" b="1" dirty="0">
              <a:solidFill>
                <a:srgbClr val="2D3868"/>
              </a:soli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Times New Roman" panose="02020603050405020304" pitchFamily="18" charset="0"/>
              <a:ea typeface="方正正黑简体" panose="020000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Rounded Rectangle 13"/>
          <p:cNvSpPr/>
          <p:nvPr/>
        </p:nvSpPr>
        <p:spPr>
          <a:xfrm>
            <a:off x="2136999" y="2930786"/>
            <a:ext cx="2967945" cy="714375"/>
          </a:xfrm>
          <a:prstGeom prst="roundRect">
            <a:avLst>
              <a:gd name="adj" fmla="val 50000"/>
            </a:avLst>
          </a:prstGeom>
          <a:solidFill>
            <a:srgbClr val="14236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32" name="Isosceles Triangle 6"/>
          <p:cNvSpPr/>
          <p:nvPr/>
        </p:nvSpPr>
        <p:spPr>
          <a:xfrm rot="5400000">
            <a:off x="5468744" y="834725"/>
            <a:ext cx="976313" cy="4970989"/>
          </a:xfrm>
          <a:custGeom>
            <a:avLst/>
            <a:gdLst/>
            <a:ahLst/>
            <a:cxnLst/>
            <a:rect l="l" t="t" r="r" b="b"/>
            <a:pathLst>
              <a:path w="1162855" h="5181601">
                <a:moveTo>
                  <a:pt x="0" y="5143500"/>
                </a:moveTo>
                <a:lnTo>
                  <a:pt x="0" y="571500"/>
                </a:ln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lnTo>
                  <a:pt x="1143000" y="5143500"/>
                </a:lnTo>
                <a:lnTo>
                  <a:pt x="1141263" y="5160736"/>
                </a:lnTo>
                <a:lnTo>
                  <a:pt x="581428" y="4619760"/>
                </a:lnTo>
                <a:lnTo>
                  <a:pt x="3500" y="5178219"/>
                </a:lnTo>
                <a:cubicBezTo>
                  <a:pt x="354" y="5166897"/>
                  <a:pt x="0" y="5155240"/>
                  <a:pt x="0" y="5143500"/>
                </a:cubicBezTo>
                <a:close/>
                <a:moveTo>
                  <a:pt x="0" y="5181601"/>
                </a:moveTo>
                <a:lnTo>
                  <a:pt x="3500" y="5178219"/>
                </a:lnTo>
                <a:lnTo>
                  <a:pt x="3841" y="5181600"/>
                </a:lnTo>
                <a:lnTo>
                  <a:pt x="1139159" y="5181600"/>
                </a:lnTo>
                <a:lnTo>
                  <a:pt x="1141263" y="5160736"/>
                </a:lnTo>
                <a:lnTo>
                  <a:pt x="1162855" y="5181601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41" name="TextBox 15"/>
          <p:cNvSpPr txBox="1">
            <a:spLocks noChangeArrowheads="1"/>
          </p:cNvSpPr>
          <p:nvPr/>
        </p:nvSpPr>
        <p:spPr bwMode="auto">
          <a:xfrm>
            <a:off x="2158931" y="3098964"/>
            <a:ext cx="1662521" cy="430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82" tIns="30392" rIns="60782" bIns="30392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2400" dirty="0">
                <a:solidFill>
                  <a:schemeClr val="bg1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Amasis MT Pro Black" panose="02040A04050005020304" pitchFamily="18" charset="0"/>
                <a:ea typeface="方正正黑简体" panose="02000000000000000000" pitchFamily="2" charset="-122"/>
                <a:cs typeface="+mn-ea"/>
                <a:sym typeface="+mn-lt"/>
              </a:rPr>
              <a:t>PHẦN </a:t>
            </a:r>
            <a:r>
              <a:rPr lang="en-US" altLang="zh-CN" sz="2400" dirty="0" smtClean="0">
                <a:solidFill>
                  <a:schemeClr val="bg1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Amasis MT Pro Black" panose="02040A04050005020304" pitchFamily="18" charset="0"/>
                <a:ea typeface="方正正黑简体" panose="02000000000000000000" pitchFamily="2" charset="-122"/>
                <a:cs typeface="+mn-ea"/>
                <a:sym typeface="+mn-lt"/>
              </a:rPr>
              <a:t>III</a:t>
            </a:r>
            <a:endParaRPr lang="en-US" altLang="en-US" sz="2400" b="1" dirty="0">
              <a:solidFill>
                <a:schemeClr val="bg1"/>
              </a:solidFill>
              <a:latin typeface="Angsana New" panose="02020603050405020304" pitchFamily="18" charset="-34"/>
              <a:ea typeface="Angsana New" panose="02020603050405020304" pitchFamily="18" charset="-34"/>
            </a:endParaRPr>
          </a:p>
        </p:txBody>
      </p:sp>
      <p:sp>
        <p:nvSpPr>
          <p:cNvPr id="42" name="Isosceles Triangle 41"/>
          <p:cNvSpPr/>
          <p:nvPr/>
        </p:nvSpPr>
        <p:spPr>
          <a:xfrm rot="5400000">
            <a:off x="3551846" y="3266046"/>
            <a:ext cx="363140" cy="7858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60782" tIns="30392" rIns="60782" bIns="30392"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50" name="TextBox 21"/>
          <p:cNvSpPr txBox="1"/>
          <p:nvPr/>
        </p:nvSpPr>
        <p:spPr>
          <a:xfrm>
            <a:off x="3933504" y="2962667"/>
            <a:ext cx="4363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rgbClr val="2D3868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MỘT SỐ YẾU TỐ ẢNH HƯỞNG ĐẾN HÔ HẤP TẾ BÀO</a:t>
            </a:r>
            <a:endParaRPr lang="zh-CN" altLang="en-US" sz="2000" b="1" dirty="0">
              <a:solidFill>
                <a:srgbClr val="2D3868"/>
              </a:soli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Times New Roman" panose="02020603050405020304" pitchFamily="18" charset="0"/>
              <a:ea typeface="方正正黑简体" panose="020000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500">
        <p:split orient="vert"/>
      </p:transition>
    </mc:Choice>
    <mc:Fallback>
      <p:transition spd="slow" advTm="105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5" grpId="0"/>
      <p:bldP spid="48" grpId="0"/>
      <p:bldP spid="49" grpId="0"/>
      <p:bldP spid="25" grpId="0"/>
      <p:bldP spid="29" grpId="0"/>
      <p:bldP spid="41" grpId="0"/>
      <p:bldP spid="5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39485" y="633412"/>
            <a:ext cx="4850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 ĐỘ OXYGEN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47302"/>
            <a:ext cx="3459033" cy="30823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59033" y="1211467"/>
            <a:ext cx="56849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thắt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59033" y="2411796"/>
            <a:ext cx="488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59032" y="2881584"/>
            <a:ext cx="5390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59032" y="4121457"/>
            <a:ext cx="5065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39485" y="633412"/>
            <a:ext cx="6633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 ĐỘ CARBON DIOXIDE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485" y="1279743"/>
            <a:ext cx="8865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0,03%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485" y="2012949"/>
            <a:ext cx="8865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8319" y="2474614"/>
            <a:ext cx="5424407" cy="2510008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39485" y="633412"/>
            <a:ext cx="6633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 ĐỘ CARBON DIOXIDE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079" y="1319211"/>
            <a:ext cx="3470006" cy="35500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97085" y="1319211"/>
            <a:ext cx="5346915" cy="95410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05573" y="2447921"/>
            <a:ext cx="52384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Ban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39485" y="633412"/>
            <a:ext cx="6633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 ĐỘ CARBON DIOXIDE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2820" y="2495227"/>
            <a:ext cx="6106332" cy="26482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3953" y="1319212"/>
            <a:ext cx="87100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ột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6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36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oxygen,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</a:t>
            </a:r>
            <a:endParaRPr lang="en-US" sz="36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III. MỘT SỐ YẾU TỐ ẢNH HƯỞNG ĐẾN HÔ HẤP TẾ BÀO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7" name="Picture 4" descr="IMG41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565" y="894556"/>
            <a:ext cx="1066800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5567047" y="984706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3" name="圆角矩形 2"/>
          <p:cNvSpPr/>
          <p:nvPr/>
        </p:nvSpPr>
        <p:spPr>
          <a:xfrm rot="2700000">
            <a:off x="6111337" y="178489"/>
            <a:ext cx="565097" cy="565097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2893219" y="-1069182"/>
            <a:ext cx="1120379" cy="1120379"/>
            <a:chOff x="3700441" y="1274408"/>
            <a:chExt cx="1646508" cy="1646508"/>
          </a:xfrm>
        </p:grpSpPr>
        <p:sp>
          <p:nvSpPr>
            <p:cNvPr id="6" name="圆角矩形 5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 bwMode="auto">
          <a:xfrm>
            <a:off x="3921919" y="-50007"/>
            <a:ext cx="1120379" cy="1120379"/>
            <a:chOff x="3700441" y="1274408"/>
            <a:chExt cx="1646508" cy="1646508"/>
          </a:xfrm>
        </p:grpSpPr>
        <p:sp>
          <p:nvSpPr>
            <p:cNvPr id="9" name="圆角矩形 8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 bwMode="auto">
          <a:xfrm>
            <a:off x="2969419" y="953691"/>
            <a:ext cx="1120379" cy="1121569"/>
            <a:chOff x="3700441" y="1274408"/>
            <a:chExt cx="1646508" cy="1646508"/>
          </a:xfrm>
        </p:grpSpPr>
        <p:sp>
          <p:nvSpPr>
            <p:cNvPr id="12" name="圆角矩形 11"/>
            <p:cNvSpPr/>
            <p:nvPr/>
          </p:nvSpPr>
          <p:spPr>
            <a:xfrm rot="2700000">
              <a:off x="3700440" y="1274409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 bwMode="auto">
          <a:xfrm>
            <a:off x="4805363" y="-1488281"/>
            <a:ext cx="1725216" cy="1725216"/>
            <a:chOff x="3700441" y="1274408"/>
            <a:chExt cx="1646508" cy="1646508"/>
          </a:xfrm>
        </p:grpSpPr>
        <p:sp>
          <p:nvSpPr>
            <p:cNvPr id="15" name="圆角矩形 14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 bwMode="auto">
          <a:xfrm>
            <a:off x="1774032" y="-160734"/>
            <a:ext cx="1327547" cy="1327547"/>
            <a:chOff x="3700441" y="1274408"/>
            <a:chExt cx="1646508" cy="1646508"/>
          </a:xfrm>
        </p:grpSpPr>
        <p:sp>
          <p:nvSpPr>
            <p:cNvPr id="18" name="圆角矩形 17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 bwMode="auto">
          <a:xfrm>
            <a:off x="6098381" y="400050"/>
            <a:ext cx="590550" cy="590550"/>
            <a:chOff x="3700441" y="1274408"/>
            <a:chExt cx="1646508" cy="1646508"/>
          </a:xfrm>
        </p:grpSpPr>
        <p:sp>
          <p:nvSpPr>
            <p:cNvPr id="21" name="圆角矩形 20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rgbClr val="A6315B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sp>
        <p:nvSpPr>
          <p:cNvPr id="26" name="圆角矩形 25"/>
          <p:cNvSpPr/>
          <p:nvPr/>
        </p:nvSpPr>
        <p:spPr>
          <a:xfrm rot="2700000">
            <a:off x="4583432" y="1050911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7" name="任意多边形 26"/>
          <p:cNvSpPr/>
          <p:nvPr/>
        </p:nvSpPr>
        <p:spPr>
          <a:xfrm rot="2700000">
            <a:off x="5116116" y="871537"/>
            <a:ext cx="862013" cy="862013"/>
          </a:xfrm>
          <a:custGeom>
            <a:avLst/>
            <a:gdLst>
              <a:gd name="connsiteX0" fmla="*/ 95270 w 1266657"/>
              <a:gd name="connsiteY0" fmla="*/ 95268 h 1266657"/>
              <a:gd name="connsiteX1" fmla="*/ 72650 w 1266657"/>
              <a:gd name="connsiteY1" fmla="*/ 149877 h 1266657"/>
              <a:gd name="connsiteX2" fmla="*/ 72650 w 1266657"/>
              <a:gd name="connsiteY2" fmla="*/ 1116780 h 1266657"/>
              <a:gd name="connsiteX3" fmla="*/ 149878 w 1266657"/>
              <a:gd name="connsiteY3" fmla="*/ 1194008 h 1266657"/>
              <a:gd name="connsiteX4" fmla="*/ 1116781 w 1266657"/>
              <a:gd name="connsiteY4" fmla="*/ 1194008 h 1266657"/>
              <a:gd name="connsiteX5" fmla="*/ 1194009 w 1266657"/>
              <a:gd name="connsiteY5" fmla="*/ 1116780 h 1266657"/>
              <a:gd name="connsiteX6" fmla="*/ 1194010 w 1266657"/>
              <a:gd name="connsiteY6" fmla="*/ 149877 h 1266657"/>
              <a:gd name="connsiteX7" fmla="*/ 1116782 w 1266657"/>
              <a:gd name="connsiteY7" fmla="*/ 72649 h 1266657"/>
              <a:gd name="connsiteX8" fmla="*/ 149879 w 1266657"/>
              <a:gd name="connsiteY8" fmla="*/ 72649 h 1266657"/>
              <a:gd name="connsiteX9" fmla="*/ 95270 w 1266657"/>
              <a:gd name="connsiteY9" fmla="*/ 95268 h 1266657"/>
              <a:gd name="connsiteX10" fmla="*/ 25551 w 1266657"/>
              <a:gd name="connsiteY10" fmla="*/ 25550 h 1266657"/>
              <a:gd name="connsiteX11" fmla="*/ 87235 w 1266657"/>
              <a:gd name="connsiteY11" fmla="*/ 0 h 1266657"/>
              <a:gd name="connsiteX12" fmla="*/ 1179422 w 1266657"/>
              <a:gd name="connsiteY12" fmla="*/ 0 h 1266657"/>
              <a:gd name="connsiteX13" fmla="*/ 1266657 w 1266657"/>
              <a:gd name="connsiteY13" fmla="*/ 87235 h 1266657"/>
              <a:gd name="connsiteX14" fmla="*/ 1266657 w 1266657"/>
              <a:gd name="connsiteY14" fmla="*/ 1179422 h 1266657"/>
              <a:gd name="connsiteX15" fmla="*/ 1179422 w 1266657"/>
              <a:gd name="connsiteY15" fmla="*/ 1266657 h 1266657"/>
              <a:gd name="connsiteX16" fmla="*/ 87235 w 1266657"/>
              <a:gd name="connsiteY16" fmla="*/ 1266657 h 1266657"/>
              <a:gd name="connsiteX17" fmla="*/ 0 w 1266657"/>
              <a:gd name="connsiteY17" fmla="*/ 1179422 h 1266657"/>
              <a:gd name="connsiteX18" fmla="*/ 0 w 1266657"/>
              <a:gd name="connsiteY18" fmla="*/ 87235 h 1266657"/>
              <a:gd name="connsiteX19" fmla="*/ 25551 w 1266657"/>
              <a:gd name="connsiteY19" fmla="*/ 25550 h 126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66657" h="1266657">
                <a:moveTo>
                  <a:pt x="95270" y="95268"/>
                </a:moveTo>
                <a:cubicBezTo>
                  <a:pt x="81294" y="109244"/>
                  <a:pt x="72651" y="128551"/>
                  <a:pt x="72650" y="149877"/>
                </a:cubicBezTo>
                <a:lnTo>
                  <a:pt x="72650" y="1116780"/>
                </a:lnTo>
                <a:cubicBezTo>
                  <a:pt x="72650" y="1159432"/>
                  <a:pt x="107227" y="1194008"/>
                  <a:pt x="149878" y="1194008"/>
                </a:cubicBezTo>
                <a:lnTo>
                  <a:pt x="1116781" y="1194008"/>
                </a:lnTo>
                <a:cubicBezTo>
                  <a:pt x="1159434" y="1194008"/>
                  <a:pt x="1194009" y="1159432"/>
                  <a:pt x="1194009" y="1116780"/>
                </a:cubicBezTo>
                <a:lnTo>
                  <a:pt x="1194010" y="149877"/>
                </a:lnTo>
                <a:cubicBezTo>
                  <a:pt x="1194009" y="107225"/>
                  <a:pt x="1159433" y="72649"/>
                  <a:pt x="1116782" y="72649"/>
                </a:cubicBezTo>
                <a:lnTo>
                  <a:pt x="149879" y="72649"/>
                </a:lnTo>
                <a:cubicBezTo>
                  <a:pt x="128552" y="72649"/>
                  <a:pt x="109246" y="81293"/>
                  <a:pt x="95270" y="95268"/>
                </a:cubicBezTo>
                <a:close/>
                <a:moveTo>
                  <a:pt x="25551" y="25550"/>
                </a:moveTo>
                <a:cubicBezTo>
                  <a:pt x="41337" y="9764"/>
                  <a:pt x="63146" y="0"/>
                  <a:pt x="87235" y="0"/>
                </a:cubicBezTo>
                <a:lnTo>
                  <a:pt x="1179422" y="0"/>
                </a:lnTo>
                <a:cubicBezTo>
                  <a:pt x="1227601" y="0"/>
                  <a:pt x="1266657" y="39057"/>
                  <a:pt x="1266657" y="87235"/>
                </a:cubicBezTo>
                <a:lnTo>
                  <a:pt x="1266657" y="1179422"/>
                </a:lnTo>
                <a:cubicBezTo>
                  <a:pt x="1266657" y="1227601"/>
                  <a:pt x="1227601" y="1266657"/>
                  <a:pt x="1179422" y="1266657"/>
                </a:cubicBezTo>
                <a:lnTo>
                  <a:pt x="87235" y="1266657"/>
                </a:lnTo>
                <a:cubicBezTo>
                  <a:pt x="39057" y="1266657"/>
                  <a:pt x="0" y="1227601"/>
                  <a:pt x="0" y="1179422"/>
                </a:cubicBezTo>
                <a:lnTo>
                  <a:pt x="0" y="87235"/>
                </a:lnTo>
                <a:cubicBezTo>
                  <a:pt x="0" y="63146"/>
                  <a:pt x="9764" y="41337"/>
                  <a:pt x="25551" y="25550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9" name="椭圆 30"/>
          <p:cNvSpPr/>
          <p:nvPr/>
        </p:nvSpPr>
        <p:spPr>
          <a:xfrm>
            <a:off x="623950" y="2914521"/>
            <a:ext cx="2524409" cy="1590152"/>
          </a:xfrm>
          <a:prstGeom prst="ellipse">
            <a:avLst/>
          </a:prstGeom>
          <a:solidFill>
            <a:srgbClr val="F4F9F5"/>
          </a:solidFill>
          <a:ln w="57150">
            <a:solidFill>
              <a:srgbClr val="4BB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0" name="文本框 31"/>
          <p:cNvSpPr txBox="1"/>
          <p:nvPr/>
        </p:nvSpPr>
        <p:spPr>
          <a:xfrm>
            <a:off x="2052576" y="2606304"/>
            <a:ext cx="6978689" cy="954107"/>
          </a:xfrm>
          <a:prstGeom prst="rect">
            <a:avLst/>
          </a:prstGeom>
          <a:solidFill>
            <a:srgbClr val="F4F9F5"/>
          </a:solidFill>
          <a:ln w="19050" cmpd="thickThin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IV.</a:t>
            </a:r>
            <a:r>
              <a:rPr lang="en-US" altLang="zh-CN" sz="2800" b="1" dirty="0" smtClean="0">
                <a:solidFill>
                  <a:srgbClr val="2D3868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VẬN DỤNG HIỂU BIẾT VỀ HÔ HẤP TẾ BÀO TRONG THỰC TIỄN</a:t>
            </a:r>
            <a:endParaRPr lang="zh-CN" altLang="en-US" sz="2800" b="1" dirty="0">
              <a:solidFill>
                <a:srgbClr val="0070C0"/>
              </a:soli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Times New Roman" panose="02020603050405020304" pitchFamily="18" charset="0"/>
              <a:ea typeface="方正正黑简体" panose="020000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250">
        <p:split orient="vert"/>
      </p:transition>
    </mc:Choice>
    <mc:Fallback>
      <p:transition spd="slow" advTm="325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100739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00739" y="2179570"/>
            <a:ext cx="8942522" cy="10905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5138" y="2087758"/>
            <a:ext cx="7113723" cy="1222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545465" algn="l"/>
              </a:tabLs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lương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76612" y="2394083"/>
            <a:ext cx="2390775" cy="1781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3341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106937" y="2021305"/>
            <a:ext cx="2697512" cy="70319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 QUẢN KHÔ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16170" y="2042486"/>
            <a:ext cx="2697512" cy="70319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 QUẢN LẠNH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106937" y="3145839"/>
            <a:ext cx="2697512" cy="181361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oxygen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16170" y="3037781"/>
            <a:ext cx="2697512" cy="181361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5563892" y="2021305"/>
            <a:ext cx="543045" cy="372778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10800000">
            <a:off x="3253231" y="2021304"/>
            <a:ext cx="621343" cy="372778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10800000">
            <a:off x="3253231" y="4166383"/>
            <a:ext cx="621343" cy="372778"/>
          </a:xfrm>
          <a:prstGeom prst="rightArrow">
            <a:avLst>
              <a:gd name="adj1" fmla="val 50000"/>
              <a:gd name="adj2" fmla="val 62473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5394117" y="4175258"/>
            <a:ext cx="543045" cy="372778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GHI NHỚ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2" name="BẢO QUẢN THỰC PHẨM.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08488" y="707231"/>
            <a:ext cx="8896027" cy="433274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8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2864" y="2420328"/>
            <a:ext cx="3295650" cy="2695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2362200"/>
            <a:ext cx="3190875" cy="27813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0" y="616017"/>
            <a:ext cx="2697512" cy="70319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 QUẢN LẠNH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319212"/>
            <a:ext cx="8973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5567047" y="984706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3" name="圆角矩形 2"/>
          <p:cNvSpPr/>
          <p:nvPr/>
        </p:nvSpPr>
        <p:spPr>
          <a:xfrm rot="2700000">
            <a:off x="6111337" y="178489"/>
            <a:ext cx="565097" cy="565097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2893219" y="-1069182"/>
            <a:ext cx="1120379" cy="1120379"/>
            <a:chOff x="3700441" y="1274408"/>
            <a:chExt cx="1646508" cy="1646508"/>
          </a:xfrm>
        </p:grpSpPr>
        <p:sp>
          <p:nvSpPr>
            <p:cNvPr id="6" name="圆角矩形 5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 bwMode="auto">
          <a:xfrm>
            <a:off x="3921919" y="-50007"/>
            <a:ext cx="1120379" cy="1120379"/>
            <a:chOff x="3700441" y="1274408"/>
            <a:chExt cx="1646508" cy="1646508"/>
          </a:xfrm>
        </p:grpSpPr>
        <p:sp>
          <p:nvSpPr>
            <p:cNvPr id="9" name="圆角矩形 8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 bwMode="auto">
          <a:xfrm>
            <a:off x="2969419" y="953691"/>
            <a:ext cx="1120379" cy="1121569"/>
            <a:chOff x="3700441" y="1274408"/>
            <a:chExt cx="1646508" cy="1646508"/>
          </a:xfrm>
        </p:grpSpPr>
        <p:sp>
          <p:nvSpPr>
            <p:cNvPr id="12" name="圆角矩形 11"/>
            <p:cNvSpPr/>
            <p:nvPr/>
          </p:nvSpPr>
          <p:spPr>
            <a:xfrm rot="2700000">
              <a:off x="3700440" y="1274409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 bwMode="auto">
          <a:xfrm>
            <a:off x="4805363" y="-1488281"/>
            <a:ext cx="1725216" cy="1725216"/>
            <a:chOff x="3700441" y="1274408"/>
            <a:chExt cx="1646508" cy="1646508"/>
          </a:xfrm>
        </p:grpSpPr>
        <p:sp>
          <p:nvSpPr>
            <p:cNvPr id="15" name="圆角矩形 14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 bwMode="auto">
          <a:xfrm>
            <a:off x="1774032" y="-160734"/>
            <a:ext cx="1327547" cy="1327547"/>
            <a:chOff x="3700441" y="1274408"/>
            <a:chExt cx="1646508" cy="1646508"/>
          </a:xfrm>
        </p:grpSpPr>
        <p:sp>
          <p:nvSpPr>
            <p:cNvPr id="18" name="圆角矩形 17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 bwMode="auto">
          <a:xfrm>
            <a:off x="6098381" y="400050"/>
            <a:ext cx="590550" cy="590550"/>
            <a:chOff x="3700441" y="1274408"/>
            <a:chExt cx="1646508" cy="1646508"/>
          </a:xfrm>
        </p:grpSpPr>
        <p:sp>
          <p:nvSpPr>
            <p:cNvPr id="21" name="圆角矩形 20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rgbClr val="A6315B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sp>
        <p:nvSpPr>
          <p:cNvPr id="26" name="圆角矩形 25"/>
          <p:cNvSpPr/>
          <p:nvPr/>
        </p:nvSpPr>
        <p:spPr>
          <a:xfrm rot="2700000">
            <a:off x="4583432" y="1050911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7" name="任意多边形 26"/>
          <p:cNvSpPr/>
          <p:nvPr/>
        </p:nvSpPr>
        <p:spPr>
          <a:xfrm rot="2700000">
            <a:off x="5116116" y="871537"/>
            <a:ext cx="862013" cy="862013"/>
          </a:xfrm>
          <a:custGeom>
            <a:avLst/>
            <a:gdLst>
              <a:gd name="connsiteX0" fmla="*/ 95270 w 1266657"/>
              <a:gd name="connsiteY0" fmla="*/ 95268 h 1266657"/>
              <a:gd name="connsiteX1" fmla="*/ 72650 w 1266657"/>
              <a:gd name="connsiteY1" fmla="*/ 149877 h 1266657"/>
              <a:gd name="connsiteX2" fmla="*/ 72650 w 1266657"/>
              <a:gd name="connsiteY2" fmla="*/ 1116780 h 1266657"/>
              <a:gd name="connsiteX3" fmla="*/ 149878 w 1266657"/>
              <a:gd name="connsiteY3" fmla="*/ 1194008 h 1266657"/>
              <a:gd name="connsiteX4" fmla="*/ 1116781 w 1266657"/>
              <a:gd name="connsiteY4" fmla="*/ 1194008 h 1266657"/>
              <a:gd name="connsiteX5" fmla="*/ 1194009 w 1266657"/>
              <a:gd name="connsiteY5" fmla="*/ 1116780 h 1266657"/>
              <a:gd name="connsiteX6" fmla="*/ 1194010 w 1266657"/>
              <a:gd name="connsiteY6" fmla="*/ 149877 h 1266657"/>
              <a:gd name="connsiteX7" fmla="*/ 1116782 w 1266657"/>
              <a:gd name="connsiteY7" fmla="*/ 72649 h 1266657"/>
              <a:gd name="connsiteX8" fmla="*/ 149879 w 1266657"/>
              <a:gd name="connsiteY8" fmla="*/ 72649 h 1266657"/>
              <a:gd name="connsiteX9" fmla="*/ 95270 w 1266657"/>
              <a:gd name="connsiteY9" fmla="*/ 95268 h 1266657"/>
              <a:gd name="connsiteX10" fmla="*/ 25551 w 1266657"/>
              <a:gd name="connsiteY10" fmla="*/ 25550 h 1266657"/>
              <a:gd name="connsiteX11" fmla="*/ 87235 w 1266657"/>
              <a:gd name="connsiteY11" fmla="*/ 0 h 1266657"/>
              <a:gd name="connsiteX12" fmla="*/ 1179422 w 1266657"/>
              <a:gd name="connsiteY12" fmla="*/ 0 h 1266657"/>
              <a:gd name="connsiteX13" fmla="*/ 1266657 w 1266657"/>
              <a:gd name="connsiteY13" fmla="*/ 87235 h 1266657"/>
              <a:gd name="connsiteX14" fmla="*/ 1266657 w 1266657"/>
              <a:gd name="connsiteY14" fmla="*/ 1179422 h 1266657"/>
              <a:gd name="connsiteX15" fmla="*/ 1179422 w 1266657"/>
              <a:gd name="connsiteY15" fmla="*/ 1266657 h 1266657"/>
              <a:gd name="connsiteX16" fmla="*/ 87235 w 1266657"/>
              <a:gd name="connsiteY16" fmla="*/ 1266657 h 1266657"/>
              <a:gd name="connsiteX17" fmla="*/ 0 w 1266657"/>
              <a:gd name="connsiteY17" fmla="*/ 1179422 h 1266657"/>
              <a:gd name="connsiteX18" fmla="*/ 0 w 1266657"/>
              <a:gd name="connsiteY18" fmla="*/ 87235 h 1266657"/>
              <a:gd name="connsiteX19" fmla="*/ 25551 w 1266657"/>
              <a:gd name="connsiteY19" fmla="*/ 25550 h 126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66657" h="1266657">
                <a:moveTo>
                  <a:pt x="95270" y="95268"/>
                </a:moveTo>
                <a:cubicBezTo>
                  <a:pt x="81294" y="109244"/>
                  <a:pt x="72651" y="128551"/>
                  <a:pt x="72650" y="149877"/>
                </a:cubicBezTo>
                <a:lnTo>
                  <a:pt x="72650" y="1116780"/>
                </a:lnTo>
                <a:cubicBezTo>
                  <a:pt x="72650" y="1159432"/>
                  <a:pt x="107227" y="1194008"/>
                  <a:pt x="149878" y="1194008"/>
                </a:cubicBezTo>
                <a:lnTo>
                  <a:pt x="1116781" y="1194008"/>
                </a:lnTo>
                <a:cubicBezTo>
                  <a:pt x="1159434" y="1194008"/>
                  <a:pt x="1194009" y="1159432"/>
                  <a:pt x="1194009" y="1116780"/>
                </a:cubicBezTo>
                <a:lnTo>
                  <a:pt x="1194010" y="149877"/>
                </a:lnTo>
                <a:cubicBezTo>
                  <a:pt x="1194009" y="107225"/>
                  <a:pt x="1159433" y="72649"/>
                  <a:pt x="1116782" y="72649"/>
                </a:cubicBezTo>
                <a:lnTo>
                  <a:pt x="149879" y="72649"/>
                </a:lnTo>
                <a:cubicBezTo>
                  <a:pt x="128552" y="72649"/>
                  <a:pt x="109246" y="81293"/>
                  <a:pt x="95270" y="95268"/>
                </a:cubicBezTo>
                <a:close/>
                <a:moveTo>
                  <a:pt x="25551" y="25550"/>
                </a:moveTo>
                <a:cubicBezTo>
                  <a:pt x="41337" y="9764"/>
                  <a:pt x="63146" y="0"/>
                  <a:pt x="87235" y="0"/>
                </a:cubicBezTo>
                <a:lnTo>
                  <a:pt x="1179422" y="0"/>
                </a:lnTo>
                <a:cubicBezTo>
                  <a:pt x="1227601" y="0"/>
                  <a:pt x="1266657" y="39057"/>
                  <a:pt x="1266657" y="87235"/>
                </a:cubicBezTo>
                <a:lnTo>
                  <a:pt x="1266657" y="1179422"/>
                </a:lnTo>
                <a:cubicBezTo>
                  <a:pt x="1266657" y="1227601"/>
                  <a:pt x="1227601" y="1266657"/>
                  <a:pt x="1179422" y="1266657"/>
                </a:cubicBezTo>
                <a:lnTo>
                  <a:pt x="87235" y="1266657"/>
                </a:lnTo>
                <a:cubicBezTo>
                  <a:pt x="39057" y="1266657"/>
                  <a:pt x="0" y="1227601"/>
                  <a:pt x="0" y="1179422"/>
                </a:cubicBezTo>
                <a:lnTo>
                  <a:pt x="0" y="87235"/>
                </a:lnTo>
                <a:cubicBezTo>
                  <a:pt x="0" y="63146"/>
                  <a:pt x="9764" y="41337"/>
                  <a:pt x="25551" y="25550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9" name="椭圆 30"/>
          <p:cNvSpPr/>
          <p:nvPr/>
        </p:nvSpPr>
        <p:spPr>
          <a:xfrm>
            <a:off x="623950" y="2914521"/>
            <a:ext cx="2524409" cy="1590152"/>
          </a:xfrm>
          <a:prstGeom prst="ellipse">
            <a:avLst/>
          </a:prstGeom>
          <a:solidFill>
            <a:srgbClr val="F4F9F5"/>
          </a:solidFill>
          <a:ln w="57150">
            <a:solidFill>
              <a:srgbClr val="4BB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0" name="文本框 31"/>
          <p:cNvSpPr txBox="1"/>
          <p:nvPr/>
        </p:nvSpPr>
        <p:spPr>
          <a:xfrm>
            <a:off x="2052576" y="2606304"/>
            <a:ext cx="6978689" cy="646331"/>
          </a:xfrm>
          <a:prstGeom prst="rect">
            <a:avLst/>
          </a:prstGeom>
          <a:solidFill>
            <a:srgbClr val="F4F9F5"/>
          </a:solidFill>
          <a:ln w="19050" cmpd="thickThin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</a:t>
            </a:r>
            <a:r>
              <a:rPr lang="en-US" altLang="zh-CN" sz="3600" b="1" dirty="0">
                <a:solidFill>
                  <a:srgbClr val="2D3868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smtClean="0">
                <a:solidFill>
                  <a:srgbClr val="0070C0"/>
                </a:soli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lt"/>
              </a:rPr>
              <a:t>KHÁI NIỆM HÔ HẤP TẾ BÀO</a:t>
            </a:r>
            <a:endParaRPr lang="zh-CN" altLang="en-US" sz="3600" b="1" dirty="0">
              <a:solidFill>
                <a:srgbClr val="0070C0"/>
              </a:soli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Times New Roman" panose="02020603050405020304" pitchFamily="18" charset="0"/>
              <a:ea typeface="方正正黑简体" panose="020000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250">
        <p:split orient="vert"/>
      </p:transition>
    </mc:Choice>
    <mc:Fallback>
      <p:transition spd="slow" advTm="325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8" name="Rounded Rectangle 7"/>
          <p:cNvSpPr/>
          <p:nvPr/>
        </p:nvSpPr>
        <p:spPr>
          <a:xfrm>
            <a:off x="0" y="616017"/>
            <a:ext cx="2697512" cy="70319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 QUẢN LẠNH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8216" y="650022"/>
            <a:ext cx="63388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22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59535" y="1428100"/>
            <a:ext cx="6555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hiệt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2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77994" y="2933456"/>
            <a:ext cx="3162297" cy="21622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4647809" y="2979966"/>
            <a:ext cx="3162297" cy="216229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30673" y="3046126"/>
            <a:ext cx="2642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 MÁT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53669" y="2998601"/>
            <a:ext cx="2642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 ĐÔNG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"/>
          <a:srcRect l="84443" t="9767"/>
          <a:stretch>
            <a:fillRect/>
          </a:stretch>
        </p:blipFill>
        <p:spPr>
          <a:xfrm>
            <a:off x="6826152" y="1943040"/>
            <a:ext cx="1015058" cy="945416"/>
          </a:xfrm>
          <a:custGeom>
            <a:avLst/>
            <a:gdLst>
              <a:gd name="connsiteX0" fmla="*/ 507529 w 1015058"/>
              <a:gd name="connsiteY0" fmla="*/ 0 h 945416"/>
              <a:gd name="connsiteX1" fmla="*/ 1015058 w 1015058"/>
              <a:gd name="connsiteY1" fmla="*/ 487915 h 945416"/>
              <a:gd name="connsiteX2" fmla="*/ 705083 w 1015058"/>
              <a:gd name="connsiteY2" fmla="*/ 937487 h 945416"/>
              <a:gd name="connsiteX3" fmla="*/ 678513 w 1015058"/>
              <a:gd name="connsiteY3" fmla="*/ 945416 h 945416"/>
              <a:gd name="connsiteX4" fmla="*/ 336545 w 1015058"/>
              <a:gd name="connsiteY4" fmla="*/ 945416 h 945416"/>
              <a:gd name="connsiteX5" fmla="*/ 309976 w 1015058"/>
              <a:gd name="connsiteY5" fmla="*/ 937487 h 945416"/>
              <a:gd name="connsiteX6" fmla="*/ 0 w 1015058"/>
              <a:gd name="connsiteY6" fmla="*/ 487915 h 945416"/>
              <a:gd name="connsiteX7" fmla="*/ 507529 w 1015058"/>
              <a:gd name="connsiteY7" fmla="*/ 0 h 945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5058" h="945416">
                <a:moveTo>
                  <a:pt x="507529" y="0"/>
                </a:moveTo>
                <a:cubicBezTo>
                  <a:pt x="787830" y="0"/>
                  <a:pt x="1015058" y="218447"/>
                  <a:pt x="1015058" y="487915"/>
                </a:cubicBezTo>
                <a:cubicBezTo>
                  <a:pt x="1015058" y="690016"/>
                  <a:pt x="887242" y="863418"/>
                  <a:pt x="705083" y="937487"/>
                </a:cubicBezTo>
                <a:lnTo>
                  <a:pt x="678513" y="945416"/>
                </a:lnTo>
                <a:lnTo>
                  <a:pt x="336545" y="945416"/>
                </a:lnTo>
                <a:lnTo>
                  <a:pt x="309976" y="937487"/>
                </a:lnTo>
                <a:cubicBezTo>
                  <a:pt x="127816" y="863418"/>
                  <a:pt x="0" y="690016"/>
                  <a:pt x="0" y="487915"/>
                </a:cubicBezTo>
                <a:cubicBezTo>
                  <a:pt x="0" y="218447"/>
                  <a:pt x="227228" y="0"/>
                  <a:pt x="507529" y="0"/>
                </a:cubicBezTo>
                <a:close/>
              </a:path>
            </a:pathLst>
          </a:cu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"/>
          <a:srcRect r="83215" b="1217"/>
          <a:stretch>
            <a:fillRect/>
          </a:stretch>
        </p:blipFill>
        <p:spPr>
          <a:xfrm>
            <a:off x="287799" y="1956733"/>
            <a:ext cx="1095134" cy="1034997"/>
          </a:xfrm>
          <a:custGeom>
            <a:avLst/>
            <a:gdLst>
              <a:gd name="connsiteX0" fmla="*/ 377872 w 1095134"/>
              <a:gd name="connsiteY0" fmla="*/ 0 h 1034997"/>
              <a:gd name="connsiteX1" fmla="*/ 717263 w 1095134"/>
              <a:gd name="connsiteY1" fmla="*/ 0 h 1034997"/>
              <a:gd name="connsiteX2" fmla="*/ 760705 w 1095134"/>
              <a:gd name="connsiteY2" fmla="*/ 13098 h 1034997"/>
              <a:gd name="connsiteX3" fmla="*/ 1095134 w 1095134"/>
              <a:gd name="connsiteY3" fmla="*/ 503150 h 1034997"/>
              <a:gd name="connsiteX4" fmla="*/ 547567 w 1095134"/>
              <a:gd name="connsiteY4" fmla="*/ 1034997 h 1034997"/>
              <a:gd name="connsiteX5" fmla="*/ 0 w 1095134"/>
              <a:gd name="connsiteY5" fmla="*/ 503150 h 1034997"/>
              <a:gd name="connsiteX6" fmla="*/ 334429 w 1095134"/>
              <a:gd name="connsiteY6" fmla="*/ 13098 h 103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5134" h="1034997">
                <a:moveTo>
                  <a:pt x="377872" y="0"/>
                </a:moveTo>
                <a:lnTo>
                  <a:pt x="717263" y="0"/>
                </a:lnTo>
                <a:lnTo>
                  <a:pt x="760705" y="13098"/>
                </a:lnTo>
                <a:cubicBezTo>
                  <a:pt x="957235" y="93837"/>
                  <a:pt x="1095134" y="282852"/>
                  <a:pt x="1095134" y="503150"/>
                </a:cubicBezTo>
                <a:cubicBezTo>
                  <a:pt x="1095134" y="796881"/>
                  <a:pt x="849980" y="1034997"/>
                  <a:pt x="547567" y="1034997"/>
                </a:cubicBezTo>
                <a:cubicBezTo>
                  <a:pt x="245154" y="1034997"/>
                  <a:pt x="0" y="796881"/>
                  <a:pt x="0" y="503150"/>
                </a:cubicBezTo>
                <a:cubicBezTo>
                  <a:pt x="0" y="282852"/>
                  <a:pt x="137899" y="93837"/>
                  <a:pt x="334429" y="13098"/>
                </a:cubicBezTo>
                <a:close/>
              </a:path>
            </a:pathLst>
          </a:cu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"/>
          <a:srcRect l="40855" t="15826" r="37630" b="11300"/>
          <a:stretch>
            <a:fillRect/>
          </a:stretch>
        </p:blipFill>
        <p:spPr>
          <a:xfrm>
            <a:off x="3367909" y="2202070"/>
            <a:ext cx="1403768" cy="763536"/>
          </a:xfrm>
          <a:custGeom>
            <a:avLst/>
            <a:gdLst>
              <a:gd name="connsiteX0" fmla="*/ 701884 w 1403768"/>
              <a:gd name="connsiteY0" fmla="*/ 0 h 763536"/>
              <a:gd name="connsiteX1" fmla="*/ 1403768 w 1403768"/>
              <a:gd name="connsiteY1" fmla="*/ 381768 h 763536"/>
              <a:gd name="connsiteX2" fmla="*/ 701884 w 1403768"/>
              <a:gd name="connsiteY2" fmla="*/ 763536 h 763536"/>
              <a:gd name="connsiteX3" fmla="*/ 0 w 1403768"/>
              <a:gd name="connsiteY3" fmla="*/ 381768 h 763536"/>
              <a:gd name="connsiteX4" fmla="*/ 701884 w 1403768"/>
              <a:gd name="connsiteY4" fmla="*/ 0 h 76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3768" h="763536">
                <a:moveTo>
                  <a:pt x="701884" y="0"/>
                </a:moveTo>
                <a:cubicBezTo>
                  <a:pt x="1089524" y="0"/>
                  <a:pt x="1403768" y="170923"/>
                  <a:pt x="1403768" y="381768"/>
                </a:cubicBezTo>
                <a:cubicBezTo>
                  <a:pt x="1403768" y="592613"/>
                  <a:pt x="1089524" y="763536"/>
                  <a:pt x="701884" y="763536"/>
                </a:cubicBezTo>
                <a:cubicBezTo>
                  <a:pt x="314244" y="763536"/>
                  <a:pt x="0" y="592613"/>
                  <a:pt x="0" y="381768"/>
                </a:cubicBezTo>
                <a:cubicBezTo>
                  <a:pt x="0" y="170923"/>
                  <a:pt x="314244" y="0"/>
                  <a:pt x="701884" y="0"/>
                </a:cubicBezTo>
                <a:close/>
              </a:path>
            </a:pathLst>
          </a:cu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"/>
          <a:srcRect l="63420" t="2858" r="15202" b="14415"/>
          <a:stretch>
            <a:fillRect/>
          </a:stretch>
        </p:blipFill>
        <p:spPr>
          <a:xfrm>
            <a:off x="5143572" y="2114430"/>
            <a:ext cx="1394848" cy="866776"/>
          </a:xfrm>
          <a:custGeom>
            <a:avLst/>
            <a:gdLst>
              <a:gd name="connsiteX0" fmla="*/ 697424 w 1394848"/>
              <a:gd name="connsiteY0" fmla="*/ 0 h 866776"/>
              <a:gd name="connsiteX1" fmla="*/ 1394848 w 1394848"/>
              <a:gd name="connsiteY1" fmla="*/ 433388 h 866776"/>
              <a:gd name="connsiteX2" fmla="*/ 697424 w 1394848"/>
              <a:gd name="connsiteY2" fmla="*/ 866776 h 866776"/>
              <a:gd name="connsiteX3" fmla="*/ 0 w 1394848"/>
              <a:gd name="connsiteY3" fmla="*/ 433388 h 866776"/>
              <a:gd name="connsiteX4" fmla="*/ 697424 w 1394848"/>
              <a:gd name="connsiteY4" fmla="*/ 0 h 86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4848" h="866776">
                <a:moveTo>
                  <a:pt x="697424" y="0"/>
                </a:moveTo>
                <a:cubicBezTo>
                  <a:pt x="1082601" y="0"/>
                  <a:pt x="1394848" y="194034"/>
                  <a:pt x="1394848" y="433388"/>
                </a:cubicBezTo>
                <a:cubicBezTo>
                  <a:pt x="1394848" y="672742"/>
                  <a:pt x="1082601" y="866776"/>
                  <a:pt x="697424" y="866776"/>
                </a:cubicBezTo>
                <a:cubicBezTo>
                  <a:pt x="312247" y="866776"/>
                  <a:pt x="0" y="672742"/>
                  <a:pt x="0" y="433388"/>
                </a:cubicBezTo>
                <a:cubicBezTo>
                  <a:pt x="0" y="194034"/>
                  <a:pt x="312247" y="0"/>
                  <a:pt x="697424" y="0"/>
                </a:cubicBezTo>
                <a:close/>
              </a:path>
            </a:pathLst>
          </a:cu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"/>
          <a:srcRect l="19912" t="3058" r="58235" b="4098"/>
          <a:stretch>
            <a:fillRect/>
          </a:stretch>
        </p:blipFill>
        <p:spPr>
          <a:xfrm>
            <a:off x="1363138" y="2087255"/>
            <a:ext cx="1425844" cy="972772"/>
          </a:xfrm>
          <a:custGeom>
            <a:avLst/>
            <a:gdLst>
              <a:gd name="connsiteX0" fmla="*/ 712922 w 1425844"/>
              <a:gd name="connsiteY0" fmla="*/ 0 h 972772"/>
              <a:gd name="connsiteX1" fmla="*/ 1425844 w 1425844"/>
              <a:gd name="connsiteY1" fmla="*/ 486386 h 972772"/>
              <a:gd name="connsiteX2" fmla="*/ 712922 w 1425844"/>
              <a:gd name="connsiteY2" fmla="*/ 972772 h 972772"/>
              <a:gd name="connsiteX3" fmla="*/ 0 w 1425844"/>
              <a:gd name="connsiteY3" fmla="*/ 486386 h 972772"/>
              <a:gd name="connsiteX4" fmla="*/ 712922 w 1425844"/>
              <a:gd name="connsiteY4" fmla="*/ 0 h 97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5844" h="972772">
                <a:moveTo>
                  <a:pt x="712922" y="0"/>
                </a:moveTo>
                <a:cubicBezTo>
                  <a:pt x="1106658" y="0"/>
                  <a:pt x="1425844" y="217762"/>
                  <a:pt x="1425844" y="486386"/>
                </a:cubicBezTo>
                <a:cubicBezTo>
                  <a:pt x="1425844" y="755010"/>
                  <a:pt x="1106658" y="972772"/>
                  <a:pt x="712922" y="972772"/>
                </a:cubicBezTo>
                <a:cubicBezTo>
                  <a:pt x="319186" y="972772"/>
                  <a:pt x="0" y="755010"/>
                  <a:pt x="0" y="486386"/>
                </a:cubicBezTo>
                <a:cubicBezTo>
                  <a:pt x="0" y="217762"/>
                  <a:pt x="319186" y="0"/>
                  <a:pt x="712922" y="0"/>
                </a:cubicBezTo>
                <a:close/>
              </a:path>
            </a:pathLst>
          </a:cu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-2.34568E-6 L 0.01944 0.3216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16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93827E-7 L -0.20955 0.4077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86" y="2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48 0.04507 L -0.54392 0.3018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22" y="128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58025E-6 L 0.37587 0.2833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85" y="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556 L 0.11701 0.3543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51" y="174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/>
      <p:bldP spid="2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300" y="666465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8" name="Rounded Rectangle 7"/>
          <p:cNvSpPr/>
          <p:nvPr/>
        </p:nvSpPr>
        <p:spPr>
          <a:xfrm>
            <a:off x="0" y="616017"/>
            <a:ext cx="2697512" cy="70319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 QUẢN LẠNH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319212"/>
            <a:ext cx="8973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" y="2256819"/>
            <a:ext cx="8973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"/>
          <a:srcRect l="10251" t="5727" r="79746" b="71458"/>
          <a:stretch>
            <a:fillRect/>
          </a:stretch>
        </p:blipFill>
        <p:spPr>
          <a:xfrm>
            <a:off x="679762" y="3063225"/>
            <a:ext cx="1008003" cy="755511"/>
          </a:xfrm>
          <a:custGeom>
            <a:avLst/>
            <a:gdLst>
              <a:gd name="connsiteX0" fmla="*/ 281519 w 745143"/>
              <a:gd name="connsiteY0" fmla="*/ 0 h 558494"/>
              <a:gd name="connsiteX1" fmla="*/ 745143 w 745143"/>
              <a:gd name="connsiteY1" fmla="*/ 419786 h 558494"/>
              <a:gd name="connsiteX2" fmla="*/ 0 w 745143"/>
              <a:gd name="connsiteY2" fmla="*/ 558494 h 55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5143" h="558494">
                <a:moveTo>
                  <a:pt x="281519" y="0"/>
                </a:moveTo>
                <a:lnTo>
                  <a:pt x="745143" y="419786"/>
                </a:lnTo>
                <a:lnTo>
                  <a:pt x="0" y="558494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"/>
          <a:srcRect l="77535" t="33947" r="5615" b="25260"/>
          <a:stretch>
            <a:fillRect/>
          </a:stretch>
        </p:blipFill>
        <p:spPr>
          <a:xfrm>
            <a:off x="7153668" y="4063128"/>
            <a:ext cx="1255121" cy="998589"/>
          </a:xfrm>
          <a:custGeom>
            <a:avLst/>
            <a:gdLst>
              <a:gd name="connsiteX0" fmla="*/ 166435 w 1255121"/>
              <a:gd name="connsiteY0" fmla="*/ 0 h 998589"/>
              <a:gd name="connsiteX1" fmla="*/ 1088686 w 1255121"/>
              <a:gd name="connsiteY1" fmla="*/ 0 h 998589"/>
              <a:gd name="connsiteX2" fmla="*/ 1255121 w 1255121"/>
              <a:gd name="connsiteY2" fmla="*/ 166435 h 998589"/>
              <a:gd name="connsiteX3" fmla="*/ 1255121 w 1255121"/>
              <a:gd name="connsiteY3" fmla="*/ 832154 h 998589"/>
              <a:gd name="connsiteX4" fmla="*/ 1088686 w 1255121"/>
              <a:gd name="connsiteY4" fmla="*/ 998589 h 998589"/>
              <a:gd name="connsiteX5" fmla="*/ 166435 w 1255121"/>
              <a:gd name="connsiteY5" fmla="*/ 998589 h 998589"/>
              <a:gd name="connsiteX6" fmla="*/ 0 w 1255121"/>
              <a:gd name="connsiteY6" fmla="*/ 832154 h 998589"/>
              <a:gd name="connsiteX7" fmla="*/ 0 w 1255121"/>
              <a:gd name="connsiteY7" fmla="*/ 166435 h 998589"/>
              <a:gd name="connsiteX8" fmla="*/ 166435 w 1255121"/>
              <a:gd name="connsiteY8" fmla="*/ 0 h 998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5121" h="998589">
                <a:moveTo>
                  <a:pt x="166435" y="0"/>
                </a:moveTo>
                <a:lnTo>
                  <a:pt x="1088686" y="0"/>
                </a:lnTo>
                <a:cubicBezTo>
                  <a:pt x="1180606" y="0"/>
                  <a:pt x="1255121" y="74515"/>
                  <a:pt x="1255121" y="166435"/>
                </a:cubicBezTo>
                <a:lnTo>
                  <a:pt x="1255121" y="832154"/>
                </a:lnTo>
                <a:cubicBezTo>
                  <a:pt x="1255121" y="924074"/>
                  <a:pt x="1180606" y="998589"/>
                  <a:pt x="1088686" y="998589"/>
                </a:cubicBezTo>
                <a:lnTo>
                  <a:pt x="166435" y="998589"/>
                </a:lnTo>
                <a:cubicBezTo>
                  <a:pt x="74515" y="998589"/>
                  <a:pt x="0" y="924074"/>
                  <a:pt x="0" y="832154"/>
                </a:cubicBezTo>
                <a:lnTo>
                  <a:pt x="0" y="166435"/>
                </a:lnTo>
                <a:cubicBezTo>
                  <a:pt x="0" y="74515"/>
                  <a:pt x="74515" y="0"/>
                  <a:pt x="166435" y="0"/>
                </a:cubicBezTo>
                <a:close/>
              </a:path>
            </a:pathLst>
          </a:cu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"/>
          <a:srcRect l="53017" t="33947" r="30753" b="26623"/>
          <a:stretch>
            <a:fillRect/>
          </a:stretch>
        </p:blipFill>
        <p:spPr>
          <a:xfrm>
            <a:off x="4913368" y="4046271"/>
            <a:ext cx="1208868" cy="965228"/>
          </a:xfrm>
          <a:custGeom>
            <a:avLst/>
            <a:gdLst>
              <a:gd name="connsiteX0" fmla="*/ 160875 w 1208868"/>
              <a:gd name="connsiteY0" fmla="*/ 0 h 965228"/>
              <a:gd name="connsiteX1" fmla="*/ 1047993 w 1208868"/>
              <a:gd name="connsiteY1" fmla="*/ 0 h 965228"/>
              <a:gd name="connsiteX2" fmla="*/ 1208868 w 1208868"/>
              <a:gd name="connsiteY2" fmla="*/ 160875 h 965228"/>
              <a:gd name="connsiteX3" fmla="*/ 1208868 w 1208868"/>
              <a:gd name="connsiteY3" fmla="*/ 804353 h 965228"/>
              <a:gd name="connsiteX4" fmla="*/ 1047993 w 1208868"/>
              <a:gd name="connsiteY4" fmla="*/ 965228 h 965228"/>
              <a:gd name="connsiteX5" fmla="*/ 160875 w 1208868"/>
              <a:gd name="connsiteY5" fmla="*/ 965228 h 965228"/>
              <a:gd name="connsiteX6" fmla="*/ 0 w 1208868"/>
              <a:gd name="connsiteY6" fmla="*/ 804353 h 965228"/>
              <a:gd name="connsiteX7" fmla="*/ 0 w 1208868"/>
              <a:gd name="connsiteY7" fmla="*/ 160875 h 965228"/>
              <a:gd name="connsiteX8" fmla="*/ 160875 w 1208868"/>
              <a:gd name="connsiteY8" fmla="*/ 0 h 965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8868" h="965228">
                <a:moveTo>
                  <a:pt x="160875" y="0"/>
                </a:moveTo>
                <a:lnTo>
                  <a:pt x="1047993" y="0"/>
                </a:lnTo>
                <a:cubicBezTo>
                  <a:pt x="1136842" y="0"/>
                  <a:pt x="1208868" y="72026"/>
                  <a:pt x="1208868" y="160875"/>
                </a:cubicBezTo>
                <a:lnTo>
                  <a:pt x="1208868" y="804353"/>
                </a:lnTo>
                <a:cubicBezTo>
                  <a:pt x="1208868" y="893202"/>
                  <a:pt x="1136842" y="965228"/>
                  <a:pt x="1047993" y="965228"/>
                </a:cubicBezTo>
                <a:lnTo>
                  <a:pt x="160875" y="965228"/>
                </a:lnTo>
                <a:cubicBezTo>
                  <a:pt x="72026" y="965228"/>
                  <a:pt x="0" y="893202"/>
                  <a:pt x="0" y="804353"/>
                </a:cubicBezTo>
                <a:lnTo>
                  <a:pt x="0" y="160875"/>
                </a:lnTo>
                <a:cubicBezTo>
                  <a:pt x="0" y="72026"/>
                  <a:pt x="72026" y="0"/>
                  <a:pt x="160875" y="0"/>
                </a:cubicBezTo>
                <a:close/>
              </a:path>
            </a:pathLst>
          </a:cu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"/>
          <a:srcRect l="28707" t="35893" r="54092" b="25862"/>
          <a:stretch>
            <a:fillRect/>
          </a:stretch>
        </p:blipFill>
        <p:spPr>
          <a:xfrm>
            <a:off x="2728829" y="4092946"/>
            <a:ext cx="1281193" cy="1028435"/>
          </a:xfrm>
          <a:custGeom>
            <a:avLst/>
            <a:gdLst>
              <a:gd name="connsiteX0" fmla="*/ 156040 w 1281193"/>
              <a:gd name="connsiteY0" fmla="*/ 0 h 936223"/>
              <a:gd name="connsiteX1" fmla="*/ 1125153 w 1281193"/>
              <a:gd name="connsiteY1" fmla="*/ 0 h 936223"/>
              <a:gd name="connsiteX2" fmla="*/ 1281193 w 1281193"/>
              <a:gd name="connsiteY2" fmla="*/ 156040 h 936223"/>
              <a:gd name="connsiteX3" fmla="*/ 1281193 w 1281193"/>
              <a:gd name="connsiteY3" fmla="*/ 780183 h 936223"/>
              <a:gd name="connsiteX4" fmla="*/ 1125153 w 1281193"/>
              <a:gd name="connsiteY4" fmla="*/ 936223 h 936223"/>
              <a:gd name="connsiteX5" fmla="*/ 156040 w 1281193"/>
              <a:gd name="connsiteY5" fmla="*/ 936223 h 936223"/>
              <a:gd name="connsiteX6" fmla="*/ 0 w 1281193"/>
              <a:gd name="connsiteY6" fmla="*/ 780183 h 936223"/>
              <a:gd name="connsiteX7" fmla="*/ 0 w 1281193"/>
              <a:gd name="connsiteY7" fmla="*/ 156040 h 936223"/>
              <a:gd name="connsiteX8" fmla="*/ 156040 w 1281193"/>
              <a:gd name="connsiteY8" fmla="*/ 0 h 936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1193" h="936223">
                <a:moveTo>
                  <a:pt x="156040" y="0"/>
                </a:moveTo>
                <a:lnTo>
                  <a:pt x="1125153" y="0"/>
                </a:lnTo>
                <a:cubicBezTo>
                  <a:pt x="1211332" y="0"/>
                  <a:pt x="1281193" y="69861"/>
                  <a:pt x="1281193" y="156040"/>
                </a:cubicBezTo>
                <a:lnTo>
                  <a:pt x="1281193" y="780183"/>
                </a:lnTo>
                <a:cubicBezTo>
                  <a:pt x="1281193" y="866362"/>
                  <a:pt x="1211332" y="936223"/>
                  <a:pt x="1125153" y="936223"/>
                </a:cubicBezTo>
                <a:lnTo>
                  <a:pt x="156040" y="936223"/>
                </a:lnTo>
                <a:cubicBezTo>
                  <a:pt x="69861" y="936223"/>
                  <a:pt x="0" y="866362"/>
                  <a:pt x="0" y="780183"/>
                </a:cubicBezTo>
                <a:lnTo>
                  <a:pt x="0" y="156040"/>
                </a:lnTo>
                <a:cubicBezTo>
                  <a:pt x="0" y="69861"/>
                  <a:pt x="69861" y="0"/>
                  <a:pt x="156040" y="0"/>
                </a:cubicBezTo>
                <a:close/>
              </a:path>
            </a:pathLst>
          </a:cu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"/>
          <a:srcRect l="5438" t="31809" r="77500" b="24903"/>
          <a:stretch>
            <a:fillRect/>
          </a:stretch>
        </p:blipFill>
        <p:spPr>
          <a:xfrm>
            <a:off x="619847" y="3999057"/>
            <a:ext cx="1270861" cy="1059656"/>
          </a:xfrm>
          <a:custGeom>
            <a:avLst/>
            <a:gdLst>
              <a:gd name="connsiteX0" fmla="*/ 176613 w 1270861"/>
              <a:gd name="connsiteY0" fmla="*/ 0 h 1059656"/>
              <a:gd name="connsiteX1" fmla="*/ 1094248 w 1270861"/>
              <a:gd name="connsiteY1" fmla="*/ 0 h 1059656"/>
              <a:gd name="connsiteX2" fmla="*/ 1270861 w 1270861"/>
              <a:gd name="connsiteY2" fmla="*/ 176613 h 1059656"/>
              <a:gd name="connsiteX3" fmla="*/ 1270861 w 1270861"/>
              <a:gd name="connsiteY3" fmla="*/ 883043 h 1059656"/>
              <a:gd name="connsiteX4" fmla="*/ 1094248 w 1270861"/>
              <a:gd name="connsiteY4" fmla="*/ 1059656 h 1059656"/>
              <a:gd name="connsiteX5" fmla="*/ 176613 w 1270861"/>
              <a:gd name="connsiteY5" fmla="*/ 1059656 h 1059656"/>
              <a:gd name="connsiteX6" fmla="*/ 0 w 1270861"/>
              <a:gd name="connsiteY6" fmla="*/ 883043 h 1059656"/>
              <a:gd name="connsiteX7" fmla="*/ 0 w 1270861"/>
              <a:gd name="connsiteY7" fmla="*/ 176613 h 1059656"/>
              <a:gd name="connsiteX8" fmla="*/ 176613 w 1270861"/>
              <a:gd name="connsiteY8" fmla="*/ 0 h 1059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0861" h="1059656">
                <a:moveTo>
                  <a:pt x="176613" y="0"/>
                </a:moveTo>
                <a:lnTo>
                  <a:pt x="1094248" y="0"/>
                </a:lnTo>
                <a:cubicBezTo>
                  <a:pt x="1191789" y="0"/>
                  <a:pt x="1270861" y="79072"/>
                  <a:pt x="1270861" y="176613"/>
                </a:cubicBezTo>
                <a:lnTo>
                  <a:pt x="1270861" y="883043"/>
                </a:lnTo>
                <a:cubicBezTo>
                  <a:pt x="1270861" y="980584"/>
                  <a:pt x="1191789" y="1059656"/>
                  <a:pt x="1094248" y="1059656"/>
                </a:cubicBezTo>
                <a:lnTo>
                  <a:pt x="176613" y="1059656"/>
                </a:lnTo>
                <a:cubicBezTo>
                  <a:pt x="79072" y="1059656"/>
                  <a:pt x="0" y="980584"/>
                  <a:pt x="0" y="883043"/>
                </a:cubicBezTo>
                <a:lnTo>
                  <a:pt x="0" y="176613"/>
                </a:lnTo>
                <a:cubicBezTo>
                  <a:pt x="0" y="79072"/>
                  <a:pt x="79072" y="0"/>
                  <a:pt x="176613" y="0"/>
                </a:cubicBezTo>
                <a:close/>
              </a:path>
            </a:pathLst>
          </a:custGeom>
        </p:spPr>
      </p:pic>
      <p:sp>
        <p:nvSpPr>
          <p:cNvPr id="26" name="TextBox 25"/>
          <p:cNvSpPr txBox="1"/>
          <p:nvPr/>
        </p:nvSpPr>
        <p:spPr>
          <a:xfrm>
            <a:off x="1555724" y="3213288"/>
            <a:ext cx="7092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1983351" y="4497019"/>
            <a:ext cx="651014" cy="338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4073425" y="4497281"/>
            <a:ext cx="651014" cy="338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249042" y="4497281"/>
            <a:ext cx="651014" cy="338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Rounded Rectangle 5"/>
          <p:cNvSpPr/>
          <p:nvPr/>
        </p:nvSpPr>
        <p:spPr>
          <a:xfrm>
            <a:off x="0" y="616017"/>
            <a:ext cx="2697512" cy="70319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 QUẢN KHÔ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2278" y="2975675"/>
            <a:ext cx="7439567" cy="21424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31921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057459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Rounded Rectangle 5"/>
          <p:cNvSpPr/>
          <p:nvPr/>
        </p:nvSpPr>
        <p:spPr>
          <a:xfrm>
            <a:off x="0" y="616017"/>
            <a:ext cx="2697512" cy="70319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 QUẢN KHÔ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31921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057459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8756" y="2647950"/>
            <a:ext cx="4476750" cy="249555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191932" y="3084163"/>
            <a:ext cx="3766088" cy="18288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Rounded Rectangle 5"/>
          <p:cNvSpPr/>
          <p:nvPr/>
        </p:nvSpPr>
        <p:spPr>
          <a:xfrm>
            <a:off x="0" y="616017"/>
            <a:ext cx="2697512" cy="70319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 QUẢN KHÔ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484" y="132006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484" y="2074128"/>
            <a:ext cx="9004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"/>
          <a:srcRect l="58730" t="21962" r="2192"/>
          <a:stretch>
            <a:fillRect/>
          </a:stretch>
        </p:blipFill>
        <p:spPr>
          <a:xfrm>
            <a:off x="5977746" y="3383522"/>
            <a:ext cx="2717208" cy="1746788"/>
          </a:xfrm>
          <a:custGeom>
            <a:avLst/>
            <a:gdLst>
              <a:gd name="connsiteX0" fmla="*/ 1358604 w 2717208"/>
              <a:gd name="connsiteY0" fmla="*/ 0 h 1746788"/>
              <a:gd name="connsiteX1" fmla="*/ 2717208 w 2717208"/>
              <a:gd name="connsiteY1" fmla="*/ 873394 h 1746788"/>
              <a:gd name="connsiteX2" fmla="*/ 1358604 w 2717208"/>
              <a:gd name="connsiteY2" fmla="*/ 1746788 h 1746788"/>
              <a:gd name="connsiteX3" fmla="*/ 0 w 2717208"/>
              <a:gd name="connsiteY3" fmla="*/ 873394 h 1746788"/>
              <a:gd name="connsiteX4" fmla="*/ 1358604 w 2717208"/>
              <a:gd name="connsiteY4" fmla="*/ 0 h 174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7208" h="1746788">
                <a:moveTo>
                  <a:pt x="1358604" y="0"/>
                </a:moveTo>
                <a:cubicBezTo>
                  <a:pt x="2108940" y="0"/>
                  <a:pt x="2717208" y="391032"/>
                  <a:pt x="2717208" y="873394"/>
                </a:cubicBezTo>
                <a:cubicBezTo>
                  <a:pt x="2717208" y="1355756"/>
                  <a:pt x="2108940" y="1746788"/>
                  <a:pt x="1358604" y="1746788"/>
                </a:cubicBezTo>
                <a:cubicBezTo>
                  <a:pt x="608268" y="1746788"/>
                  <a:pt x="0" y="1355756"/>
                  <a:pt x="0" y="873394"/>
                </a:cubicBezTo>
                <a:cubicBezTo>
                  <a:pt x="0" y="391032"/>
                  <a:pt x="608268" y="0"/>
                  <a:pt x="1358604" y="0"/>
                </a:cubicBezTo>
                <a:close/>
              </a:path>
            </a:pathLst>
          </a:cu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"/>
          <a:srcRect l="29791" t="17021" r="43239" b="6387"/>
          <a:stretch>
            <a:fillRect/>
          </a:stretch>
        </p:blipFill>
        <p:spPr>
          <a:xfrm>
            <a:off x="3704093" y="3166988"/>
            <a:ext cx="1875296" cy="1714420"/>
          </a:xfrm>
          <a:custGeom>
            <a:avLst/>
            <a:gdLst>
              <a:gd name="connsiteX0" fmla="*/ 937648 w 1875296"/>
              <a:gd name="connsiteY0" fmla="*/ 0 h 1714420"/>
              <a:gd name="connsiteX1" fmla="*/ 1875296 w 1875296"/>
              <a:gd name="connsiteY1" fmla="*/ 857210 h 1714420"/>
              <a:gd name="connsiteX2" fmla="*/ 937648 w 1875296"/>
              <a:gd name="connsiteY2" fmla="*/ 1714420 h 1714420"/>
              <a:gd name="connsiteX3" fmla="*/ 0 w 1875296"/>
              <a:gd name="connsiteY3" fmla="*/ 857210 h 1714420"/>
              <a:gd name="connsiteX4" fmla="*/ 937648 w 1875296"/>
              <a:gd name="connsiteY4" fmla="*/ 0 h 171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5296" h="1714420">
                <a:moveTo>
                  <a:pt x="937648" y="0"/>
                </a:moveTo>
                <a:cubicBezTo>
                  <a:pt x="1455497" y="0"/>
                  <a:pt x="1875296" y="383786"/>
                  <a:pt x="1875296" y="857210"/>
                </a:cubicBezTo>
                <a:cubicBezTo>
                  <a:pt x="1875296" y="1330634"/>
                  <a:pt x="1455497" y="1714420"/>
                  <a:pt x="937648" y="1714420"/>
                </a:cubicBezTo>
                <a:cubicBezTo>
                  <a:pt x="419799" y="1714420"/>
                  <a:pt x="0" y="1330634"/>
                  <a:pt x="0" y="857210"/>
                </a:cubicBezTo>
                <a:cubicBezTo>
                  <a:pt x="0" y="383786"/>
                  <a:pt x="419799" y="0"/>
                  <a:pt x="937648" y="0"/>
                </a:cubicBezTo>
                <a:close/>
              </a:path>
            </a:pathLst>
          </a:cu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"/>
          <a:srcRect t="7652" r="69949" b="6809"/>
          <a:stretch>
            <a:fillRect/>
          </a:stretch>
        </p:blipFill>
        <p:spPr>
          <a:xfrm>
            <a:off x="830532" y="3066855"/>
            <a:ext cx="2089528" cy="1914686"/>
          </a:xfrm>
          <a:custGeom>
            <a:avLst/>
            <a:gdLst>
              <a:gd name="connsiteX0" fmla="*/ 1044764 w 2089528"/>
              <a:gd name="connsiteY0" fmla="*/ 0 h 1914686"/>
              <a:gd name="connsiteX1" fmla="*/ 2089528 w 2089528"/>
              <a:gd name="connsiteY1" fmla="*/ 957343 h 1914686"/>
              <a:gd name="connsiteX2" fmla="*/ 1044764 w 2089528"/>
              <a:gd name="connsiteY2" fmla="*/ 1914686 h 1914686"/>
              <a:gd name="connsiteX3" fmla="*/ 0 w 2089528"/>
              <a:gd name="connsiteY3" fmla="*/ 957343 h 1914686"/>
              <a:gd name="connsiteX4" fmla="*/ 1044764 w 2089528"/>
              <a:gd name="connsiteY4" fmla="*/ 0 h 1914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9528" h="1914686">
                <a:moveTo>
                  <a:pt x="1044764" y="0"/>
                </a:moveTo>
                <a:cubicBezTo>
                  <a:pt x="1621771" y="0"/>
                  <a:pt x="2089528" y="428617"/>
                  <a:pt x="2089528" y="957343"/>
                </a:cubicBezTo>
                <a:cubicBezTo>
                  <a:pt x="2089528" y="1486069"/>
                  <a:pt x="1621771" y="1914686"/>
                  <a:pt x="1044764" y="1914686"/>
                </a:cubicBezTo>
                <a:cubicBezTo>
                  <a:pt x="467757" y="1914686"/>
                  <a:pt x="0" y="1486069"/>
                  <a:pt x="0" y="957343"/>
                </a:cubicBezTo>
                <a:cubicBezTo>
                  <a:pt x="0" y="428617"/>
                  <a:pt x="467757" y="0"/>
                  <a:pt x="1044764" y="0"/>
                </a:cubicBezTo>
                <a:close/>
              </a:path>
            </a:pathLst>
          </a:cu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7" name="Rounded Rectangle 6"/>
          <p:cNvSpPr/>
          <p:nvPr/>
        </p:nvSpPr>
        <p:spPr>
          <a:xfrm>
            <a:off x="-1" y="633413"/>
            <a:ext cx="8292703" cy="57545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"/>
          <a:srcRect l="13265" t="4594" r="11807" b="7800"/>
          <a:stretch>
            <a:fillRect/>
          </a:stretch>
        </p:blipFill>
        <p:spPr>
          <a:xfrm>
            <a:off x="4029559" y="1857859"/>
            <a:ext cx="5114441" cy="32856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0478" y="1226223"/>
            <a:ext cx="4401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478" y="2057220"/>
            <a:ext cx="4401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0478" y="3231029"/>
            <a:ext cx="44015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Rounded Rectangle 5"/>
          <p:cNvSpPr/>
          <p:nvPr/>
        </p:nvSpPr>
        <p:spPr>
          <a:xfrm>
            <a:off x="-1" y="633413"/>
            <a:ext cx="8292703" cy="57545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7280" y="1393031"/>
            <a:ext cx="4936720" cy="37504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260" y="1918960"/>
            <a:ext cx="3587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8" name="TextBox 7"/>
          <p:cNvSpPr txBox="1"/>
          <p:nvPr/>
        </p:nvSpPr>
        <p:spPr>
          <a:xfrm>
            <a:off x="0" y="633412"/>
            <a:ext cx="8942522" cy="10905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399" y="541600"/>
            <a:ext cx="7113723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545465" algn="l"/>
              </a:tabLs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lương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4" descr="IMG41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389" y="1337413"/>
            <a:ext cx="1066800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271220" y="2077312"/>
            <a:ext cx="8253655" cy="27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51752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giảm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cường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nhằm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tăng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lương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lương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lạnh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nồng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carbon dioxide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nồng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oxygen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thấp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b="1" dirty="0">
              <a:solidFill>
                <a:srgbClr val="4472C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100739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00739" y="2179570"/>
            <a:ext cx="8942522" cy="10905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5138" y="2087758"/>
            <a:ext cx="7113723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545465" algn="l"/>
              </a:tabLst>
            </a:pP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khỏe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387458" y="781050"/>
            <a:ext cx="8756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458" y="1685866"/>
            <a:ext cx="8756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9966" y="2691219"/>
            <a:ext cx="8524067" cy="102288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8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smtClean="0">
                <a:solidFill>
                  <a:srgbClr val="FFFFFF"/>
                </a:solidFill>
              </a:rPr>
              <a:t>I. KHÁI NIỆM HÔ HẤP TẾ BÀO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933" y="633412"/>
            <a:ext cx="6924068" cy="46577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84"/>
          <a:stretch>
            <a:fillRect/>
          </a:stretch>
        </p:blipFill>
        <p:spPr>
          <a:xfrm>
            <a:off x="-1" y="402070"/>
            <a:ext cx="2242159" cy="1701293"/>
          </a:xfrm>
          <a:prstGeom prst="rect">
            <a:avLst/>
          </a:prstGeom>
        </p:spPr>
      </p:pic>
      <p:pic>
        <p:nvPicPr>
          <p:cNvPr id="3" name="HÔ HẤP TẾ BÀO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17523" y="864754"/>
            <a:ext cx="6489895" cy="32058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225" y="2103363"/>
            <a:ext cx="22199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video,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(3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2" name="BẢO VỆ SỨC KHỎE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54244" y="707231"/>
            <a:ext cx="9035512" cy="4436269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240222" y="809227"/>
            <a:ext cx="86635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222" y="1799074"/>
            <a:ext cx="86635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hụt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oxygen.</a:t>
            </a:r>
            <a:endParaRPr lang="en-US" sz="28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0221" y="2788954"/>
            <a:ext cx="8663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0220" y="3395656"/>
            <a:ext cx="8663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8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0219" y="4109855"/>
            <a:ext cx="86635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1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2400" b="1" dirty="0" smtClean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 smtClean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hụt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oxygen.</a:t>
            </a:r>
            <a:endParaRPr lang="en-US" sz="2400" b="1" dirty="0" smtClean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400" b="1" dirty="0" smtClean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 smtClean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rgbClr val="FFFFFF"/>
                </a:solidFill>
              </a:rPr>
              <a:t>IV. VẬN DỤNG HIỂU BIẾT VỀ HÔ HẤP TẾ </a:t>
            </a:r>
            <a:r>
              <a:rPr lang="en-US" sz="2400" b="1" dirty="0" smtClean="0">
                <a:solidFill>
                  <a:srgbClr val="FFFFFF"/>
                </a:solidFill>
              </a:rPr>
              <a:t>BÀO </a:t>
            </a:r>
            <a:r>
              <a:rPr lang="en-US" sz="2400" b="1" dirty="0" smtClean="0">
                <a:solidFill>
                  <a:srgbClr val="FFFFFF"/>
                </a:solidFill>
              </a:rPr>
              <a:t>TRONG THỰC TIỄN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00739" y="633412"/>
            <a:ext cx="8942522" cy="10905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5138" y="541600"/>
            <a:ext cx="7113723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545465" algn="l"/>
              </a:tabLst>
            </a:pP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khỏe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4" descr="IMG41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460" y="968375"/>
            <a:ext cx="1066800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5567047" y="984706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3" name="圆角矩形 2"/>
          <p:cNvSpPr/>
          <p:nvPr/>
        </p:nvSpPr>
        <p:spPr>
          <a:xfrm rot="2700000">
            <a:off x="6111337" y="178489"/>
            <a:ext cx="565097" cy="565097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2893219" y="-1069182"/>
            <a:ext cx="1120379" cy="1120379"/>
            <a:chOff x="3700441" y="1274408"/>
            <a:chExt cx="1646508" cy="1646508"/>
          </a:xfrm>
        </p:grpSpPr>
        <p:sp>
          <p:nvSpPr>
            <p:cNvPr id="6" name="圆角矩形 5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 bwMode="auto">
          <a:xfrm>
            <a:off x="3921919" y="-50007"/>
            <a:ext cx="1120379" cy="1120379"/>
            <a:chOff x="3700441" y="1274408"/>
            <a:chExt cx="1646508" cy="1646508"/>
          </a:xfrm>
        </p:grpSpPr>
        <p:sp>
          <p:nvSpPr>
            <p:cNvPr id="9" name="圆角矩形 8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 bwMode="auto">
          <a:xfrm>
            <a:off x="2969419" y="953691"/>
            <a:ext cx="1120379" cy="1121569"/>
            <a:chOff x="3700441" y="1274408"/>
            <a:chExt cx="1646508" cy="1646508"/>
          </a:xfrm>
        </p:grpSpPr>
        <p:sp>
          <p:nvSpPr>
            <p:cNvPr id="12" name="圆角矩形 11"/>
            <p:cNvSpPr/>
            <p:nvPr/>
          </p:nvSpPr>
          <p:spPr>
            <a:xfrm rot="2700000">
              <a:off x="3700440" y="1274409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 bwMode="auto">
          <a:xfrm>
            <a:off x="4805363" y="-1488281"/>
            <a:ext cx="1725216" cy="1725216"/>
            <a:chOff x="3700441" y="1274408"/>
            <a:chExt cx="1646508" cy="1646508"/>
          </a:xfrm>
        </p:grpSpPr>
        <p:sp>
          <p:nvSpPr>
            <p:cNvPr id="15" name="圆角矩形 14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 bwMode="auto">
          <a:xfrm>
            <a:off x="1774032" y="-160734"/>
            <a:ext cx="1327547" cy="1327547"/>
            <a:chOff x="3700441" y="1274408"/>
            <a:chExt cx="1646508" cy="1646508"/>
          </a:xfrm>
        </p:grpSpPr>
        <p:sp>
          <p:nvSpPr>
            <p:cNvPr id="18" name="圆角矩形 17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 bwMode="auto">
          <a:xfrm>
            <a:off x="6098381" y="400050"/>
            <a:ext cx="590550" cy="590550"/>
            <a:chOff x="3700441" y="1274408"/>
            <a:chExt cx="1646508" cy="1646508"/>
          </a:xfrm>
        </p:grpSpPr>
        <p:sp>
          <p:nvSpPr>
            <p:cNvPr id="21" name="圆角矩形 20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rgbClr val="A6315B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sp>
        <p:nvSpPr>
          <p:cNvPr id="26" name="圆角矩形 25"/>
          <p:cNvSpPr/>
          <p:nvPr/>
        </p:nvSpPr>
        <p:spPr>
          <a:xfrm rot="2700000">
            <a:off x="4583432" y="1050911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7" name="任意多边形 26"/>
          <p:cNvSpPr/>
          <p:nvPr/>
        </p:nvSpPr>
        <p:spPr>
          <a:xfrm rot="2700000">
            <a:off x="5116116" y="871537"/>
            <a:ext cx="862013" cy="862013"/>
          </a:xfrm>
          <a:custGeom>
            <a:avLst/>
            <a:gdLst>
              <a:gd name="connsiteX0" fmla="*/ 95270 w 1266657"/>
              <a:gd name="connsiteY0" fmla="*/ 95268 h 1266657"/>
              <a:gd name="connsiteX1" fmla="*/ 72650 w 1266657"/>
              <a:gd name="connsiteY1" fmla="*/ 149877 h 1266657"/>
              <a:gd name="connsiteX2" fmla="*/ 72650 w 1266657"/>
              <a:gd name="connsiteY2" fmla="*/ 1116780 h 1266657"/>
              <a:gd name="connsiteX3" fmla="*/ 149878 w 1266657"/>
              <a:gd name="connsiteY3" fmla="*/ 1194008 h 1266657"/>
              <a:gd name="connsiteX4" fmla="*/ 1116781 w 1266657"/>
              <a:gd name="connsiteY4" fmla="*/ 1194008 h 1266657"/>
              <a:gd name="connsiteX5" fmla="*/ 1194009 w 1266657"/>
              <a:gd name="connsiteY5" fmla="*/ 1116780 h 1266657"/>
              <a:gd name="connsiteX6" fmla="*/ 1194010 w 1266657"/>
              <a:gd name="connsiteY6" fmla="*/ 149877 h 1266657"/>
              <a:gd name="connsiteX7" fmla="*/ 1116782 w 1266657"/>
              <a:gd name="connsiteY7" fmla="*/ 72649 h 1266657"/>
              <a:gd name="connsiteX8" fmla="*/ 149879 w 1266657"/>
              <a:gd name="connsiteY8" fmla="*/ 72649 h 1266657"/>
              <a:gd name="connsiteX9" fmla="*/ 95270 w 1266657"/>
              <a:gd name="connsiteY9" fmla="*/ 95268 h 1266657"/>
              <a:gd name="connsiteX10" fmla="*/ 25551 w 1266657"/>
              <a:gd name="connsiteY10" fmla="*/ 25550 h 1266657"/>
              <a:gd name="connsiteX11" fmla="*/ 87235 w 1266657"/>
              <a:gd name="connsiteY11" fmla="*/ 0 h 1266657"/>
              <a:gd name="connsiteX12" fmla="*/ 1179422 w 1266657"/>
              <a:gd name="connsiteY12" fmla="*/ 0 h 1266657"/>
              <a:gd name="connsiteX13" fmla="*/ 1266657 w 1266657"/>
              <a:gd name="connsiteY13" fmla="*/ 87235 h 1266657"/>
              <a:gd name="connsiteX14" fmla="*/ 1266657 w 1266657"/>
              <a:gd name="connsiteY14" fmla="*/ 1179422 h 1266657"/>
              <a:gd name="connsiteX15" fmla="*/ 1179422 w 1266657"/>
              <a:gd name="connsiteY15" fmla="*/ 1266657 h 1266657"/>
              <a:gd name="connsiteX16" fmla="*/ 87235 w 1266657"/>
              <a:gd name="connsiteY16" fmla="*/ 1266657 h 1266657"/>
              <a:gd name="connsiteX17" fmla="*/ 0 w 1266657"/>
              <a:gd name="connsiteY17" fmla="*/ 1179422 h 1266657"/>
              <a:gd name="connsiteX18" fmla="*/ 0 w 1266657"/>
              <a:gd name="connsiteY18" fmla="*/ 87235 h 1266657"/>
              <a:gd name="connsiteX19" fmla="*/ 25551 w 1266657"/>
              <a:gd name="connsiteY19" fmla="*/ 25550 h 126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66657" h="1266657">
                <a:moveTo>
                  <a:pt x="95270" y="95268"/>
                </a:moveTo>
                <a:cubicBezTo>
                  <a:pt x="81294" y="109244"/>
                  <a:pt x="72651" y="128551"/>
                  <a:pt x="72650" y="149877"/>
                </a:cubicBezTo>
                <a:lnTo>
                  <a:pt x="72650" y="1116780"/>
                </a:lnTo>
                <a:cubicBezTo>
                  <a:pt x="72650" y="1159432"/>
                  <a:pt x="107227" y="1194008"/>
                  <a:pt x="149878" y="1194008"/>
                </a:cubicBezTo>
                <a:lnTo>
                  <a:pt x="1116781" y="1194008"/>
                </a:lnTo>
                <a:cubicBezTo>
                  <a:pt x="1159434" y="1194008"/>
                  <a:pt x="1194009" y="1159432"/>
                  <a:pt x="1194009" y="1116780"/>
                </a:cubicBezTo>
                <a:lnTo>
                  <a:pt x="1194010" y="149877"/>
                </a:lnTo>
                <a:cubicBezTo>
                  <a:pt x="1194009" y="107225"/>
                  <a:pt x="1159433" y="72649"/>
                  <a:pt x="1116782" y="72649"/>
                </a:cubicBezTo>
                <a:lnTo>
                  <a:pt x="149879" y="72649"/>
                </a:lnTo>
                <a:cubicBezTo>
                  <a:pt x="128552" y="72649"/>
                  <a:pt x="109246" y="81293"/>
                  <a:pt x="95270" y="95268"/>
                </a:cubicBezTo>
                <a:close/>
                <a:moveTo>
                  <a:pt x="25551" y="25550"/>
                </a:moveTo>
                <a:cubicBezTo>
                  <a:pt x="41337" y="9764"/>
                  <a:pt x="63146" y="0"/>
                  <a:pt x="87235" y="0"/>
                </a:cubicBezTo>
                <a:lnTo>
                  <a:pt x="1179422" y="0"/>
                </a:lnTo>
                <a:cubicBezTo>
                  <a:pt x="1227601" y="0"/>
                  <a:pt x="1266657" y="39057"/>
                  <a:pt x="1266657" y="87235"/>
                </a:cubicBezTo>
                <a:lnTo>
                  <a:pt x="1266657" y="1179422"/>
                </a:lnTo>
                <a:cubicBezTo>
                  <a:pt x="1266657" y="1227601"/>
                  <a:pt x="1227601" y="1266657"/>
                  <a:pt x="1179422" y="1266657"/>
                </a:cubicBezTo>
                <a:lnTo>
                  <a:pt x="87235" y="1266657"/>
                </a:lnTo>
                <a:cubicBezTo>
                  <a:pt x="39057" y="1266657"/>
                  <a:pt x="0" y="1227601"/>
                  <a:pt x="0" y="1179422"/>
                </a:cubicBezTo>
                <a:lnTo>
                  <a:pt x="0" y="87235"/>
                </a:lnTo>
                <a:cubicBezTo>
                  <a:pt x="0" y="63146"/>
                  <a:pt x="9764" y="41337"/>
                  <a:pt x="25551" y="25550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9" name="椭圆 30"/>
          <p:cNvSpPr/>
          <p:nvPr/>
        </p:nvSpPr>
        <p:spPr>
          <a:xfrm>
            <a:off x="623950" y="2914521"/>
            <a:ext cx="2524409" cy="1590152"/>
          </a:xfrm>
          <a:prstGeom prst="ellipse">
            <a:avLst/>
          </a:prstGeom>
          <a:solidFill>
            <a:srgbClr val="F4F9F5"/>
          </a:solidFill>
          <a:ln w="57150">
            <a:solidFill>
              <a:srgbClr val="4BB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0" name="文本框 31"/>
          <p:cNvSpPr txBox="1"/>
          <p:nvPr/>
        </p:nvSpPr>
        <p:spPr>
          <a:xfrm>
            <a:off x="2052577" y="2606304"/>
            <a:ext cx="6261767" cy="1338828"/>
          </a:xfrm>
          <a:prstGeom prst="rect">
            <a:avLst/>
          </a:prstGeom>
          <a:solidFill>
            <a:srgbClr val="F4F9F5"/>
          </a:solidFill>
          <a:ln w="19050" cmpd="thickThin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en-US" altLang="zh-CN" sz="2250" dirty="0">
              <a:solidFill>
                <a:srgbClr val="50846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altLang="zh-CN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TÓM TẮT BÀI HỌC</a:t>
            </a:r>
            <a:endParaRPr lang="en-US" altLang="zh-CN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endParaRPr lang="en-US" altLang="zh-CN" sz="225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542">
        <p:split orient="vert"/>
      </p:transition>
    </mc:Choice>
    <mc:Fallback>
      <p:transition spd="slow" advTm="10542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桌子.png"/>
          <p:cNvPicPr>
            <a:picLocks noChangeAspect="1"/>
          </p:cNvPicPr>
          <p:nvPr/>
        </p:nvPicPr>
        <p:blipFill>
          <a:blip r:embed="rId1" cstate="print"/>
          <a:srcRect t="80530" r="40938"/>
          <a:stretch>
            <a:fillRect/>
          </a:stretch>
        </p:blipFill>
        <p:spPr>
          <a:xfrm>
            <a:off x="-36512" y="4046302"/>
            <a:ext cx="5120477" cy="1097199"/>
          </a:xfrm>
          <a:prstGeom prst="rect">
            <a:avLst/>
          </a:prstGeom>
        </p:spPr>
      </p:pic>
      <p:pic>
        <p:nvPicPr>
          <p:cNvPr id="4" name="图片 3" descr="书本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8636" y="3680461"/>
            <a:ext cx="1361474" cy="1163615"/>
          </a:xfrm>
          <a:prstGeom prst="rect">
            <a:avLst/>
          </a:prstGeom>
        </p:spPr>
      </p:pic>
      <p:pic>
        <p:nvPicPr>
          <p:cNvPr id="5" name="图片 4" descr="钟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8586" y="4017146"/>
            <a:ext cx="693578" cy="662052"/>
          </a:xfrm>
          <a:prstGeom prst="rect">
            <a:avLst/>
          </a:prstGeom>
        </p:spPr>
      </p:pic>
      <p:pic>
        <p:nvPicPr>
          <p:cNvPr id="6" name="图片 5" descr="铅笔筒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47173" y="3705822"/>
            <a:ext cx="918203" cy="993079"/>
          </a:xfrm>
          <a:prstGeom prst="rect">
            <a:avLst/>
          </a:prstGeom>
        </p:spPr>
      </p:pic>
      <p:pic>
        <p:nvPicPr>
          <p:cNvPr id="7" name="图片 6" descr="眼镜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69841" y="4516290"/>
            <a:ext cx="706463" cy="325812"/>
          </a:xfrm>
          <a:prstGeom prst="rect">
            <a:avLst/>
          </a:prstGeom>
        </p:spPr>
      </p:pic>
      <p:pic>
        <p:nvPicPr>
          <p:cNvPr id="2" name="TÓM TẮT BÀI.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93089" y="20935"/>
            <a:ext cx="6550911" cy="36848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43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4472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7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TÌM TÒI – MỞ RỘNG</a:t>
            </a:r>
            <a:endParaRPr lang="en-US" sz="27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5534">
        <p:split orient="vert"/>
      </p:transition>
    </mc:Choice>
    <mc:Fallback>
      <p:transition spd="slow" advTm="1553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13581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7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TÌM TÒI – MỞ RỘNG</a:t>
            </a:r>
            <a:endParaRPr lang="en-US" sz="27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83403" y="2888456"/>
          <a:ext cx="6943241" cy="19751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7573"/>
                <a:gridCol w="2071199"/>
                <a:gridCol w="3414469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 độ (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Cường độ hô hấp (mgCO</a:t>
                      </a:r>
                      <a:r>
                        <a:rPr lang="en-US" sz="18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/g/giờ)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15-20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25-30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35-40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45-50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  <a:tab pos="94869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818078"/>
            <a:ext cx="900451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  <a:tab pos="949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  <a:tab pos="949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  <a:tab pos="949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  <a:tab pos="949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  <a:tab pos="949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  <a:tab pos="949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  <a:tab pos="949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  <a:tab pos="949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  <a:tab pos="949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949325" algn="l"/>
              </a:tabLst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sz="1100" b="1" i="0" u="none" strike="noStrike" cap="none" normalizeH="0" baseline="0" dirty="0" smtClean="0">
              <a:ln>
                <a:noFill/>
              </a:ln>
              <a:solidFill>
                <a:srgbClr val="4472C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949325" algn="l"/>
              </a:tabLst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3200" b="1" i="0" u="none" strike="noStrike" cap="none" normalizeH="0" baseline="0" dirty="0" smtClean="0">
              <a:ln>
                <a:noFill/>
              </a:ln>
              <a:solidFill>
                <a:srgbClr val="4472C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5534">
        <p:split orient="vert"/>
      </p:transition>
    </mc:Choice>
    <mc:Fallback>
      <p:transition spd="slow" advTm="1553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CF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7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TÌM TÒI – MỞ RỘNG</a:t>
            </a:r>
            <a:endParaRPr lang="en-US" sz="27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5435" y="1184005"/>
            <a:ext cx="8597169" cy="3248509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5534">
        <p:split orient="vert"/>
      </p:transition>
    </mc:Choice>
    <mc:Fallback>
      <p:transition spd="slow" advTm="1553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5567047" y="984706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3" name="圆角矩形 2"/>
          <p:cNvSpPr/>
          <p:nvPr/>
        </p:nvSpPr>
        <p:spPr>
          <a:xfrm rot="2700000">
            <a:off x="6111337" y="178489"/>
            <a:ext cx="565097" cy="565097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2893219" y="-1069182"/>
            <a:ext cx="1120379" cy="1120379"/>
            <a:chOff x="3700441" y="1274408"/>
            <a:chExt cx="1646508" cy="1646508"/>
          </a:xfrm>
        </p:grpSpPr>
        <p:sp>
          <p:nvSpPr>
            <p:cNvPr id="6" name="圆角矩形 5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 bwMode="auto">
          <a:xfrm>
            <a:off x="3921919" y="-50007"/>
            <a:ext cx="1120379" cy="1120379"/>
            <a:chOff x="3700441" y="1274408"/>
            <a:chExt cx="1646508" cy="1646508"/>
          </a:xfrm>
        </p:grpSpPr>
        <p:sp>
          <p:nvSpPr>
            <p:cNvPr id="9" name="圆角矩形 8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 bwMode="auto">
          <a:xfrm>
            <a:off x="2969419" y="953691"/>
            <a:ext cx="1120379" cy="1121569"/>
            <a:chOff x="3700441" y="1274408"/>
            <a:chExt cx="1646508" cy="1646508"/>
          </a:xfrm>
        </p:grpSpPr>
        <p:sp>
          <p:nvSpPr>
            <p:cNvPr id="12" name="圆角矩形 11"/>
            <p:cNvSpPr/>
            <p:nvPr/>
          </p:nvSpPr>
          <p:spPr>
            <a:xfrm rot="2700000">
              <a:off x="3700440" y="1274409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 bwMode="auto">
          <a:xfrm>
            <a:off x="4805363" y="-1488281"/>
            <a:ext cx="1725216" cy="1725216"/>
            <a:chOff x="3700441" y="1274408"/>
            <a:chExt cx="1646508" cy="1646508"/>
          </a:xfrm>
        </p:grpSpPr>
        <p:sp>
          <p:nvSpPr>
            <p:cNvPr id="15" name="圆角矩形 14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 bwMode="auto">
          <a:xfrm>
            <a:off x="1774032" y="-160734"/>
            <a:ext cx="1327547" cy="1327547"/>
            <a:chOff x="3700441" y="1274408"/>
            <a:chExt cx="1646508" cy="1646508"/>
          </a:xfrm>
        </p:grpSpPr>
        <p:sp>
          <p:nvSpPr>
            <p:cNvPr id="18" name="圆角矩形 17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chemeClr val="accent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 bwMode="auto">
          <a:xfrm>
            <a:off x="6098381" y="400050"/>
            <a:ext cx="590550" cy="590550"/>
            <a:chOff x="3700441" y="1274408"/>
            <a:chExt cx="1646508" cy="1646508"/>
          </a:xfrm>
        </p:grpSpPr>
        <p:sp>
          <p:nvSpPr>
            <p:cNvPr id="21" name="圆角矩形 20"/>
            <p:cNvSpPr/>
            <p:nvPr/>
          </p:nvSpPr>
          <p:spPr>
            <a:xfrm rot="2700000">
              <a:off x="3700441" y="1274408"/>
              <a:ext cx="1646508" cy="1646508"/>
            </a:xfrm>
            <a:prstGeom prst="roundRect">
              <a:avLst>
                <a:gd name="adj" fmla="val 6887"/>
              </a:avLst>
            </a:prstGeom>
            <a:solidFill>
              <a:srgbClr val="A6315B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 rot="2700000">
              <a:off x="3794878" y="1368844"/>
              <a:ext cx="1457637" cy="1457637"/>
            </a:xfrm>
            <a:prstGeom prst="roundRect">
              <a:avLst>
                <a:gd name="adj" fmla="val 6887"/>
              </a:avLst>
            </a:prstGeom>
            <a:solidFill>
              <a:schemeClr val="bg1"/>
            </a:solidFill>
            <a:ln w="12700">
              <a:noFill/>
            </a:ln>
            <a:effectLst>
              <a:innerShdw blurRad="1905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sp>
        <p:nvSpPr>
          <p:cNvPr id="26" name="圆角矩形 25"/>
          <p:cNvSpPr/>
          <p:nvPr/>
        </p:nvSpPr>
        <p:spPr>
          <a:xfrm rot="2700000">
            <a:off x="4583432" y="1050911"/>
            <a:ext cx="801256" cy="801256"/>
          </a:xfrm>
          <a:prstGeom prst="roundRect">
            <a:avLst>
              <a:gd name="adj" fmla="val 6887"/>
            </a:avLst>
          </a:prstGeom>
          <a:solidFill>
            <a:schemeClr val="bg1"/>
          </a:solidFill>
          <a:ln w="12700">
            <a:noFill/>
          </a:ln>
          <a:effectLst>
            <a:innerShdw blurRad="190500" dist="50800" dir="135000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7" name="任意多边形 26"/>
          <p:cNvSpPr/>
          <p:nvPr/>
        </p:nvSpPr>
        <p:spPr>
          <a:xfrm rot="2700000">
            <a:off x="5116116" y="871537"/>
            <a:ext cx="862013" cy="862013"/>
          </a:xfrm>
          <a:custGeom>
            <a:avLst/>
            <a:gdLst>
              <a:gd name="connsiteX0" fmla="*/ 95270 w 1266657"/>
              <a:gd name="connsiteY0" fmla="*/ 95268 h 1266657"/>
              <a:gd name="connsiteX1" fmla="*/ 72650 w 1266657"/>
              <a:gd name="connsiteY1" fmla="*/ 149877 h 1266657"/>
              <a:gd name="connsiteX2" fmla="*/ 72650 w 1266657"/>
              <a:gd name="connsiteY2" fmla="*/ 1116780 h 1266657"/>
              <a:gd name="connsiteX3" fmla="*/ 149878 w 1266657"/>
              <a:gd name="connsiteY3" fmla="*/ 1194008 h 1266657"/>
              <a:gd name="connsiteX4" fmla="*/ 1116781 w 1266657"/>
              <a:gd name="connsiteY4" fmla="*/ 1194008 h 1266657"/>
              <a:gd name="connsiteX5" fmla="*/ 1194009 w 1266657"/>
              <a:gd name="connsiteY5" fmla="*/ 1116780 h 1266657"/>
              <a:gd name="connsiteX6" fmla="*/ 1194010 w 1266657"/>
              <a:gd name="connsiteY6" fmla="*/ 149877 h 1266657"/>
              <a:gd name="connsiteX7" fmla="*/ 1116782 w 1266657"/>
              <a:gd name="connsiteY7" fmla="*/ 72649 h 1266657"/>
              <a:gd name="connsiteX8" fmla="*/ 149879 w 1266657"/>
              <a:gd name="connsiteY8" fmla="*/ 72649 h 1266657"/>
              <a:gd name="connsiteX9" fmla="*/ 95270 w 1266657"/>
              <a:gd name="connsiteY9" fmla="*/ 95268 h 1266657"/>
              <a:gd name="connsiteX10" fmla="*/ 25551 w 1266657"/>
              <a:gd name="connsiteY10" fmla="*/ 25550 h 1266657"/>
              <a:gd name="connsiteX11" fmla="*/ 87235 w 1266657"/>
              <a:gd name="connsiteY11" fmla="*/ 0 h 1266657"/>
              <a:gd name="connsiteX12" fmla="*/ 1179422 w 1266657"/>
              <a:gd name="connsiteY12" fmla="*/ 0 h 1266657"/>
              <a:gd name="connsiteX13" fmla="*/ 1266657 w 1266657"/>
              <a:gd name="connsiteY13" fmla="*/ 87235 h 1266657"/>
              <a:gd name="connsiteX14" fmla="*/ 1266657 w 1266657"/>
              <a:gd name="connsiteY14" fmla="*/ 1179422 h 1266657"/>
              <a:gd name="connsiteX15" fmla="*/ 1179422 w 1266657"/>
              <a:gd name="connsiteY15" fmla="*/ 1266657 h 1266657"/>
              <a:gd name="connsiteX16" fmla="*/ 87235 w 1266657"/>
              <a:gd name="connsiteY16" fmla="*/ 1266657 h 1266657"/>
              <a:gd name="connsiteX17" fmla="*/ 0 w 1266657"/>
              <a:gd name="connsiteY17" fmla="*/ 1179422 h 1266657"/>
              <a:gd name="connsiteX18" fmla="*/ 0 w 1266657"/>
              <a:gd name="connsiteY18" fmla="*/ 87235 h 1266657"/>
              <a:gd name="connsiteX19" fmla="*/ 25551 w 1266657"/>
              <a:gd name="connsiteY19" fmla="*/ 25550 h 126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66657" h="1266657">
                <a:moveTo>
                  <a:pt x="95270" y="95268"/>
                </a:moveTo>
                <a:cubicBezTo>
                  <a:pt x="81294" y="109244"/>
                  <a:pt x="72651" y="128551"/>
                  <a:pt x="72650" y="149877"/>
                </a:cubicBezTo>
                <a:lnTo>
                  <a:pt x="72650" y="1116780"/>
                </a:lnTo>
                <a:cubicBezTo>
                  <a:pt x="72650" y="1159432"/>
                  <a:pt x="107227" y="1194008"/>
                  <a:pt x="149878" y="1194008"/>
                </a:cubicBezTo>
                <a:lnTo>
                  <a:pt x="1116781" y="1194008"/>
                </a:lnTo>
                <a:cubicBezTo>
                  <a:pt x="1159434" y="1194008"/>
                  <a:pt x="1194009" y="1159432"/>
                  <a:pt x="1194009" y="1116780"/>
                </a:cubicBezTo>
                <a:lnTo>
                  <a:pt x="1194010" y="149877"/>
                </a:lnTo>
                <a:cubicBezTo>
                  <a:pt x="1194009" y="107225"/>
                  <a:pt x="1159433" y="72649"/>
                  <a:pt x="1116782" y="72649"/>
                </a:cubicBezTo>
                <a:lnTo>
                  <a:pt x="149879" y="72649"/>
                </a:lnTo>
                <a:cubicBezTo>
                  <a:pt x="128552" y="72649"/>
                  <a:pt x="109246" y="81293"/>
                  <a:pt x="95270" y="95268"/>
                </a:cubicBezTo>
                <a:close/>
                <a:moveTo>
                  <a:pt x="25551" y="25550"/>
                </a:moveTo>
                <a:cubicBezTo>
                  <a:pt x="41337" y="9764"/>
                  <a:pt x="63146" y="0"/>
                  <a:pt x="87235" y="0"/>
                </a:cubicBezTo>
                <a:lnTo>
                  <a:pt x="1179422" y="0"/>
                </a:lnTo>
                <a:cubicBezTo>
                  <a:pt x="1227601" y="0"/>
                  <a:pt x="1266657" y="39057"/>
                  <a:pt x="1266657" y="87235"/>
                </a:cubicBezTo>
                <a:lnTo>
                  <a:pt x="1266657" y="1179422"/>
                </a:lnTo>
                <a:cubicBezTo>
                  <a:pt x="1266657" y="1227601"/>
                  <a:pt x="1227601" y="1266657"/>
                  <a:pt x="1179422" y="1266657"/>
                </a:cubicBezTo>
                <a:lnTo>
                  <a:pt x="87235" y="1266657"/>
                </a:lnTo>
                <a:cubicBezTo>
                  <a:pt x="39057" y="1266657"/>
                  <a:pt x="0" y="1227601"/>
                  <a:pt x="0" y="1179422"/>
                </a:cubicBezTo>
                <a:lnTo>
                  <a:pt x="0" y="87235"/>
                </a:lnTo>
                <a:cubicBezTo>
                  <a:pt x="0" y="63146"/>
                  <a:pt x="9764" y="41337"/>
                  <a:pt x="25551" y="25550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9" name="椭圆 30"/>
          <p:cNvSpPr/>
          <p:nvPr/>
        </p:nvSpPr>
        <p:spPr>
          <a:xfrm>
            <a:off x="623950" y="2914521"/>
            <a:ext cx="2524409" cy="1590152"/>
          </a:xfrm>
          <a:prstGeom prst="ellipse">
            <a:avLst/>
          </a:prstGeom>
          <a:solidFill>
            <a:srgbClr val="F4F9F5"/>
          </a:solidFill>
          <a:ln w="57150">
            <a:solidFill>
              <a:srgbClr val="4BB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0" name="文本框 31"/>
          <p:cNvSpPr txBox="1"/>
          <p:nvPr/>
        </p:nvSpPr>
        <p:spPr>
          <a:xfrm>
            <a:off x="2052577" y="2606304"/>
            <a:ext cx="6261767" cy="1338828"/>
          </a:xfrm>
          <a:prstGeom prst="rect">
            <a:avLst/>
          </a:prstGeom>
          <a:solidFill>
            <a:srgbClr val="F4F9F5"/>
          </a:solidFill>
          <a:ln w="19050" cmpd="thickThin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en-US" altLang="zh-CN" sz="2250" dirty="0">
              <a:solidFill>
                <a:srgbClr val="50846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altLang="zh-CN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HƯỚNG DẪN TỰ HỌC</a:t>
            </a:r>
            <a:endParaRPr lang="en-US" altLang="zh-CN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endParaRPr lang="en-US" altLang="zh-CN" sz="225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542">
        <p:split orient="vert"/>
      </p:transition>
    </mc:Choice>
    <mc:Fallback>
      <p:transition spd="slow" advTm="10542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9382" y="268795"/>
            <a:ext cx="6657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2E8C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VỀ NHÀ</a:t>
            </a:r>
            <a:endParaRPr lang="en-US" sz="3200" b="1" dirty="0">
              <a:solidFill>
                <a:srgbClr val="2E8C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35" y="991946"/>
            <a:ext cx="2285811" cy="22858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75134"/>
          <a:stretch>
            <a:fillRect/>
          </a:stretch>
        </p:blipFill>
        <p:spPr>
          <a:xfrm>
            <a:off x="2622416" y="991947"/>
            <a:ext cx="5767316" cy="728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21240" r="75092" b="2570"/>
          <a:stretch>
            <a:fillRect/>
          </a:stretch>
        </p:blipFill>
        <p:spPr>
          <a:xfrm>
            <a:off x="2622416" y="1720313"/>
            <a:ext cx="1436529" cy="22317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58945" y="1983783"/>
            <a:ext cx="4852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smtClean="0">
                <a:solidFill>
                  <a:srgbClr val="FFFFFF"/>
                </a:solidFill>
              </a:rPr>
              <a:t>I. KHÁI NIỆM HÔ HẤP TẾ BÀO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62838" y="707231"/>
          <a:ext cx="8843376" cy="4430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9918"/>
                <a:gridCol w="5273458"/>
              </a:tblGrid>
              <a:tr h="44126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vi-VN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17" marR="62417" marT="0" marB="0">
                    <a:solidFill>
                      <a:srgbClr val="F6E7D4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</a:tabLst>
                      </a:pP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en-US" sz="24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41020" algn="l"/>
                        </a:tabLst>
                      </a:pP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25.1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41020" algn="l"/>
                        </a:tabLst>
                      </a:pP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1: 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41020" algn="l"/>
                        </a:tabLs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</a:t>
                      </a:r>
                      <a:r>
                        <a:rPr lang="vi-VN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 liệu tham gia và sản phẩm của quá trình hô hấp tế bào.Từ đó, hãy viết phương trình hô hấp tế bào dưới dạng chữ.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74040" algn="l"/>
                        </a:tabLs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</a:t>
                      </a:r>
                      <a:r>
                        <a:rPr lang="vi-VN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 hấp tế bào diễn ra ở đâu?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58800" algn="l"/>
                        </a:tabLst>
                      </a:pP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2: </a:t>
                      </a:r>
                      <a:r>
                        <a:rPr lang="vi-VN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 hấp tế bào có vai trò gì đối với cơ thể sinh vật?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74040" algn="l"/>
                        </a:tabLst>
                      </a:pP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3: </a:t>
                      </a:r>
                      <a:r>
                        <a:rPr lang="vi-VN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 sánh cường độ hô hấp của một vận động viên đang thi đấu và một nhân viên văn phòng. Giải thích sự khác nhau đó.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17" marR="62417" marT="0" marB="0">
                    <a:solidFill>
                      <a:srgbClr val="F6E7D4"/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52" y="1739153"/>
            <a:ext cx="3704266" cy="14651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smtClean="0">
                <a:solidFill>
                  <a:srgbClr val="FFFFFF"/>
                </a:solidFill>
              </a:rPr>
              <a:t>I. KHÁI NIỆM HÔ HẤP TẾ BÀO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99784" y="633412"/>
            <a:ext cx="4493136" cy="17771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8519" y="3267170"/>
            <a:ext cx="2782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 HỮU CƠ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83873" y="2459473"/>
            <a:ext cx="1376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b="1" baseline="-25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6351" y="2992224"/>
            <a:ext cx="1467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46352" y="3434962"/>
            <a:ext cx="1251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ATP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716" y="4136394"/>
            <a:ext cx="838449" cy="838449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stCxn id="2" idx="3"/>
          </p:cNvCxnSpPr>
          <p:nvPr/>
        </p:nvCxnSpPr>
        <p:spPr>
          <a:xfrm flipV="1">
            <a:off x="3291049" y="2831690"/>
            <a:ext cx="855302" cy="697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7" idx="1"/>
          </p:cNvCxnSpPr>
          <p:nvPr/>
        </p:nvCxnSpPr>
        <p:spPr>
          <a:xfrm flipV="1">
            <a:off x="3291049" y="3253834"/>
            <a:ext cx="855302" cy="2616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291049" y="3526052"/>
            <a:ext cx="985983" cy="179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2" idx="3"/>
          </p:cNvCxnSpPr>
          <p:nvPr/>
        </p:nvCxnSpPr>
        <p:spPr>
          <a:xfrm>
            <a:off x="3291049" y="3528780"/>
            <a:ext cx="1064641" cy="856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397910" y="3830547"/>
            <a:ext cx="35691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9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33412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smtClean="0">
                <a:solidFill>
                  <a:srgbClr val="FFFFFF"/>
                </a:solidFill>
              </a:rPr>
              <a:t>I. KHÁI NIỆM HÔ HẤP TẾ BÀO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99784" y="569803"/>
            <a:ext cx="4493136" cy="17771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5760" y="2355126"/>
            <a:ext cx="3703258" cy="14219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  <a:spcAft>
                <a:spcPts val="0"/>
              </a:spcAft>
              <a:tabLst>
                <a:tab pos="530225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Aft>
                <a:spcPts val="0"/>
              </a:spcAft>
              <a:tabLst>
                <a:tab pos="530225" algn="l"/>
              </a:tabLs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+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(glucose…)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Aft>
                <a:spcPts val="0"/>
              </a:spcAft>
              <a:tabLst>
                <a:tab pos="530225" algn="l"/>
              </a:tabLs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+ oxygen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54778" y="2306168"/>
            <a:ext cx="2731838" cy="18651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  <a:spcAft>
                <a:spcPts val="0"/>
              </a:spcAft>
              <a:tabLst>
                <a:tab pos="530225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Aft>
                <a:spcPts val="0"/>
              </a:spcAft>
              <a:tabLst>
                <a:tab pos="530225" algn="l"/>
              </a:tabLs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+ carbon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dioxide, 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Aft>
                <a:spcPts val="0"/>
              </a:spcAft>
              <a:tabLst>
                <a:tab pos="530225" algn="l"/>
              </a:tabLs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+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Aft>
                <a:spcPts val="0"/>
              </a:spcAft>
              <a:tabLst>
                <a:tab pos="530225" algn="l"/>
              </a:tabLs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+ ATP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639" y="3951298"/>
            <a:ext cx="86327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  <a:tabLst>
                <a:tab pos="180340" algn="l"/>
                <a:tab pos="54038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carbon dioxide,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1" y="707231"/>
            <a:ext cx="9144000" cy="4510088"/>
          </a:xfrm>
          <a:prstGeom prst="roundRect">
            <a:avLst/>
          </a:prstGeom>
          <a:solidFill>
            <a:srgbClr val="F6E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20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52388"/>
            <a:ext cx="9144000" cy="685800"/>
          </a:xfrm>
          <a:prstGeom prst="rect">
            <a:avLst/>
          </a:prstGeom>
          <a:solidFill>
            <a:srgbClr val="01A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smtClean="0">
                <a:solidFill>
                  <a:srgbClr val="FFFFFF"/>
                </a:solidFill>
              </a:rPr>
              <a:t>I. KHÁI NIỆM HÔ HẤP TẾ BÀO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292703" y="-126207"/>
            <a:ext cx="232172" cy="833438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6" name="Rectangle 5"/>
          <p:cNvSpPr/>
          <p:nvPr/>
        </p:nvSpPr>
        <p:spPr>
          <a:xfrm>
            <a:off x="255639" y="903298"/>
            <a:ext cx="8632721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  <a:tabLst>
                <a:tab pos="180340" algn="l"/>
                <a:tab pos="54038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carbon dioxide,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8873" y="2180679"/>
            <a:ext cx="7683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IMG41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552" y="1841551"/>
            <a:ext cx="1066800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5639" y="2625809"/>
            <a:ext cx="8465574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  <a:tabLst>
                <a:tab pos="180340" algn="l"/>
                <a:tab pos="540385" algn="l"/>
              </a:tabLst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tabLst>
                <a:tab pos="180340" algn="l"/>
                <a:tab pos="540385" algn="l"/>
              </a:tabLst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Glucose + Oxygen 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Carbon dioxide +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(ATP +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639" y="3653662"/>
            <a:ext cx="7966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729">
        <p:split orient="vert"/>
      </p:transition>
    </mc:Choice>
    <mc:Fallback>
      <p:transition spd="slow" advTm="3972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9" grpId="0"/>
      <p:bldP spid="10" grpId="0"/>
    </p:bldLst>
  </p:timing>
</p:sld>
</file>

<file path=ppt/tags/tag1.xml><?xml version="1.0" encoding="utf-8"?>
<p:tagLst xmlns:p="http://schemas.openxmlformats.org/presentationml/2006/main">
  <p:tag name="GENSWF_SLIDE_TITLE" val="GIỚI THIỆU NỘI DUNG BÀI HỌC"/>
  <p:tag name="ISPRING_SLIDE_INDENT_LEVEL" val="0"/>
  <p:tag name="ISPRING_PRESENTER_ID" val="{41553928-200F-4BBD-B993-7FE19EDC4859}"/>
  <p:tag name="ISPRING_CUSTOM_TIMING_USED" val="1"/>
  <p:tag name="TIMING" val="|2.317|2.084"/>
  <p:tag name="ISPRING_SLIDE_ID_2" val="{C1D292D1-54AB-4935-AF72-A61285B5FB3C}"/>
  <p:tag name="GENSWF_ADVANCE_TIME" val="10.500"/>
  <p:tag name="ISPRING_PLAYER_LAYOUT_TYPE" val="Video"/>
</p:tagLst>
</file>

<file path=ppt/tags/tag10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11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12.xml><?xml version="1.0" encoding="utf-8"?>
<p:tagLst xmlns:p="http://schemas.openxmlformats.org/presentationml/2006/main">
  <p:tag name="GENSWF_SLIDE_TITLE" val="CÁC HOẠT ĐỘNG CHỦ YẾU CỦA BẠCH CẦU"/>
  <p:tag name="ISPRING_SLIDE_INDENT_LEVEL" val="0"/>
  <p:tag name="ISPRING_PRESENTER_ID" val="{41553928-200F-4BBD-B993-7FE19EDC4859}"/>
  <p:tag name="GENSWF_ADVANCE_TIME" val="3.250"/>
  <p:tag name="ISPRING_CUSTOM_TIMING_USED" val="1"/>
  <p:tag name="ISPRING_SLIDE_ID_2" val="{00CF3EC9-802D-43E7-866A-A2DF1F490EB5}"/>
  <p:tag name="ISPRING_PLAYER_LAYOUT_TYPE" val="Video"/>
</p:tagLst>
</file>

<file path=ppt/tags/tag13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14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15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16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17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18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19.xml><?xml version="1.0" encoding="utf-8"?>
<p:tagLst xmlns:p="http://schemas.openxmlformats.org/presentationml/2006/main">
  <p:tag name="GENSWF_SLIDE_TITLE" val="CÁC HOẠT ĐỘNG CHỦ YẾU CỦA BẠCH CẦU"/>
  <p:tag name="ISPRING_SLIDE_INDENT_LEVEL" val="0"/>
  <p:tag name="ISPRING_PRESENTER_ID" val="{41553928-200F-4BBD-B993-7FE19EDC4859}"/>
  <p:tag name="GENSWF_ADVANCE_TIME" val="3.250"/>
  <p:tag name="ISPRING_CUSTOM_TIMING_USED" val="1"/>
  <p:tag name="ISPRING_SLIDE_ID_2" val="{00CF3EC9-802D-43E7-866A-A2DF1F490EB5}"/>
  <p:tag name="ISPRING_PLAYER_LAYOUT_TYPE" val="Video"/>
</p:tagLst>
</file>

<file path=ppt/tags/tag2.xml><?xml version="1.0" encoding="utf-8"?>
<p:tagLst xmlns:p="http://schemas.openxmlformats.org/presentationml/2006/main">
  <p:tag name="GENSWF_SLIDE_TITLE" val="CÁC HOẠT ĐỘNG CHỦ YẾU CỦA BẠCH CẦU"/>
  <p:tag name="ISPRING_SLIDE_INDENT_LEVEL" val="0"/>
  <p:tag name="ISPRING_PRESENTER_ID" val="{41553928-200F-4BBD-B993-7FE19EDC4859}"/>
  <p:tag name="GENSWF_ADVANCE_TIME" val="3.250"/>
  <p:tag name="ISPRING_CUSTOM_TIMING_USED" val="1"/>
  <p:tag name="ISPRING_SLIDE_ID_2" val="{00CF3EC9-802D-43E7-866A-A2DF1F490EB5}"/>
  <p:tag name="ISPRING_PLAYER_LAYOUT_TYPE" val="Video"/>
</p:tagLst>
</file>

<file path=ppt/tags/tag20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21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22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23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24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25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26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27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28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29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3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30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31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32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33.xml><?xml version="1.0" encoding="utf-8"?>
<p:tagLst xmlns:p="http://schemas.openxmlformats.org/presentationml/2006/main">
  <p:tag name="GENSWF_SLIDE_TITLE" val="CÁC HOẠT ĐỘNG CHỦ YẾU CỦA BẠCH CẦU"/>
  <p:tag name="ISPRING_SLIDE_INDENT_LEVEL" val="0"/>
  <p:tag name="ISPRING_PRESENTER_ID" val="{41553928-200F-4BBD-B993-7FE19EDC4859}"/>
  <p:tag name="GENSWF_ADVANCE_TIME" val="3.250"/>
  <p:tag name="ISPRING_CUSTOM_TIMING_USED" val="1"/>
  <p:tag name="ISPRING_SLIDE_ID_2" val="{00CF3EC9-802D-43E7-866A-A2DF1F490EB5}"/>
  <p:tag name="ISPRING_PLAYER_LAYOUT_TYPE" val="Video"/>
</p:tagLst>
</file>

<file path=ppt/tags/tag34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35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36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37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38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39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4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40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41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42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43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44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45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46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47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48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49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5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50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51.xml><?xml version="1.0" encoding="utf-8"?>
<p:tagLst xmlns:p="http://schemas.openxmlformats.org/presentationml/2006/main">
  <p:tag name="GENSWF_SLIDE_TITLE" val="NHẮC LẠI KIẾN THỨC CŨ"/>
  <p:tag name="ISPRING_SLIDE_INDENT_LEVEL" val="0"/>
  <p:tag name="ISPRING_PRESENTER_ID" val="{41553928-200F-4BBD-B993-7FE19EDC4859}"/>
  <p:tag name="ISPRING_CUSTOM_TIMING_USED" val="1"/>
  <p:tag name="GENSWF_ADVANCE_TIME" val="10.542"/>
  <p:tag name="ISPRING_SLIDE_ID_2" val="{ACF70D61-0A63-44E9-89C7-CCE4DE8F1003}"/>
  <p:tag name="ISPRING_PLAYER_LAYOUT_TYPE" val="Video"/>
</p:tagLst>
</file>

<file path=ppt/tags/tag52.xml><?xml version="1.0" encoding="utf-8"?>
<p:tagLst xmlns:p="http://schemas.openxmlformats.org/presentationml/2006/main">
  <p:tag name="GENSWF_SLIDE_TITLE" val="HƯỚNG DẪN TÌM TÒI MỞ RỘNG KIẾN THỨC"/>
  <p:tag name="ISPRING_SLIDE_INDENT_LEVEL" val="0"/>
  <p:tag name="ISPRING_PRESENTER_ID" val="{41553928-200F-4BBD-B993-7FE19EDC4859}"/>
  <p:tag name="ISPRING_CUSTOM_TIMING_USED" val="1"/>
  <p:tag name="GENSWF_ADVANCE_TIME" val="15.534"/>
  <p:tag name="ISPRING_SLIDE_ID_2" val="{7FE74A33-C57C-4637-A8DB-7A2E4CD91264}"/>
  <p:tag name="ISPRING_PLAYER_LAYOUT_TYPE" val="Video"/>
</p:tagLst>
</file>

<file path=ppt/tags/tag53.xml><?xml version="1.0" encoding="utf-8"?>
<p:tagLst xmlns:p="http://schemas.openxmlformats.org/presentationml/2006/main">
  <p:tag name="GENSWF_SLIDE_TITLE" val="HƯỚNG DẪN TÌM TÒI MỞ RỘNG KIẾN THỨC"/>
  <p:tag name="ISPRING_SLIDE_INDENT_LEVEL" val="0"/>
  <p:tag name="ISPRING_PRESENTER_ID" val="{41553928-200F-4BBD-B993-7FE19EDC4859}"/>
  <p:tag name="ISPRING_CUSTOM_TIMING_USED" val="1"/>
  <p:tag name="GENSWF_ADVANCE_TIME" val="15.534"/>
  <p:tag name="ISPRING_SLIDE_ID_2" val="{7FE74A33-C57C-4637-A8DB-7A2E4CD91264}"/>
  <p:tag name="ISPRING_PLAYER_LAYOUT_TYPE" val="Video"/>
</p:tagLst>
</file>

<file path=ppt/tags/tag54.xml><?xml version="1.0" encoding="utf-8"?>
<p:tagLst xmlns:p="http://schemas.openxmlformats.org/presentationml/2006/main">
  <p:tag name="GENSWF_SLIDE_TITLE" val="HƯỚNG DẪN TÌM TÒI MỞ RỘNG KIẾN THỨC"/>
  <p:tag name="ISPRING_SLIDE_INDENT_LEVEL" val="0"/>
  <p:tag name="ISPRING_PRESENTER_ID" val="{41553928-200F-4BBD-B993-7FE19EDC4859}"/>
  <p:tag name="ISPRING_CUSTOM_TIMING_USED" val="1"/>
  <p:tag name="GENSWF_ADVANCE_TIME" val="15.534"/>
  <p:tag name="ISPRING_SLIDE_ID_2" val="{7FE74A33-C57C-4637-A8DB-7A2E4CD91264}"/>
  <p:tag name="ISPRING_PLAYER_LAYOUT_TYPE" val="Video"/>
</p:tagLst>
</file>

<file path=ppt/tags/tag55.xml><?xml version="1.0" encoding="utf-8"?>
<p:tagLst xmlns:p="http://schemas.openxmlformats.org/presentationml/2006/main">
  <p:tag name="GENSWF_SLIDE_TITLE" val="NHẮC LẠI KIẾN THỨC CŨ"/>
  <p:tag name="ISPRING_SLIDE_INDENT_LEVEL" val="0"/>
  <p:tag name="ISPRING_PRESENTER_ID" val="{41553928-200F-4BBD-B993-7FE19EDC4859}"/>
  <p:tag name="ISPRING_CUSTOM_TIMING_USED" val="1"/>
  <p:tag name="GENSWF_ADVANCE_TIME" val="10.542"/>
  <p:tag name="ISPRING_SLIDE_ID_2" val="{ACF70D61-0A63-44E9-89C7-CCE4DE8F1003}"/>
  <p:tag name="ISPRING_PLAYER_LAYOUT_TYPE" val="Video"/>
</p:tagLst>
</file>

<file path=ppt/tags/tag6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7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8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ags/tag9.xml><?xml version="1.0" encoding="utf-8"?>
<p:tagLst xmlns:p="http://schemas.openxmlformats.org/presentationml/2006/main">
  <p:tag name="GENSWF_SLIDE_TITLE" val="HÌNH MINH HỌA VẾT THƯƠNG BƯNG MỦ"/>
  <p:tag name="ISPRING_SLIDE_INDENT_LEVEL" val="0"/>
  <p:tag name="ISPRING_PRESENTER_ID" val="{41553928-200F-4BBD-B993-7FE19EDC4859}"/>
  <p:tag name="ISPRING_CUSTOM_TIMING_USED" val="1"/>
  <p:tag name="GENSWF_ADVANCE_TIME" val="39.729"/>
  <p:tag name="TIMING" val="|3.053|4.565|12.654"/>
  <p:tag name="ISPRING_SLIDE_ID_2" val="{B5757961-4217-41C4-9706-52F9CF4CF9DD}"/>
  <p:tag name="ISPRING_PLAYER_LAYOUT_TYPE" val="Video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12533</Words>
  <Application>WPS Presentation</Application>
  <PresentationFormat>On-screen Show (16:9)</PresentationFormat>
  <Paragraphs>548</Paragraphs>
  <Slides>59</Slides>
  <Notes>58</Notes>
  <HiddenSlides>0</HiddenSlides>
  <MMClips>6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59</vt:i4>
      </vt:variant>
    </vt:vector>
  </HeadingPairs>
  <TitlesOfParts>
    <vt:vector size="77" baseType="lpstr">
      <vt:lpstr>Arial</vt:lpstr>
      <vt:lpstr>SimSun</vt:lpstr>
      <vt:lpstr>Wingdings</vt:lpstr>
      <vt:lpstr>Microsoft YaHei</vt:lpstr>
      <vt:lpstr>Times New Roman</vt:lpstr>
      <vt:lpstr>迷你简菱心</vt:lpstr>
      <vt:lpstr>Calibri</vt:lpstr>
      <vt:lpstr>Amasis MT Pro Black</vt:lpstr>
      <vt:lpstr>Segoe Print</vt:lpstr>
      <vt:lpstr>方正正黑简体</vt:lpstr>
      <vt:lpstr>Angsana New</vt:lpstr>
      <vt:lpstr>Tahoma</vt:lpstr>
      <vt:lpstr>Calibri</vt:lpstr>
      <vt:lpstr>Arial Unicode MS</vt:lpstr>
      <vt:lpstr>Calibri Light</vt:lpstr>
      <vt:lpstr>#9Slide02 Tieu de rat dai 01</vt:lpstr>
      <vt:lpstr>Microsoft Sans Serif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HP</cp:lastModifiedBy>
  <cp:revision>274</cp:revision>
  <dcterms:created xsi:type="dcterms:W3CDTF">2021-03-04T18:52:00Z</dcterms:created>
  <dcterms:modified xsi:type="dcterms:W3CDTF">2023-03-04T03:42:48Z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6FBC7E6F3F5A4B24A5EE572F5118185A</vt:lpwstr>
  </property>
  <property fmtid="{D5CDD505-2E9C-101B-9397-08002B2CF9AE}" pid="3" name="KSOProductBuildVer">
    <vt:lpwstr>1033-11.2.0.11486</vt:lpwstr>
  </property>
</Properties>
</file>