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7" r:id="rId7"/>
    <p:sldId id="268" r:id="rId8"/>
    <p:sldId id="269" r:id="rId9"/>
    <p:sldId id="270" r:id="rId10"/>
    <p:sldId id="271" r:id="rId11"/>
    <p:sldId id="272" r:id="rId12"/>
    <p:sldId id="273" r:id="rId13"/>
    <p:sldId id="277" r:id="rId14"/>
    <p:sldId id="276" r:id="rId15"/>
    <p:sldId id="278" r:id="rId16"/>
    <p:sldId id="279" r:id="rId17"/>
    <p:sldId id="281" r:id="rId18"/>
    <p:sldId id="280" r:id="rId19"/>
    <p:sldId id="282" r:id="rId20"/>
    <p:sldId id="283" r:id="rId21"/>
    <p:sldId id="284" r:id="rId22"/>
    <p:sldId id="285" r:id="rId23"/>
    <p:sldId id="286"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779" autoAdjust="0"/>
    <p:restoredTop sz="94249" autoAdjust="0"/>
  </p:normalViewPr>
  <p:slideViewPr>
    <p:cSldViewPr snapToGrid="0" snapToObjects="1">
      <p:cViewPr varScale="1">
        <p:scale>
          <a:sx n="68" d="100"/>
          <a:sy n="68" d="100"/>
        </p:scale>
        <p:origin x="74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722735-0AB4-FE46-84F4-D2252E3F6F1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37DF919-7AE6-BD46-BB0B-627ABD7E9A5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E665625-F3BE-B24B-AA85-6193C396FF72}"/>
              </a:ext>
            </a:extLst>
          </p:cNvPr>
          <p:cNvSpPr>
            <a:spLocks noGrp="1"/>
          </p:cNvSpPr>
          <p:nvPr>
            <p:ph type="dt" sz="half" idx="10"/>
          </p:nvPr>
        </p:nvSpPr>
        <p:spPr/>
        <p:txBody>
          <a:bodyPr/>
          <a:lstStyle/>
          <a:p>
            <a:fld id="{8CFB42C7-1B81-FE41-BD75-8B5B1978CD61}" type="datetimeFigureOut">
              <a:rPr lang="en-US" smtClean="0"/>
              <a:t>07/21/2022</a:t>
            </a:fld>
            <a:endParaRPr lang="en-US"/>
          </a:p>
        </p:txBody>
      </p:sp>
      <p:sp>
        <p:nvSpPr>
          <p:cNvPr id="5" name="Footer Placeholder 4">
            <a:extLst>
              <a:ext uri="{FF2B5EF4-FFF2-40B4-BE49-F238E27FC236}">
                <a16:creationId xmlns:a16="http://schemas.microsoft.com/office/drawing/2014/main" id="{8A3AB2D1-0E6B-5346-BD39-B2F57418DBE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124F74A-12F8-BA4D-892F-B66C9E24A35A}"/>
              </a:ext>
            </a:extLst>
          </p:cNvPr>
          <p:cNvSpPr>
            <a:spLocks noGrp="1"/>
          </p:cNvSpPr>
          <p:nvPr>
            <p:ph type="sldNum" sz="quarter" idx="12"/>
          </p:nvPr>
        </p:nvSpPr>
        <p:spPr/>
        <p:txBody>
          <a:bodyPr/>
          <a:lstStyle/>
          <a:p>
            <a:fld id="{F4AC53AB-E697-7B46-9860-C82F6E26670E}" type="slidenum">
              <a:rPr lang="en-US" smtClean="0"/>
              <a:t>‹#›</a:t>
            </a:fld>
            <a:endParaRPr lang="en-US"/>
          </a:p>
        </p:txBody>
      </p:sp>
    </p:spTree>
    <p:extLst>
      <p:ext uri="{BB962C8B-B14F-4D97-AF65-F5344CB8AC3E}">
        <p14:creationId xmlns:p14="http://schemas.microsoft.com/office/powerpoint/2010/main" val="40465283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00AF81-C617-E747-BFC0-6A7CBF4F8CC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AB42F6C-3E86-F446-A497-9D00A785CAB0}"/>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3B8F786-C3F9-C64F-82AF-0A9808BA07FD}"/>
              </a:ext>
            </a:extLst>
          </p:cNvPr>
          <p:cNvSpPr>
            <a:spLocks noGrp="1"/>
          </p:cNvSpPr>
          <p:nvPr>
            <p:ph type="dt" sz="half" idx="10"/>
          </p:nvPr>
        </p:nvSpPr>
        <p:spPr/>
        <p:txBody>
          <a:bodyPr/>
          <a:lstStyle/>
          <a:p>
            <a:fld id="{8CFB42C7-1B81-FE41-BD75-8B5B1978CD61}" type="datetimeFigureOut">
              <a:rPr lang="en-US" smtClean="0"/>
              <a:t>07/21/2022</a:t>
            </a:fld>
            <a:endParaRPr lang="en-US"/>
          </a:p>
        </p:txBody>
      </p:sp>
      <p:sp>
        <p:nvSpPr>
          <p:cNvPr id="5" name="Footer Placeholder 4">
            <a:extLst>
              <a:ext uri="{FF2B5EF4-FFF2-40B4-BE49-F238E27FC236}">
                <a16:creationId xmlns:a16="http://schemas.microsoft.com/office/drawing/2014/main" id="{619574B8-795C-0440-90E6-15FAFA1012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542CFC3-5C6F-4A44-9671-0B0330F822CF}"/>
              </a:ext>
            </a:extLst>
          </p:cNvPr>
          <p:cNvSpPr>
            <a:spLocks noGrp="1"/>
          </p:cNvSpPr>
          <p:nvPr>
            <p:ph type="sldNum" sz="quarter" idx="12"/>
          </p:nvPr>
        </p:nvSpPr>
        <p:spPr/>
        <p:txBody>
          <a:bodyPr/>
          <a:lstStyle/>
          <a:p>
            <a:fld id="{F4AC53AB-E697-7B46-9860-C82F6E26670E}" type="slidenum">
              <a:rPr lang="en-US" smtClean="0"/>
              <a:t>‹#›</a:t>
            </a:fld>
            <a:endParaRPr lang="en-US"/>
          </a:p>
        </p:txBody>
      </p:sp>
    </p:spTree>
    <p:extLst>
      <p:ext uri="{BB962C8B-B14F-4D97-AF65-F5344CB8AC3E}">
        <p14:creationId xmlns:p14="http://schemas.microsoft.com/office/powerpoint/2010/main" val="13870606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BFC61E8-1850-FD4C-8B4B-759C621C770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83CB72E-97B9-1440-8CB8-139EA5A1F5CE}"/>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9A8106C-19B0-EC4B-88B6-C45740C61DF1}"/>
              </a:ext>
            </a:extLst>
          </p:cNvPr>
          <p:cNvSpPr>
            <a:spLocks noGrp="1"/>
          </p:cNvSpPr>
          <p:nvPr>
            <p:ph type="dt" sz="half" idx="10"/>
          </p:nvPr>
        </p:nvSpPr>
        <p:spPr/>
        <p:txBody>
          <a:bodyPr/>
          <a:lstStyle/>
          <a:p>
            <a:fld id="{8CFB42C7-1B81-FE41-BD75-8B5B1978CD61}" type="datetimeFigureOut">
              <a:rPr lang="en-US" smtClean="0"/>
              <a:t>07/21/2022</a:t>
            </a:fld>
            <a:endParaRPr lang="en-US"/>
          </a:p>
        </p:txBody>
      </p:sp>
      <p:sp>
        <p:nvSpPr>
          <p:cNvPr id="5" name="Footer Placeholder 4">
            <a:extLst>
              <a:ext uri="{FF2B5EF4-FFF2-40B4-BE49-F238E27FC236}">
                <a16:creationId xmlns:a16="http://schemas.microsoft.com/office/drawing/2014/main" id="{D894E0B0-3A17-7241-8CDE-95EF5A015A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131988-671F-1641-9FF9-5A582D0D14D2}"/>
              </a:ext>
            </a:extLst>
          </p:cNvPr>
          <p:cNvSpPr>
            <a:spLocks noGrp="1"/>
          </p:cNvSpPr>
          <p:nvPr>
            <p:ph type="sldNum" sz="quarter" idx="12"/>
          </p:nvPr>
        </p:nvSpPr>
        <p:spPr/>
        <p:txBody>
          <a:bodyPr/>
          <a:lstStyle/>
          <a:p>
            <a:fld id="{F4AC53AB-E697-7B46-9860-C82F6E26670E}" type="slidenum">
              <a:rPr lang="en-US" smtClean="0"/>
              <a:t>‹#›</a:t>
            </a:fld>
            <a:endParaRPr lang="en-US"/>
          </a:p>
        </p:txBody>
      </p:sp>
    </p:spTree>
    <p:extLst>
      <p:ext uri="{BB962C8B-B14F-4D97-AF65-F5344CB8AC3E}">
        <p14:creationId xmlns:p14="http://schemas.microsoft.com/office/powerpoint/2010/main" val="22834469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12C91C-5489-F242-9B85-86372DFF84B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233489F-811C-3446-93B5-ABD5EF207A2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3686DE4-4956-C840-AEAA-D84808003FF1}"/>
              </a:ext>
            </a:extLst>
          </p:cNvPr>
          <p:cNvSpPr>
            <a:spLocks noGrp="1"/>
          </p:cNvSpPr>
          <p:nvPr>
            <p:ph type="dt" sz="half" idx="10"/>
          </p:nvPr>
        </p:nvSpPr>
        <p:spPr/>
        <p:txBody>
          <a:bodyPr/>
          <a:lstStyle/>
          <a:p>
            <a:fld id="{8CFB42C7-1B81-FE41-BD75-8B5B1978CD61}" type="datetimeFigureOut">
              <a:rPr lang="en-US" smtClean="0"/>
              <a:t>07/21/2022</a:t>
            </a:fld>
            <a:endParaRPr lang="en-US"/>
          </a:p>
        </p:txBody>
      </p:sp>
      <p:sp>
        <p:nvSpPr>
          <p:cNvPr id="5" name="Footer Placeholder 4">
            <a:extLst>
              <a:ext uri="{FF2B5EF4-FFF2-40B4-BE49-F238E27FC236}">
                <a16:creationId xmlns:a16="http://schemas.microsoft.com/office/drawing/2014/main" id="{929EE554-0D19-BC4D-9FEB-C9A5176786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CDF387-A46C-5046-AC74-BE5291C7FE83}"/>
              </a:ext>
            </a:extLst>
          </p:cNvPr>
          <p:cNvSpPr>
            <a:spLocks noGrp="1"/>
          </p:cNvSpPr>
          <p:nvPr>
            <p:ph type="sldNum" sz="quarter" idx="12"/>
          </p:nvPr>
        </p:nvSpPr>
        <p:spPr/>
        <p:txBody>
          <a:bodyPr/>
          <a:lstStyle/>
          <a:p>
            <a:fld id="{F4AC53AB-E697-7B46-9860-C82F6E26670E}" type="slidenum">
              <a:rPr lang="en-US" smtClean="0"/>
              <a:t>‹#›</a:t>
            </a:fld>
            <a:endParaRPr lang="en-US"/>
          </a:p>
        </p:txBody>
      </p:sp>
    </p:spTree>
    <p:extLst>
      <p:ext uri="{BB962C8B-B14F-4D97-AF65-F5344CB8AC3E}">
        <p14:creationId xmlns:p14="http://schemas.microsoft.com/office/powerpoint/2010/main" val="12829559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549359-9D4D-424A-AFAD-B4CDD477FE5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630744B-D02C-B442-993F-1B2CE1EED1F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6A964B3-5ED8-7B43-99F3-19BAB25D5BE3}"/>
              </a:ext>
            </a:extLst>
          </p:cNvPr>
          <p:cNvSpPr>
            <a:spLocks noGrp="1"/>
          </p:cNvSpPr>
          <p:nvPr>
            <p:ph type="dt" sz="half" idx="10"/>
          </p:nvPr>
        </p:nvSpPr>
        <p:spPr/>
        <p:txBody>
          <a:bodyPr/>
          <a:lstStyle/>
          <a:p>
            <a:fld id="{8CFB42C7-1B81-FE41-BD75-8B5B1978CD61}" type="datetimeFigureOut">
              <a:rPr lang="en-US" smtClean="0"/>
              <a:t>07/21/2022</a:t>
            </a:fld>
            <a:endParaRPr lang="en-US"/>
          </a:p>
        </p:txBody>
      </p:sp>
      <p:sp>
        <p:nvSpPr>
          <p:cNvPr id="5" name="Footer Placeholder 4">
            <a:extLst>
              <a:ext uri="{FF2B5EF4-FFF2-40B4-BE49-F238E27FC236}">
                <a16:creationId xmlns:a16="http://schemas.microsoft.com/office/drawing/2014/main" id="{3E3C0D55-57C4-F34F-B91D-3249AB11762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9E4A20-A267-8343-91C6-6D9E15DE631C}"/>
              </a:ext>
            </a:extLst>
          </p:cNvPr>
          <p:cNvSpPr>
            <a:spLocks noGrp="1"/>
          </p:cNvSpPr>
          <p:nvPr>
            <p:ph type="sldNum" sz="quarter" idx="12"/>
          </p:nvPr>
        </p:nvSpPr>
        <p:spPr/>
        <p:txBody>
          <a:bodyPr/>
          <a:lstStyle/>
          <a:p>
            <a:fld id="{F4AC53AB-E697-7B46-9860-C82F6E26670E}" type="slidenum">
              <a:rPr lang="en-US" smtClean="0"/>
              <a:t>‹#›</a:t>
            </a:fld>
            <a:endParaRPr lang="en-US"/>
          </a:p>
        </p:txBody>
      </p:sp>
    </p:spTree>
    <p:extLst>
      <p:ext uri="{BB962C8B-B14F-4D97-AF65-F5344CB8AC3E}">
        <p14:creationId xmlns:p14="http://schemas.microsoft.com/office/powerpoint/2010/main" val="381920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27F04-AB3B-1043-A899-F85D03BE97C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604186F-8C2D-484C-A8EE-2EB1296D4C14}"/>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67A2098-B378-4647-A8CE-D30B53E76965}"/>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C4BB76C-238C-404E-8743-2C613A16B5B8}"/>
              </a:ext>
            </a:extLst>
          </p:cNvPr>
          <p:cNvSpPr>
            <a:spLocks noGrp="1"/>
          </p:cNvSpPr>
          <p:nvPr>
            <p:ph type="dt" sz="half" idx="10"/>
          </p:nvPr>
        </p:nvSpPr>
        <p:spPr/>
        <p:txBody>
          <a:bodyPr/>
          <a:lstStyle/>
          <a:p>
            <a:fld id="{8CFB42C7-1B81-FE41-BD75-8B5B1978CD61}" type="datetimeFigureOut">
              <a:rPr lang="en-US" smtClean="0"/>
              <a:t>07/21/2022</a:t>
            </a:fld>
            <a:endParaRPr lang="en-US"/>
          </a:p>
        </p:txBody>
      </p:sp>
      <p:sp>
        <p:nvSpPr>
          <p:cNvPr id="6" name="Footer Placeholder 5">
            <a:extLst>
              <a:ext uri="{FF2B5EF4-FFF2-40B4-BE49-F238E27FC236}">
                <a16:creationId xmlns:a16="http://schemas.microsoft.com/office/drawing/2014/main" id="{5FB949CA-F2EA-AA47-94D8-1791F3F9333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A455314-9092-0243-A420-0992C7E27BE5}"/>
              </a:ext>
            </a:extLst>
          </p:cNvPr>
          <p:cNvSpPr>
            <a:spLocks noGrp="1"/>
          </p:cNvSpPr>
          <p:nvPr>
            <p:ph type="sldNum" sz="quarter" idx="12"/>
          </p:nvPr>
        </p:nvSpPr>
        <p:spPr/>
        <p:txBody>
          <a:bodyPr/>
          <a:lstStyle/>
          <a:p>
            <a:fld id="{F4AC53AB-E697-7B46-9860-C82F6E26670E}" type="slidenum">
              <a:rPr lang="en-US" smtClean="0"/>
              <a:t>‹#›</a:t>
            </a:fld>
            <a:endParaRPr lang="en-US"/>
          </a:p>
        </p:txBody>
      </p:sp>
    </p:spTree>
    <p:extLst>
      <p:ext uri="{BB962C8B-B14F-4D97-AF65-F5344CB8AC3E}">
        <p14:creationId xmlns:p14="http://schemas.microsoft.com/office/powerpoint/2010/main" val="3273936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286966-7D5F-2D4C-AD31-91E509755C2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A840B54-946E-E24A-B6D8-8CEFF4B7A8D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0712267F-F763-9642-951F-3AAFC8948586}"/>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3305518-2A57-B248-8C4B-3BA0082476A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B2FB2E0F-8E0E-4E4C-9D15-895BFC1F1F38}"/>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3FAF41B-E081-7644-AA39-B606551288D9}"/>
              </a:ext>
            </a:extLst>
          </p:cNvPr>
          <p:cNvSpPr>
            <a:spLocks noGrp="1"/>
          </p:cNvSpPr>
          <p:nvPr>
            <p:ph type="dt" sz="half" idx="10"/>
          </p:nvPr>
        </p:nvSpPr>
        <p:spPr/>
        <p:txBody>
          <a:bodyPr/>
          <a:lstStyle/>
          <a:p>
            <a:fld id="{8CFB42C7-1B81-FE41-BD75-8B5B1978CD61}" type="datetimeFigureOut">
              <a:rPr lang="en-US" smtClean="0"/>
              <a:t>07/21/2022</a:t>
            </a:fld>
            <a:endParaRPr lang="en-US"/>
          </a:p>
        </p:txBody>
      </p:sp>
      <p:sp>
        <p:nvSpPr>
          <p:cNvPr id="8" name="Footer Placeholder 7">
            <a:extLst>
              <a:ext uri="{FF2B5EF4-FFF2-40B4-BE49-F238E27FC236}">
                <a16:creationId xmlns:a16="http://schemas.microsoft.com/office/drawing/2014/main" id="{BE12E23F-EDC0-5A49-89F3-EE75C5601FF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BCF5CA7-6797-B643-8C0F-61848324C2C3}"/>
              </a:ext>
            </a:extLst>
          </p:cNvPr>
          <p:cNvSpPr>
            <a:spLocks noGrp="1"/>
          </p:cNvSpPr>
          <p:nvPr>
            <p:ph type="sldNum" sz="quarter" idx="12"/>
          </p:nvPr>
        </p:nvSpPr>
        <p:spPr/>
        <p:txBody>
          <a:bodyPr/>
          <a:lstStyle/>
          <a:p>
            <a:fld id="{F4AC53AB-E697-7B46-9860-C82F6E26670E}" type="slidenum">
              <a:rPr lang="en-US" smtClean="0"/>
              <a:t>‹#›</a:t>
            </a:fld>
            <a:endParaRPr lang="en-US"/>
          </a:p>
        </p:txBody>
      </p:sp>
    </p:spTree>
    <p:extLst>
      <p:ext uri="{BB962C8B-B14F-4D97-AF65-F5344CB8AC3E}">
        <p14:creationId xmlns:p14="http://schemas.microsoft.com/office/powerpoint/2010/main" val="22962164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1BC11C-75B1-1D4B-AD52-282B5627D18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1B0251E-9E15-404E-901F-0E4AC870EF53}"/>
              </a:ext>
            </a:extLst>
          </p:cNvPr>
          <p:cNvSpPr>
            <a:spLocks noGrp="1"/>
          </p:cNvSpPr>
          <p:nvPr>
            <p:ph type="dt" sz="half" idx="10"/>
          </p:nvPr>
        </p:nvSpPr>
        <p:spPr/>
        <p:txBody>
          <a:bodyPr/>
          <a:lstStyle/>
          <a:p>
            <a:fld id="{8CFB42C7-1B81-FE41-BD75-8B5B1978CD61}" type="datetimeFigureOut">
              <a:rPr lang="en-US" smtClean="0"/>
              <a:t>07/21/2022</a:t>
            </a:fld>
            <a:endParaRPr lang="en-US"/>
          </a:p>
        </p:txBody>
      </p:sp>
      <p:sp>
        <p:nvSpPr>
          <p:cNvPr id="4" name="Footer Placeholder 3">
            <a:extLst>
              <a:ext uri="{FF2B5EF4-FFF2-40B4-BE49-F238E27FC236}">
                <a16:creationId xmlns:a16="http://schemas.microsoft.com/office/drawing/2014/main" id="{9AF53AB9-085A-7B42-A90B-EA0502B8CF8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8E49614-0BF3-8A46-A978-1BEFC781D865}"/>
              </a:ext>
            </a:extLst>
          </p:cNvPr>
          <p:cNvSpPr>
            <a:spLocks noGrp="1"/>
          </p:cNvSpPr>
          <p:nvPr>
            <p:ph type="sldNum" sz="quarter" idx="12"/>
          </p:nvPr>
        </p:nvSpPr>
        <p:spPr/>
        <p:txBody>
          <a:bodyPr/>
          <a:lstStyle/>
          <a:p>
            <a:fld id="{F4AC53AB-E697-7B46-9860-C82F6E26670E}" type="slidenum">
              <a:rPr lang="en-US" smtClean="0"/>
              <a:t>‹#›</a:t>
            </a:fld>
            <a:endParaRPr lang="en-US"/>
          </a:p>
        </p:txBody>
      </p:sp>
    </p:spTree>
    <p:extLst>
      <p:ext uri="{BB962C8B-B14F-4D97-AF65-F5344CB8AC3E}">
        <p14:creationId xmlns:p14="http://schemas.microsoft.com/office/powerpoint/2010/main" val="2713090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9EF9078-254F-B941-B1DC-7B2D7BF68260}"/>
              </a:ext>
            </a:extLst>
          </p:cNvPr>
          <p:cNvSpPr>
            <a:spLocks noGrp="1"/>
          </p:cNvSpPr>
          <p:nvPr>
            <p:ph type="dt" sz="half" idx="10"/>
          </p:nvPr>
        </p:nvSpPr>
        <p:spPr/>
        <p:txBody>
          <a:bodyPr/>
          <a:lstStyle/>
          <a:p>
            <a:fld id="{8CFB42C7-1B81-FE41-BD75-8B5B1978CD61}" type="datetimeFigureOut">
              <a:rPr lang="en-US" smtClean="0"/>
              <a:t>07/21/2022</a:t>
            </a:fld>
            <a:endParaRPr lang="en-US"/>
          </a:p>
        </p:txBody>
      </p:sp>
      <p:sp>
        <p:nvSpPr>
          <p:cNvPr id="3" name="Footer Placeholder 2">
            <a:extLst>
              <a:ext uri="{FF2B5EF4-FFF2-40B4-BE49-F238E27FC236}">
                <a16:creationId xmlns:a16="http://schemas.microsoft.com/office/drawing/2014/main" id="{A299F0A6-AAD6-DC4B-B07C-1477B7EBAF4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87F4A36-7973-8E45-B41A-0198CDFDC399}"/>
              </a:ext>
            </a:extLst>
          </p:cNvPr>
          <p:cNvSpPr>
            <a:spLocks noGrp="1"/>
          </p:cNvSpPr>
          <p:nvPr>
            <p:ph type="sldNum" sz="quarter" idx="12"/>
          </p:nvPr>
        </p:nvSpPr>
        <p:spPr/>
        <p:txBody>
          <a:bodyPr/>
          <a:lstStyle/>
          <a:p>
            <a:fld id="{F4AC53AB-E697-7B46-9860-C82F6E26670E}" type="slidenum">
              <a:rPr lang="en-US" smtClean="0"/>
              <a:t>‹#›</a:t>
            </a:fld>
            <a:endParaRPr lang="en-US"/>
          </a:p>
        </p:txBody>
      </p:sp>
    </p:spTree>
    <p:extLst>
      <p:ext uri="{BB962C8B-B14F-4D97-AF65-F5344CB8AC3E}">
        <p14:creationId xmlns:p14="http://schemas.microsoft.com/office/powerpoint/2010/main" val="18201895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D4E767-45D2-D04D-8CD6-212FA13914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2773ACE-19A9-D440-B189-4E827041FAB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FF36474-ECBA-F440-B388-88A4584E38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F3399D1-45D2-0441-B8B0-132B70EA53C4}"/>
              </a:ext>
            </a:extLst>
          </p:cNvPr>
          <p:cNvSpPr>
            <a:spLocks noGrp="1"/>
          </p:cNvSpPr>
          <p:nvPr>
            <p:ph type="dt" sz="half" idx="10"/>
          </p:nvPr>
        </p:nvSpPr>
        <p:spPr/>
        <p:txBody>
          <a:bodyPr/>
          <a:lstStyle/>
          <a:p>
            <a:fld id="{8CFB42C7-1B81-FE41-BD75-8B5B1978CD61}" type="datetimeFigureOut">
              <a:rPr lang="en-US" smtClean="0"/>
              <a:t>07/21/2022</a:t>
            </a:fld>
            <a:endParaRPr lang="en-US"/>
          </a:p>
        </p:txBody>
      </p:sp>
      <p:sp>
        <p:nvSpPr>
          <p:cNvPr id="6" name="Footer Placeholder 5">
            <a:extLst>
              <a:ext uri="{FF2B5EF4-FFF2-40B4-BE49-F238E27FC236}">
                <a16:creationId xmlns:a16="http://schemas.microsoft.com/office/drawing/2014/main" id="{B2C8F13A-B47A-8B42-B932-07B4D870680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A4C4862-D9C9-184C-8A17-E47B86D54096}"/>
              </a:ext>
            </a:extLst>
          </p:cNvPr>
          <p:cNvSpPr>
            <a:spLocks noGrp="1"/>
          </p:cNvSpPr>
          <p:nvPr>
            <p:ph type="sldNum" sz="quarter" idx="12"/>
          </p:nvPr>
        </p:nvSpPr>
        <p:spPr/>
        <p:txBody>
          <a:bodyPr/>
          <a:lstStyle/>
          <a:p>
            <a:fld id="{F4AC53AB-E697-7B46-9860-C82F6E26670E}" type="slidenum">
              <a:rPr lang="en-US" smtClean="0"/>
              <a:t>‹#›</a:t>
            </a:fld>
            <a:endParaRPr lang="en-US"/>
          </a:p>
        </p:txBody>
      </p:sp>
    </p:spTree>
    <p:extLst>
      <p:ext uri="{BB962C8B-B14F-4D97-AF65-F5344CB8AC3E}">
        <p14:creationId xmlns:p14="http://schemas.microsoft.com/office/powerpoint/2010/main" val="35140341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E0FB41-3014-E045-9406-F208B7BC779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2B3368C-4DB2-B34F-9F5E-F1FC1D9DD6D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E62EC4F-0B06-AE40-BCCF-8F1E1E4CD3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DBE3C19-5254-3740-A22E-4D1B607ABF5F}"/>
              </a:ext>
            </a:extLst>
          </p:cNvPr>
          <p:cNvSpPr>
            <a:spLocks noGrp="1"/>
          </p:cNvSpPr>
          <p:nvPr>
            <p:ph type="dt" sz="half" idx="10"/>
          </p:nvPr>
        </p:nvSpPr>
        <p:spPr/>
        <p:txBody>
          <a:bodyPr/>
          <a:lstStyle/>
          <a:p>
            <a:fld id="{8CFB42C7-1B81-FE41-BD75-8B5B1978CD61}" type="datetimeFigureOut">
              <a:rPr lang="en-US" smtClean="0"/>
              <a:t>07/21/2022</a:t>
            </a:fld>
            <a:endParaRPr lang="en-US"/>
          </a:p>
        </p:txBody>
      </p:sp>
      <p:sp>
        <p:nvSpPr>
          <p:cNvPr id="6" name="Footer Placeholder 5">
            <a:extLst>
              <a:ext uri="{FF2B5EF4-FFF2-40B4-BE49-F238E27FC236}">
                <a16:creationId xmlns:a16="http://schemas.microsoft.com/office/drawing/2014/main" id="{5734D5B6-EF78-CD4C-9D76-529FC8E0FDA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43B6FE8-6604-524F-BB94-29C0BF6E38C2}"/>
              </a:ext>
            </a:extLst>
          </p:cNvPr>
          <p:cNvSpPr>
            <a:spLocks noGrp="1"/>
          </p:cNvSpPr>
          <p:nvPr>
            <p:ph type="sldNum" sz="quarter" idx="12"/>
          </p:nvPr>
        </p:nvSpPr>
        <p:spPr/>
        <p:txBody>
          <a:bodyPr/>
          <a:lstStyle/>
          <a:p>
            <a:fld id="{F4AC53AB-E697-7B46-9860-C82F6E26670E}" type="slidenum">
              <a:rPr lang="en-US" smtClean="0"/>
              <a:t>‹#›</a:t>
            </a:fld>
            <a:endParaRPr lang="en-US"/>
          </a:p>
        </p:txBody>
      </p:sp>
    </p:spTree>
    <p:extLst>
      <p:ext uri="{BB962C8B-B14F-4D97-AF65-F5344CB8AC3E}">
        <p14:creationId xmlns:p14="http://schemas.microsoft.com/office/powerpoint/2010/main" val="13694032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32A9CBA-D810-F14B-A4FF-3EF704AD51F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40008AD-0605-214A-8D9B-C1CB0C3E29D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AA37097-E3FD-4A40-8381-70301CB30AA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FB42C7-1B81-FE41-BD75-8B5B1978CD61}" type="datetimeFigureOut">
              <a:rPr lang="en-US" smtClean="0"/>
              <a:t>07/21/2022</a:t>
            </a:fld>
            <a:endParaRPr lang="en-US"/>
          </a:p>
        </p:txBody>
      </p:sp>
      <p:sp>
        <p:nvSpPr>
          <p:cNvPr id="5" name="Footer Placeholder 4">
            <a:extLst>
              <a:ext uri="{FF2B5EF4-FFF2-40B4-BE49-F238E27FC236}">
                <a16:creationId xmlns:a16="http://schemas.microsoft.com/office/drawing/2014/main" id="{94FCE11D-B3B0-9645-BE3B-713655FAE66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9BBD2B9-607C-4A46-AEBA-F6D09328A13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AC53AB-E697-7B46-9860-C82F6E26670E}" type="slidenum">
              <a:rPr lang="en-US" smtClean="0"/>
              <a:t>‹#›</a:t>
            </a:fld>
            <a:endParaRPr lang="en-US"/>
          </a:p>
        </p:txBody>
      </p:sp>
    </p:spTree>
    <p:extLst>
      <p:ext uri="{BB962C8B-B14F-4D97-AF65-F5344CB8AC3E}">
        <p14:creationId xmlns:p14="http://schemas.microsoft.com/office/powerpoint/2010/main" val="26263401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A78D03C-4D92-1146-9CE8-CE5CD0520FD1}"/>
              </a:ext>
            </a:extLst>
          </p:cNvPr>
          <p:cNvSpPr>
            <a:spLocks noGrp="1"/>
          </p:cNvSpPr>
          <p:nvPr>
            <p:ph type="subTitle" idx="1"/>
          </p:nvPr>
        </p:nvSpPr>
        <p:spPr>
          <a:xfrm>
            <a:off x="1788695" y="3633538"/>
            <a:ext cx="9144000" cy="2827419"/>
          </a:xfrm>
        </p:spPr>
        <p:txBody>
          <a:bodyPr>
            <a:prstTxWarp prst="textArchUp">
              <a:avLst/>
            </a:prstTxWarp>
            <a:normAutofit/>
          </a:bodyPr>
          <a:lstStyle/>
          <a:p>
            <a:r>
              <a:rPr lang="en-US" sz="8000" b="1"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BÀI 14</a:t>
            </a:r>
          </a:p>
          <a:p>
            <a:r>
              <a:rPr lang="en-US" sz="8000" b="1"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NAM CHÂM</a:t>
            </a:r>
          </a:p>
        </p:txBody>
      </p:sp>
    </p:spTree>
    <p:extLst>
      <p:ext uri="{BB962C8B-B14F-4D97-AF65-F5344CB8AC3E}">
        <p14:creationId xmlns:p14="http://schemas.microsoft.com/office/powerpoint/2010/main" val="2387294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6EE0D46-F02E-B402-5E19-665693605EC4}"/>
              </a:ext>
            </a:extLst>
          </p:cNvPr>
          <p:cNvSpPr txBox="1"/>
          <p:nvPr/>
        </p:nvSpPr>
        <p:spPr>
          <a:xfrm>
            <a:off x="0" y="0"/>
            <a:ext cx="12192000" cy="655885"/>
          </a:xfrm>
          <a:prstGeom prst="rect">
            <a:avLst/>
          </a:prstGeom>
          <a:noFill/>
        </p:spPr>
        <p:txBody>
          <a:bodyPr wrap="square">
            <a:spAutoFit/>
          </a:bodyPr>
          <a:lstStyle/>
          <a:p>
            <a:pPr>
              <a:lnSpc>
                <a:spcPct val="107000"/>
              </a:lnSpc>
              <a:spcBef>
                <a:spcPts val="600"/>
              </a:spcBef>
              <a:spcAft>
                <a:spcPts val="600"/>
              </a:spcAft>
            </a:pPr>
            <a:r>
              <a:rPr lang="de-DE" sz="3600" b="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II. Nam châm tác dụng lên vật làm từ các vật liệu khác nhau</a:t>
            </a:r>
            <a:endParaRPr lang="en-US" sz="280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054F8E6E-381F-020F-AC15-614467B3171E}"/>
              </a:ext>
            </a:extLst>
          </p:cNvPr>
          <p:cNvSpPr txBox="1"/>
          <p:nvPr/>
        </p:nvSpPr>
        <p:spPr>
          <a:xfrm>
            <a:off x="0" y="655885"/>
            <a:ext cx="6172200" cy="530594"/>
          </a:xfrm>
          <a:prstGeom prst="rect">
            <a:avLst/>
          </a:prstGeom>
          <a:noFill/>
        </p:spPr>
        <p:txBody>
          <a:bodyPr wrap="square">
            <a:spAutoFit/>
          </a:bodyPr>
          <a:lstStyle/>
          <a:p>
            <a:pPr>
              <a:lnSpc>
                <a:spcPct val="107000"/>
              </a:lnSpc>
              <a:spcBef>
                <a:spcPts val="600"/>
              </a:spcBef>
              <a:spcAft>
                <a:spcPts val="600"/>
              </a:spcAft>
            </a:pPr>
            <a:r>
              <a:rPr lang="de-DE" sz="2800" b="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2. Nam châm tác dụng các vật</a:t>
            </a:r>
            <a:endParaRPr lang="en-US" sz="2000">
              <a:solidFill>
                <a:srgbClr val="0000FF"/>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 name="TextBox 12">
            <a:extLst>
              <a:ext uri="{FF2B5EF4-FFF2-40B4-BE49-F238E27FC236}">
                <a16:creationId xmlns:a16="http://schemas.microsoft.com/office/drawing/2014/main" id="{1673706F-3689-F2AA-D6D5-0D0F4217F8E5}"/>
              </a:ext>
            </a:extLst>
          </p:cNvPr>
          <p:cNvSpPr txBox="1"/>
          <p:nvPr/>
        </p:nvSpPr>
        <p:spPr>
          <a:xfrm>
            <a:off x="13646" y="5255180"/>
            <a:ext cx="10563369" cy="1384995"/>
          </a:xfrm>
          <a:prstGeom prst="rect">
            <a:avLst/>
          </a:prstGeom>
          <a:noFill/>
        </p:spPr>
        <p:txBody>
          <a:bodyPr wrap="square" rtlCol="0">
            <a:spAutoFit/>
          </a:bodyPr>
          <a:lstStyle/>
          <a:p>
            <a:r>
              <a:rPr lang="en-US" sz="2800" b="1">
                <a:latin typeface="Times New Roman" panose="02020603050405020304" pitchFamily="18" charset="0"/>
                <a:cs typeface="Times New Roman" panose="02020603050405020304" pitchFamily="18" charset="0"/>
              </a:rPr>
              <a:t>a. Dụng cụ:</a:t>
            </a:r>
          </a:p>
          <a:p>
            <a:r>
              <a:rPr lang="en-US" sz="2800">
                <a:latin typeface="Times New Roman" panose="02020603050405020304" pitchFamily="18" charset="0"/>
                <a:cs typeface="Times New Roman" panose="02020603050405020304" pitchFamily="18" charset="0"/>
              </a:rPr>
              <a:t>- 1 thanh nam châm thẳng </a:t>
            </a:r>
          </a:p>
          <a:p>
            <a:r>
              <a:rPr lang="en-US" sz="2800">
                <a:latin typeface="Times New Roman" panose="02020603050405020304" pitchFamily="18" charset="0"/>
                <a:cs typeface="Times New Roman" panose="02020603050405020304" pitchFamily="18" charset="0"/>
              </a:rPr>
              <a:t>- Các vật dụng: cục tẩy, quyển vở, chìa khóa, kẹp giấy, bút chì</a:t>
            </a:r>
          </a:p>
        </p:txBody>
      </p:sp>
      <p:sp>
        <p:nvSpPr>
          <p:cNvPr id="14" name="TextBox 13">
            <a:extLst>
              <a:ext uri="{FF2B5EF4-FFF2-40B4-BE49-F238E27FC236}">
                <a16:creationId xmlns:a16="http://schemas.microsoft.com/office/drawing/2014/main" id="{63591B1B-F1E0-49B4-C62D-5370CA49F490}"/>
              </a:ext>
            </a:extLst>
          </p:cNvPr>
          <p:cNvSpPr txBox="1"/>
          <p:nvPr/>
        </p:nvSpPr>
        <p:spPr>
          <a:xfrm>
            <a:off x="7418366" y="2090172"/>
            <a:ext cx="4773634" cy="2677656"/>
          </a:xfrm>
          <a:prstGeom prst="rect">
            <a:avLst/>
          </a:prstGeom>
          <a:noFill/>
        </p:spPr>
        <p:txBody>
          <a:bodyPr wrap="square" rtlCol="0">
            <a:spAutoFit/>
          </a:bodyPr>
          <a:lstStyle/>
          <a:p>
            <a:r>
              <a:rPr lang="en-US" sz="2800" b="1">
                <a:latin typeface="Times New Roman" panose="02020603050405020304" pitchFamily="18" charset="0"/>
                <a:cs typeface="Times New Roman" panose="02020603050405020304" pitchFamily="18" charset="0"/>
              </a:rPr>
              <a:t>b. Tiến hành:</a:t>
            </a:r>
          </a:p>
          <a:p>
            <a:r>
              <a:rPr lang="en-US" sz="2800">
                <a:latin typeface="Times New Roman" panose="02020603050405020304" pitchFamily="18" charset="0"/>
                <a:cs typeface="Times New Roman" panose="02020603050405020304" pitchFamily="18" charset="0"/>
              </a:rPr>
              <a:t>1. Lần lượt đưa các từ cực của nam châm lại gần mỗi vật.</a:t>
            </a:r>
          </a:p>
          <a:p>
            <a:r>
              <a:rPr lang="en-US" sz="2800">
                <a:latin typeface="Times New Roman" panose="02020603050405020304" pitchFamily="18" charset="0"/>
                <a:cs typeface="Times New Roman" panose="02020603050405020304" pitchFamily="18" charset="0"/>
              </a:rPr>
              <a:t>2. Ghi các kết quả vào phiếu học tập số 2</a:t>
            </a:r>
          </a:p>
          <a:p>
            <a:r>
              <a:rPr lang="en-US" sz="2800">
                <a:latin typeface="Times New Roman" panose="02020603050405020304" pitchFamily="18" charset="0"/>
                <a:cs typeface="Times New Roman" panose="02020603050405020304" pitchFamily="18" charset="0"/>
              </a:rPr>
              <a:t>3. Trả lời câu hỏi số 2</a:t>
            </a:r>
          </a:p>
        </p:txBody>
      </p:sp>
      <p:sp>
        <p:nvSpPr>
          <p:cNvPr id="2" name="Thought Bubble: Cloud 1">
            <a:extLst>
              <a:ext uri="{FF2B5EF4-FFF2-40B4-BE49-F238E27FC236}">
                <a16:creationId xmlns:a16="http://schemas.microsoft.com/office/drawing/2014/main" id="{E3996A95-FCC8-3A6F-EDA7-E0807EF17529}"/>
              </a:ext>
            </a:extLst>
          </p:cNvPr>
          <p:cNvSpPr/>
          <p:nvPr/>
        </p:nvSpPr>
        <p:spPr>
          <a:xfrm>
            <a:off x="13646" y="1311769"/>
            <a:ext cx="7404720" cy="3287527"/>
          </a:xfrm>
          <a:prstGeom prst="cloudCallout">
            <a:avLst>
              <a:gd name="adj1" fmla="val 13782"/>
              <a:gd name="adj2" fmla="val 31068"/>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4000" b="1">
                <a:latin typeface="Palatino Linotype" panose="02040502050505030304" pitchFamily="18" charset="0"/>
              </a:rPr>
              <a:t>Nam châm tác dụng lên tất cả các vật hay chỉ 1 vài vật?</a:t>
            </a:r>
          </a:p>
        </p:txBody>
      </p:sp>
    </p:spTree>
    <p:extLst>
      <p:ext uri="{BB962C8B-B14F-4D97-AF65-F5344CB8AC3E}">
        <p14:creationId xmlns:p14="http://schemas.microsoft.com/office/powerpoint/2010/main" val="3125586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additive="base">
                                        <p:cTn id="12" dur="500" fill="hold"/>
                                        <p:tgtEl>
                                          <p:spTgt spid="13"/>
                                        </p:tgtEl>
                                        <p:attrNameLst>
                                          <p:attrName>ppt_x</p:attrName>
                                        </p:attrNameLst>
                                      </p:cBhvr>
                                      <p:tavLst>
                                        <p:tav tm="0">
                                          <p:val>
                                            <p:strVal val="#ppt_x"/>
                                          </p:val>
                                        </p:tav>
                                        <p:tav tm="100000">
                                          <p:val>
                                            <p:strVal val="#ppt_x"/>
                                          </p:val>
                                        </p:tav>
                                      </p:tavLst>
                                    </p:anim>
                                    <p:anim calcmode="lin" valueType="num">
                                      <p:cBhvr additive="base">
                                        <p:cTn id="13"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2" fill="hold" grpId="0" nodeType="click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wipe(right)">
                                      <p:cBhvr>
                                        <p:cTn id="1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DBC6133C-0615-4CE4-9132-37E609A9BD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169CC832-2974-4E8D-90ED-3E2941BA73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6533" y="1944913"/>
            <a:ext cx="40233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1">
            <a:extLst>
              <a:ext uri="{FF2B5EF4-FFF2-40B4-BE49-F238E27FC236}">
                <a16:creationId xmlns:a16="http://schemas.microsoft.com/office/drawing/2014/main" id="{FE71879D-00F8-4ACA-AE99-20C2A4C0AFF5}"/>
              </a:ext>
            </a:extLst>
          </p:cNvPr>
          <p:cNvSpPr>
            <a:spLocks noChangeArrowheads="1"/>
          </p:cNvSpPr>
          <p:nvPr/>
        </p:nvSpPr>
        <p:spPr bwMode="auto">
          <a:xfrm>
            <a:off x="67427" y="2031101"/>
            <a:ext cx="5629364" cy="3730513"/>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 anchorCtr="0" compatLnSpc="1">
            <a:prstTxWarp prst="textNoShape">
              <a:avLst/>
            </a:prstTxWarp>
            <a:normAutofit/>
          </a:bodyPr>
          <a:lstStyle/>
          <a:p>
            <a:pPr marR="0" lvl="0" fontAlgn="base">
              <a:lnSpc>
                <a:spcPct val="90000"/>
              </a:lnSpc>
              <a:spcBef>
                <a:spcPct val="0"/>
              </a:spcBef>
              <a:spcAft>
                <a:spcPts val="600"/>
              </a:spcAft>
              <a:buClrTx/>
              <a:buSzTx/>
              <a:tabLst/>
            </a:pPr>
            <a:r>
              <a:rPr kumimoji="0" lang="en-US" altLang="en-US" sz="2800" b="1" i="1" u="none" strike="noStrike" cap="none" normalizeH="0" baseline="0">
                <a:ln>
                  <a:noFill/>
                </a:ln>
                <a:effectLst/>
                <a:latin typeface="Times New Roman" panose="02020603050405020304" pitchFamily="18" charset="0"/>
                <a:cs typeface="Times New Roman" panose="02020603050405020304" pitchFamily="18" charset="0"/>
              </a:rPr>
              <a:t>2) Nam châm tác dụng lên các vật khác như thế nào?</a:t>
            </a:r>
          </a:p>
          <a:p>
            <a:pPr marR="0" lvl="0" fontAlgn="base">
              <a:lnSpc>
                <a:spcPct val="90000"/>
              </a:lnSpc>
              <a:spcBef>
                <a:spcPct val="0"/>
              </a:spcBef>
              <a:spcAft>
                <a:spcPts val="600"/>
              </a:spcAft>
              <a:buClrTx/>
              <a:buSzTx/>
              <a:tabLst/>
            </a:pPr>
            <a:r>
              <a:rPr lang="en-US" altLang="en-US" sz="2800" b="1" i="1">
                <a:latin typeface="Times New Roman" panose="02020603050405020304" pitchFamily="18" charset="0"/>
                <a:cs typeface="Times New Roman" panose="02020603050405020304" pitchFamily="18" charset="0"/>
              </a:rPr>
              <a:t>……………………………………………………………………………………………………………………………………………………………………………………………………………………………………………....</a:t>
            </a:r>
            <a:endParaRPr kumimoji="0" lang="en-US" altLang="en-US" sz="2800" b="0" i="0" u="none" strike="noStrike" cap="none" normalizeH="0" baseline="0">
              <a:ln>
                <a:noFill/>
              </a:ln>
              <a:effectLst/>
              <a:latin typeface="Times New Roman" panose="02020603050405020304" pitchFamily="18" charset="0"/>
              <a:cs typeface="Times New Roman" panose="02020603050405020304" pitchFamily="18" charset="0"/>
            </a:endParaRPr>
          </a:p>
        </p:txBody>
      </p:sp>
      <p:sp>
        <p:nvSpPr>
          <p:cNvPr id="15" name="Rectangle 14">
            <a:extLst>
              <a:ext uri="{FF2B5EF4-FFF2-40B4-BE49-F238E27FC236}">
                <a16:creationId xmlns:a16="http://schemas.microsoft.com/office/drawing/2014/main" id="{55222F96-971A-4F90-B841-6BAB416C7A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25843" y="6053360"/>
            <a:ext cx="740664" cy="15412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08980754-6F4B-43C9-B9BE-127B6BED65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904923" y="215201"/>
            <a:ext cx="740664" cy="1183349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96793" y="354959"/>
            <a:ext cx="6184973" cy="591521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Table 4">
            <a:extLst>
              <a:ext uri="{FF2B5EF4-FFF2-40B4-BE49-F238E27FC236}">
                <a16:creationId xmlns:a16="http://schemas.microsoft.com/office/drawing/2014/main" id="{106F5DB3-C583-A560-44A7-A9D440DB4E53}"/>
              </a:ext>
            </a:extLst>
          </p:cNvPr>
          <p:cNvGraphicFramePr>
            <a:graphicFrameLocks noGrp="1"/>
          </p:cNvGraphicFramePr>
          <p:nvPr>
            <p:extLst>
              <p:ext uri="{D42A27DB-BD31-4B8C-83A1-F6EECF244321}">
                <p14:modId xmlns:p14="http://schemas.microsoft.com/office/powerpoint/2010/main" val="2776099109"/>
              </p:ext>
            </p:extLst>
          </p:nvPr>
        </p:nvGraphicFramePr>
        <p:xfrm>
          <a:off x="5987738" y="1040179"/>
          <a:ext cx="5628019" cy="4544777"/>
        </p:xfrm>
        <a:graphic>
          <a:graphicData uri="http://schemas.openxmlformats.org/drawingml/2006/table">
            <a:tbl>
              <a:tblPr firstRow="1" firstCol="1" bandRow="1">
                <a:noFill/>
                <a:tableStyleId>{5C22544A-7EE6-4342-B048-85BDC9FD1C3A}</a:tableStyleId>
              </a:tblPr>
              <a:tblGrid>
                <a:gridCol w="1441458">
                  <a:extLst>
                    <a:ext uri="{9D8B030D-6E8A-4147-A177-3AD203B41FA5}">
                      <a16:colId xmlns:a16="http://schemas.microsoft.com/office/drawing/2014/main" val="859221276"/>
                    </a:ext>
                  </a:extLst>
                </a:gridCol>
                <a:gridCol w="1314768">
                  <a:extLst>
                    <a:ext uri="{9D8B030D-6E8A-4147-A177-3AD203B41FA5}">
                      <a16:colId xmlns:a16="http://schemas.microsoft.com/office/drawing/2014/main" val="4244249588"/>
                    </a:ext>
                  </a:extLst>
                </a:gridCol>
                <a:gridCol w="1749961">
                  <a:extLst>
                    <a:ext uri="{9D8B030D-6E8A-4147-A177-3AD203B41FA5}">
                      <a16:colId xmlns:a16="http://schemas.microsoft.com/office/drawing/2014/main" val="1024498449"/>
                    </a:ext>
                  </a:extLst>
                </a:gridCol>
                <a:gridCol w="1121832">
                  <a:extLst>
                    <a:ext uri="{9D8B030D-6E8A-4147-A177-3AD203B41FA5}">
                      <a16:colId xmlns:a16="http://schemas.microsoft.com/office/drawing/2014/main" val="804311490"/>
                    </a:ext>
                  </a:extLst>
                </a:gridCol>
              </a:tblGrid>
              <a:tr h="1181792">
                <a:tc rowSpan="2">
                  <a:txBody>
                    <a:bodyPr/>
                    <a:lstStyle/>
                    <a:p>
                      <a:pPr algn="ctr">
                        <a:lnSpc>
                          <a:spcPct val="107000"/>
                        </a:lnSpc>
                        <a:spcAft>
                          <a:spcPts val="800"/>
                        </a:spcAft>
                      </a:pPr>
                      <a:r>
                        <a:rPr lang="de-DE" sz="2400" b="0" cap="none" spc="60">
                          <a:solidFill>
                            <a:schemeClr val="bg1"/>
                          </a:solidFill>
                          <a:effectLst/>
                        </a:rPr>
                        <a:t>Vật dụng</a:t>
                      </a:r>
                      <a:endParaRPr lang="en-US" sz="2400" b="0" cap="none" spc="6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9671" marR="9671" marT="13926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gridSpan="2">
                  <a:txBody>
                    <a:bodyPr/>
                    <a:lstStyle/>
                    <a:p>
                      <a:pPr algn="ctr">
                        <a:lnSpc>
                          <a:spcPct val="107000"/>
                        </a:lnSpc>
                        <a:spcAft>
                          <a:spcPts val="800"/>
                        </a:spcAft>
                      </a:pPr>
                      <a:r>
                        <a:rPr lang="de-DE" sz="2400" b="0" cap="none" spc="60">
                          <a:solidFill>
                            <a:schemeClr val="bg1"/>
                          </a:solidFill>
                          <a:effectLst/>
                        </a:rPr>
                        <a:t>Tương tác với nam châm</a:t>
                      </a:r>
                      <a:endParaRPr lang="en-US" sz="2400" b="0" cap="none" spc="6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9671" marR="9671" marT="13926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hMerge="1">
                  <a:txBody>
                    <a:bodyPr/>
                    <a:lstStyle/>
                    <a:p>
                      <a:endParaRPr lang="en-US"/>
                    </a:p>
                  </a:txBody>
                  <a:tcPr/>
                </a:tc>
                <a:tc rowSpan="2">
                  <a:txBody>
                    <a:bodyPr/>
                    <a:lstStyle/>
                    <a:p>
                      <a:pPr algn="ctr">
                        <a:lnSpc>
                          <a:spcPct val="107000"/>
                        </a:lnSpc>
                        <a:spcAft>
                          <a:spcPts val="800"/>
                        </a:spcAft>
                      </a:pPr>
                      <a:r>
                        <a:rPr lang="de-DE" sz="2400" b="0" cap="none" spc="60">
                          <a:solidFill>
                            <a:schemeClr val="bg1"/>
                          </a:solidFill>
                          <a:effectLst/>
                        </a:rPr>
                        <a:t>Vật liệu </a:t>
                      </a:r>
                      <a:endParaRPr lang="en-US" sz="2400" b="0" cap="none" spc="60">
                        <a:solidFill>
                          <a:schemeClr val="bg1"/>
                        </a:solidFill>
                        <a:effectLst/>
                      </a:endParaRPr>
                    </a:p>
                    <a:p>
                      <a:pPr algn="ctr">
                        <a:lnSpc>
                          <a:spcPct val="107000"/>
                        </a:lnSpc>
                        <a:spcAft>
                          <a:spcPts val="800"/>
                        </a:spcAft>
                      </a:pPr>
                      <a:r>
                        <a:rPr lang="de-DE" sz="2400" b="0" cap="none" spc="60">
                          <a:solidFill>
                            <a:schemeClr val="bg1"/>
                          </a:solidFill>
                          <a:effectLst/>
                        </a:rPr>
                        <a:t>tương ứng</a:t>
                      </a:r>
                      <a:endParaRPr lang="en-US" sz="2400" b="0" cap="none" spc="6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9671" marR="9671" marT="13926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extLst>
                  <a:ext uri="{0D108BD9-81ED-4DB2-BD59-A6C34878D82A}">
                    <a16:rowId xmlns:a16="http://schemas.microsoft.com/office/drawing/2014/main" val="3277298143"/>
                  </a:ext>
                </a:extLst>
              </a:tr>
              <a:tr h="737315">
                <a:tc vMerge="1">
                  <a:txBody>
                    <a:bodyPr/>
                    <a:lstStyle/>
                    <a:p>
                      <a:endParaRPr lang="en-US"/>
                    </a:p>
                  </a:txBody>
                  <a:tcPr/>
                </a:tc>
                <a:tc>
                  <a:txBody>
                    <a:bodyPr/>
                    <a:lstStyle/>
                    <a:p>
                      <a:pPr algn="ctr">
                        <a:lnSpc>
                          <a:spcPct val="107000"/>
                        </a:lnSpc>
                        <a:spcAft>
                          <a:spcPts val="800"/>
                        </a:spcAft>
                      </a:pPr>
                      <a:r>
                        <a:rPr lang="de-DE" sz="2100" b="1" cap="none" spc="0">
                          <a:solidFill>
                            <a:schemeClr val="tx1"/>
                          </a:solidFill>
                          <a:effectLst/>
                        </a:rPr>
                        <a:t>Có</a:t>
                      </a:r>
                      <a:endParaRPr lang="en-US" sz="2100" b="1"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671" marR="9671" marT="13926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pPr>
                      <a:r>
                        <a:rPr lang="de-DE" sz="2100" b="1" cap="none" spc="0">
                          <a:solidFill>
                            <a:schemeClr val="tx1"/>
                          </a:solidFill>
                          <a:effectLst/>
                        </a:rPr>
                        <a:t>Không</a:t>
                      </a:r>
                      <a:endParaRPr lang="en-US" sz="2100" b="1"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671" marR="9671" marT="13926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a:p>
                  </a:txBody>
                  <a:tcPr/>
                </a:tc>
                <a:extLst>
                  <a:ext uri="{0D108BD9-81ED-4DB2-BD59-A6C34878D82A}">
                    <a16:rowId xmlns:a16="http://schemas.microsoft.com/office/drawing/2014/main" val="2867224774"/>
                  </a:ext>
                </a:extLst>
              </a:tr>
              <a:tr h="525134">
                <a:tc>
                  <a:txBody>
                    <a:bodyPr/>
                    <a:lstStyle/>
                    <a:p>
                      <a:pPr algn="ctr">
                        <a:lnSpc>
                          <a:spcPct val="107000"/>
                        </a:lnSpc>
                        <a:spcAft>
                          <a:spcPts val="800"/>
                        </a:spcAft>
                      </a:pPr>
                      <a:r>
                        <a:rPr lang="de-DE" sz="2100" b="1" cap="none" spc="0">
                          <a:solidFill>
                            <a:schemeClr val="tx1"/>
                          </a:solidFill>
                          <a:effectLst/>
                        </a:rPr>
                        <a:t>Cục tẩy</a:t>
                      </a:r>
                      <a:endParaRPr lang="en-US" sz="2100" b="1"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671" marR="9671" marT="13926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lnSpc>
                          <a:spcPct val="107000"/>
                        </a:lnSpc>
                        <a:spcAft>
                          <a:spcPts val="800"/>
                        </a:spcAft>
                      </a:pPr>
                      <a:r>
                        <a:rPr lang="de-DE" sz="2100" cap="none" spc="0">
                          <a:solidFill>
                            <a:schemeClr val="tx1"/>
                          </a:solidFill>
                          <a:effectLst/>
                        </a:rPr>
                        <a:t> </a:t>
                      </a:r>
                      <a:endParaRPr lang="en-US" sz="21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671" marR="9671" marT="13926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lnSpc>
                          <a:spcPct val="107000"/>
                        </a:lnSpc>
                        <a:spcAft>
                          <a:spcPts val="800"/>
                        </a:spcAft>
                      </a:pPr>
                      <a:r>
                        <a:rPr lang="de-DE" sz="2100" cap="none" spc="0">
                          <a:solidFill>
                            <a:schemeClr val="tx1"/>
                          </a:solidFill>
                          <a:effectLst/>
                        </a:rPr>
                        <a:t> </a:t>
                      </a:r>
                      <a:endParaRPr lang="en-US" sz="21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671" marR="9671" marT="13926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lnSpc>
                          <a:spcPct val="107000"/>
                        </a:lnSpc>
                        <a:spcAft>
                          <a:spcPts val="800"/>
                        </a:spcAft>
                      </a:pPr>
                      <a:r>
                        <a:rPr lang="de-DE" sz="2100" b="1" cap="none" spc="0">
                          <a:solidFill>
                            <a:schemeClr val="tx1"/>
                          </a:solidFill>
                          <a:effectLst/>
                        </a:rPr>
                        <a:t>Cao su</a:t>
                      </a:r>
                      <a:endParaRPr lang="en-US" sz="2100" b="1"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671" marR="9671" marT="13926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121803874"/>
                  </a:ext>
                </a:extLst>
              </a:tr>
              <a:tr h="525134">
                <a:tc>
                  <a:txBody>
                    <a:bodyPr/>
                    <a:lstStyle/>
                    <a:p>
                      <a:pPr algn="ctr">
                        <a:lnSpc>
                          <a:spcPct val="107000"/>
                        </a:lnSpc>
                        <a:spcAft>
                          <a:spcPts val="800"/>
                        </a:spcAft>
                      </a:pPr>
                      <a:r>
                        <a:rPr lang="de-DE" sz="2100" b="1" cap="none" spc="0">
                          <a:solidFill>
                            <a:schemeClr val="tx1"/>
                          </a:solidFill>
                          <a:effectLst/>
                        </a:rPr>
                        <a:t>Quyển vở</a:t>
                      </a:r>
                      <a:endParaRPr lang="en-US" sz="2100" b="1"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671" marR="9671" marT="13926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pPr>
                      <a:r>
                        <a:rPr lang="de-DE" sz="2100" cap="none" spc="0">
                          <a:solidFill>
                            <a:schemeClr val="tx1"/>
                          </a:solidFill>
                          <a:effectLst/>
                        </a:rPr>
                        <a:t> </a:t>
                      </a:r>
                      <a:endParaRPr lang="en-US" sz="21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671" marR="9671" marT="13926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pPr>
                      <a:r>
                        <a:rPr lang="de-DE" sz="2100" cap="none" spc="0">
                          <a:solidFill>
                            <a:schemeClr val="tx1"/>
                          </a:solidFill>
                          <a:effectLst/>
                        </a:rPr>
                        <a:t> </a:t>
                      </a:r>
                      <a:endParaRPr lang="en-US" sz="21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671" marR="9671" marT="13926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pPr>
                      <a:r>
                        <a:rPr lang="de-DE" sz="2100" b="1" cap="none" spc="0">
                          <a:solidFill>
                            <a:schemeClr val="tx1"/>
                          </a:solidFill>
                          <a:effectLst/>
                        </a:rPr>
                        <a:t>Giấy</a:t>
                      </a:r>
                      <a:endParaRPr lang="en-US" sz="2100" b="1"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671" marR="9671" marT="13926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12376944"/>
                  </a:ext>
                </a:extLst>
              </a:tr>
              <a:tr h="525134">
                <a:tc>
                  <a:txBody>
                    <a:bodyPr/>
                    <a:lstStyle/>
                    <a:p>
                      <a:pPr algn="ctr">
                        <a:lnSpc>
                          <a:spcPct val="107000"/>
                        </a:lnSpc>
                        <a:spcAft>
                          <a:spcPts val="800"/>
                        </a:spcAft>
                      </a:pPr>
                      <a:r>
                        <a:rPr lang="de-DE" sz="2100" b="1" cap="none" spc="0">
                          <a:solidFill>
                            <a:schemeClr val="tx1"/>
                          </a:solidFill>
                          <a:effectLst/>
                        </a:rPr>
                        <a:t>Chìa khoá</a:t>
                      </a:r>
                      <a:endParaRPr lang="en-US" sz="2100" b="1"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671" marR="9671" marT="13926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lnSpc>
                          <a:spcPct val="107000"/>
                        </a:lnSpc>
                        <a:spcAft>
                          <a:spcPts val="800"/>
                        </a:spcAft>
                      </a:pPr>
                      <a:r>
                        <a:rPr lang="de-DE" sz="2100" cap="none" spc="0">
                          <a:solidFill>
                            <a:schemeClr val="tx1"/>
                          </a:solidFill>
                          <a:effectLst/>
                        </a:rPr>
                        <a:t> </a:t>
                      </a:r>
                      <a:endParaRPr lang="en-US" sz="21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671" marR="9671" marT="13926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lnSpc>
                          <a:spcPct val="107000"/>
                        </a:lnSpc>
                        <a:spcAft>
                          <a:spcPts val="800"/>
                        </a:spcAft>
                      </a:pPr>
                      <a:r>
                        <a:rPr lang="de-DE" sz="2100" cap="none" spc="0">
                          <a:solidFill>
                            <a:schemeClr val="tx1"/>
                          </a:solidFill>
                          <a:effectLst/>
                        </a:rPr>
                        <a:t> </a:t>
                      </a:r>
                      <a:endParaRPr lang="en-US" sz="21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671" marR="9671" marT="13926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lnSpc>
                          <a:spcPct val="107000"/>
                        </a:lnSpc>
                        <a:spcAft>
                          <a:spcPts val="800"/>
                        </a:spcAft>
                      </a:pPr>
                      <a:r>
                        <a:rPr lang="de-DE" sz="2100" b="1" cap="none" spc="0">
                          <a:solidFill>
                            <a:schemeClr val="tx1"/>
                          </a:solidFill>
                          <a:effectLst/>
                        </a:rPr>
                        <a:t>Đồng</a:t>
                      </a:r>
                      <a:endParaRPr lang="en-US" sz="2100" b="1"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671" marR="9671" marT="13926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687398783"/>
                  </a:ext>
                </a:extLst>
              </a:tr>
              <a:tr h="525134">
                <a:tc>
                  <a:txBody>
                    <a:bodyPr/>
                    <a:lstStyle/>
                    <a:p>
                      <a:pPr algn="ctr">
                        <a:lnSpc>
                          <a:spcPct val="107000"/>
                        </a:lnSpc>
                        <a:spcAft>
                          <a:spcPts val="800"/>
                        </a:spcAft>
                      </a:pPr>
                      <a:r>
                        <a:rPr lang="de-DE" sz="2100" b="1" cap="none" spc="0">
                          <a:solidFill>
                            <a:schemeClr val="tx1"/>
                          </a:solidFill>
                          <a:effectLst/>
                        </a:rPr>
                        <a:t>Kẹp giấy</a:t>
                      </a:r>
                      <a:endParaRPr lang="en-US" sz="2100" b="1"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671" marR="9671" marT="13926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pPr>
                      <a:r>
                        <a:rPr lang="de-DE" sz="2100" cap="none" spc="0">
                          <a:solidFill>
                            <a:schemeClr val="tx1"/>
                          </a:solidFill>
                          <a:effectLst/>
                        </a:rPr>
                        <a:t> </a:t>
                      </a:r>
                      <a:endParaRPr lang="en-US" sz="21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671" marR="9671" marT="13926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pPr>
                      <a:r>
                        <a:rPr lang="de-DE" sz="2100" cap="none" spc="0">
                          <a:solidFill>
                            <a:schemeClr val="tx1"/>
                          </a:solidFill>
                          <a:effectLst/>
                        </a:rPr>
                        <a:t> </a:t>
                      </a:r>
                      <a:endParaRPr lang="en-US" sz="21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671" marR="9671" marT="13926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pPr>
                      <a:r>
                        <a:rPr lang="de-DE" sz="2100" b="1" cap="none" spc="0">
                          <a:solidFill>
                            <a:schemeClr val="tx1"/>
                          </a:solidFill>
                          <a:effectLst/>
                        </a:rPr>
                        <a:t>Sắt</a:t>
                      </a:r>
                      <a:endParaRPr lang="en-US" sz="2100" b="1"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671" marR="9671" marT="13926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42950633"/>
                  </a:ext>
                </a:extLst>
              </a:tr>
              <a:tr h="525134">
                <a:tc>
                  <a:txBody>
                    <a:bodyPr/>
                    <a:lstStyle/>
                    <a:p>
                      <a:pPr algn="ctr">
                        <a:lnSpc>
                          <a:spcPct val="107000"/>
                        </a:lnSpc>
                        <a:spcAft>
                          <a:spcPts val="800"/>
                        </a:spcAft>
                      </a:pPr>
                      <a:r>
                        <a:rPr lang="de-DE" sz="2100" b="1" cap="none" spc="0">
                          <a:solidFill>
                            <a:schemeClr val="tx1"/>
                          </a:solidFill>
                          <a:effectLst/>
                        </a:rPr>
                        <a:t>Bút chì</a:t>
                      </a:r>
                      <a:endParaRPr lang="en-US" sz="2100" b="1"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671" marR="9671" marT="13926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lnSpc>
                          <a:spcPct val="107000"/>
                        </a:lnSpc>
                        <a:spcAft>
                          <a:spcPts val="800"/>
                        </a:spcAft>
                      </a:pPr>
                      <a:r>
                        <a:rPr lang="de-DE" sz="2100" cap="none" spc="0">
                          <a:solidFill>
                            <a:schemeClr val="tx1"/>
                          </a:solidFill>
                          <a:effectLst/>
                        </a:rPr>
                        <a:t> </a:t>
                      </a:r>
                      <a:endParaRPr lang="en-US" sz="21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671" marR="9671" marT="13926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lnSpc>
                          <a:spcPct val="107000"/>
                        </a:lnSpc>
                        <a:spcAft>
                          <a:spcPts val="800"/>
                        </a:spcAft>
                      </a:pPr>
                      <a:r>
                        <a:rPr lang="de-DE" sz="2100" cap="none" spc="0">
                          <a:solidFill>
                            <a:schemeClr val="tx1"/>
                          </a:solidFill>
                          <a:effectLst/>
                        </a:rPr>
                        <a:t> </a:t>
                      </a:r>
                      <a:endParaRPr lang="en-US" sz="21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671" marR="9671" marT="13926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lnSpc>
                          <a:spcPct val="107000"/>
                        </a:lnSpc>
                        <a:spcAft>
                          <a:spcPts val="800"/>
                        </a:spcAft>
                      </a:pPr>
                      <a:r>
                        <a:rPr lang="de-DE" sz="2100" b="1" cap="none" spc="0">
                          <a:solidFill>
                            <a:schemeClr val="tx1"/>
                          </a:solidFill>
                          <a:effectLst/>
                        </a:rPr>
                        <a:t>Gỗ</a:t>
                      </a:r>
                      <a:endParaRPr lang="en-US" sz="2100" b="1"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671" marR="9671" marT="13926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215280841"/>
                  </a:ext>
                </a:extLst>
              </a:tr>
            </a:tbl>
          </a:graphicData>
        </a:graphic>
      </p:graphicFrame>
      <p:sp>
        <p:nvSpPr>
          <p:cNvPr id="14" name="TextBox 13">
            <a:extLst>
              <a:ext uri="{FF2B5EF4-FFF2-40B4-BE49-F238E27FC236}">
                <a16:creationId xmlns:a16="http://schemas.microsoft.com/office/drawing/2014/main" id="{F687D2D6-76B6-DFB4-0475-5C0EFB2FABA7}"/>
              </a:ext>
            </a:extLst>
          </p:cNvPr>
          <p:cNvSpPr txBox="1"/>
          <p:nvPr/>
        </p:nvSpPr>
        <p:spPr>
          <a:xfrm>
            <a:off x="7848685" y="272540"/>
            <a:ext cx="1881187" cy="535531"/>
          </a:xfrm>
          <a:prstGeom prst="rect">
            <a:avLst/>
          </a:prstGeom>
          <a:noFill/>
        </p:spPr>
        <p:txBody>
          <a:bodyPr wrap="square">
            <a:spAutoFit/>
          </a:bodyPr>
          <a:lstStyle/>
          <a:p>
            <a:pPr marR="0" lvl="0" fontAlgn="base">
              <a:lnSpc>
                <a:spcPct val="90000"/>
              </a:lnSpc>
              <a:spcBef>
                <a:spcPct val="0"/>
              </a:spcBef>
              <a:spcAft>
                <a:spcPts val="600"/>
              </a:spcAft>
              <a:buClrTx/>
              <a:buSzTx/>
              <a:tabLst/>
            </a:pPr>
            <a:r>
              <a:rPr kumimoji="0" lang="en-US" altLang="en-US" sz="3200" b="1" u="none" strike="noStrike" cap="none" normalizeH="0" baseline="0">
                <a:ln>
                  <a:noFill/>
                </a:ln>
                <a:effectLst/>
                <a:latin typeface="Palatino Linotype" panose="02040502050505030304" pitchFamily="18" charset="0"/>
              </a:rPr>
              <a:t>Bảng 2</a:t>
            </a:r>
            <a:endParaRPr kumimoji="0" lang="en-US" altLang="en-US" sz="3200" b="0" u="none" strike="noStrike" cap="none" normalizeH="0" baseline="0">
              <a:ln>
                <a:noFill/>
              </a:ln>
              <a:effectLst/>
              <a:latin typeface="Palatino Linotype" panose="02040502050505030304" pitchFamily="18" charset="0"/>
            </a:endParaRPr>
          </a:p>
        </p:txBody>
      </p:sp>
      <p:sp>
        <p:nvSpPr>
          <p:cNvPr id="8" name="TextBox 7">
            <a:extLst>
              <a:ext uri="{FF2B5EF4-FFF2-40B4-BE49-F238E27FC236}">
                <a16:creationId xmlns:a16="http://schemas.microsoft.com/office/drawing/2014/main" id="{FC569BAC-32B7-8DEF-9789-A0A504D267FE}"/>
              </a:ext>
            </a:extLst>
          </p:cNvPr>
          <p:cNvSpPr txBox="1"/>
          <p:nvPr/>
        </p:nvSpPr>
        <p:spPr>
          <a:xfrm>
            <a:off x="576243" y="1051167"/>
            <a:ext cx="4533613" cy="584775"/>
          </a:xfrm>
          <a:prstGeom prst="rect">
            <a:avLst/>
          </a:prstGeom>
          <a:noFill/>
        </p:spPr>
        <p:txBody>
          <a:bodyPr wrap="none" rtlCol="0">
            <a:spAutoFit/>
          </a:bodyPr>
          <a:lstStyle/>
          <a:p>
            <a:r>
              <a:rPr lang="en-US" sz="3200" b="1">
                <a:solidFill>
                  <a:srgbClr val="FF0000"/>
                </a:solidFill>
                <a:latin typeface="Palatino Linotype" panose="02040502050505030304" pitchFamily="18" charset="0"/>
              </a:rPr>
              <a:t>PHIẾU HỌC TẬP SỐ 2</a:t>
            </a:r>
          </a:p>
        </p:txBody>
      </p:sp>
    </p:spTree>
    <p:extLst>
      <p:ext uri="{BB962C8B-B14F-4D97-AF65-F5344CB8AC3E}">
        <p14:creationId xmlns:p14="http://schemas.microsoft.com/office/powerpoint/2010/main" val="11767200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7E46CB5-F432-6CBA-8BDF-9DD61F00E936}"/>
              </a:ext>
            </a:extLst>
          </p:cNvPr>
          <p:cNvSpPr txBox="1"/>
          <p:nvPr/>
        </p:nvSpPr>
        <p:spPr>
          <a:xfrm>
            <a:off x="0" y="2695678"/>
            <a:ext cx="2009725" cy="584775"/>
          </a:xfrm>
          <a:prstGeom prst="rect">
            <a:avLst/>
          </a:prstGeom>
          <a:noFill/>
        </p:spPr>
        <p:txBody>
          <a:bodyPr wrap="square" rtlCol="0">
            <a:spAutoFit/>
          </a:bodyPr>
          <a:lstStyle/>
          <a:p>
            <a:r>
              <a:rPr lang="en-US" sz="3200" b="1">
                <a:highlight>
                  <a:srgbClr val="FFFF00"/>
                </a:highlight>
                <a:latin typeface="Times New Roman" panose="02020603050405020304" pitchFamily="18" charset="0"/>
                <a:cs typeface="Times New Roman" panose="02020603050405020304" pitchFamily="18" charset="0"/>
              </a:rPr>
              <a:t>Kết luận</a:t>
            </a:r>
          </a:p>
        </p:txBody>
      </p:sp>
      <p:sp>
        <p:nvSpPr>
          <p:cNvPr id="12" name="TextBox 11">
            <a:extLst>
              <a:ext uri="{FF2B5EF4-FFF2-40B4-BE49-F238E27FC236}">
                <a16:creationId xmlns:a16="http://schemas.microsoft.com/office/drawing/2014/main" id="{8F988E8F-39EA-BBE2-A579-D6CB095E23A6}"/>
              </a:ext>
            </a:extLst>
          </p:cNvPr>
          <p:cNvSpPr txBox="1"/>
          <p:nvPr/>
        </p:nvSpPr>
        <p:spPr>
          <a:xfrm>
            <a:off x="0" y="306423"/>
            <a:ext cx="12192000" cy="645113"/>
          </a:xfrm>
          <a:prstGeom prst="rect">
            <a:avLst/>
          </a:prstGeom>
          <a:noFill/>
        </p:spPr>
        <p:txBody>
          <a:bodyPr wrap="square">
            <a:spAutoFit/>
          </a:bodyPr>
          <a:lstStyle/>
          <a:p>
            <a:pPr>
              <a:lnSpc>
                <a:spcPct val="107000"/>
              </a:lnSpc>
              <a:spcBef>
                <a:spcPts val="600"/>
              </a:spcBef>
              <a:spcAft>
                <a:spcPts val="600"/>
              </a:spcAft>
            </a:pPr>
            <a:r>
              <a:rPr lang="de-DE" sz="3600" b="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II. Nam châm tác dụng lên vật làm từ các vật liệu khác nhau</a:t>
            </a:r>
            <a:endParaRPr lang="en-US" sz="280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3" name="TextBox 12">
            <a:extLst>
              <a:ext uri="{FF2B5EF4-FFF2-40B4-BE49-F238E27FC236}">
                <a16:creationId xmlns:a16="http://schemas.microsoft.com/office/drawing/2014/main" id="{0FD80971-DA41-CB37-3B23-970A0FB8C0E3}"/>
              </a:ext>
            </a:extLst>
          </p:cNvPr>
          <p:cNvSpPr txBox="1"/>
          <p:nvPr/>
        </p:nvSpPr>
        <p:spPr>
          <a:xfrm>
            <a:off x="0" y="1526955"/>
            <a:ext cx="12192000" cy="593304"/>
          </a:xfrm>
          <a:prstGeom prst="rect">
            <a:avLst/>
          </a:prstGeom>
          <a:noFill/>
        </p:spPr>
        <p:txBody>
          <a:bodyPr wrap="square">
            <a:spAutoFit/>
          </a:bodyPr>
          <a:lstStyle/>
          <a:p>
            <a:pPr>
              <a:lnSpc>
                <a:spcPct val="107000"/>
              </a:lnSpc>
              <a:spcBef>
                <a:spcPts val="600"/>
              </a:spcBef>
              <a:spcAft>
                <a:spcPts val="600"/>
              </a:spcAft>
            </a:pPr>
            <a:r>
              <a:rPr lang="de-DE" sz="3200" b="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2. Nam châm tác dụng lên </a:t>
            </a:r>
            <a:r>
              <a:rPr lang="de-DE" sz="3200" b="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các vật</a:t>
            </a:r>
            <a:endParaRPr lang="en-US" sz="2400">
              <a:solidFill>
                <a:srgbClr val="0000FF"/>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6" name="TextBox 15">
            <a:extLst>
              <a:ext uri="{FF2B5EF4-FFF2-40B4-BE49-F238E27FC236}">
                <a16:creationId xmlns:a16="http://schemas.microsoft.com/office/drawing/2014/main" id="{515FCDB8-A52D-3C8C-1900-09A137AB7E6E}"/>
              </a:ext>
            </a:extLst>
          </p:cNvPr>
          <p:cNvSpPr txBox="1"/>
          <p:nvPr/>
        </p:nvSpPr>
        <p:spPr>
          <a:xfrm>
            <a:off x="0" y="3855873"/>
            <a:ext cx="12192000" cy="2215991"/>
          </a:xfrm>
          <a:prstGeom prst="rect">
            <a:avLst/>
          </a:prstGeom>
          <a:noFill/>
        </p:spPr>
        <p:txBody>
          <a:bodyPr wrap="square">
            <a:spAutoFit/>
          </a:bodyPr>
          <a:lstStyle/>
          <a:p>
            <a:pPr marL="342900" lvl="0" indent="-342900" algn="just">
              <a:spcBef>
                <a:spcPts val="600"/>
              </a:spcBef>
              <a:spcAft>
                <a:spcPts val="600"/>
              </a:spcAft>
              <a:buFont typeface="Symbol" panose="05050102010706020507" pitchFamily="18" charset="2"/>
              <a:buChar char=""/>
            </a:pPr>
            <a:r>
              <a:rPr lang="vi-VN" sz="3200" b="1">
                <a:solidFill>
                  <a:srgbClr val="FF0000"/>
                </a:solidFill>
                <a:latin typeface="Times New Roman" panose="02020603050405020304" pitchFamily="18" charset="0"/>
                <a:ea typeface="Calibri" panose="020F0502020204030204" pitchFamily="34" charset="0"/>
                <a:cs typeface="Times New Roman" panose="02020603050405020304" pitchFamily="18" charset="0"/>
              </a:rPr>
              <a:t>Nam châm hút được các vật làm bằng vật liệu từ: sắt, thép, niken, coban....</a:t>
            </a:r>
            <a:r>
              <a:rPr lang="de-DE" sz="3200" b="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3200" b="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spcBef>
                <a:spcPts val="600"/>
              </a:spcBef>
              <a:spcAft>
                <a:spcPts val="600"/>
              </a:spcAft>
              <a:buFont typeface="Symbol" panose="05050102010706020507" pitchFamily="18" charset="2"/>
              <a:buChar char=""/>
            </a:pPr>
            <a:r>
              <a:rPr lang="vi-VN" sz="3200" b="1">
                <a:solidFill>
                  <a:srgbClr val="FF0000"/>
                </a:solidFill>
                <a:latin typeface="Times New Roman" panose="02020603050405020304" pitchFamily="18" charset="0"/>
                <a:ea typeface="Calibri" panose="020F0502020204030204" pitchFamily="34" charset="0"/>
                <a:cs typeface="Times New Roman" panose="02020603050405020304" pitchFamily="18" charset="0"/>
              </a:rPr>
              <a:t>Nam châm hầu như không hút các vật được làm từ đồng, nhôm và các kim loại không thuộc vật liệu từ</a:t>
            </a:r>
            <a:r>
              <a:rPr lang="de-DE" sz="3200" b="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b="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47501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par>
                          <p:cTn id="8" fill="hold">
                            <p:stCondLst>
                              <p:cond delay="500"/>
                            </p:stCondLst>
                            <p:childTnLst>
                              <p:par>
                                <p:cTn id="9" presetID="41" presetClass="entr" presetSubtype="0" fill="hold" nodeType="afterEffect">
                                  <p:stCondLst>
                                    <p:cond delay="0"/>
                                  </p:stCondLst>
                                  <p:iterate type="lt">
                                    <p:tmPct val="10000"/>
                                  </p:iterate>
                                  <p:childTnLst>
                                    <p:set>
                                      <p:cBhvr>
                                        <p:cTn id="10" dur="1" fill="hold">
                                          <p:stCondLst>
                                            <p:cond delay="0"/>
                                          </p:stCondLst>
                                        </p:cTn>
                                        <p:tgtEl>
                                          <p:spTgt spid="16">
                                            <p:txEl>
                                              <p:pRg st="0" end="0"/>
                                            </p:txEl>
                                          </p:spTgt>
                                        </p:tgtEl>
                                        <p:attrNameLst>
                                          <p:attrName>style.visibility</p:attrName>
                                        </p:attrNameLst>
                                      </p:cBhvr>
                                      <p:to>
                                        <p:strVal val="visible"/>
                                      </p:to>
                                    </p:set>
                                    <p:anim calcmode="lin" valueType="num">
                                      <p:cBhvr>
                                        <p:cTn id="11" dur="500" fill="hold"/>
                                        <p:tgtEl>
                                          <p:spTgt spid="16">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2" dur="500" fill="hold"/>
                                        <p:tgtEl>
                                          <p:spTgt spid="16">
                                            <p:txEl>
                                              <p:pRg st="0" end="0"/>
                                            </p:txEl>
                                          </p:spTgt>
                                        </p:tgtEl>
                                        <p:attrNameLst>
                                          <p:attrName>ppt_y</p:attrName>
                                        </p:attrNameLst>
                                      </p:cBhvr>
                                      <p:tavLst>
                                        <p:tav tm="0">
                                          <p:val>
                                            <p:strVal val="#ppt_y"/>
                                          </p:val>
                                        </p:tav>
                                        <p:tav tm="100000">
                                          <p:val>
                                            <p:strVal val="#ppt_y"/>
                                          </p:val>
                                        </p:tav>
                                      </p:tavLst>
                                    </p:anim>
                                    <p:anim calcmode="lin" valueType="num">
                                      <p:cBhvr>
                                        <p:cTn id="13" dur="500" fill="hold"/>
                                        <p:tgtEl>
                                          <p:spTgt spid="16">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4" dur="500" fill="hold"/>
                                        <p:tgtEl>
                                          <p:spTgt spid="16">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5" dur="500" tmFilter="0,0; .5, 1; 1, 1"/>
                                        <p:tgtEl>
                                          <p:spTgt spid="16">
                                            <p:txEl>
                                              <p:pRg st="0" end="0"/>
                                            </p:txEl>
                                          </p:spTgt>
                                        </p:tgtEl>
                                      </p:cBhvr>
                                    </p:animEffect>
                                  </p:childTnLst>
                                </p:cTn>
                              </p:par>
                            </p:childTnLst>
                          </p:cTn>
                        </p:par>
                        <p:par>
                          <p:cTn id="16" fill="hold">
                            <p:stCondLst>
                              <p:cond delay="4050"/>
                            </p:stCondLst>
                            <p:childTnLst>
                              <p:par>
                                <p:cTn id="17" presetID="41" presetClass="entr" presetSubtype="0" fill="hold" nodeType="afterEffect">
                                  <p:stCondLst>
                                    <p:cond delay="0"/>
                                  </p:stCondLst>
                                  <p:iterate type="lt">
                                    <p:tmPct val="10000"/>
                                  </p:iterate>
                                  <p:childTnLst>
                                    <p:set>
                                      <p:cBhvr>
                                        <p:cTn id="18" dur="1" fill="hold">
                                          <p:stCondLst>
                                            <p:cond delay="0"/>
                                          </p:stCondLst>
                                        </p:cTn>
                                        <p:tgtEl>
                                          <p:spTgt spid="16">
                                            <p:txEl>
                                              <p:pRg st="1" end="1"/>
                                            </p:txEl>
                                          </p:spTgt>
                                        </p:tgtEl>
                                        <p:attrNameLst>
                                          <p:attrName>style.visibility</p:attrName>
                                        </p:attrNameLst>
                                      </p:cBhvr>
                                      <p:to>
                                        <p:strVal val="visible"/>
                                      </p:to>
                                    </p:set>
                                    <p:anim calcmode="lin" valueType="num">
                                      <p:cBhvr>
                                        <p:cTn id="19" dur="500" fill="hold"/>
                                        <p:tgtEl>
                                          <p:spTgt spid="16">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20" dur="500" fill="hold"/>
                                        <p:tgtEl>
                                          <p:spTgt spid="16">
                                            <p:txEl>
                                              <p:pRg st="1" end="1"/>
                                            </p:txEl>
                                          </p:spTgt>
                                        </p:tgtEl>
                                        <p:attrNameLst>
                                          <p:attrName>ppt_y</p:attrName>
                                        </p:attrNameLst>
                                      </p:cBhvr>
                                      <p:tavLst>
                                        <p:tav tm="0">
                                          <p:val>
                                            <p:strVal val="#ppt_y"/>
                                          </p:val>
                                        </p:tav>
                                        <p:tav tm="100000">
                                          <p:val>
                                            <p:strVal val="#ppt_y"/>
                                          </p:val>
                                        </p:tav>
                                      </p:tavLst>
                                    </p:anim>
                                    <p:anim calcmode="lin" valueType="num">
                                      <p:cBhvr>
                                        <p:cTn id="21" dur="500" fill="hold"/>
                                        <p:tgtEl>
                                          <p:spTgt spid="16">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2" dur="500" fill="hold"/>
                                        <p:tgtEl>
                                          <p:spTgt spid="16">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3" dur="500" tmFilter="0,0; .5, 1; 1, 1"/>
                                        <p:tgtEl>
                                          <p:spTgt spid="1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89ED1AA-8684-4D37-B208-8777E1A778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Graphic 33">
            <a:extLst>
              <a:ext uri="{FF2B5EF4-FFF2-40B4-BE49-F238E27FC236}">
                <a16:creationId xmlns:a16="http://schemas.microsoft.com/office/drawing/2014/main" id="{4180E01B-B1F4-437C-807D-1C930718EE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10784" y="0"/>
            <a:ext cx="9570431" cy="6858000"/>
          </a:xfrm>
          <a:custGeom>
            <a:avLst/>
            <a:gdLst>
              <a:gd name="connsiteX0" fmla="*/ 7178288 w 7187261"/>
              <a:gd name="connsiteY0" fmla="*/ 2604802 h 5150263"/>
              <a:gd name="connsiteX1" fmla="*/ 7169335 w 7187261"/>
              <a:gd name="connsiteY1" fmla="*/ 2328577 h 5150263"/>
              <a:gd name="connsiteX2" fmla="*/ 7060845 w 7187261"/>
              <a:gd name="connsiteY2" fmla="*/ 1661160 h 5150263"/>
              <a:gd name="connsiteX3" fmla="*/ 6212263 w 7187261"/>
              <a:gd name="connsiteY3" fmla="*/ 243840 h 5150263"/>
              <a:gd name="connsiteX4" fmla="*/ 5953564 w 7187261"/>
              <a:gd name="connsiteY4" fmla="*/ 0 h 5150263"/>
              <a:gd name="connsiteX5" fmla="*/ 1408615 w 7187261"/>
              <a:gd name="connsiteY5" fmla="*/ 0 h 5150263"/>
              <a:gd name="connsiteX6" fmla="*/ 805111 w 7187261"/>
              <a:gd name="connsiteY6" fmla="*/ 676275 h 5150263"/>
              <a:gd name="connsiteX7" fmla="*/ 104928 w 7187261"/>
              <a:gd name="connsiteY7" fmla="*/ 2183035 h 5150263"/>
              <a:gd name="connsiteX8" fmla="*/ 51588 w 7187261"/>
              <a:gd name="connsiteY8" fmla="*/ 2400014 h 5150263"/>
              <a:gd name="connsiteX9" fmla="*/ 41301 w 7187261"/>
              <a:gd name="connsiteY9" fmla="*/ 2424208 h 5150263"/>
              <a:gd name="connsiteX10" fmla="*/ 119692 w 7187261"/>
              <a:gd name="connsiteY10" fmla="*/ 1834801 h 5150263"/>
              <a:gd name="connsiteX11" fmla="*/ 870071 w 7187261"/>
              <a:gd name="connsiteY11" fmla="*/ 462248 h 5150263"/>
              <a:gd name="connsiteX12" fmla="*/ 1389279 w 7187261"/>
              <a:gd name="connsiteY12" fmla="*/ 476 h 5150263"/>
              <a:gd name="connsiteX13" fmla="*/ 1320223 w 7187261"/>
              <a:gd name="connsiteY13" fmla="*/ 476 h 5150263"/>
              <a:gd name="connsiteX14" fmla="*/ 423158 w 7187261"/>
              <a:gd name="connsiteY14" fmla="*/ 989743 h 5150263"/>
              <a:gd name="connsiteX15" fmla="*/ 25585 w 7187261"/>
              <a:gd name="connsiteY15" fmla="*/ 2113693 h 5150263"/>
              <a:gd name="connsiteX16" fmla="*/ 2344 w 7187261"/>
              <a:gd name="connsiteY16" fmla="*/ 2725865 h 5150263"/>
              <a:gd name="connsiteX17" fmla="*/ 447256 w 7187261"/>
              <a:gd name="connsiteY17" fmla="*/ 4210717 h 5150263"/>
              <a:gd name="connsiteX18" fmla="*/ 1138962 w 7187261"/>
              <a:gd name="connsiteY18" fmla="*/ 4988910 h 5150263"/>
              <a:gd name="connsiteX19" fmla="*/ 1348512 w 7187261"/>
              <a:gd name="connsiteY19" fmla="*/ 5146834 h 5150263"/>
              <a:gd name="connsiteX20" fmla="*/ 1422712 w 7187261"/>
              <a:gd name="connsiteY20" fmla="*/ 5146834 h 5150263"/>
              <a:gd name="connsiteX21" fmla="*/ 480594 w 7187261"/>
              <a:gd name="connsiteY21" fmla="*/ 4187952 h 5150263"/>
              <a:gd name="connsiteX22" fmla="*/ 398679 w 7187261"/>
              <a:gd name="connsiteY22" fmla="*/ 4046125 h 5150263"/>
              <a:gd name="connsiteX23" fmla="*/ 411823 w 7187261"/>
              <a:gd name="connsiteY23" fmla="*/ 4053078 h 5150263"/>
              <a:gd name="connsiteX24" fmla="*/ 1439380 w 7187261"/>
              <a:gd name="connsiteY24" fmla="*/ 5147405 h 5150263"/>
              <a:gd name="connsiteX25" fmla="*/ 5710010 w 7187261"/>
              <a:gd name="connsiteY25" fmla="*/ 5150263 h 5150263"/>
              <a:gd name="connsiteX26" fmla="*/ 5999665 w 7187261"/>
              <a:gd name="connsiteY26" fmla="*/ 4910900 h 5150263"/>
              <a:gd name="connsiteX27" fmla="*/ 6954165 w 7187261"/>
              <a:gd name="connsiteY27" fmla="*/ 3545777 h 5150263"/>
              <a:gd name="connsiteX28" fmla="*/ 7137712 w 7187261"/>
              <a:gd name="connsiteY28" fmla="*/ 2799207 h 5150263"/>
              <a:gd name="connsiteX29" fmla="*/ 7142951 w 7187261"/>
              <a:gd name="connsiteY29" fmla="*/ 2754535 h 5150263"/>
              <a:gd name="connsiteX30" fmla="*/ 7149428 w 7187261"/>
              <a:gd name="connsiteY30" fmla="*/ 2774823 h 5150263"/>
              <a:gd name="connsiteX31" fmla="*/ 7066465 w 7187261"/>
              <a:gd name="connsiteY31" fmla="*/ 3465672 h 5150263"/>
              <a:gd name="connsiteX32" fmla="*/ 6452578 w 7187261"/>
              <a:gd name="connsiteY32" fmla="*/ 4552760 h 5150263"/>
              <a:gd name="connsiteX33" fmla="*/ 5752110 w 7187261"/>
              <a:gd name="connsiteY33" fmla="*/ 5150263 h 5150263"/>
              <a:gd name="connsiteX34" fmla="*/ 5827643 w 7187261"/>
              <a:gd name="connsiteY34" fmla="*/ 5150263 h 5150263"/>
              <a:gd name="connsiteX35" fmla="*/ 6642793 w 7187261"/>
              <a:gd name="connsiteY35" fmla="*/ 4389406 h 5150263"/>
              <a:gd name="connsiteX36" fmla="*/ 7102469 w 7187261"/>
              <a:gd name="connsiteY36" fmla="*/ 3490817 h 5150263"/>
              <a:gd name="connsiteX37" fmla="*/ 7187242 w 7187261"/>
              <a:gd name="connsiteY37" fmla="*/ 2990183 h 5150263"/>
              <a:gd name="connsiteX38" fmla="*/ 7178288 w 7187261"/>
              <a:gd name="connsiteY38" fmla="*/ 2604802 h 5150263"/>
              <a:gd name="connsiteX39" fmla="*/ 6342565 w 7187261"/>
              <a:gd name="connsiteY39" fmla="*/ 441389 h 5150263"/>
              <a:gd name="connsiteX40" fmla="*/ 7126567 w 7187261"/>
              <a:gd name="connsiteY40" fmla="*/ 2355056 h 5150263"/>
              <a:gd name="connsiteX41" fmla="*/ 6342565 w 7187261"/>
              <a:gd name="connsiteY41" fmla="*/ 441389 h 5150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7187261" h="5150263">
                <a:moveTo>
                  <a:pt x="7178288" y="2604802"/>
                </a:moveTo>
                <a:cubicBezTo>
                  <a:pt x="7168763" y="2513076"/>
                  <a:pt x="7174478" y="2420684"/>
                  <a:pt x="7169335" y="2328577"/>
                </a:cubicBezTo>
                <a:cubicBezTo>
                  <a:pt x="7156952" y="2102882"/>
                  <a:pt x="7120586" y="1879149"/>
                  <a:pt x="7060845" y="1661160"/>
                </a:cubicBezTo>
                <a:cubicBezTo>
                  <a:pt x="6910588" y="1121007"/>
                  <a:pt x="6617428" y="631374"/>
                  <a:pt x="6212263" y="243840"/>
                </a:cubicBezTo>
                <a:cubicBezTo>
                  <a:pt x="6126538" y="162496"/>
                  <a:pt x="6040813" y="80201"/>
                  <a:pt x="5953564" y="0"/>
                </a:cubicBezTo>
                <a:lnTo>
                  <a:pt x="1408615" y="0"/>
                </a:lnTo>
                <a:cubicBezTo>
                  <a:pt x="1180967" y="200316"/>
                  <a:pt x="978332" y="427387"/>
                  <a:pt x="805111" y="676275"/>
                </a:cubicBezTo>
                <a:cubicBezTo>
                  <a:pt x="481261" y="1136523"/>
                  <a:pt x="252089" y="1640872"/>
                  <a:pt x="104928" y="2183035"/>
                </a:cubicBezTo>
                <a:cubicBezTo>
                  <a:pt x="85878" y="2254853"/>
                  <a:pt x="69495" y="2327720"/>
                  <a:pt x="51588" y="2400014"/>
                </a:cubicBezTo>
                <a:cubicBezTo>
                  <a:pt x="49683" y="2407634"/>
                  <a:pt x="51588" y="2416969"/>
                  <a:pt x="41301" y="2424208"/>
                </a:cubicBezTo>
                <a:cubicBezTo>
                  <a:pt x="45900" y="2225469"/>
                  <a:pt x="72186" y="2027834"/>
                  <a:pt x="119692" y="1834801"/>
                </a:cubicBezTo>
                <a:cubicBezTo>
                  <a:pt x="247993" y="1310926"/>
                  <a:pt x="506121" y="857726"/>
                  <a:pt x="870071" y="462248"/>
                </a:cubicBezTo>
                <a:cubicBezTo>
                  <a:pt x="1027729" y="291823"/>
                  <a:pt x="1201617" y="137169"/>
                  <a:pt x="1389279" y="476"/>
                </a:cubicBezTo>
                <a:lnTo>
                  <a:pt x="1320223" y="476"/>
                </a:lnTo>
                <a:cubicBezTo>
                  <a:pt x="960844" y="274320"/>
                  <a:pt x="656330" y="599123"/>
                  <a:pt x="423158" y="989743"/>
                </a:cubicBezTo>
                <a:cubicBezTo>
                  <a:pt x="215608" y="1337596"/>
                  <a:pt x="80258" y="1711357"/>
                  <a:pt x="25585" y="2113693"/>
                </a:cubicBezTo>
                <a:cubicBezTo>
                  <a:pt x="-2705" y="2316480"/>
                  <a:pt x="-2228" y="2521077"/>
                  <a:pt x="2344" y="2725865"/>
                </a:cubicBezTo>
                <a:cubicBezTo>
                  <a:pt x="14155" y="3261932"/>
                  <a:pt x="170650" y="3754565"/>
                  <a:pt x="447256" y="4210717"/>
                </a:cubicBezTo>
                <a:cubicBezTo>
                  <a:pt x="629851" y="4511612"/>
                  <a:pt x="866356" y="4767167"/>
                  <a:pt x="1138962" y="4988910"/>
                </a:cubicBezTo>
                <a:cubicBezTo>
                  <a:pt x="1207161" y="5044345"/>
                  <a:pt x="1277008" y="5096990"/>
                  <a:pt x="1348512" y="5146834"/>
                </a:cubicBezTo>
                <a:lnTo>
                  <a:pt x="1422712" y="5146834"/>
                </a:lnTo>
                <a:cubicBezTo>
                  <a:pt x="1043426" y="4892802"/>
                  <a:pt x="724720" y="4577334"/>
                  <a:pt x="480594" y="4187952"/>
                </a:cubicBezTo>
                <a:cubicBezTo>
                  <a:pt x="452019" y="4141851"/>
                  <a:pt x="423444" y="4095179"/>
                  <a:pt x="398679" y="4046125"/>
                </a:cubicBezTo>
                <a:cubicBezTo>
                  <a:pt x="407442" y="4043267"/>
                  <a:pt x="409156" y="4048982"/>
                  <a:pt x="411823" y="4053078"/>
                </a:cubicBezTo>
                <a:cubicBezTo>
                  <a:pt x="683572" y="4484656"/>
                  <a:pt x="1033139" y="4842701"/>
                  <a:pt x="1439380" y="5147405"/>
                </a:cubicBezTo>
                <a:lnTo>
                  <a:pt x="5710010" y="5150263"/>
                </a:lnTo>
                <a:cubicBezTo>
                  <a:pt x="5810594" y="5075482"/>
                  <a:pt x="5907272" y="4995587"/>
                  <a:pt x="5999665" y="4910900"/>
                </a:cubicBezTo>
                <a:cubicBezTo>
                  <a:pt x="6418765" y="4526661"/>
                  <a:pt x="6746901" y="4078129"/>
                  <a:pt x="6954165" y="3545777"/>
                </a:cubicBezTo>
                <a:cubicBezTo>
                  <a:pt x="7048234" y="3306175"/>
                  <a:pt x="7109956" y="3055115"/>
                  <a:pt x="7137712" y="2799207"/>
                </a:cubicBezTo>
                <a:cubicBezTo>
                  <a:pt x="7139236" y="2784920"/>
                  <a:pt x="7141046" y="2770632"/>
                  <a:pt x="7142951" y="2754535"/>
                </a:cubicBezTo>
                <a:cubicBezTo>
                  <a:pt x="7151714" y="2760440"/>
                  <a:pt x="7149237" y="2768441"/>
                  <a:pt x="7149428" y="2774823"/>
                </a:cubicBezTo>
                <a:cubicBezTo>
                  <a:pt x="7156743" y="3007967"/>
                  <a:pt x="7128777" y="3240881"/>
                  <a:pt x="7066465" y="3465672"/>
                </a:cubicBezTo>
                <a:cubicBezTo>
                  <a:pt x="6952165" y="3878580"/>
                  <a:pt x="6737948" y="4235863"/>
                  <a:pt x="6452578" y="4552760"/>
                </a:cubicBezTo>
                <a:cubicBezTo>
                  <a:pt x="6244553" y="4783836"/>
                  <a:pt x="6008809" y="4980242"/>
                  <a:pt x="5752110" y="5150263"/>
                </a:cubicBezTo>
                <a:lnTo>
                  <a:pt x="5827643" y="5150263"/>
                </a:lnTo>
                <a:cubicBezTo>
                  <a:pt x="6136539" y="4938904"/>
                  <a:pt x="6412192" y="4689348"/>
                  <a:pt x="6642793" y="4389406"/>
                </a:cubicBezTo>
                <a:cubicBezTo>
                  <a:pt x="6851295" y="4118324"/>
                  <a:pt x="7009125" y="3820859"/>
                  <a:pt x="7102469" y="3490817"/>
                </a:cubicBezTo>
                <a:cubicBezTo>
                  <a:pt x="7148646" y="3327473"/>
                  <a:pt x="7177069" y="3159624"/>
                  <a:pt x="7187242" y="2990183"/>
                </a:cubicBezTo>
                <a:cubicBezTo>
                  <a:pt x="7187623" y="2984087"/>
                  <a:pt x="7182384" y="2642330"/>
                  <a:pt x="7178288" y="2604802"/>
                </a:cubicBezTo>
                <a:close/>
                <a:moveTo>
                  <a:pt x="6342565" y="441389"/>
                </a:moveTo>
                <a:cubicBezTo>
                  <a:pt x="6829797" y="986533"/>
                  <a:pt x="7091135" y="1624422"/>
                  <a:pt x="7126567" y="2355056"/>
                </a:cubicBezTo>
                <a:cubicBezTo>
                  <a:pt x="7001123" y="1661827"/>
                  <a:pt x="6756426" y="1017365"/>
                  <a:pt x="6342565" y="441389"/>
                </a:cubicBezTo>
                <a:close/>
              </a:path>
            </a:pathLst>
          </a:custGeom>
          <a:solidFill>
            <a:schemeClr val="accent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FF0BE3AB-5DBB-11DC-CEE0-200ACAB26164}"/>
              </a:ext>
            </a:extLst>
          </p:cNvPr>
          <p:cNvSpPr txBox="1"/>
          <p:nvPr/>
        </p:nvSpPr>
        <p:spPr>
          <a:xfrm>
            <a:off x="1746913" y="1665027"/>
            <a:ext cx="8693624" cy="2366528"/>
          </a:xfrm>
          <a:prstGeom prst="rect">
            <a:avLst/>
          </a:prstGeom>
        </p:spPr>
        <p:txBody>
          <a:bodyPr vert="horz" lIns="91440" tIns="45720" rIns="91440" bIns="45720" rtlCol="0" anchor="b">
            <a:normAutofit/>
          </a:body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8000" b="1" i="0" u="none" strike="noStrike" kern="1200" cap="none" spc="0" normalizeH="0" baseline="0" noProof="0">
                <a:ln>
                  <a:noFill/>
                </a:ln>
                <a:solidFill>
                  <a:srgbClr val="FFFFFF"/>
                </a:solidFill>
                <a:effectLst/>
                <a:uLnTx/>
                <a:uFillTx/>
                <a:latin typeface="Calibri Light" panose="020F0302020204030204"/>
                <a:ea typeface="+mn-ea"/>
                <a:cs typeface="+mn-cs"/>
              </a:rPr>
              <a:t>HOẠT ĐỘNG 3: </a:t>
            </a:r>
          </a:p>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8000" b="1" i="0" u="none" strike="noStrike" kern="1200" cap="none" spc="0" normalizeH="0" baseline="0" noProof="0">
                <a:ln>
                  <a:noFill/>
                </a:ln>
                <a:solidFill>
                  <a:srgbClr val="FFFFFF"/>
                </a:solidFill>
                <a:effectLst/>
                <a:uLnTx/>
                <a:uFillTx/>
                <a:latin typeface="Calibri Light" panose="020F0302020204030204"/>
                <a:ea typeface="+mn-ea"/>
                <a:cs typeface="+mn-cs"/>
              </a:rPr>
              <a:t>LUYỆN TẬP</a:t>
            </a:r>
          </a:p>
        </p:txBody>
      </p:sp>
      <p:sp>
        <p:nvSpPr>
          <p:cNvPr id="14" name="sketch line">
            <a:extLst>
              <a:ext uri="{FF2B5EF4-FFF2-40B4-BE49-F238E27FC236}">
                <a16:creationId xmlns:a16="http://schemas.microsoft.com/office/drawing/2014/main" id="{41F77738-2AF0-4750-A0C7-F97C2C1759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4173498"/>
            <a:ext cx="4243589" cy="18288"/>
          </a:xfrm>
          <a:custGeom>
            <a:avLst/>
            <a:gdLst>
              <a:gd name="connsiteX0" fmla="*/ 0 w 4243589"/>
              <a:gd name="connsiteY0" fmla="*/ 0 h 18288"/>
              <a:gd name="connsiteX1" fmla="*/ 563791 w 4243589"/>
              <a:gd name="connsiteY1" fmla="*/ 0 h 18288"/>
              <a:gd name="connsiteX2" fmla="*/ 1042710 w 4243589"/>
              <a:gd name="connsiteY2" fmla="*/ 0 h 18288"/>
              <a:gd name="connsiteX3" fmla="*/ 1564066 w 4243589"/>
              <a:gd name="connsiteY3" fmla="*/ 0 h 18288"/>
              <a:gd name="connsiteX4" fmla="*/ 2212729 w 4243589"/>
              <a:gd name="connsiteY4" fmla="*/ 0 h 18288"/>
              <a:gd name="connsiteX5" fmla="*/ 2776520 w 4243589"/>
              <a:gd name="connsiteY5" fmla="*/ 0 h 18288"/>
              <a:gd name="connsiteX6" fmla="*/ 3297875 w 4243589"/>
              <a:gd name="connsiteY6" fmla="*/ 0 h 18288"/>
              <a:gd name="connsiteX7" fmla="*/ 4243589 w 4243589"/>
              <a:gd name="connsiteY7" fmla="*/ 0 h 18288"/>
              <a:gd name="connsiteX8" fmla="*/ 4243589 w 4243589"/>
              <a:gd name="connsiteY8" fmla="*/ 18288 h 18288"/>
              <a:gd name="connsiteX9" fmla="*/ 3637362 w 4243589"/>
              <a:gd name="connsiteY9" fmla="*/ 18288 h 18288"/>
              <a:gd name="connsiteX10" fmla="*/ 3116007 w 4243589"/>
              <a:gd name="connsiteY10" fmla="*/ 18288 h 18288"/>
              <a:gd name="connsiteX11" fmla="*/ 2424908 w 4243589"/>
              <a:gd name="connsiteY11" fmla="*/ 18288 h 18288"/>
              <a:gd name="connsiteX12" fmla="*/ 1861117 w 4243589"/>
              <a:gd name="connsiteY12" fmla="*/ 18288 h 18288"/>
              <a:gd name="connsiteX13" fmla="*/ 1382198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3987" y="7429"/>
                  <a:pt x="4243569" y="10822"/>
                  <a:pt x="4243589" y="18288"/>
                </a:cubicBezTo>
                <a:cubicBezTo>
                  <a:pt x="4112949" y="-2855"/>
                  <a:pt x="3928037" y="1831"/>
                  <a:pt x="3637362" y="18288"/>
                </a:cubicBezTo>
                <a:cubicBezTo>
                  <a:pt x="3346687" y="34745"/>
                  <a:pt x="3254446" y="26669"/>
                  <a:pt x="3116007" y="18288"/>
                </a:cubicBezTo>
                <a:cubicBezTo>
                  <a:pt x="2977569" y="9907"/>
                  <a:pt x="2620228" y="28873"/>
                  <a:pt x="2424908" y="18288"/>
                </a:cubicBezTo>
                <a:cubicBezTo>
                  <a:pt x="2229588" y="7703"/>
                  <a:pt x="2088287" y="-3854"/>
                  <a:pt x="1861117" y="18288"/>
                </a:cubicBezTo>
                <a:cubicBezTo>
                  <a:pt x="1633947" y="40430"/>
                  <a:pt x="1502447" y="-871"/>
                  <a:pt x="1382198" y="18288"/>
                </a:cubicBezTo>
                <a:cubicBezTo>
                  <a:pt x="1261949" y="37447"/>
                  <a:pt x="1045440" y="28353"/>
                  <a:pt x="733535" y="18288"/>
                </a:cubicBezTo>
                <a:cubicBezTo>
                  <a:pt x="421630" y="8223"/>
                  <a:pt x="341257" y="-18359"/>
                  <a:pt x="0" y="18288"/>
                </a:cubicBezTo>
                <a:cubicBezTo>
                  <a:pt x="-591" y="13205"/>
                  <a:pt x="-663" y="6329"/>
                  <a:pt x="0" y="0"/>
                </a:cubicBezTo>
                <a:close/>
              </a:path>
              <a:path w="4243589" h="18288"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2703" y="5429"/>
                  <a:pt x="4244410" y="14046"/>
                  <a:pt x="4243589" y="18288"/>
                </a:cubicBezTo>
                <a:cubicBezTo>
                  <a:pt x="4130424" y="-1240"/>
                  <a:pt x="3932803" y="42249"/>
                  <a:pt x="3722234" y="18288"/>
                </a:cubicBezTo>
                <a:cubicBezTo>
                  <a:pt x="3511665" y="-5673"/>
                  <a:pt x="3269903" y="45994"/>
                  <a:pt x="3116007" y="18288"/>
                </a:cubicBezTo>
                <a:cubicBezTo>
                  <a:pt x="2962111" y="-9418"/>
                  <a:pt x="2744280" y="23224"/>
                  <a:pt x="2509780" y="18288"/>
                </a:cubicBezTo>
                <a:cubicBezTo>
                  <a:pt x="2275280" y="13352"/>
                  <a:pt x="2066059" y="43664"/>
                  <a:pt x="1945989" y="18288"/>
                </a:cubicBezTo>
                <a:cubicBezTo>
                  <a:pt x="1825919" y="-7088"/>
                  <a:pt x="1407329" y="12616"/>
                  <a:pt x="1254890" y="18288"/>
                </a:cubicBezTo>
                <a:cubicBezTo>
                  <a:pt x="1102451" y="23960"/>
                  <a:pt x="837950" y="31673"/>
                  <a:pt x="563791" y="18288"/>
                </a:cubicBezTo>
                <a:cubicBezTo>
                  <a:pt x="289632" y="4903"/>
                  <a:pt x="132768" y="7105"/>
                  <a:pt x="0" y="18288"/>
                </a:cubicBezTo>
                <a:cubicBezTo>
                  <a:pt x="668" y="13665"/>
                  <a:pt x="578" y="5675"/>
                  <a:pt x="0" y="0"/>
                </a:cubicBezTo>
                <a:close/>
              </a:path>
            </a:pathLst>
          </a:custGeom>
          <a:solidFill>
            <a:srgbClr val="FFFFFF"/>
          </a:solidFill>
          <a:ln w="41275" cap="rnd">
            <a:solidFill>
              <a:srgbClr val="FFFFF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058060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F0BE3AB-5DBB-11DC-CEE0-200ACAB26164}"/>
              </a:ext>
            </a:extLst>
          </p:cNvPr>
          <p:cNvSpPr txBox="1"/>
          <p:nvPr/>
        </p:nvSpPr>
        <p:spPr>
          <a:xfrm>
            <a:off x="1746913" y="1665027"/>
            <a:ext cx="8693624" cy="2366528"/>
          </a:xfrm>
          <a:prstGeom prst="rect">
            <a:avLst/>
          </a:prstGeom>
        </p:spPr>
        <p:txBody>
          <a:bodyPr vert="horz" lIns="91440" tIns="45720" rIns="91440" bIns="45720" rtlCol="0" anchor="b">
            <a:normAutofit fontScale="85000" lnSpcReduction="10000"/>
          </a:bodyPr>
          <a:lstStyle/>
          <a:p>
            <a:pPr algn="ctr">
              <a:lnSpc>
                <a:spcPct val="90000"/>
              </a:lnSpc>
              <a:spcBef>
                <a:spcPct val="0"/>
              </a:spcBef>
              <a:spcAft>
                <a:spcPts val="600"/>
              </a:spcAft>
            </a:pPr>
            <a:r>
              <a:rPr lang="en-US" sz="8000" b="1" kern="1200">
                <a:solidFill>
                  <a:srgbClr val="FFFFFF"/>
                </a:solidFill>
                <a:latin typeface="+mj-lt"/>
                <a:ea typeface="+mj-ea"/>
                <a:cs typeface="+mj-cs"/>
              </a:rPr>
              <a:t>HOẠT ĐỘNG 2: </a:t>
            </a:r>
          </a:p>
          <a:p>
            <a:pPr algn="ctr">
              <a:lnSpc>
                <a:spcPct val="90000"/>
              </a:lnSpc>
              <a:spcBef>
                <a:spcPct val="0"/>
              </a:spcBef>
              <a:spcAft>
                <a:spcPts val="600"/>
              </a:spcAft>
            </a:pPr>
            <a:r>
              <a:rPr lang="en-US" sz="8000" b="1" kern="1200">
                <a:solidFill>
                  <a:srgbClr val="FFFFFF"/>
                </a:solidFill>
                <a:latin typeface="+mj-lt"/>
                <a:ea typeface="+mj-ea"/>
                <a:cs typeface="+mj-cs"/>
              </a:rPr>
              <a:t>HÌNH THÀNH KIẾN THỨC</a:t>
            </a:r>
          </a:p>
        </p:txBody>
      </p:sp>
      <p:pic>
        <p:nvPicPr>
          <p:cNvPr id="4" name="Picture 3" descr="Diagram, map&#10;&#10;Description automatically generated with medium confidence">
            <a:extLst>
              <a:ext uri="{FF2B5EF4-FFF2-40B4-BE49-F238E27FC236}">
                <a16:creationId xmlns:a16="http://schemas.microsoft.com/office/drawing/2014/main" id="{2EFFC00B-BC01-EDF9-889F-012181A7513B}"/>
              </a:ext>
            </a:extLst>
          </p:cNvPr>
          <p:cNvPicPr>
            <a:picLocks noChangeAspect="1"/>
          </p:cNvPicPr>
          <p:nvPr/>
        </p:nvPicPr>
        <p:blipFill>
          <a:blip r:embed="rId2"/>
          <a:stretch>
            <a:fillRect/>
          </a:stretch>
        </p:blipFill>
        <p:spPr>
          <a:xfrm>
            <a:off x="-133350" y="-1861388"/>
            <a:ext cx="12944700" cy="9157538"/>
          </a:xfrm>
          <a:prstGeom prst="rect">
            <a:avLst/>
          </a:prstGeom>
        </p:spPr>
      </p:pic>
    </p:spTree>
    <p:extLst>
      <p:ext uri="{BB962C8B-B14F-4D97-AF65-F5344CB8AC3E}">
        <p14:creationId xmlns:p14="http://schemas.microsoft.com/office/powerpoint/2010/main" val="29440263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7" name="Rectangle 37">
            <a:extLst>
              <a:ext uri="{FF2B5EF4-FFF2-40B4-BE49-F238E27FC236}">
                <a16:creationId xmlns:a16="http://schemas.microsoft.com/office/drawing/2014/main" id="{9D25F302-27C5-414F-97F8-6EA0A6C02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ight Triangle 39">
            <a:extLst>
              <a:ext uri="{FF2B5EF4-FFF2-40B4-BE49-F238E27FC236}">
                <a16:creationId xmlns:a16="http://schemas.microsoft.com/office/drawing/2014/main" id="{830A36F8-48C2-4842-A87B-8CE8DF4E7F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Rectangle 41">
            <a:extLst>
              <a:ext uri="{FF2B5EF4-FFF2-40B4-BE49-F238E27FC236}">
                <a16:creationId xmlns:a16="http://schemas.microsoft.com/office/drawing/2014/main" id="{8F451A30-466B-4996-9BA5-CD6ABCC6D5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A3579EAE-9515-1F4A-4516-9E5CD965A113}"/>
              </a:ext>
            </a:extLst>
          </p:cNvPr>
          <p:cNvSpPr txBox="1"/>
          <p:nvPr/>
        </p:nvSpPr>
        <p:spPr>
          <a:xfrm>
            <a:off x="5255260" y="659814"/>
            <a:ext cx="5852711" cy="1597228"/>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6000" b="1" kern="1200">
                <a:solidFill>
                  <a:schemeClr val="tx1"/>
                </a:solidFill>
                <a:highlight>
                  <a:srgbClr val="FFFF00"/>
                </a:highlight>
                <a:latin typeface="Palatino Linotype" panose="02040502050505030304" pitchFamily="18" charset="0"/>
                <a:ea typeface="+mj-ea"/>
                <a:cs typeface="+mj-cs"/>
              </a:rPr>
              <a:t>LUYỆN TẬP 1</a:t>
            </a:r>
          </a:p>
        </p:txBody>
      </p:sp>
      <p:pic>
        <p:nvPicPr>
          <p:cNvPr id="7" name="Picture 6" descr="A picture containing indoor, black&#10;&#10;Description automatically generated">
            <a:extLst>
              <a:ext uri="{FF2B5EF4-FFF2-40B4-BE49-F238E27FC236}">
                <a16:creationId xmlns:a16="http://schemas.microsoft.com/office/drawing/2014/main" id="{04BC2FA6-351D-B868-3EE9-3DE5A1968D03}"/>
              </a:ext>
            </a:extLst>
          </p:cNvPr>
          <p:cNvPicPr>
            <a:picLocks noChangeAspect="1"/>
          </p:cNvPicPr>
          <p:nvPr/>
        </p:nvPicPr>
        <p:blipFill rotWithShape="1">
          <a:blip r:embed="rId2"/>
          <a:srcRect l="6582" r="10932" b="-1"/>
          <a:stretch/>
        </p:blipFill>
        <p:spPr>
          <a:xfrm>
            <a:off x="1123357" y="2177343"/>
            <a:ext cx="3533985" cy="3001560"/>
          </a:xfrm>
          <a:prstGeom prst="rect">
            <a:avLst/>
          </a:prstGeom>
        </p:spPr>
      </p:pic>
      <p:sp>
        <p:nvSpPr>
          <p:cNvPr id="5" name="TextBox 4">
            <a:extLst>
              <a:ext uri="{FF2B5EF4-FFF2-40B4-BE49-F238E27FC236}">
                <a16:creationId xmlns:a16="http://schemas.microsoft.com/office/drawing/2014/main" id="{64529AF8-BFBE-FA8D-6DC9-9E8292E96892}"/>
              </a:ext>
            </a:extLst>
          </p:cNvPr>
          <p:cNvSpPr txBox="1"/>
          <p:nvPr/>
        </p:nvSpPr>
        <p:spPr>
          <a:xfrm>
            <a:off x="4833257" y="2450705"/>
            <a:ext cx="6158379" cy="2728198"/>
          </a:xfrm>
          <a:prstGeom prst="rect">
            <a:avLst/>
          </a:prstGeom>
        </p:spPr>
        <p:txBody>
          <a:bodyPr vert="horz" lIns="91440" tIns="45720" rIns="91440" bIns="45720" rtlCol="0" anchor="t">
            <a:normAutofit fontScale="92500" lnSpcReduction="10000"/>
          </a:bodyPr>
          <a:lstStyle/>
          <a:p>
            <a:pPr algn="just">
              <a:lnSpc>
                <a:spcPct val="90000"/>
              </a:lnSpc>
              <a:spcAft>
                <a:spcPts val="600"/>
              </a:spcAft>
            </a:pPr>
            <a:r>
              <a:rPr lang="vi-VN" sz="3200" b="1">
                <a:latin typeface="Palatino Linotype" panose="02040502050505030304" pitchFamily="18" charset="0"/>
              </a:rPr>
              <a:t>Khi được tự do, kim nam châm này nằm dọc theo hướng địa lí nam bắc. Cực từ bắc của nam châm hướng về phía cực Bắc của Trái Đất, cực từ nam của nam châm hướng về phía cực Nam của Trái Đất.</a:t>
            </a:r>
            <a:endParaRPr lang="en-US" sz="3200">
              <a:latin typeface="Palatino Linotype" panose="02040502050505030304" pitchFamily="18" charset="0"/>
            </a:endParaRPr>
          </a:p>
        </p:txBody>
      </p:sp>
    </p:spTree>
    <p:extLst>
      <p:ext uri="{BB962C8B-B14F-4D97-AF65-F5344CB8AC3E}">
        <p14:creationId xmlns:p14="http://schemas.microsoft.com/office/powerpoint/2010/main" val="2618323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text&#10;&#10;Description automatically generated">
            <a:extLst>
              <a:ext uri="{FF2B5EF4-FFF2-40B4-BE49-F238E27FC236}">
                <a16:creationId xmlns:a16="http://schemas.microsoft.com/office/drawing/2014/main" id="{0D2F5430-A5FF-B172-2869-8A7E9160EB05}"/>
              </a:ext>
            </a:extLst>
          </p:cNvPr>
          <p:cNvPicPr>
            <a:picLocks noChangeAspect="1"/>
          </p:cNvPicPr>
          <p:nvPr/>
        </p:nvPicPr>
        <p:blipFill>
          <a:blip r:embed="rId2"/>
          <a:stretch>
            <a:fillRect/>
          </a:stretch>
        </p:blipFill>
        <p:spPr>
          <a:xfrm rot="1812459">
            <a:off x="1701452" y="-563703"/>
            <a:ext cx="3763334" cy="3763334"/>
          </a:xfrm>
          <a:prstGeom prst="rect">
            <a:avLst/>
          </a:prstGeom>
        </p:spPr>
      </p:pic>
      <p:sp>
        <p:nvSpPr>
          <p:cNvPr id="4" name="TextBox 3">
            <a:extLst>
              <a:ext uri="{FF2B5EF4-FFF2-40B4-BE49-F238E27FC236}">
                <a16:creationId xmlns:a16="http://schemas.microsoft.com/office/drawing/2014/main" id="{468873BE-E5E8-A565-9EB3-BFFB6D480828}"/>
              </a:ext>
            </a:extLst>
          </p:cNvPr>
          <p:cNvSpPr txBox="1"/>
          <p:nvPr/>
        </p:nvSpPr>
        <p:spPr>
          <a:xfrm>
            <a:off x="3169645" y="5109640"/>
            <a:ext cx="5852711" cy="1597228"/>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5400" b="1" kern="1200">
                <a:solidFill>
                  <a:schemeClr val="tx1"/>
                </a:solidFill>
                <a:highlight>
                  <a:srgbClr val="FFFF00"/>
                </a:highlight>
                <a:latin typeface="Palatino Linotype" panose="02040502050505030304" pitchFamily="18" charset="0"/>
                <a:ea typeface="+mj-ea"/>
                <a:cs typeface="+mj-cs"/>
              </a:rPr>
              <a:t>LUYỆN TẬP 2</a:t>
            </a:r>
          </a:p>
        </p:txBody>
      </p:sp>
      <p:cxnSp>
        <p:nvCxnSpPr>
          <p:cNvPr id="12" name="Straight Arrow Connector 11">
            <a:extLst>
              <a:ext uri="{FF2B5EF4-FFF2-40B4-BE49-F238E27FC236}">
                <a16:creationId xmlns:a16="http://schemas.microsoft.com/office/drawing/2014/main" id="{0112C6FB-A37D-0595-3D24-73CB6D7522E8}"/>
              </a:ext>
            </a:extLst>
          </p:cNvPr>
          <p:cNvCxnSpPr>
            <a:cxnSpLocks/>
          </p:cNvCxnSpPr>
          <p:nvPr/>
        </p:nvCxnSpPr>
        <p:spPr>
          <a:xfrm flipH="1">
            <a:off x="2803534" y="2144795"/>
            <a:ext cx="2371600" cy="1553028"/>
          </a:xfrm>
          <a:prstGeom prst="straightConnector1">
            <a:avLst/>
          </a:prstGeom>
          <a:ln w="38100">
            <a:solidFill>
              <a:srgbClr val="0000FF"/>
            </a:solidFill>
            <a:tailEnd type="triangle"/>
          </a:ln>
        </p:spPr>
        <p:style>
          <a:lnRef idx="3">
            <a:schemeClr val="dk1"/>
          </a:lnRef>
          <a:fillRef idx="0">
            <a:schemeClr val="dk1"/>
          </a:fillRef>
          <a:effectRef idx="2">
            <a:schemeClr val="dk1"/>
          </a:effectRef>
          <a:fontRef idx="minor">
            <a:schemeClr val="tx1"/>
          </a:fontRef>
        </p:style>
      </p:cxnSp>
      <p:cxnSp>
        <p:nvCxnSpPr>
          <p:cNvPr id="15" name="Straight Arrow Connector 14">
            <a:extLst>
              <a:ext uri="{FF2B5EF4-FFF2-40B4-BE49-F238E27FC236}">
                <a16:creationId xmlns:a16="http://schemas.microsoft.com/office/drawing/2014/main" id="{9ABDAC6C-BA76-175D-FEA2-1629E4F66201}"/>
              </a:ext>
            </a:extLst>
          </p:cNvPr>
          <p:cNvCxnSpPr/>
          <p:nvPr/>
        </p:nvCxnSpPr>
        <p:spPr>
          <a:xfrm>
            <a:off x="7291943" y="2104945"/>
            <a:ext cx="1953657" cy="1553028"/>
          </a:xfrm>
          <a:prstGeom prst="straightConnector1">
            <a:avLst/>
          </a:prstGeom>
          <a:ln w="38100">
            <a:solidFill>
              <a:srgbClr val="0000FF"/>
            </a:solidFill>
            <a:tailEnd type="triangle"/>
          </a:ln>
        </p:spPr>
        <p:style>
          <a:lnRef idx="3">
            <a:schemeClr val="dk1"/>
          </a:lnRef>
          <a:fillRef idx="0">
            <a:schemeClr val="dk1"/>
          </a:fillRef>
          <a:effectRef idx="2">
            <a:schemeClr val="dk1"/>
          </a:effectRef>
          <a:fontRef idx="minor">
            <a:schemeClr val="tx1"/>
          </a:fontRef>
        </p:style>
      </p:cxnSp>
      <p:sp>
        <p:nvSpPr>
          <p:cNvPr id="17" name="TextBox 16">
            <a:extLst>
              <a:ext uri="{FF2B5EF4-FFF2-40B4-BE49-F238E27FC236}">
                <a16:creationId xmlns:a16="http://schemas.microsoft.com/office/drawing/2014/main" id="{6D595966-6B95-B382-6898-9B1C3DAFF915}"/>
              </a:ext>
            </a:extLst>
          </p:cNvPr>
          <p:cNvSpPr txBox="1"/>
          <p:nvPr/>
        </p:nvSpPr>
        <p:spPr>
          <a:xfrm rot="19589531">
            <a:off x="3625292" y="2438397"/>
            <a:ext cx="728084" cy="461665"/>
          </a:xfrm>
          <a:prstGeom prst="rect">
            <a:avLst/>
          </a:prstGeom>
          <a:noFill/>
        </p:spPr>
        <p:txBody>
          <a:bodyPr wrap="none" rtlCol="0">
            <a:spAutoFit/>
          </a:bodyPr>
          <a:lstStyle/>
          <a:p>
            <a:r>
              <a:rPr lang="en-US" sz="2400" b="1">
                <a:highlight>
                  <a:srgbClr val="FFFF00"/>
                </a:highlight>
                <a:latin typeface="Palatino Linotype" panose="02040502050505030304" pitchFamily="18" charset="0"/>
              </a:rPr>
              <a:t>Hút</a:t>
            </a:r>
          </a:p>
        </p:txBody>
      </p:sp>
      <p:sp>
        <p:nvSpPr>
          <p:cNvPr id="18" name="TextBox 17">
            <a:extLst>
              <a:ext uri="{FF2B5EF4-FFF2-40B4-BE49-F238E27FC236}">
                <a16:creationId xmlns:a16="http://schemas.microsoft.com/office/drawing/2014/main" id="{8B633C9A-0C6F-1587-1407-6DDC1EC17F9A}"/>
              </a:ext>
            </a:extLst>
          </p:cNvPr>
          <p:cNvSpPr txBox="1"/>
          <p:nvPr/>
        </p:nvSpPr>
        <p:spPr>
          <a:xfrm rot="2311221">
            <a:off x="8008828" y="2438398"/>
            <a:ext cx="766557" cy="461665"/>
          </a:xfrm>
          <a:prstGeom prst="rect">
            <a:avLst/>
          </a:prstGeom>
          <a:noFill/>
        </p:spPr>
        <p:txBody>
          <a:bodyPr wrap="none" rtlCol="0">
            <a:spAutoFit/>
          </a:bodyPr>
          <a:lstStyle/>
          <a:p>
            <a:r>
              <a:rPr lang="en-US" sz="2400" b="1">
                <a:highlight>
                  <a:srgbClr val="FFFF00"/>
                </a:highlight>
                <a:latin typeface="Palatino Linotype" panose="02040502050505030304" pitchFamily="18" charset="0"/>
              </a:rPr>
              <a:t>Đẩy</a:t>
            </a:r>
          </a:p>
        </p:txBody>
      </p:sp>
      <p:grpSp>
        <p:nvGrpSpPr>
          <p:cNvPr id="26" name="Group 25">
            <a:extLst>
              <a:ext uri="{FF2B5EF4-FFF2-40B4-BE49-F238E27FC236}">
                <a16:creationId xmlns:a16="http://schemas.microsoft.com/office/drawing/2014/main" id="{748EC1DE-792C-090C-079C-6952D5F22A52}"/>
              </a:ext>
            </a:extLst>
          </p:cNvPr>
          <p:cNvGrpSpPr/>
          <p:nvPr/>
        </p:nvGrpSpPr>
        <p:grpSpPr>
          <a:xfrm>
            <a:off x="6475107" y="613779"/>
            <a:ext cx="4125681" cy="966717"/>
            <a:chOff x="3821219" y="342457"/>
            <a:chExt cx="2432651" cy="702644"/>
          </a:xfrm>
        </p:grpSpPr>
        <p:grpSp>
          <p:nvGrpSpPr>
            <p:cNvPr id="10" name="Group 9">
              <a:extLst>
                <a:ext uri="{FF2B5EF4-FFF2-40B4-BE49-F238E27FC236}">
                  <a16:creationId xmlns:a16="http://schemas.microsoft.com/office/drawing/2014/main" id="{57268C1B-19D9-34B5-A07A-DADEC868D5A5}"/>
                </a:ext>
              </a:extLst>
            </p:cNvPr>
            <p:cNvGrpSpPr/>
            <p:nvPr/>
          </p:nvGrpSpPr>
          <p:grpSpPr>
            <a:xfrm>
              <a:off x="3821219" y="342457"/>
              <a:ext cx="2432651" cy="609529"/>
              <a:chOff x="1523999" y="3207525"/>
              <a:chExt cx="5907313" cy="914400"/>
            </a:xfrm>
          </p:grpSpPr>
          <p:sp>
            <p:nvSpPr>
              <p:cNvPr id="7" name="Rectangle: Beveled 6">
                <a:extLst>
                  <a:ext uri="{FF2B5EF4-FFF2-40B4-BE49-F238E27FC236}">
                    <a16:creationId xmlns:a16="http://schemas.microsoft.com/office/drawing/2014/main" id="{103F8B95-F3F0-8D30-9A37-9C9E40A20E50}"/>
                  </a:ext>
                </a:extLst>
              </p:cNvPr>
              <p:cNvSpPr/>
              <p:nvPr/>
            </p:nvSpPr>
            <p:spPr>
              <a:xfrm>
                <a:off x="1523999" y="3207525"/>
                <a:ext cx="3164113" cy="914400"/>
              </a:xfrm>
              <a:prstGeom prst="bevel">
                <a:avLst>
                  <a:gd name="adj" fmla="val 9109"/>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8" name="Rectangle: Beveled 7">
                <a:extLst>
                  <a:ext uri="{FF2B5EF4-FFF2-40B4-BE49-F238E27FC236}">
                    <a16:creationId xmlns:a16="http://schemas.microsoft.com/office/drawing/2014/main" id="{7AAF4249-1799-658E-5583-71EDBED7B9A4}"/>
                  </a:ext>
                </a:extLst>
              </p:cNvPr>
              <p:cNvSpPr/>
              <p:nvPr/>
            </p:nvSpPr>
            <p:spPr>
              <a:xfrm>
                <a:off x="4267199" y="3207525"/>
                <a:ext cx="3164113" cy="914400"/>
              </a:xfrm>
              <a:prstGeom prst="bevel">
                <a:avLst>
                  <a:gd name="adj" fmla="val 9109"/>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grpSp>
        <p:sp>
          <p:nvSpPr>
            <p:cNvPr id="19" name="TextBox 18">
              <a:extLst>
                <a:ext uri="{FF2B5EF4-FFF2-40B4-BE49-F238E27FC236}">
                  <a16:creationId xmlns:a16="http://schemas.microsoft.com/office/drawing/2014/main" id="{A9CCF86C-17EB-0EFA-A6B6-F52569D62155}"/>
                </a:ext>
              </a:extLst>
            </p:cNvPr>
            <p:cNvSpPr txBox="1"/>
            <p:nvPr/>
          </p:nvSpPr>
          <p:spPr>
            <a:xfrm>
              <a:off x="3843930" y="460326"/>
              <a:ext cx="1106948" cy="584775"/>
            </a:xfrm>
            <a:prstGeom prst="rect">
              <a:avLst/>
            </a:prstGeom>
            <a:noFill/>
          </p:spPr>
          <p:txBody>
            <a:bodyPr wrap="square" rtlCol="0">
              <a:spAutoFit/>
            </a:bodyPr>
            <a:lstStyle/>
            <a:p>
              <a:r>
                <a:rPr lang="en-US" sz="3200" b="1">
                  <a:solidFill>
                    <a:srgbClr val="FF0000"/>
                  </a:solidFill>
                  <a:latin typeface="Palatino Linotype" panose="02040502050505030304" pitchFamily="18" charset="0"/>
                </a:rPr>
                <a:t>A</a:t>
              </a:r>
            </a:p>
          </p:txBody>
        </p:sp>
        <p:sp>
          <p:nvSpPr>
            <p:cNvPr id="20" name="TextBox 19">
              <a:extLst>
                <a:ext uri="{FF2B5EF4-FFF2-40B4-BE49-F238E27FC236}">
                  <a16:creationId xmlns:a16="http://schemas.microsoft.com/office/drawing/2014/main" id="{DCBCA2C0-C390-94AA-512A-559C1F5F808F}"/>
                </a:ext>
              </a:extLst>
            </p:cNvPr>
            <p:cNvSpPr txBox="1"/>
            <p:nvPr/>
          </p:nvSpPr>
          <p:spPr>
            <a:xfrm>
              <a:off x="4951551" y="458503"/>
              <a:ext cx="1262492" cy="584775"/>
            </a:xfrm>
            <a:prstGeom prst="rect">
              <a:avLst/>
            </a:prstGeom>
            <a:noFill/>
          </p:spPr>
          <p:txBody>
            <a:bodyPr wrap="square" rtlCol="0">
              <a:spAutoFit/>
            </a:bodyPr>
            <a:lstStyle/>
            <a:p>
              <a:pPr algn="r"/>
              <a:r>
                <a:rPr lang="en-US" sz="3200" b="1">
                  <a:solidFill>
                    <a:srgbClr val="FF0000"/>
                  </a:solidFill>
                  <a:latin typeface="Palatino Linotype" panose="02040502050505030304" pitchFamily="18" charset="0"/>
                </a:rPr>
                <a:t>B</a:t>
              </a:r>
            </a:p>
          </p:txBody>
        </p:sp>
      </p:grpSp>
      <p:grpSp>
        <p:nvGrpSpPr>
          <p:cNvPr id="28" name="Group 27">
            <a:extLst>
              <a:ext uri="{FF2B5EF4-FFF2-40B4-BE49-F238E27FC236}">
                <a16:creationId xmlns:a16="http://schemas.microsoft.com/office/drawing/2014/main" id="{EFD418C7-23CE-BE17-746E-E1583EB98223}"/>
              </a:ext>
            </a:extLst>
          </p:cNvPr>
          <p:cNvGrpSpPr/>
          <p:nvPr/>
        </p:nvGrpSpPr>
        <p:grpSpPr>
          <a:xfrm>
            <a:off x="1108054" y="3828817"/>
            <a:ext cx="3784892" cy="767619"/>
            <a:chOff x="19962" y="3359306"/>
            <a:chExt cx="2432651" cy="614115"/>
          </a:xfrm>
        </p:grpSpPr>
        <p:grpSp>
          <p:nvGrpSpPr>
            <p:cNvPr id="21" name="Group 20">
              <a:extLst>
                <a:ext uri="{FF2B5EF4-FFF2-40B4-BE49-F238E27FC236}">
                  <a16:creationId xmlns:a16="http://schemas.microsoft.com/office/drawing/2014/main" id="{7D630AB3-F2CF-9B36-2141-B66C43E64FC0}"/>
                </a:ext>
              </a:extLst>
            </p:cNvPr>
            <p:cNvGrpSpPr/>
            <p:nvPr/>
          </p:nvGrpSpPr>
          <p:grpSpPr>
            <a:xfrm>
              <a:off x="19962" y="3363892"/>
              <a:ext cx="2432651" cy="609529"/>
              <a:chOff x="1523999" y="3207525"/>
              <a:chExt cx="5907313" cy="914400"/>
            </a:xfrm>
          </p:grpSpPr>
          <p:sp>
            <p:nvSpPr>
              <p:cNvPr id="22" name="Rectangle: Beveled 21">
                <a:extLst>
                  <a:ext uri="{FF2B5EF4-FFF2-40B4-BE49-F238E27FC236}">
                    <a16:creationId xmlns:a16="http://schemas.microsoft.com/office/drawing/2014/main" id="{A4CE2954-0814-D840-BA74-1A8594BF8590}"/>
                  </a:ext>
                </a:extLst>
              </p:cNvPr>
              <p:cNvSpPr/>
              <p:nvPr/>
            </p:nvSpPr>
            <p:spPr>
              <a:xfrm>
                <a:off x="1523999" y="3207525"/>
                <a:ext cx="3164113" cy="914400"/>
              </a:xfrm>
              <a:prstGeom prst="bevel">
                <a:avLst>
                  <a:gd name="adj" fmla="val 9109"/>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3" name="Rectangle: Beveled 22">
                <a:extLst>
                  <a:ext uri="{FF2B5EF4-FFF2-40B4-BE49-F238E27FC236}">
                    <a16:creationId xmlns:a16="http://schemas.microsoft.com/office/drawing/2014/main" id="{25735965-237C-F077-92B9-6488446F0D43}"/>
                  </a:ext>
                </a:extLst>
              </p:cNvPr>
              <p:cNvSpPr/>
              <p:nvPr/>
            </p:nvSpPr>
            <p:spPr>
              <a:xfrm>
                <a:off x="4267199" y="3207525"/>
                <a:ext cx="3164113" cy="914400"/>
              </a:xfrm>
              <a:prstGeom prst="bevel">
                <a:avLst>
                  <a:gd name="adj" fmla="val 9109"/>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grpSp>
        <p:sp>
          <p:nvSpPr>
            <p:cNvPr id="24" name="TextBox 23">
              <a:extLst>
                <a:ext uri="{FF2B5EF4-FFF2-40B4-BE49-F238E27FC236}">
                  <a16:creationId xmlns:a16="http://schemas.microsoft.com/office/drawing/2014/main" id="{567BBBA4-08C3-A368-9772-91CE6550759B}"/>
                </a:ext>
              </a:extLst>
            </p:cNvPr>
            <p:cNvSpPr txBox="1"/>
            <p:nvPr/>
          </p:nvSpPr>
          <p:spPr>
            <a:xfrm>
              <a:off x="44180" y="3359306"/>
              <a:ext cx="1106948" cy="467835"/>
            </a:xfrm>
            <a:prstGeom prst="rect">
              <a:avLst/>
            </a:prstGeom>
            <a:noFill/>
          </p:spPr>
          <p:txBody>
            <a:bodyPr wrap="square" rtlCol="0">
              <a:spAutoFit/>
            </a:bodyPr>
            <a:lstStyle/>
            <a:p>
              <a:r>
                <a:rPr lang="en-US" sz="3200" b="1">
                  <a:solidFill>
                    <a:srgbClr val="FF0000"/>
                  </a:solidFill>
                  <a:latin typeface="Palatino Linotype" panose="02040502050505030304" pitchFamily="18" charset="0"/>
                </a:rPr>
                <a:t>N</a:t>
              </a:r>
            </a:p>
          </p:txBody>
        </p:sp>
        <p:sp>
          <p:nvSpPr>
            <p:cNvPr id="25" name="TextBox 24">
              <a:extLst>
                <a:ext uri="{FF2B5EF4-FFF2-40B4-BE49-F238E27FC236}">
                  <a16:creationId xmlns:a16="http://schemas.microsoft.com/office/drawing/2014/main" id="{8C9DA56D-3A20-6956-7127-7A8ACCA8C10C}"/>
                </a:ext>
              </a:extLst>
            </p:cNvPr>
            <p:cNvSpPr txBox="1"/>
            <p:nvPr/>
          </p:nvSpPr>
          <p:spPr>
            <a:xfrm>
              <a:off x="1303528" y="3376268"/>
              <a:ext cx="1106948" cy="467835"/>
            </a:xfrm>
            <a:prstGeom prst="rect">
              <a:avLst/>
            </a:prstGeom>
            <a:noFill/>
          </p:spPr>
          <p:txBody>
            <a:bodyPr wrap="square" rtlCol="0">
              <a:spAutoFit/>
            </a:bodyPr>
            <a:lstStyle/>
            <a:p>
              <a:pPr algn="r"/>
              <a:r>
                <a:rPr lang="en-US" sz="3200" b="1">
                  <a:solidFill>
                    <a:srgbClr val="FF0000"/>
                  </a:solidFill>
                  <a:latin typeface="Palatino Linotype" panose="02040502050505030304" pitchFamily="18" charset="0"/>
                </a:rPr>
                <a:t>S</a:t>
              </a:r>
            </a:p>
          </p:txBody>
        </p:sp>
      </p:grpSp>
      <p:grpSp>
        <p:nvGrpSpPr>
          <p:cNvPr id="29" name="Group 28">
            <a:extLst>
              <a:ext uri="{FF2B5EF4-FFF2-40B4-BE49-F238E27FC236}">
                <a16:creationId xmlns:a16="http://schemas.microsoft.com/office/drawing/2014/main" id="{B01E6BC2-6235-FE1D-BA90-E8F81577206E}"/>
              </a:ext>
            </a:extLst>
          </p:cNvPr>
          <p:cNvGrpSpPr/>
          <p:nvPr/>
        </p:nvGrpSpPr>
        <p:grpSpPr>
          <a:xfrm>
            <a:off x="7481140" y="3828817"/>
            <a:ext cx="3784892" cy="767619"/>
            <a:chOff x="19962" y="3359306"/>
            <a:chExt cx="2432651" cy="614115"/>
          </a:xfrm>
        </p:grpSpPr>
        <p:grpSp>
          <p:nvGrpSpPr>
            <p:cNvPr id="30" name="Group 29">
              <a:extLst>
                <a:ext uri="{FF2B5EF4-FFF2-40B4-BE49-F238E27FC236}">
                  <a16:creationId xmlns:a16="http://schemas.microsoft.com/office/drawing/2014/main" id="{BD2F2384-BF3D-E7BD-30D4-43B7501590A2}"/>
                </a:ext>
              </a:extLst>
            </p:cNvPr>
            <p:cNvGrpSpPr/>
            <p:nvPr/>
          </p:nvGrpSpPr>
          <p:grpSpPr>
            <a:xfrm>
              <a:off x="19962" y="3363892"/>
              <a:ext cx="2432651" cy="609529"/>
              <a:chOff x="1523999" y="3207525"/>
              <a:chExt cx="5907313" cy="914400"/>
            </a:xfrm>
          </p:grpSpPr>
          <p:sp>
            <p:nvSpPr>
              <p:cNvPr id="33" name="Rectangle: Beveled 32">
                <a:extLst>
                  <a:ext uri="{FF2B5EF4-FFF2-40B4-BE49-F238E27FC236}">
                    <a16:creationId xmlns:a16="http://schemas.microsoft.com/office/drawing/2014/main" id="{B03A88F0-45C7-27F7-3D70-DFCAC6B5227B}"/>
                  </a:ext>
                </a:extLst>
              </p:cNvPr>
              <p:cNvSpPr/>
              <p:nvPr/>
            </p:nvSpPr>
            <p:spPr>
              <a:xfrm>
                <a:off x="1523999" y="3207525"/>
                <a:ext cx="3164113" cy="914400"/>
              </a:xfrm>
              <a:prstGeom prst="bevel">
                <a:avLst>
                  <a:gd name="adj" fmla="val 9109"/>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34" name="Rectangle: Beveled 33">
                <a:extLst>
                  <a:ext uri="{FF2B5EF4-FFF2-40B4-BE49-F238E27FC236}">
                    <a16:creationId xmlns:a16="http://schemas.microsoft.com/office/drawing/2014/main" id="{3D7F56C1-0F1B-05A9-6B3D-84831344A99F}"/>
                  </a:ext>
                </a:extLst>
              </p:cNvPr>
              <p:cNvSpPr/>
              <p:nvPr/>
            </p:nvSpPr>
            <p:spPr>
              <a:xfrm>
                <a:off x="4267199" y="3207525"/>
                <a:ext cx="3164113" cy="914400"/>
              </a:xfrm>
              <a:prstGeom prst="bevel">
                <a:avLst>
                  <a:gd name="adj" fmla="val 9109"/>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grpSp>
        <p:sp>
          <p:nvSpPr>
            <p:cNvPr id="31" name="TextBox 30">
              <a:extLst>
                <a:ext uri="{FF2B5EF4-FFF2-40B4-BE49-F238E27FC236}">
                  <a16:creationId xmlns:a16="http://schemas.microsoft.com/office/drawing/2014/main" id="{98971DAD-FF4F-947B-7C1C-069B859D0B9E}"/>
                </a:ext>
              </a:extLst>
            </p:cNvPr>
            <p:cNvSpPr txBox="1"/>
            <p:nvPr/>
          </p:nvSpPr>
          <p:spPr>
            <a:xfrm>
              <a:off x="44180" y="3359306"/>
              <a:ext cx="1106948" cy="467835"/>
            </a:xfrm>
            <a:prstGeom prst="rect">
              <a:avLst/>
            </a:prstGeom>
            <a:noFill/>
          </p:spPr>
          <p:txBody>
            <a:bodyPr wrap="square" rtlCol="0">
              <a:spAutoFit/>
            </a:bodyPr>
            <a:lstStyle/>
            <a:p>
              <a:r>
                <a:rPr lang="en-US" sz="3200" b="1">
                  <a:solidFill>
                    <a:srgbClr val="FF0000"/>
                  </a:solidFill>
                  <a:latin typeface="Palatino Linotype" panose="02040502050505030304" pitchFamily="18" charset="0"/>
                </a:rPr>
                <a:t>S</a:t>
              </a:r>
            </a:p>
          </p:txBody>
        </p:sp>
        <p:sp>
          <p:nvSpPr>
            <p:cNvPr id="32" name="TextBox 31">
              <a:extLst>
                <a:ext uri="{FF2B5EF4-FFF2-40B4-BE49-F238E27FC236}">
                  <a16:creationId xmlns:a16="http://schemas.microsoft.com/office/drawing/2014/main" id="{F071E29B-3AE7-D30E-F561-0A2564D3AC89}"/>
                </a:ext>
              </a:extLst>
            </p:cNvPr>
            <p:cNvSpPr txBox="1"/>
            <p:nvPr/>
          </p:nvSpPr>
          <p:spPr>
            <a:xfrm>
              <a:off x="1303528" y="3376268"/>
              <a:ext cx="1106948" cy="467835"/>
            </a:xfrm>
            <a:prstGeom prst="rect">
              <a:avLst/>
            </a:prstGeom>
            <a:noFill/>
          </p:spPr>
          <p:txBody>
            <a:bodyPr wrap="square" rtlCol="0">
              <a:spAutoFit/>
            </a:bodyPr>
            <a:lstStyle/>
            <a:p>
              <a:pPr algn="r"/>
              <a:r>
                <a:rPr lang="en-US" sz="3200" b="1">
                  <a:solidFill>
                    <a:srgbClr val="FF0000"/>
                  </a:solidFill>
                  <a:latin typeface="Palatino Linotype" panose="02040502050505030304" pitchFamily="18" charset="0"/>
                </a:rPr>
                <a:t>N</a:t>
              </a:r>
            </a:p>
          </p:txBody>
        </p:sp>
      </p:grpSp>
    </p:spTree>
    <p:extLst>
      <p:ext uri="{BB962C8B-B14F-4D97-AF65-F5344CB8AC3E}">
        <p14:creationId xmlns:p14="http://schemas.microsoft.com/office/powerpoint/2010/main" val="1524247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left)">
                                      <p:cBhvr>
                                        <p:cTn id="13" dur="500"/>
                                        <p:tgtEl>
                                          <p:spTgt spid="6"/>
                                        </p:tgtEl>
                                      </p:cBhvr>
                                    </p:animEffect>
                                  </p:childTnLst>
                                </p:cTn>
                              </p:par>
                            </p:childTnLst>
                          </p:cTn>
                        </p:par>
                        <p:par>
                          <p:cTn id="14" fill="hold">
                            <p:stCondLst>
                              <p:cond delay="500"/>
                            </p:stCondLst>
                            <p:childTnLst>
                              <p:par>
                                <p:cTn id="15" presetID="16" presetClass="entr" presetSubtype="21" fill="hold" nodeType="after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barn(inVertical)">
                                      <p:cBhvr>
                                        <p:cTn id="17" dur="500"/>
                                        <p:tgtEl>
                                          <p:spTgt spid="2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up)">
                                      <p:cBhvr>
                                        <p:cTn id="22" dur="500"/>
                                        <p:tgtEl>
                                          <p:spTgt spid="12"/>
                                        </p:tgtEl>
                                      </p:cBhvr>
                                    </p:animEffect>
                                  </p:childTnLst>
                                </p:cTn>
                              </p:par>
                            </p:childTnLst>
                          </p:cTn>
                        </p:par>
                        <p:par>
                          <p:cTn id="23" fill="hold">
                            <p:stCondLst>
                              <p:cond delay="500"/>
                            </p:stCondLst>
                            <p:childTnLst>
                              <p:par>
                                <p:cTn id="24" presetID="16" presetClass="entr" presetSubtype="21" fill="hold" grpId="0" nodeType="after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barn(inVertical)">
                                      <p:cBhvr>
                                        <p:cTn id="26" dur="500"/>
                                        <p:tgtEl>
                                          <p:spTgt spid="17"/>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28"/>
                                        </p:tgtEl>
                                        <p:attrNameLst>
                                          <p:attrName>style.visibility</p:attrName>
                                        </p:attrNameLst>
                                      </p:cBhvr>
                                      <p:to>
                                        <p:strVal val="visible"/>
                                      </p:to>
                                    </p:set>
                                    <p:animEffect transition="in" filter="barn(inVertical)">
                                      <p:cBhvr>
                                        <p:cTn id="31" dur="500"/>
                                        <p:tgtEl>
                                          <p:spTgt spid="28"/>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1" fill="hold" nodeType="click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wipe(up)">
                                      <p:cBhvr>
                                        <p:cTn id="36" dur="500"/>
                                        <p:tgtEl>
                                          <p:spTgt spid="15"/>
                                        </p:tgtEl>
                                      </p:cBhvr>
                                    </p:animEffect>
                                  </p:childTnLst>
                                </p:cTn>
                              </p:par>
                            </p:childTnLst>
                          </p:cTn>
                        </p:par>
                        <p:par>
                          <p:cTn id="37" fill="hold">
                            <p:stCondLst>
                              <p:cond delay="500"/>
                            </p:stCondLst>
                            <p:childTnLst>
                              <p:par>
                                <p:cTn id="38" presetID="16" presetClass="entr" presetSubtype="21" fill="hold" grpId="0" nodeType="afterEffect">
                                  <p:stCondLst>
                                    <p:cond delay="0"/>
                                  </p:stCondLst>
                                  <p:childTnLst>
                                    <p:set>
                                      <p:cBhvr>
                                        <p:cTn id="39" dur="1" fill="hold">
                                          <p:stCondLst>
                                            <p:cond delay="0"/>
                                          </p:stCondLst>
                                        </p:cTn>
                                        <p:tgtEl>
                                          <p:spTgt spid="18"/>
                                        </p:tgtEl>
                                        <p:attrNameLst>
                                          <p:attrName>style.visibility</p:attrName>
                                        </p:attrNameLst>
                                      </p:cBhvr>
                                      <p:to>
                                        <p:strVal val="visible"/>
                                      </p:to>
                                    </p:set>
                                    <p:animEffect transition="in" filter="barn(inVertical)">
                                      <p:cBhvr>
                                        <p:cTn id="40" dur="500"/>
                                        <p:tgtEl>
                                          <p:spTgt spid="18"/>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nodeType="clickEffect">
                                  <p:stCondLst>
                                    <p:cond delay="0"/>
                                  </p:stCondLst>
                                  <p:childTnLst>
                                    <p:set>
                                      <p:cBhvr>
                                        <p:cTn id="44" dur="1" fill="hold">
                                          <p:stCondLst>
                                            <p:cond delay="0"/>
                                          </p:stCondLst>
                                        </p:cTn>
                                        <p:tgtEl>
                                          <p:spTgt spid="29"/>
                                        </p:tgtEl>
                                        <p:attrNameLst>
                                          <p:attrName>style.visibility</p:attrName>
                                        </p:attrNameLst>
                                      </p:cBhvr>
                                      <p:to>
                                        <p:strVal val="visible"/>
                                      </p:to>
                                    </p:set>
                                    <p:animEffect transition="in" filter="barn(inVertical)">
                                      <p:cBhvr>
                                        <p:cTn id="45"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7" grpId="0"/>
      <p:bldP spid="18"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89ED1AA-8684-4D37-B208-8777E1A778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Graphic 33">
            <a:extLst>
              <a:ext uri="{FF2B5EF4-FFF2-40B4-BE49-F238E27FC236}">
                <a16:creationId xmlns:a16="http://schemas.microsoft.com/office/drawing/2014/main" id="{4180E01B-B1F4-437C-807D-1C930718EE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10784" y="0"/>
            <a:ext cx="9570431" cy="6858000"/>
          </a:xfrm>
          <a:custGeom>
            <a:avLst/>
            <a:gdLst>
              <a:gd name="connsiteX0" fmla="*/ 7178288 w 7187261"/>
              <a:gd name="connsiteY0" fmla="*/ 2604802 h 5150263"/>
              <a:gd name="connsiteX1" fmla="*/ 7169335 w 7187261"/>
              <a:gd name="connsiteY1" fmla="*/ 2328577 h 5150263"/>
              <a:gd name="connsiteX2" fmla="*/ 7060845 w 7187261"/>
              <a:gd name="connsiteY2" fmla="*/ 1661160 h 5150263"/>
              <a:gd name="connsiteX3" fmla="*/ 6212263 w 7187261"/>
              <a:gd name="connsiteY3" fmla="*/ 243840 h 5150263"/>
              <a:gd name="connsiteX4" fmla="*/ 5953564 w 7187261"/>
              <a:gd name="connsiteY4" fmla="*/ 0 h 5150263"/>
              <a:gd name="connsiteX5" fmla="*/ 1408615 w 7187261"/>
              <a:gd name="connsiteY5" fmla="*/ 0 h 5150263"/>
              <a:gd name="connsiteX6" fmla="*/ 805111 w 7187261"/>
              <a:gd name="connsiteY6" fmla="*/ 676275 h 5150263"/>
              <a:gd name="connsiteX7" fmla="*/ 104928 w 7187261"/>
              <a:gd name="connsiteY7" fmla="*/ 2183035 h 5150263"/>
              <a:gd name="connsiteX8" fmla="*/ 51588 w 7187261"/>
              <a:gd name="connsiteY8" fmla="*/ 2400014 h 5150263"/>
              <a:gd name="connsiteX9" fmla="*/ 41301 w 7187261"/>
              <a:gd name="connsiteY9" fmla="*/ 2424208 h 5150263"/>
              <a:gd name="connsiteX10" fmla="*/ 119692 w 7187261"/>
              <a:gd name="connsiteY10" fmla="*/ 1834801 h 5150263"/>
              <a:gd name="connsiteX11" fmla="*/ 870071 w 7187261"/>
              <a:gd name="connsiteY11" fmla="*/ 462248 h 5150263"/>
              <a:gd name="connsiteX12" fmla="*/ 1389279 w 7187261"/>
              <a:gd name="connsiteY12" fmla="*/ 476 h 5150263"/>
              <a:gd name="connsiteX13" fmla="*/ 1320223 w 7187261"/>
              <a:gd name="connsiteY13" fmla="*/ 476 h 5150263"/>
              <a:gd name="connsiteX14" fmla="*/ 423158 w 7187261"/>
              <a:gd name="connsiteY14" fmla="*/ 989743 h 5150263"/>
              <a:gd name="connsiteX15" fmla="*/ 25585 w 7187261"/>
              <a:gd name="connsiteY15" fmla="*/ 2113693 h 5150263"/>
              <a:gd name="connsiteX16" fmla="*/ 2344 w 7187261"/>
              <a:gd name="connsiteY16" fmla="*/ 2725865 h 5150263"/>
              <a:gd name="connsiteX17" fmla="*/ 447256 w 7187261"/>
              <a:gd name="connsiteY17" fmla="*/ 4210717 h 5150263"/>
              <a:gd name="connsiteX18" fmla="*/ 1138962 w 7187261"/>
              <a:gd name="connsiteY18" fmla="*/ 4988910 h 5150263"/>
              <a:gd name="connsiteX19" fmla="*/ 1348512 w 7187261"/>
              <a:gd name="connsiteY19" fmla="*/ 5146834 h 5150263"/>
              <a:gd name="connsiteX20" fmla="*/ 1422712 w 7187261"/>
              <a:gd name="connsiteY20" fmla="*/ 5146834 h 5150263"/>
              <a:gd name="connsiteX21" fmla="*/ 480594 w 7187261"/>
              <a:gd name="connsiteY21" fmla="*/ 4187952 h 5150263"/>
              <a:gd name="connsiteX22" fmla="*/ 398679 w 7187261"/>
              <a:gd name="connsiteY22" fmla="*/ 4046125 h 5150263"/>
              <a:gd name="connsiteX23" fmla="*/ 411823 w 7187261"/>
              <a:gd name="connsiteY23" fmla="*/ 4053078 h 5150263"/>
              <a:gd name="connsiteX24" fmla="*/ 1439380 w 7187261"/>
              <a:gd name="connsiteY24" fmla="*/ 5147405 h 5150263"/>
              <a:gd name="connsiteX25" fmla="*/ 5710010 w 7187261"/>
              <a:gd name="connsiteY25" fmla="*/ 5150263 h 5150263"/>
              <a:gd name="connsiteX26" fmla="*/ 5999665 w 7187261"/>
              <a:gd name="connsiteY26" fmla="*/ 4910900 h 5150263"/>
              <a:gd name="connsiteX27" fmla="*/ 6954165 w 7187261"/>
              <a:gd name="connsiteY27" fmla="*/ 3545777 h 5150263"/>
              <a:gd name="connsiteX28" fmla="*/ 7137712 w 7187261"/>
              <a:gd name="connsiteY28" fmla="*/ 2799207 h 5150263"/>
              <a:gd name="connsiteX29" fmla="*/ 7142951 w 7187261"/>
              <a:gd name="connsiteY29" fmla="*/ 2754535 h 5150263"/>
              <a:gd name="connsiteX30" fmla="*/ 7149428 w 7187261"/>
              <a:gd name="connsiteY30" fmla="*/ 2774823 h 5150263"/>
              <a:gd name="connsiteX31" fmla="*/ 7066465 w 7187261"/>
              <a:gd name="connsiteY31" fmla="*/ 3465672 h 5150263"/>
              <a:gd name="connsiteX32" fmla="*/ 6452578 w 7187261"/>
              <a:gd name="connsiteY32" fmla="*/ 4552760 h 5150263"/>
              <a:gd name="connsiteX33" fmla="*/ 5752110 w 7187261"/>
              <a:gd name="connsiteY33" fmla="*/ 5150263 h 5150263"/>
              <a:gd name="connsiteX34" fmla="*/ 5827643 w 7187261"/>
              <a:gd name="connsiteY34" fmla="*/ 5150263 h 5150263"/>
              <a:gd name="connsiteX35" fmla="*/ 6642793 w 7187261"/>
              <a:gd name="connsiteY35" fmla="*/ 4389406 h 5150263"/>
              <a:gd name="connsiteX36" fmla="*/ 7102469 w 7187261"/>
              <a:gd name="connsiteY36" fmla="*/ 3490817 h 5150263"/>
              <a:gd name="connsiteX37" fmla="*/ 7187242 w 7187261"/>
              <a:gd name="connsiteY37" fmla="*/ 2990183 h 5150263"/>
              <a:gd name="connsiteX38" fmla="*/ 7178288 w 7187261"/>
              <a:gd name="connsiteY38" fmla="*/ 2604802 h 5150263"/>
              <a:gd name="connsiteX39" fmla="*/ 6342565 w 7187261"/>
              <a:gd name="connsiteY39" fmla="*/ 441389 h 5150263"/>
              <a:gd name="connsiteX40" fmla="*/ 7126567 w 7187261"/>
              <a:gd name="connsiteY40" fmla="*/ 2355056 h 5150263"/>
              <a:gd name="connsiteX41" fmla="*/ 6342565 w 7187261"/>
              <a:gd name="connsiteY41" fmla="*/ 441389 h 5150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7187261" h="5150263">
                <a:moveTo>
                  <a:pt x="7178288" y="2604802"/>
                </a:moveTo>
                <a:cubicBezTo>
                  <a:pt x="7168763" y="2513076"/>
                  <a:pt x="7174478" y="2420684"/>
                  <a:pt x="7169335" y="2328577"/>
                </a:cubicBezTo>
                <a:cubicBezTo>
                  <a:pt x="7156952" y="2102882"/>
                  <a:pt x="7120586" y="1879149"/>
                  <a:pt x="7060845" y="1661160"/>
                </a:cubicBezTo>
                <a:cubicBezTo>
                  <a:pt x="6910588" y="1121007"/>
                  <a:pt x="6617428" y="631374"/>
                  <a:pt x="6212263" y="243840"/>
                </a:cubicBezTo>
                <a:cubicBezTo>
                  <a:pt x="6126538" y="162496"/>
                  <a:pt x="6040813" y="80201"/>
                  <a:pt x="5953564" y="0"/>
                </a:cubicBezTo>
                <a:lnTo>
                  <a:pt x="1408615" y="0"/>
                </a:lnTo>
                <a:cubicBezTo>
                  <a:pt x="1180967" y="200316"/>
                  <a:pt x="978332" y="427387"/>
                  <a:pt x="805111" y="676275"/>
                </a:cubicBezTo>
                <a:cubicBezTo>
                  <a:pt x="481261" y="1136523"/>
                  <a:pt x="252089" y="1640872"/>
                  <a:pt x="104928" y="2183035"/>
                </a:cubicBezTo>
                <a:cubicBezTo>
                  <a:pt x="85878" y="2254853"/>
                  <a:pt x="69495" y="2327720"/>
                  <a:pt x="51588" y="2400014"/>
                </a:cubicBezTo>
                <a:cubicBezTo>
                  <a:pt x="49683" y="2407634"/>
                  <a:pt x="51588" y="2416969"/>
                  <a:pt x="41301" y="2424208"/>
                </a:cubicBezTo>
                <a:cubicBezTo>
                  <a:pt x="45900" y="2225469"/>
                  <a:pt x="72186" y="2027834"/>
                  <a:pt x="119692" y="1834801"/>
                </a:cubicBezTo>
                <a:cubicBezTo>
                  <a:pt x="247993" y="1310926"/>
                  <a:pt x="506121" y="857726"/>
                  <a:pt x="870071" y="462248"/>
                </a:cubicBezTo>
                <a:cubicBezTo>
                  <a:pt x="1027729" y="291823"/>
                  <a:pt x="1201617" y="137169"/>
                  <a:pt x="1389279" y="476"/>
                </a:cubicBezTo>
                <a:lnTo>
                  <a:pt x="1320223" y="476"/>
                </a:lnTo>
                <a:cubicBezTo>
                  <a:pt x="960844" y="274320"/>
                  <a:pt x="656330" y="599123"/>
                  <a:pt x="423158" y="989743"/>
                </a:cubicBezTo>
                <a:cubicBezTo>
                  <a:pt x="215608" y="1337596"/>
                  <a:pt x="80258" y="1711357"/>
                  <a:pt x="25585" y="2113693"/>
                </a:cubicBezTo>
                <a:cubicBezTo>
                  <a:pt x="-2705" y="2316480"/>
                  <a:pt x="-2228" y="2521077"/>
                  <a:pt x="2344" y="2725865"/>
                </a:cubicBezTo>
                <a:cubicBezTo>
                  <a:pt x="14155" y="3261932"/>
                  <a:pt x="170650" y="3754565"/>
                  <a:pt x="447256" y="4210717"/>
                </a:cubicBezTo>
                <a:cubicBezTo>
                  <a:pt x="629851" y="4511612"/>
                  <a:pt x="866356" y="4767167"/>
                  <a:pt x="1138962" y="4988910"/>
                </a:cubicBezTo>
                <a:cubicBezTo>
                  <a:pt x="1207161" y="5044345"/>
                  <a:pt x="1277008" y="5096990"/>
                  <a:pt x="1348512" y="5146834"/>
                </a:cubicBezTo>
                <a:lnTo>
                  <a:pt x="1422712" y="5146834"/>
                </a:lnTo>
                <a:cubicBezTo>
                  <a:pt x="1043426" y="4892802"/>
                  <a:pt x="724720" y="4577334"/>
                  <a:pt x="480594" y="4187952"/>
                </a:cubicBezTo>
                <a:cubicBezTo>
                  <a:pt x="452019" y="4141851"/>
                  <a:pt x="423444" y="4095179"/>
                  <a:pt x="398679" y="4046125"/>
                </a:cubicBezTo>
                <a:cubicBezTo>
                  <a:pt x="407442" y="4043267"/>
                  <a:pt x="409156" y="4048982"/>
                  <a:pt x="411823" y="4053078"/>
                </a:cubicBezTo>
                <a:cubicBezTo>
                  <a:pt x="683572" y="4484656"/>
                  <a:pt x="1033139" y="4842701"/>
                  <a:pt x="1439380" y="5147405"/>
                </a:cubicBezTo>
                <a:lnTo>
                  <a:pt x="5710010" y="5150263"/>
                </a:lnTo>
                <a:cubicBezTo>
                  <a:pt x="5810594" y="5075482"/>
                  <a:pt x="5907272" y="4995587"/>
                  <a:pt x="5999665" y="4910900"/>
                </a:cubicBezTo>
                <a:cubicBezTo>
                  <a:pt x="6418765" y="4526661"/>
                  <a:pt x="6746901" y="4078129"/>
                  <a:pt x="6954165" y="3545777"/>
                </a:cubicBezTo>
                <a:cubicBezTo>
                  <a:pt x="7048234" y="3306175"/>
                  <a:pt x="7109956" y="3055115"/>
                  <a:pt x="7137712" y="2799207"/>
                </a:cubicBezTo>
                <a:cubicBezTo>
                  <a:pt x="7139236" y="2784920"/>
                  <a:pt x="7141046" y="2770632"/>
                  <a:pt x="7142951" y="2754535"/>
                </a:cubicBezTo>
                <a:cubicBezTo>
                  <a:pt x="7151714" y="2760440"/>
                  <a:pt x="7149237" y="2768441"/>
                  <a:pt x="7149428" y="2774823"/>
                </a:cubicBezTo>
                <a:cubicBezTo>
                  <a:pt x="7156743" y="3007967"/>
                  <a:pt x="7128777" y="3240881"/>
                  <a:pt x="7066465" y="3465672"/>
                </a:cubicBezTo>
                <a:cubicBezTo>
                  <a:pt x="6952165" y="3878580"/>
                  <a:pt x="6737948" y="4235863"/>
                  <a:pt x="6452578" y="4552760"/>
                </a:cubicBezTo>
                <a:cubicBezTo>
                  <a:pt x="6244553" y="4783836"/>
                  <a:pt x="6008809" y="4980242"/>
                  <a:pt x="5752110" y="5150263"/>
                </a:cubicBezTo>
                <a:lnTo>
                  <a:pt x="5827643" y="5150263"/>
                </a:lnTo>
                <a:cubicBezTo>
                  <a:pt x="6136539" y="4938904"/>
                  <a:pt x="6412192" y="4689348"/>
                  <a:pt x="6642793" y="4389406"/>
                </a:cubicBezTo>
                <a:cubicBezTo>
                  <a:pt x="6851295" y="4118324"/>
                  <a:pt x="7009125" y="3820859"/>
                  <a:pt x="7102469" y="3490817"/>
                </a:cubicBezTo>
                <a:cubicBezTo>
                  <a:pt x="7148646" y="3327473"/>
                  <a:pt x="7177069" y="3159624"/>
                  <a:pt x="7187242" y="2990183"/>
                </a:cubicBezTo>
                <a:cubicBezTo>
                  <a:pt x="7187623" y="2984087"/>
                  <a:pt x="7182384" y="2642330"/>
                  <a:pt x="7178288" y="2604802"/>
                </a:cubicBezTo>
                <a:close/>
                <a:moveTo>
                  <a:pt x="6342565" y="441389"/>
                </a:moveTo>
                <a:cubicBezTo>
                  <a:pt x="6829797" y="986533"/>
                  <a:pt x="7091135" y="1624422"/>
                  <a:pt x="7126567" y="2355056"/>
                </a:cubicBezTo>
                <a:cubicBezTo>
                  <a:pt x="7001123" y="1661827"/>
                  <a:pt x="6756426" y="1017365"/>
                  <a:pt x="6342565" y="441389"/>
                </a:cubicBezTo>
                <a:close/>
              </a:path>
            </a:pathLst>
          </a:custGeom>
          <a:solidFill>
            <a:schemeClr val="accent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FF0BE3AB-5DBB-11DC-CEE0-200ACAB26164}"/>
              </a:ext>
            </a:extLst>
          </p:cNvPr>
          <p:cNvSpPr txBox="1"/>
          <p:nvPr/>
        </p:nvSpPr>
        <p:spPr>
          <a:xfrm>
            <a:off x="1746913" y="1665027"/>
            <a:ext cx="8693624" cy="2366528"/>
          </a:xfrm>
          <a:prstGeom prst="rect">
            <a:avLst/>
          </a:prstGeom>
        </p:spPr>
        <p:txBody>
          <a:bodyPr vert="horz" lIns="91440" tIns="45720" rIns="91440" bIns="45720" rtlCol="0" anchor="b">
            <a:normAutofit/>
          </a:body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8000" b="1" i="0" u="none" strike="noStrike" kern="1200" cap="none" spc="0" normalizeH="0" baseline="0" noProof="0">
                <a:ln>
                  <a:noFill/>
                </a:ln>
                <a:solidFill>
                  <a:srgbClr val="FFFFFF"/>
                </a:solidFill>
                <a:effectLst/>
                <a:uLnTx/>
                <a:uFillTx/>
                <a:latin typeface="Calibri Light" panose="020F0302020204030204"/>
                <a:ea typeface="+mn-ea"/>
                <a:cs typeface="+mn-cs"/>
              </a:rPr>
              <a:t>HOẠT ĐỘNG 4: </a:t>
            </a:r>
          </a:p>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8000" b="1" i="0" u="none" strike="noStrike" kern="1200" cap="none" spc="0" normalizeH="0" baseline="0" noProof="0">
                <a:ln>
                  <a:noFill/>
                </a:ln>
                <a:solidFill>
                  <a:srgbClr val="FFFFFF"/>
                </a:solidFill>
                <a:effectLst/>
                <a:uLnTx/>
                <a:uFillTx/>
                <a:latin typeface="Calibri Light" panose="020F0302020204030204"/>
                <a:ea typeface="+mn-ea"/>
                <a:cs typeface="+mn-cs"/>
              </a:rPr>
              <a:t>VẬN DỤNG</a:t>
            </a:r>
          </a:p>
        </p:txBody>
      </p:sp>
      <p:sp>
        <p:nvSpPr>
          <p:cNvPr id="14" name="sketch line">
            <a:extLst>
              <a:ext uri="{FF2B5EF4-FFF2-40B4-BE49-F238E27FC236}">
                <a16:creationId xmlns:a16="http://schemas.microsoft.com/office/drawing/2014/main" id="{41F77738-2AF0-4750-A0C7-F97C2C1759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4173498"/>
            <a:ext cx="4243589" cy="18288"/>
          </a:xfrm>
          <a:custGeom>
            <a:avLst/>
            <a:gdLst>
              <a:gd name="connsiteX0" fmla="*/ 0 w 4243589"/>
              <a:gd name="connsiteY0" fmla="*/ 0 h 18288"/>
              <a:gd name="connsiteX1" fmla="*/ 563791 w 4243589"/>
              <a:gd name="connsiteY1" fmla="*/ 0 h 18288"/>
              <a:gd name="connsiteX2" fmla="*/ 1042710 w 4243589"/>
              <a:gd name="connsiteY2" fmla="*/ 0 h 18288"/>
              <a:gd name="connsiteX3" fmla="*/ 1564066 w 4243589"/>
              <a:gd name="connsiteY3" fmla="*/ 0 h 18288"/>
              <a:gd name="connsiteX4" fmla="*/ 2212729 w 4243589"/>
              <a:gd name="connsiteY4" fmla="*/ 0 h 18288"/>
              <a:gd name="connsiteX5" fmla="*/ 2776520 w 4243589"/>
              <a:gd name="connsiteY5" fmla="*/ 0 h 18288"/>
              <a:gd name="connsiteX6" fmla="*/ 3297875 w 4243589"/>
              <a:gd name="connsiteY6" fmla="*/ 0 h 18288"/>
              <a:gd name="connsiteX7" fmla="*/ 4243589 w 4243589"/>
              <a:gd name="connsiteY7" fmla="*/ 0 h 18288"/>
              <a:gd name="connsiteX8" fmla="*/ 4243589 w 4243589"/>
              <a:gd name="connsiteY8" fmla="*/ 18288 h 18288"/>
              <a:gd name="connsiteX9" fmla="*/ 3637362 w 4243589"/>
              <a:gd name="connsiteY9" fmla="*/ 18288 h 18288"/>
              <a:gd name="connsiteX10" fmla="*/ 3116007 w 4243589"/>
              <a:gd name="connsiteY10" fmla="*/ 18288 h 18288"/>
              <a:gd name="connsiteX11" fmla="*/ 2424908 w 4243589"/>
              <a:gd name="connsiteY11" fmla="*/ 18288 h 18288"/>
              <a:gd name="connsiteX12" fmla="*/ 1861117 w 4243589"/>
              <a:gd name="connsiteY12" fmla="*/ 18288 h 18288"/>
              <a:gd name="connsiteX13" fmla="*/ 1382198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3987" y="7429"/>
                  <a:pt x="4243569" y="10822"/>
                  <a:pt x="4243589" y="18288"/>
                </a:cubicBezTo>
                <a:cubicBezTo>
                  <a:pt x="4112949" y="-2855"/>
                  <a:pt x="3928037" y="1831"/>
                  <a:pt x="3637362" y="18288"/>
                </a:cubicBezTo>
                <a:cubicBezTo>
                  <a:pt x="3346687" y="34745"/>
                  <a:pt x="3254446" y="26669"/>
                  <a:pt x="3116007" y="18288"/>
                </a:cubicBezTo>
                <a:cubicBezTo>
                  <a:pt x="2977569" y="9907"/>
                  <a:pt x="2620228" y="28873"/>
                  <a:pt x="2424908" y="18288"/>
                </a:cubicBezTo>
                <a:cubicBezTo>
                  <a:pt x="2229588" y="7703"/>
                  <a:pt x="2088287" y="-3854"/>
                  <a:pt x="1861117" y="18288"/>
                </a:cubicBezTo>
                <a:cubicBezTo>
                  <a:pt x="1633947" y="40430"/>
                  <a:pt x="1502447" y="-871"/>
                  <a:pt x="1382198" y="18288"/>
                </a:cubicBezTo>
                <a:cubicBezTo>
                  <a:pt x="1261949" y="37447"/>
                  <a:pt x="1045440" y="28353"/>
                  <a:pt x="733535" y="18288"/>
                </a:cubicBezTo>
                <a:cubicBezTo>
                  <a:pt x="421630" y="8223"/>
                  <a:pt x="341257" y="-18359"/>
                  <a:pt x="0" y="18288"/>
                </a:cubicBezTo>
                <a:cubicBezTo>
                  <a:pt x="-591" y="13205"/>
                  <a:pt x="-663" y="6329"/>
                  <a:pt x="0" y="0"/>
                </a:cubicBezTo>
                <a:close/>
              </a:path>
              <a:path w="4243589" h="18288"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2703" y="5429"/>
                  <a:pt x="4244410" y="14046"/>
                  <a:pt x="4243589" y="18288"/>
                </a:cubicBezTo>
                <a:cubicBezTo>
                  <a:pt x="4130424" y="-1240"/>
                  <a:pt x="3932803" y="42249"/>
                  <a:pt x="3722234" y="18288"/>
                </a:cubicBezTo>
                <a:cubicBezTo>
                  <a:pt x="3511665" y="-5673"/>
                  <a:pt x="3269903" y="45994"/>
                  <a:pt x="3116007" y="18288"/>
                </a:cubicBezTo>
                <a:cubicBezTo>
                  <a:pt x="2962111" y="-9418"/>
                  <a:pt x="2744280" y="23224"/>
                  <a:pt x="2509780" y="18288"/>
                </a:cubicBezTo>
                <a:cubicBezTo>
                  <a:pt x="2275280" y="13352"/>
                  <a:pt x="2066059" y="43664"/>
                  <a:pt x="1945989" y="18288"/>
                </a:cubicBezTo>
                <a:cubicBezTo>
                  <a:pt x="1825919" y="-7088"/>
                  <a:pt x="1407329" y="12616"/>
                  <a:pt x="1254890" y="18288"/>
                </a:cubicBezTo>
                <a:cubicBezTo>
                  <a:pt x="1102451" y="23960"/>
                  <a:pt x="837950" y="31673"/>
                  <a:pt x="563791" y="18288"/>
                </a:cubicBezTo>
                <a:cubicBezTo>
                  <a:pt x="289632" y="4903"/>
                  <a:pt x="132768" y="7105"/>
                  <a:pt x="0" y="18288"/>
                </a:cubicBezTo>
                <a:cubicBezTo>
                  <a:pt x="668" y="13665"/>
                  <a:pt x="578" y="5675"/>
                  <a:pt x="0" y="0"/>
                </a:cubicBezTo>
                <a:close/>
              </a:path>
            </a:pathLst>
          </a:custGeom>
          <a:solidFill>
            <a:srgbClr val="FFFFFF"/>
          </a:solidFill>
          <a:ln w="41275" cap="rnd">
            <a:solidFill>
              <a:srgbClr val="FFFFF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346026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F0BE3AB-5DBB-11DC-CEE0-200ACAB26164}"/>
              </a:ext>
            </a:extLst>
          </p:cNvPr>
          <p:cNvSpPr txBox="1"/>
          <p:nvPr/>
        </p:nvSpPr>
        <p:spPr>
          <a:xfrm>
            <a:off x="1746913" y="1665027"/>
            <a:ext cx="8693624" cy="2366528"/>
          </a:xfrm>
          <a:prstGeom prst="rect">
            <a:avLst/>
          </a:prstGeom>
        </p:spPr>
        <p:txBody>
          <a:bodyPr vert="horz" lIns="91440" tIns="45720" rIns="91440" bIns="45720" rtlCol="0" anchor="b">
            <a:normAutofit/>
          </a:body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8000" b="1" i="0" u="none" strike="noStrike" kern="1200" cap="none" spc="0" normalizeH="0" baseline="0" noProof="0">
                <a:ln>
                  <a:noFill/>
                </a:ln>
                <a:solidFill>
                  <a:srgbClr val="FFFFFF"/>
                </a:solidFill>
                <a:effectLst/>
                <a:uLnTx/>
                <a:uFillTx/>
                <a:latin typeface="Calibri Light" panose="020F0302020204030204"/>
                <a:ea typeface="+mn-ea"/>
                <a:cs typeface="+mn-cs"/>
              </a:rPr>
              <a:t>HOẠT ĐỘNG 3: </a:t>
            </a:r>
          </a:p>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8000" b="1" i="0" u="none" strike="noStrike" kern="1200" cap="none" spc="0" normalizeH="0" baseline="0" noProof="0">
                <a:ln>
                  <a:noFill/>
                </a:ln>
                <a:solidFill>
                  <a:srgbClr val="FFFFFF"/>
                </a:solidFill>
                <a:effectLst/>
                <a:uLnTx/>
                <a:uFillTx/>
                <a:latin typeface="Calibri Light" panose="020F0302020204030204"/>
                <a:ea typeface="+mn-ea"/>
                <a:cs typeface="+mn-cs"/>
              </a:rPr>
              <a:t>LUYỆN TẬP</a:t>
            </a:r>
          </a:p>
        </p:txBody>
      </p:sp>
      <p:sp>
        <p:nvSpPr>
          <p:cNvPr id="4" name="Rectangle: Rounded Corners 3">
            <a:extLst>
              <a:ext uri="{FF2B5EF4-FFF2-40B4-BE49-F238E27FC236}">
                <a16:creationId xmlns:a16="http://schemas.microsoft.com/office/drawing/2014/main" id="{E96D4C95-9BF0-ED85-4A39-9E76E7008DF9}"/>
              </a:ext>
            </a:extLst>
          </p:cNvPr>
          <p:cNvSpPr/>
          <p:nvPr/>
        </p:nvSpPr>
        <p:spPr>
          <a:xfrm>
            <a:off x="-1491176" y="0"/>
            <a:ext cx="9186203" cy="6458070"/>
          </a:xfrm>
          <a:prstGeom prst="roundRect">
            <a:avLst>
              <a:gd name="adj" fmla="val 3260"/>
            </a:avLst>
          </a:prstGeom>
          <a:blipFill>
            <a:blip r:embed="rId2">
              <a:extLst>
                <a:ext uri="{28A0092B-C50C-407E-A947-70E740481C1C}">
                  <a14:useLocalDpi xmlns:a14="http://schemas.microsoft.com/office/drawing/2010/main" val="0"/>
                </a:ext>
              </a:extLst>
            </a:blip>
            <a:srcRect/>
            <a:stretch>
              <a:fillRect t="-4000" b="-4000"/>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E9F4D41E-558D-C00B-82C2-22B0CB8DC639}"/>
              </a:ext>
            </a:extLst>
          </p:cNvPr>
          <p:cNvSpPr/>
          <p:nvPr/>
        </p:nvSpPr>
        <p:spPr>
          <a:xfrm>
            <a:off x="58561" y="5746924"/>
            <a:ext cx="5224648" cy="1111076"/>
          </a:xfrm>
          <a:custGeom>
            <a:avLst/>
            <a:gdLst>
              <a:gd name="connsiteX0" fmla="*/ 0 w 5224648"/>
              <a:gd name="connsiteY0" fmla="*/ 0 h 832499"/>
              <a:gd name="connsiteX1" fmla="*/ 5224648 w 5224648"/>
              <a:gd name="connsiteY1" fmla="*/ 0 h 832499"/>
              <a:gd name="connsiteX2" fmla="*/ 5224648 w 5224648"/>
              <a:gd name="connsiteY2" fmla="*/ 832499 h 832499"/>
              <a:gd name="connsiteX3" fmla="*/ 0 w 5224648"/>
              <a:gd name="connsiteY3" fmla="*/ 832499 h 832499"/>
              <a:gd name="connsiteX4" fmla="*/ 0 w 5224648"/>
              <a:gd name="connsiteY4" fmla="*/ 0 h 8324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24648" h="832499">
                <a:moveTo>
                  <a:pt x="0" y="0"/>
                </a:moveTo>
                <a:lnTo>
                  <a:pt x="5224648" y="0"/>
                </a:lnTo>
                <a:lnTo>
                  <a:pt x="5224648" y="832499"/>
                </a:lnTo>
                <a:lnTo>
                  <a:pt x="0" y="83249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77368" tIns="277368" rIns="277368" bIns="0" numCol="1" spcCol="1270" anchor="t" anchorCtr="0">
            <a:noAutofit/>
          </a:bodyPr>
          <a:lstStyle/>
          <a:p>
            <a:pPr marL="0" lvl="0" indent="0" algn="ctr" defTabSz="1733550">
              <a:lnSpc>
                <a:spcPct val="90000"/>
              </a:lnSpc>
              <a:spcBef>
                <a:spcPct val="0"/>
              </a:spcBef>
              <a:spcAft>
                <a:spcPct val="35000"/>
              </a:spcAft>
              <a:buNone/>
            </a:pPr>
            <a:r>
              <a:rPr lang="en-US" sz="4800" b="1" kern="1200">
                <a:highlight>
                  <a:srgbClr val="FFFF00"/>
                </a:highlight>
                <a:latin typeface="Palatino Linotype" panose="02040502050505030304" pitchFamily="18" charset="0"/>
              </a:rPr>
              <a:t>NHÓM 1</a:t>
            </a:r>
          </a:p>
        </p:txBody>
      </p:sp>
      <p:sp>
        <p:nvSpPr>
          <p:cNvPr id="7" name="Rectangle: Rounded Corners 6">
            <a:extLst>
              <a:ext uri="{FF2B5EF4-FFF2-40B4-BE49-F238E27FC236}">
                <a16:creationId xmlns:a16="http://schemas.microsoft.com/office/drawing/2014/main" id="{0EA01BE1-ED07-288A-FF81-3C78D2C6FE9C}"/>
              </a:ext>
            </a:extLst>
          </p:cNvPr>
          <p:cNvSpPr/>
          <p:nvPr/>
        </p:nvSpPr>
        <p:spPr>
          <a:xfrm>
            <a:off x="4318782" y="-626011"/>
            <a:ext cx="9186203" cy="7484011"/>
          </a:xfrm>
          <a:prstGeom prst="roundRect">
            <a:avLst/>
          </a:prstGeom>
          <a:blipFill>
            <a:blip r:embed="rId3">
              <a:extLst>
                <a:ext uri="{28A0092B-C50C-407E-A947-70E740481C1C}">
                  <a14:useLocalDpi xmlns:a14="http://schemas.microsoft.com/office/drawing/2010/main" val="0"/>
                </a:ext>
              </a:extLst>
            </a:blip>
            <a:srcRect/>
            <a:stretch>
              <a:fillRect l="-11000" r="-11000"/>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8" name="Freeform: Shape 7">
            <a:extLst>
              <a:ext uri="{FF2B5EF4-FFF2-40B4-BE49-F238E27FC236}">
                <a16:creationId xmlns:a16="http://schemas.microsoft.com/office/drawing/2014/main" id="{83190860-68AE-49AD-C64D-7E9C12CB3CF3}"/>
              </a:ext>
            </a:extLst>
          </p:cNvPr>
          <p:cNvSpPr/>
          <p:nvPr/>
        </p:nvSpPr>
        <p:spPr>
          <a:xfrm>
            <a:off x="6492973" y="5746924"/>
            <a:ext cx="5224648" cy="1111076"/>
          </a:xfrm>
          <a:custGeom>
            <a:avLst/>
            <a:gdLst>
              <a:gd name="connsiteX0" fmla="*/ 0 w 5224648"/>
              <a:gd name="connsiteY0" fmla="*/ 0 h 857853"/>
              <a:gd name="connsiteX1" fmla="*/ 5224648 w 5224648"/>
              <a:gd name="connsiteY1" fmla="*/ 0 h 857853"/>
              <a:gd name="connsiteX2" fmla="*/ 5224648 w 5224648"/>
              <a:gd name="connsiteY2" fmla="*/ 857853 h 857853"/>
              <a:gd name="connsiteX3" fmla="*/ 0 w 5224648"/>
              <a:gd name="connsiteY3" fmla="*/ 857853 h 857853"/>
              <a:gd name="connsiteX4" fmla="*/ 0 w 5224648"/>
              <a:gd name="connsiteY4" fmla="*/ 0 h 857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24648" h="857853">
                <a:moveTo>
                  <a:pt x="0" y="0"/>
                </a:moveTo>
                <a:lnTo>
                  <a:pt x="5224648" y="0"/>
                </a:lnTo>
                <a:lnTo>
                  <a:pt x="5224648" y="857853"/>
                </a:lnTo>
                <a:lnTo>
                  <a:pt x="0" y="85785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77368" tIns="277368" rIns="277368" bIns="0" numCol="1" spcCol="1270" anchor="t" anchorCtr="0">
            <a:noAutofit/>
          </a:bodyPr>
          <a:lstStyle/>
          <a:p>
            <a:pPr marL="0" lvl="0" indent="0" algn="ctr" defTabSz="1733550">
              <a:lnSpc>
                <a:spcPct val="90000"/>
              </a:lnSpc>
              <a:spcBef>
                <a:spcPct val="0"/>
              </a:spcBef>
              <a:spcAft>
                <a:spcPct val="35000"/>
              </a:spcAft>
              <a:buNone/>
            </a:pPr>
            <a:r>
              <a:rPr lang="en-US" sz="4800" b="1">
                <a:highlight>
                  <a:srgbClr val="FFFF00"/>
                </a:highlight>
                <a:latin typeface="Palatino Linotype" panose="02040502050505030304" pitchFamily="18" charset="0"/>
              </a:rPr>
              <a:t>NHÓM 2</a:t>
            </a:r>
          </a:p>
        </p:txBody>
      </p:sp>
    </p:spTree>
    <p:extLst>
      <p:ext uri="{BB962C8B-B14F-4D97-AF65-F5344CB8AC3E}">
        <p14:creationId xmlns:p14="http://schemas.microsoft.com/office/powerpoint/2010/main" val="42341267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3F71C710-3D73-EE6A-96AD-2F8128E4FC23}"/>
              </a:ext>
            </a:extLst>
          </p:cNvPr>
          <p:cNvSpPr/>
          <p:nvPr/>
        </p:nvSpPr>
        <p:spPr>
          <a:xfrm>
            <a:off x="7216726" y="-162506"/>
            <a:ext cx="6414869" cy="4157732"/>
          </a:xfrm>
          <a:prstGeom prst="roundRect">
            <a:avLst>
              <a:gd name="adj" fmla="val 3260"/>
            </a:avLst>
          </a:prstGeom>
          <a:blipFill>
            <a:blip r:embed="rId2">
              <a:extLst>
                <a:ext uri="{28A0092B-C50C-407E-A947-70E740481C1C}">
                  <a14:useLocalDpi xmlns:a14="http://schemas.microsoft.com/office/drawing/2010/main" val="0"/>
                </a:ext>
              </a:extLst>
            </a:blip>
            <a:srcRect/>
            <a:stretch>
              <a:fillRect t="-4000" b="-4000"/>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5" name="Freeform: Shape 4">
            <a:extLst>
              <a:ext uri="{FF2B5EF4-FFF2-40B4-BE49-F238E27FC236}">
                <a16:creationId xmlns:a16="http://schemas.microsoft.com/office/drawing/2014/main" id="{889467C3-173B-19E3-6D6F-C06720F0BB94}"/>
              </a:ext>
            </a:extLst>
          </p:cNvPr>
          <p:cNvSpPr/>
          <p:nvPr/>
        </p:nvSpPr>
        <p:spPr>
          <a:xfrm>
            <a:off x="0" y="0"/>
            <a:ext cx="5224648" cy="1111076"/>
          </a:xfrm>
          <a:custGeom>
            <a:avLst/>
            <a:gdLst>
              <a:gd name="connsiteX0" fmla="*/ 0 w 5224648"/>
              <a:gd name="connsiteY0" fmla="*/ 0 h 832499"/>
              <a:gd name="connsiteX1" fmla="*/ 5224648 w 5224648"/>
              <a:gd name="connsiteY1" fmla="*/ 0 h 832499"/>
              <a:gd name="connsiteX2" fmla="*/ 5224648 w 5224648"/>
              <a:gd name="connsiteY2" fmla="*/ 832499 h 832499"/>
              <a:gd name="connsiteX3" fmla="*/ 0 w 5224648"/>
              <a:gd name="connsiteY3" fmla="*/ 832499 h 832499"/>
              <a:gd name="connsiteX4" fmla="*/ 0 w 5224648"/>
              <a:gd name="connsiteY4" fmla="*/ 0 h 8324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24648" h="832499">
                <a:moveTo>
                  <a:pt x="0" y="0"/>
                </a:moveTo>
                <a:lnTo>
                  <a:pt x="5224648" y="0"/>
                </a:lnTo>
                <a:lnTo>
                  <a:pt x="5224648" y="832499"/>
                </a:lnTo>
                <a:lnTo>
                  <a:pt x="0" y="83249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77368" tIns="277368" rIns="277368" bIns="0" numCol="1" spcCol="1270" anchor="t" anchorCtr="0">
            <a:noAutofit/>
          </a:bodyPr>
          <a:lstStyle/>
          <a:p>
            <a:pPr marL="0" lvl="0" indent="0" algn="ctr" defTabSz="1733550">
              <a:lnSpc>
                <a:spcPct val="90000"/>
              </a:lnSpc>
              <a:spcBef>
                <a:spcPct val="0"/>
              </a:spcBef>
              <a:spcAft>
                <a:spcPct val="35000"/>
              </a:spcAft>
              <a:buNone/>
            </a:pPr>
            <a:r>
              <a:rPr lang="en-US" sz="4800" b="1" kern="1200">
                <a:highlight>
                  <a:srgbClr val="FFFF00"/>
                </a:highlight>
                <a:latin typeface="Palatino Linotype" panose="02040502050505030304" pitchFamily="18" charset="0"/>
              </a:rPr>
              <a:t>NHÓM 1</a:t>
            </a:r>
          </a:p>
        </p:txBody>
      </p:sp>
      <p:sp>
        <p:nvSpPr>
          <p:cNvPr id="13" name="TextBox 12">
            <a:extLst>
              <a:ext uri="{FF2B5EF4-FFF2-40B4-BE49-F238E27FC236}">
                <a16:creationId xmlns:a16="http://schemas.microsoft.com/office/drawing/2014/main" id="{2FC6D7FE-0D4D-D2B5-098A-49378F3E277B}"/>
              </a:ext>
            </a:extLst>
          </p:cNvPr>
          <p:cNvSpPr txBox="1"/>
          <p:nvPr/>
        </p:nvSpPr>
        <p:spPr>
          <a:xfrm>
            <a:off x="0" y="1111076"/>
            <a:ext cx="9144000" cy="5734903"/>
          </a:xfrm>
          <a:prstGeom prst="rect">
            <a:avLst/>
          </a:prstGeom>
          <a:noFill/>
        </p:spPr>
        <p:txBody>
          <a:bodyPr wrap="square">
            <a:spAutoFit/>
          </a:bodyPr>
          <a:lstStyle/>
          <a:p>
            <a:pPr>
              <a:lnSpc>
                <a:spcPct val="120000"/>
              </a:lnSpc>
            </a:pPr>
            <a:r>
              <a:rPr lang="vi-VN" sz="2800" b="1">
                <a:latin typeface="+mj-lt"/>
              </a:rPr>
              <a:t>Giả sử thanh </a:t>
            </a:r>
            <a:r>
              <a:rPr lang="vi-VN" sz="2800" b="1">
                <a:solidFill>
                  <a:srgbClr val="FF0000"/>
                </a:solidFill>
                <a:highlight>
                  <a:srgbClr val="FFFF00"/>
                </a:highlight>
                <a:latin typeface="+mj-lt"/>
              </a:rPr>
              <a:t>A là nam châm</a:t>
            </a:r>
            <a:r>
              <a:rPr lang="vi-VN" sz="2800" b="1">
                <a:latin typeface="+mj-lt"/>
              </a:rPr>
              <a:t>, thanh </a:t>
            </a:r>
            <a:r>
              <a:rPr lang="vi-VN" sz="2800" b="1">
                <a:solidFill>
                  <a:srgbClr val="FF0000"/>
                </a:solidFill>
                <a:highlight>
                  <a:srgbClr val="FFFF00"/>
                </a:highlight>
                <a:latin typeface="+mj-lt"/>
              </a:rPr>
              <a:t>B là sắt</a:t>
            </a:r>
            <a:r>
              <a:rPr lang="vi-VN" sz="2800" b="1">
                <a:latin typeface="+mj-lt"/>
              </a:rPr>
              <a:t>. Đưa một đầu của thanh A lại gần trung điểm (điểm chính giữa) của thanh B nếu:</a:t>
            </a:r>
          </a:p>
          <a:p>
            <a:pPr>
              <a:lnSpc>
                <a:spcPct val="120000"/>
              </a:lnSpc>
            </a:pPr>
            <a:r>
              <a:rPr lang="vi-VN" sz="2800" b="1">
                <a:latin typeface="+mj-lt"/>
              </a:rPr>
              <a:t>+ Thanh A và thanh B </a:t>
            </a:r>
            <a:r>
              <a:rPr lang="vi-VN" sz="2800" b="1">
                <a:solidFill>
                  <a:srgbClr val="FF0000"/>
                </a:solidFill>
                <a:highlight>
                  <a:srgbClr val="FFFF00"/>
                </a:highlight>
                <a:latin typeface="+mj-lt"/>
              </a:rPr>
              <a:t>hút nhau mạnh</a:t>
            </a:r>
            <a:r>
              <a:rPr lang="vi-VN" sz="2800" b="1">
                <a:latin typeface="+mj-lt"/>
              </a:rPr>
              <a:t> thì chứng tỏ điều giả sử là đúng. Vì ở 2 đầu cực của nam châm tác dụng mạnh lên các vật liệu từ hoặc lên nam châm.</a:t>
            </a:r>
          </a:p>
          <a:p>
            <a:pPr>
              <a:lnSpc>
                <a:spcPct val="120000"/>
              </a:lnSpc>
            </a:pPr>
            <a:r>
              <a:rPr lang="vi-VN" sz="2800" b="1">
                <a:latin typeface="+mj-lt"/>
              </a:rPr>
              <a:t>+ Thanh A và thanh B </a:t>
            </a:r>
            <a:r>
              <a:rPr lang="vi-VN" sz="2800" b="1">
                <a:solidFill>
                  <a:srgbClr val="FF0000"/>
                </a:solidFill>
                <a:highlight>
                  <a:srgbClr val="FFFF00"/>
                </a:highlight>
                <a:latin typeface="+mj-lt"/>
              </a:rPr>
              <a:t>hút nhau rất yếu </a:t>
            </a:r>
            <a:r>
              <a:rPr lang="vi-VN" sz="2800" b="1">
                <a:latin typeface="+mj-lt"/>
              </a:rPr>
              <a:t>chứng tỏ thanh A phải là sắt, thanh B là nam châm. Vì thanh B là nam châm nên tại các cực từ nam châm tác dụng mạnh nhất còn ở điểm chính giữa của nó thì tác dụng lên các vật liệu từ hoặc lên nam châm rất yếu.</a:t>
            </a:r>
          </a:p>
        </p:txBody>
      </p:sp>
    </p:spTree>
    <p:extLst>
      <p:ext uri="{BB962C8B-B14F-4D97-AF65-F5344CB8AC3E}">
        <p14:creationId xmlns:p14="http://schemas.microsoft.com/office/powerpoint/2010/main" val="17170037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BCB5D2E6-4DBC-F342-8272-E9A7E5C85426}"/>
              </a:ext>
            </a:extLst>
          </p:cNvPr>
          <p:cNvPicPr>
            <a:picLocks noGrp="1" noChangeAspect="1"/>
          </p:cNvPicPr>
          <p:nvPr>
            <p:ph idx="1"/>
          </p:nvPr>
        </p:nvPicPr>
        <p:blipFill rotWithShape="1">
          <a:blip r:embed="rId2"/>
          <a:srcRect l="18540" b="8128"/>
          <a:stretch/>
        </p:blipFill>
        <p:spPr>
          <a:xfrm>
            <a:off x="601579" y="2258761"/>
            <a:ext cx="5316893" cy="3997660"/>
          </a:xfrm>
          <a:prstGeom prst="rect">
            <a:avLst/>
          </a:prstGeom>
          <a:ln>
            <a:noFill/>
          </a:ln>
          <a:effectLst>
            <a:softEdge rad="112500"/>
          </a:effectLst>
        </p:spPr>
      </p:pic>
      <p:pic>
        <p:nvPicPr>
          <p:cNvPr id="6" name="Picture 5">
            <a:extLst>
              <a:ext uri="{FF2B5EF4-FFF2-40B4-BE49-F238E27FC236}">
                <a16:creationId xmlns:a16="http://schemas.microsoft.com/office/drawing/2014/main" id="{9D2F28AE-F25B-814F-BDE8-454EE57E4AD6}"/>
              </a:ext>
            </a:extLst>
          </p:cNvPr>
          <p:cNvPicPr>
            <a:picLocks noChangeAspect="1"/>
          </p:cNvPicPr>
          <p:nvPr/>
        </p:nvPicPr>
        <p:blipFill>
          <a:blip r:embed="rId3">
            <a:extLst>
              <a:ext uri="{BEBA8EAE-BF5A-486C-A8C5-ECC9F3942E4B}">
                <a14:imgProps xmlns:a14="http://schemas.microsoft.com/office/drawing/2010/main">
                  <a14:imgLayer>
                    <a14:imgEffect>
                      <a14:sharpenSoften amount="50000"/>
                    </a14:imgEffect>
                    <a14:imgEffect>
                      <a14:brightnessContrast contrast="20000"/>
                    </a14:imgEffect>
                  </a14:imgLayer>
                </a14:imgProps>
              </a:ext>
            </a:extLst>
          </a:blip>
          <a:stretch>
            <a:fillRect/>
          </a:stretch>
        </p:blipFill>
        <p:spPr>
          <a:xfrm>
            <a:off x="6829927" y="383673"/>
            <a:ext cx="4888832" cy="4997473"/>
          </a:xfrm>
          <a:prstGeom prst="rect">
            <a:avLst/>
          </a:prstGeom>
          <a:ln>
            <a:noFill/>
          </a:ln>
          <a:effectLst>
            <a:softEdge rad="112500"/>
          </a:effectLst>
        </p:spPr>
      </p:pic>
      <p:sp>
        <p:nvSpPr>
          <p:cNvPr id="7" name="Oval Callout 6">
            <a:extLst>
              <a:ext uri="{FF2B5EF4-FFF2-40B4-BE49-F238E27FC236}">
                <a16:creationId xmlns:a16="http://schemas.microsoft.com/office/drawing/2014/main" id="{96D3D0B5-3B5A-F14A-8340-6ED0DA5EC3B6}"/>
              </a:ext>
            </a:extLst>
          </p:cNvPr>
          <p:cNvSpPr/>
          <p:nvPr/>
        </p:nvSpPr>
        <p:spPr>
          <a:xfrm>
            <a:off x="2815389" y="864686"/>
            <a:ext cx="5943599" cy="3635125"/>
          </a:xfrm>
          <a:prstGeom prst="wedgeEllipseCallout">
            <a:avLst>
              <a:gd name="adj1" fmla="val -40450"/>
              <a:gd name="adj2" fmla="val 625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dirty="0" err="1">
                <a:latin typeface="Times New Roman" panose="02020603050405020304" pitchFamily="18" charset="0"/>
                <a:cs typeface="Times New Roman" panose="02020603050405020304" pitchFamily="18" charset="0"/>
              </a:rPr>
              <a:t>Lấy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ví</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dụ</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cụ</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nam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châm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sống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con </a:t>
            </a:r>
            <a:r>
              <a:rPr lang="en-US" sz="2800" dirty="0" err="1">
                <a:latin typeface="Times New Roman" panose="02020603050405020304" pitchFamily="18" charset="0"/>
                <a:cs typeface="Times New Roman" panose="02020603050405020304" pitchFamily="18" charset="0"/>
              </a:rPr>
              <a:t>đã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thấy</a:t>
            </a:r>
            <a:r>
              <a:rPr lang="en-US" sz="2800" dirty="0">
                <a:effectLst/>
                <a:latin typeface="Times New Roman" panose="02020603050405020304" pitchFamily="18" charset="0"/>
                <a:cs typeface="Times New Roman" panose="02020603050405020304" pitchFamily="18" charset="0"/>
              </a:rPr>
              <a:t> </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58901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xit" presetSubtype="4" fill="hold" nodeType="clickEffect">
                                  <p:stCondLst>
                                    <p:cond delay="0"/>
                                  </p:stCondLst>
                                  <p:childTnLst>
                                    <p:animEffect transition="out" filter="wipe(down)">
                                      <p:cBhvr>
                                        <p:cTn id="18" dur="500"/>
                                        <p:tgtEl>
                                          <p:spTgt spid="4"/>
                                        </p:tgtEl>
                                      </p:cBhvr>
                                    </p:animEffect>
                                    <p:set>
                                      <p:cBhvr>
                                        <p:cTn id="19" dur="1" fill="hold">
                                          <p:stCondLst>
                                            <p:cond delay="499"/>
                                          </p:stCondLst>
                                        </p:cTn>
                                        <p:tgtEl>
                                          <p:spTgt spid="4"/>
                                        </p:tgtEl>
                                        <p:attrNameLst>
                                          <p:attrName>style.visibility</p:attrName>
                                        </p:attrNameLst>
                                      </p:cBhvr>
                                      <p:to>
                                        <p:strVal val="hidden"/>
                                      </p:to>
                                    </p:set>
                                  </p:childTnLst>
                                </p:cTn>
                              </p:par>
                              <p:par>
                                <p:cTn id="20" presetID="22" presetClass="exit" presetSubtype="4" fill="hold" nodeType="withEffect">
                                  <p:stCondLst>
                                    <p:cond delay="0"/>
                                  </p:stCondLst>
                                  <p:childTnLst>
                                    <p:animEffect transition="out" filter="wipe(down)">
                                      <p:cBhvr>
                                        <p:cTn id="21" dur="500"/>
                                        <p:tgtEl>
                                          <p:spTgt spid="6"/>
                                        </p:tgtEl>
                                      </p:cBhvr>
                                    </p:animEffect>
                                    <p:set>
                                      <p:cBhvr>
                                        <p:cTn id="22" dur="1" fill="hold">
                                          <p:stCondLst>
                                            <p:cond delay="499"/>
                                          </p:stCondLst>
                                        </p:cTn>
                                        <p:tgtEl>
                                          <p:spTgt spid="6"/>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checkerboard(across)">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88AEF03E-7BC8-C545-49AB-44E4AAFAA55E}"/>
              </a:ext>
            </a:extLst>
          </p:cNvPr>
          <p:cNvSpPr/>
          <p:nvPr/>
        </p:nvSpPr>
        <p:spPr>
          <a:xfrm>
            <a:off x="6344530" y="-627441"/>
            <a:ext cx="6808763" cy="6372934"/>
          </a:xfrm>
          <a:prstGeom prst="roundRect">
            <a:avLst/>
          </a:prstGeom>
          <a:blipFill>
            <a:blip r:embed="rId2">
              <a:extLst>
                <a:ext uri="{28A0092B-C50C-407E-A947-70E740481C1C}">
                  <a14:useLocalDpi xmlns:a14="http://schemas.microsoft.com/office/drawing/2010/main" val="0"/>
                </a:ext>
              </a:extLst>
            </a:blip>
            <a:srcRect/>
            <a:stretch>
              <a:fillRect l="-11000" r="-11000"/>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5" name="Freeform: Shape 4">
            <a:extLst>
              <a:ext uri="{FF2B5EF4-FFF2-40B4-BE49-F238E27FC236}">
                <a16:creationId xmlns:a16="http://schemas.microsoft.com/office/drawing/2014/main" id="{889467C3-173B-19E3-6D6F-C06720F0BB94}"/>
              </a:ext>
            </a:extLst>
          </p:cNvPr>
          <p:cNvSpPr/>
          <p:nvPr/>
        </p:nvSpPr>
        <p:spPr>
          <a:xfrm>
            <a:off x="0" y="0"/>
            <a:ext cx="5224648" cy="1111076"/>
          </a:xfrm>
          <a:custGeom>
            <a:avLst/>
            <a:gdLst>
              <a:gd name="connsiteX0" fmla="*/ 0 w 5224648"/>
              <a:gd name="connsiteY0" fmla="*/ 0 h 832499"/>
              <a:gd name="connsiteX1" fmla="*/ 5224648 w 5224648"/>
              <a:gd name="connsiteY1" fmla="*/ 0 h 832499"/>
              <a:gd name="connsiteX2" fmla="*/ 5224648 w 5224648"/>
              <a:gd name="connsiteY2" fmla="*/ 832499 h 832499"/>
              <a:gd name="connsiteX3" fmla="*/ 0 w 5224648"/>
              <a:gd name="connsiteY3" fmla="*/ 832499 h 832499"/>
              <a:gd name="connsiteX4" fmla="*/ 0 w 5224648"/>
              <a:gd name="connsiteY4" fmla="*/ 0 h 8324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24648" h="832499">
                <a:moveTo>
                  <a:pt x="0" y="0"/>
                </a:moveTo>
                <a:lnTo>
                  <a:pt x="5224648" y="0"/>
                </a:lnTo>
                <a:lnTo>
                  <a:pt x="5224648" y="832499"/>
                </a:lnTo>
                <a:lnTo>
                  <a:pt x="0" y="83249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77368" tIns="277368" rIns="277368" bIns="0" numCol="1" spcCol="1270" anchor="t" anchorCtr="0">
            <a:noAutofit/>
          </a:bodyPr>
          <a:lstStyle/>
          <a:p>
            <a:pPr marL="0" lvl="0" indent="0" algn="ctr" defTabSz="1733550">
              <a:lnSpc>
                <a:spcPct val="90000"/>
              </a:lnSpc>
              <a:spcBef>
                <a:spcPct val="0"/>
              </a:spcBef>
              <a:spcAft>
                <a:spcPct val="35000"/>
              </a:spcAft>
              <a:buNone/>
            </a:pPr>
            <a:r>
              <a:rPr lang="en-US" sz="6000" b="1" kern="1200">
                <a:highlight>
                  <a:srgbClr val="FFFF00"/>
                </a:highlight>
                <a:latin typeface="Palatino Linotype" panose="02040502050505030304" pitchFamily="18" charset="0"/>
              </a:rPr>
              <a:t>NHÓM 2</a:t>
            </a:r>
          </a:p>
        </p:txBody>
      </p:sp>
      <p:sp>
        <p:nvSpPr>
          <p:cNvPr id="13" name="TextBox 12">
            <a:extLst>
              <a:ext uri="{FF2B5EF4-FFF2-40B4-BE49-F238E27FC236}">
                <a16:creationId xmlns:a16="http://schemas.microsoft.com/office/drawing/2014/main" id="{2FC6D7FE-0D4D-D2B5-098A-49378F3E277B}"/>
              </a:ext>
            </a:extLst>
          </p:cNvPr>
          <p:cNvSpPr txBox="1"/>
          <p:nvPr/>
        </p:nvSpPr>
        <p:spPr>
          <a:xfrm>
            <a:off x="0" y="1370169"/>
            <a:ext cx="7596554" cy="4914615"/>
          </a:xfrm>
          <a:prstGeom prst="rect">
            <a:avLst/>
          </a:prstGeom>
          <a:noFill/>
        </p:spPr>
        <p:txBody>
          <a:bodyPr wrap="square">
            <a:spAutoFit/>
          </a:bodyPr>
          <a:lstStyle/>
          <a:p>
            <a:pPr algn="just">
              <a:lnSpc>
                <a:spcPct val="120000"/>
              </a:lnSpc>
            </a:pPr>
            <a:r>
              <a:rPr lang="vi-VN" sz="4400" b="1">
                <a:latin typeface="Palatino Linotype" panose="02040502050505030304" pitchFamily="18" charset="0"/>
              </a:rPr>
              <a:t>Vì cả ba chất này đều bị nam châm hút. </a:t>
            </a:r>
            <a:endParaRPr lang="en-US" sz="4400" b="1">
              <a:latin typeface="Palatino Linotype" panose="02040502050505030304" pitchFamily="18" charset="0"/>
            </a:endParaRPr>
          </a:p>
          <a:p>
            <a:pPr algn="just">
              <a:lnSpc>
                <a:spcPct val="120000"/>
              </a:lnSpc>
            </a:pPr>
            <a:r>
              <a:rPr lang="vi-VN" sz="4400" b="1">
                <a:latin typeface="Palatino Linotype" panose="02040502050505030304" pitchFamily="18" charset="0"/>
              </a:rPr>
              <a:t>Do đó, có thể tách cả ba chất ra cùng một lúc, nhưng không thể tách riêng biệt từng chất.</a:t>
            </a:r>
          </a:p>
        </p:txBody>
      </p:sp>
    </p:spTree>
    <p:extLst>
      <p:ext uri="{BB962C8B-B14F-4D97-AF65-F5344CB8AC3E}">
        <p14:creationId xmlns:p14="http://schemas.microsoft.com/office/powerpoint/2010/main" val="24358621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9">
            <a:extLst>
              <a:ext uri="{FF2B5EF4-FFF2-40B4-BE49-F238E27FC236}">
                <a16:creationId xmlns:a16="http://schemas.microsoft.com/office/drawing/2014/main" id="{46F1F2C8-798B-4CCE-A851-94AFAF350B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9235CE1F-3BCA-7F4C-60D0-81524EE683DA}"/>
              </a:ext>
            </a:extLst>
          </p:cNvPr>
          <p:cNvSpPr txBox="1"/>
          <p:nvPr/>
        </p:nvSpPr>
        <p:spPr>
          <a:xfrm>
            <a:off x="970908" y="81438"/>
            <a:ext cx="5425781" cy="2387600"/>
          </a:xfrm>
          <a:prstGeom prst="rect">
            <a:avLst/>
          </a:prstGeom>
        </p:spPr>
        <p:txBody>
          <a:bodyPr vert="horz" lIns="91440" tIns="45720" rIns="91440" bIns="45720" rtlCol="0" anchor="b">
            <a:normAutofit/>
          </a:bodyPr>
          <a:lstStyle/>
          <a:p>
            <a:pPr algn="ctr">
              <a:lnSpc>
                <a:spcPct val="90000"/>
              </a:lnSpc>
              <a:spcBef>
                <a:spcPct val="0"/>
              </a:spcBef>
              <a:spcAft>
                <a:spcPts val="600"/>
              </a:spcAft>
            </a:pPr>
            <a:r>
              <a:rPr lang="vi-VN" sz="4800" b="1" kern="1200">
                <a:solidFill>
                  <a:schemeClr val="tx1"/>
                </a:solidFill>
                <a:highlight>
                  <a:srgbClr val="FFFF00"/>
                </a:highlight>
                <a:latin typeface="Palatino Linotype" panose="02040502050505030304" pitchFamily="18" charset="0"/>
                <a:ea typeface="+mj-ea"/>
                <a:cs typeface="+mj-cs"/>
              </a:rPr>
              <a:t>AI NHANH HƠN</a:t>
            </a:r>
          </a:p>
        </p:txBody>
      </p:sp>
      <p:sp>
        <p:nvSpPr>
          <p:cNvPr id="5" name="TextBox 4">
            <a:extLst>
              <a:ext uri="{FF2B5EF4-FFF2-40B4-BE49-F238E27FC236}">
                <a16:creationId xmlns:a16="http://schemas.microsoft.com/office/drawing/2014/main" id="{F4E171B0-BAAE-A9B8-22AA-1E872931EA04}"/>
              </a:ext>
            </a:extLst>
          </p:cNvPr>
          <p:cNvSpPr txBox="1"/>
          <p:nvPr/>
        </p:nvSpPr>
        <p:spPr>
          <a:xfrm>
            <a:off x="928168" y="2929280"/>
            <a:ext cx="5425781" cy="2883084"/>
          </a:xfrm>
          <a:prstGeom prst="rect">
            <a:avLst/>
          </a:prstGeom>
        </p:spPr>
        <p:txBody>
          <a:bodyPr vert="horz" lIns="91440" tIns="45720" rIns="91440" bIns="45720" rtlCol="0">
            <a:normAutofit lnSpcReduction="10000"/>
          </a:bodyPr>
          <a:lstStyle/>
          <a:p>
            <a:pPr algn="ctr">
              <a:lnSpc>
                <a:spcPct val="90000"/>
              </a:lnSpc>
              <a:spcBef>
                <a:spcPts val="1000"/>
              </a:spcBef>
            </a:pPr>
            <a:r>
              <a:rPr lang="en-US" sz="8000" b="1" kern="1200">
                <a:solidFill>
                  <a:srgbClr val="FF0000"/>
                </a:solidFill>
                <a:latin typeface="Palatino Linotype" panose="02040502050505030304" pitchFamily="18" charset="0"/>
              </a:rPr>
              <a:t>GIẢI CỨU </a:t>
            </a:r>
          </a:p>
          <a:p>
            <a:pPr algn="ctr">
              <a:lnSpc>
                <a:spcPct val="150000"/>
              </a:lnSpc>
              <a:spcBef>
                <a:spcPts val="1000"/>
              </a:spcBef>
            </a:pPr>
            <a:r>
              <a:rPr lang="en-US" sz="8000" b="1" kern="1200">
                <a:solidFill>
                  <a:srgbClr val="FF0000"/>
                </a:solidFill>
                <a:latin typeface="Palatino Linotype" panose="02040502050505030304" pitchFamily="18" charset="0"/>
              </a:rPr>
              <a:t>VỤN SẮT</a:t>
            </a:r>
          </a:p>
        </p:txBody>
      </p:sp>
      <p:sp>
        <p:nvSpPr>
          <p:cNvPr id="21" name="Freeform: Shape 11">
            <a:extLst>
              <a:ext uri="{FF2B5EF4-FFF2-40B4-BE49-F238E27FC236}">
                <a16:creationId xmlns:a16="http://schemas.microsoft.com/office/drawing/2014/main" id="{755E9CD0-04B0-4A3C-B291-AD913379C7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Oval 13">
            <a:extLst>
              <a:ext uri="{FF2B5EF4-FFF2-40B4-BE49-F238E27FC236}">
                <a16:creationId xmlns:a16="http://schemas.microsoft.com/office/drawing/2014/main" id="{1DD8BF3B-6066-418C-8D1A-75C5E396FC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2624479"/>
            <a:ext cx="812427" cy="812427"/>
          </a:xfrm>
          <a:prstGeom prst="ellipse">
            <a:avLst/>
          </a:prstGeom>
          <a:noFill/>
          <a:ln w="1270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Block Arc 15">
            <a:extLst>
              <a:ext uri="{FF2B5EF4-FFF2-40B4-BE49-F238E27FC236}">
                <a16:creationId xmlns:a16="http://schemas.microsoft.com/office/drawing/2014/main" id="{80BC66F9-7A74-4286-AD22-1174052CC2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912417" y="1202394"/>
            <a:ext cx="2387600" cy="2387600"/>
          </a:xfrm>
          <a:prstGeom prst="blockArc">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8" name="Freeform: Shape 17">
            <a:extLst>
              <a:ext uri="{FF2B5EF4-FFF2-40B4-BE49-F238E27FC236}">
                <a16:creationId xmlns:a16="http://schemas.microsoft.com/office/drawing/2014/main" id="{D8142CC3-2B5C-48E6-9DF0-6C8ACBAF23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0"/>
            <a:ext cx="2315251" cy="1550992"/>
          </a:xfrm>
          <a:custGeom>
            <a:avLst/>
            <a:gdLst>
              <a:gd name="connsiteX0" fmla="*/ 0 w 2315251"/>
              <a:gd name="connsiteY0" fmla="*/ 0 h 1550992"/>
              <a:gd name="connsiteX1" fmla="*/ 138700 w 2315251"/>
              <a:gd name="connsiteY1" fmla="*/ 0 h 1550992"/>
              <a:gd name="connsiteX2" fmla="*/ 138700 w 2315251"/>
              <a:gd name="connsiteY2" fmla="*/ 1361400 h 1550992"/>
              <a:gd name="connsiteX3" fmla="*/ 2107387 w 2315251"/>
              <a:gd name="connsiteY3" fmla="*/ 222673 h 1550992"/>
              <a:gd name="connsiteX4" fmla="*/ 1722420 w 2315251"/>
              <a:gd name="connsiteY4" fmla="*/ 0 h 1550992"/>
              <a:gd name="connsiteX5" fmla="*/ 1999436 w 2315251"/>
              <a:gd name="connsiteY5" fmla="*/ 0 h 1550992"/>
              <a:gd name="connsiteX6" fmla="*/ 2280549 w 2315251"/>
              <a:gd name="connsiteY6" fmla="*/ 162605 h 1550992"/>
              <a:gd name="connsiteX7" fmla="*/ 2305953 w 2315251"/>
              <a:gd name="connsiteY7" fmla="*/ 257336 h 1550992"/>
              <a:gd name="connsiteX8" fmla="*/ 2280549 w 2315251"/>
              <a:gd name="connsiteY8" fmla="*/ 282740 h 1550992"/>
              <a:gd name="connsiteX9" fmla="*/ 104026 w 2315251"/>
              <a:gd name="connsiteY9" fmla="*/ 1541710 h 1550992"/>
              <a:gd name="connsiteX10" fmla="*/ 69351 w 2315251"/>
              <a:gd name="connsiteY10" fmla="*/ 1550992 h 1550992"/>
              <a:gd name="connsiteX11" fmla="*/ 0 w 2315251"/>
              <a:gd name="connsiteY11" fmla="*/ 1481643 h 155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15251" h="1550992">
                <a:moveTo>
                  <a:pt x="0" y="0"/>
                </a:moveTo>
                <a:lnTo>
                  <a:pt x="138700" y="0"/>
                </a:lnTo>
                <a:lnTo>
                  <a:pt x="138700" y="1361400"/>
                </a:lnTo>
                <a:lnTo>
                  <a:pt x="2107387" y="222673"/>
                </a:lnTo>
                <a:lnTo>
                  <a:pt x="1722420" y="0"/>
                </a:lnTo>
                <a:lnTo>
                  <a:pt x="1999436" y="0"/>
                </a:lnTo>
                <a:lnTo>
                  <a:pt x="2280549" y="162605"/>
                </a:lnTo>
                <a:cubicBezTo>
                  <a:pt x="2313720" y="181745"/>
                  <a:pt x="2325104" y="224155"/>
                  <a:pt x="2305953" y="257336"/>
                </a:cubicBezTo>
                <a:cubicBezTo>
                  <a:pt x="2299872" y="267889"/>
                  <a:pt x="2291101" y="276648"/>
                  <a:pt x="2280549" y="282740"/>
                </a:cubicBezTo>
                <a:lnTo>
                  <a:pt x="104026" y="1541710"/>
                </a:lnTo>
                <a:cubicBezTo>
                  <a:pt x="93484" y="1547802"/>
                  <a:pt x="81523" y="1551003"/>
                  <a:pt x="69351" y="1550992"/>
                </a:cubicBezTo>
                <a:cubicBezTo>
                  <a:pt x="31049" y="1550992"/>
                  <a:pt x="0" y="1519944"/>
                  <a:pt x="0" y="1481643"/>
                </a:cubicBezTo>
                <a:close/>
              </a:path>
            </a:pathLst>
          </a:custGeom>
          <a:solidFill>
            <a:schemeClr val="accent6"/>
          </a:solidFill>
          <a:ln w="9525" cap="flat">
            <a:noFill/>
            <a:prstDash val="solid"/>
            <a:miter/>
          </a:ln>
        </p:spPr>
        <p:txBody>
          <a:bodyPr rtlCol="0" anchor="ctr"/>
          <a:lstStyle/>
          <a:p>
            <a:endParaRPr lang="en-US" dirty="0"/>
          </a:p>
        </p:txBody>
      </p:sp>
      <p:cxnSp>
        <p:nvCxnSpPr>
          <p:cNvPr id="20" name="Straight Connector 19">
            <a:extLst>
              <a:ext uri="{FF2B5EF4-FFF2-40B4-BE49-F238E27FC236}">
                <a16:creationId xmlns:a16="http://schemas.microsoft.com/office/drawing/2014/main" id="{7B2D303B-3DD0-4319-9EAD-361847FEC71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724638" y="1331572"/>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22" name="Freeform: Shape 21">
            <a:extLst>
              <a:ext uri="{FF2B5EF4-FFF2-40B4-BE49-F238E27FC236}">
                <a16:creationId xmlns:a16="http://schemas.microsoft.com/office/drawing/2014/main" id="{46A89C79-8EF3-4AF9-B3D9-59A883F41C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05550" y="4112081"/>
            <a:ext cx="1186451" cy="1771650"/>
          </a:xfrm>
          <a:custGeom>
            <a:avLst/>
            <a:gdLst>
              <a:gd name="connsiteX0" fmla="*/ 61913 w 1186451"/>
              <a:gd name="connsiteY0" fmla="*/ 0 h 1771650"/>
              <a:gd name="connsiteX1" fmla="*/ 1186451 w 1186451"/>
              <a:gd name="connsiteY1" fmla="*/ 0 h 1771650"/>
              <a:gd name="connsiteX2" fmla="*/ 1186451 w 1186451"/>
              <a:gd name="connsiteY2" fmla="*/ 123825 h 1771650"/>
              <a:gd name="connsiteX3" fmla="*/ 123825 w 1186451"/>
              <a:gd name="connsiteY3" fmla="*/ 123825 h 1771650"/>
              <a:gd name="connsiteX4" fmla="*/ 123825 w 1186451"/>
              <a:gd name="connsiteY4" fmla="*/ 1647825 h 1771650"/>
              <a:gd name="connsiteX5" fmla="*/ 1186451 w 1186451"/>
              <a:gd name="connsiteY5" fmla="*/ 1647825 h 1771650"/>
              <a:gd name="connsiteX6" fmla="*/ 1186451 w 1186451"/>
              <a:gd name="connsiteY6" fmla="*/ 1771650 h 1771650"/>
              <a:gd name="connsiteX7" fmla="*/ 61913 w 1186451"/>
              <a:gd name="connsiteY7" fmla="*/ 1771650 h 1771650"/>
              <a:gd name="connsiteX8" fmla="*/ 0 w 1186451"/>
              <a:gd name="connsiteY8" fmla="*/ 1709738 h 1771650"/>
              <a:gd name="connsiteX9" fmla="*/ 0 w 1186451"/>
              <a:gd name="connsiteY9" fmla="*/ 61913 h 1771650"/>
              <a:gd name="connsiteX10" fmla="*/ 61913 w 1186451"/>
              <a:gd name="connsiteY10" fmla="*/ 0 h 177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6451" h="1771650">
                <a:moveTo>
                  <a:pt x="61913" y="0"/>
                </a:moveTo>
                <a:lnTo>
                  <a:pt x="1186451" y="0"/>
                </a:lnTo>
                <a:lnTo>
                  <a:pt x="1186451" y="123825"/>
                </a:lnTo>
                <a:lnTo>
                  <a:pt x="123825" y="123825"/>
                </a:lnTo>
                <a:lnTo>
                  <a:pt x="123825" y="1647825"/>
                </a:lnTo>
                <a:lnTo>
                  <a:pt x="1186451" y="1647825"/>
                </a:lnTo>
                <a:lnTo>
                  <a:pt x="1186451" y="1771650"/>
                </a:lnTo>
                <a:lnTo>
                  <a:pt x="61913" y="1771650"/>
                </a:lnTo>
                <a:cubicBezTo>
                  <a:pt x="27719" y="1771650"/>
                  <a:pt x="0" y="1743932"/>
                  <a:pt x="0" y="1709738"/>
                </a:cubicBez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24" name="Arc 23">
            <a:extLst>
              <a:ext uri="{FF2B5EF4-FFF2-40B4-BE49-F238E27FC236}">
                <a16:creationId xmlns:a16="http://schemas.microsoft.com/office/drawing/2014/main" id="{EFE5CE34-4543-42E5-B82C-1F3D12422C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992895">
            <a:off x="6086940" y="4145122"/>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6" name="Freeform: Shape 25">
            <a:extLst>
              <a:ext uri="{FF2B5EF4-FFF2-40B4-BE49-F238E27FC236}">
                <a16:creationId xmlns:a16="http://schemas.microsoft.com/office/drawing/2014/main" id="{72AF41FE-63D7-4695-81D2-66D2510E44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4962670"/>
            <a:ext cx="2643352" cy="1895331"/>
          </a:xfrm>
          <a:custGeom>
            <a:avLst/>
            <a:gdLst>
              <a:gd name="connsiteX0" fmla="*/ 1321676 w 2643352"/>
              <a:gd name="connsiteY0" fmla="*/ 0 h 1895331"/>
              <a:gd name="connsiteX1" fmla="*/ 2643352 w 2643352"/>
              <a:gd name="connsiteY1" fmla="*/ 1321676 h 1895331"/>
              <a:gd name="connsiteX2" fmla="*/ 2539488 w 2643352"/>
              <a:gd name="connsiteY2" fmla="*/ 1836132 h 1895331"/>
              <a:gd name="connsiteX3" fmla="*/ 2510970 w 2643352"/>
              <a:gd name="connsiteY3" fmla="*/ 1895331 h 1895331"/>
              <a:gd name="connsiteX4" fmla="*/ 132382 w 2643352"/>
              <a:gd name="connsiteY4" fmla="*/ 1895331 h 1895331"/>
              <a:gd name="connsiteX5" fmla="*/ 103864 w 2643352"/>
              <a:gd name="connsiteY5" fmla="*/ 1836132 h 1895331"/>
              <a:gd name="connsiteX6" fmla="*/ 0 w 2643352"/>
              <a:gd name="connsiteY6" fmla="*/ 1321676 h 1895331"/>
              <a:gd name="connsiteX7" fmla="*/ 1321676 w 2643352"/>
              <a:gd name="connsiteY7" fmla="*/ 0 h 1895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43352" h="1895331">
                <a:moveTo>
                  <a:pt x="1321676" y="0"/>
                </a:moveTo>
                <a:cubicBezTo>
                  <a:pt x="2051617" y="0"/>
                  <a:pt x="2643352" y="591735"/>
                  <a:pt x="2643352" y="1321676"/>
                </a:cubicBezTo>
                <a:cubicBezTo>
                  <a:pt x="2643352" y="1504161"/>
                  <a:pt x="2606369" y="1678009"/>
                  <a:pt x="2539488" y="1836132"/>
                </a:cubicBezTo>
                <a:lnTo>
                  <a:pt x="2510970" y="1895331"/>
                </a:lnTo>
                <a:lnTo>
                  <a:pt x="132382" y="1895331"/>
                </a:lnTo>
                <a:lnTo>
                  <a:pt x="103864" y="1836132"/>
                </a:lnTo>
                <a:cubicBezTo>
                  <a:pt x="36984" y="1678009"/>
                  <a:pt x="0" y="1504161"/>
                  <a:pt x="0" y="1321676"/>
                </a:cubicBezTo>
                <a:cubicBezTo>
                  <a:pt x="0" y="591735"/>
                  <a:pt x="591735" y="0"/>
                  <a:pt x="132167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175117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9235CE1F-3BCA-7F4C-60D0-81524EE683DA}"/>
              </a:ext>
            </a:extLst>
          </p:cNvPr>
          <p:cNvSpPr txBox="1"/>
          <p:nvPr/>
        </p:nvSpPr>
        <p:spPr>
          <a:xfrm>
            <a:off x="838200" y="365125"/>
            <a:ext cx="10515600" cy="1325563"/>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5400" b="1" kern="1200">
                <a:solidFill>
                  <a:schemeClr val="tx1"/>
                </a:solidFill>
                <a:highlight>
                  <a:srgbClr val="FFFF00"/>
                </a:highlight>
                <a:latin typeface="Palatino Linotype" panose="02040502050505030304" pitchFamily="18" charset="0"/>
                <a:ea typeface="+mj-ea"/>
                <a:cs typeface="+mj-cs"/>
              </a:rPr>
              <a:t>GIẢI CỨU VỤN SẮT</a:t>
            </a:r>
          </a:p>
        </p:txBody>
      </p:sp>
      <p:sp>
        <p:nvSpPr>
          <p:cNvPr id="33"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F4E171B0-BAAE-A9B8-22AA-1E872931EA04}"/>
              </a:ext>
            </a:extLst>
          </p:cNvPr>
          <p:cNvSpPr txBox="1"/>
          <p:nvPr/>
        </p:nvSpPr>
        <p:spPr>
          <a:xfrm>
            <a:off x="838200" y="1929384"/>
            <a:ext cx="10515600" cy="4251960"/>
          </a:xfrm>
          <a:prstGeom prst="rect">
            <a:avLst/>
          </a:prstGeom>
        </p:spPr>
        <p:txBody>
          <a:bodyPr vert="horz" lIns="91440" tIns="45720" rIns="91440" bIns="45720" rtlCol="0">
            <a:normAutofit fontScale="92500" lnSpcReduction="20000"/>
          </a:bodyPr>
          <a:lstStyle/>
          <a:p>
            <a:pPr algn="just">
              <a:lnSpc>
                <a:spcPct val="120000"/>
              </a:lnSpc>
              <a:spcBef>
                <a:spcPts val="1000"/>
              </a:spcBef>
            </a:pPr>
            <a:r>
              <a:rPr lang="en-US" sz="3600" b="1">
                <a:solidFill>
                  <a:srgbClr val="FF0000"/>
                </a:solidFill>
                <a:latin typeface="Palatino Linotype" panose="02040502050505030304" pitchFamily="18" charset="0"/>
              </a:rPr>
              <a:t>- Hai đội chơi, mỗi đội 5 – 7 thành viên.</a:t>
            </a:r>
          </a:p>
          <a:p>
            <a:pPr algn="just">
              <a:lnSpc>
                <a:spcPct val="120000"/>
              </a:lnSpc>
              <a:spcBef>
                <a:spcPts val="1000"/>
              </a:spcBef>
            </a:pPr>
            <a:r>
              <a:rPr lang="en-US" sz="3600" b="1">
                <a:solidFill>
                  <a:srgbClr val="FF0000"/>
                </a:solidFill>
                <a:latin typeface="Palatino Linotype" panose="02040502050505030304" pitchFamily="18" charset="0"/>
              </a:rPr>
              <a:t>- Có một hỗn hợp lớn bao gồm: vụn sắt, vụn nhôm, cát, gạo, mùn cưa…</a:t>
            </a:r>
          </a:p>
          <a:p>
            <a:pPr algn="just">
              <a:lnSpc>
                <a:spcPct val="120000"/>
              </a:lnSpc>
              <a:spcBef>
                <a:spcPts val="1000"/>
              </a:spcBef>
            </a:pPr>
            <a:r>
              <a:rPr lang="en-US" sz="3600" b="1">
                <a:solidFill>
                  <a:srgbClr val="FF0000"/>
                </a:solidFill>
                <a:latin typeface="Palatino Linotype" panose="02040502050505030304" pitchFamily="18" charset="0"/>
              </a:rPr>
              <a:t>- Hãy tách các vụn sắt ra khỏi hỗn hợp trên, đội nào hoàn thành nhanh nhất và tách được hết các vụn sắt thì chiến thắng.</a:t>
            </a:r>
          </a:p>
          <a:p>
            <a:pPr algn="ctr">
              <a:lnSpc>
                <a:spcPct val="120000"/>
              </a:lnSpc>
              <a:spcBef>
                <a:spcPts val="1000"/>
              </a:spcBef>
            </a:pPr>
            <a:r>
              <a:rPr lang="en-US" sz="3600" b="1">
                <a:solidFill>
                  <a:srgbClr val="FF0000"/>
                </a:solidFill>
                <a:highlight>
                  <a:srgbClr val="FFFF00"/>
                </a:highlight>
                <a:latin typeface="Palatino Linotype" panose="02040502050505030304" pitchFamily="18" charset="0"/>
              </a:rPr>
              <a:t>Thời gian trong khoảng 5 phút</a:t>
            </a:r>
            <a:r>
              <a:rPr lang="en-US" sz="3600" b="1">
                <a:solidFill>
                  <a:srgbClr val="FF0000"/>
                </a:solidFill>
                <a:latin typeface="Palatino Linotype" panose="02040502050505030304" pitchFamily="18" charset="0"/>
              </a:rPr>
              <a:t>. </a:t>
            </a:r>
          </a:p>
        </p:txBody>
      </p:sp>
    </p:spTree>
    <p:extLst>
      <p:ext uri="{BB962C8B-B14F-4D97-AF65-F5344CB8AC3E}">
        <p14:creationId xmlns:p14="http://schemas.microsoft.com/office/powerpoint/2010/main" val="19820487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61451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6D10B7-7BF8-D948-B023-E69C601216F9}"/>
              </a:ext>
            </a:extLst>
          </p:cNvPr>
          <p:cNvSpPr>
            <a:spLocks noGrp="1"/>
          </p:cNvSpPr>
          <p:nvPr>
            <p:ph type="title"/>
          </p:nvPr>
        </p:nvSpPr>
        <p:spPr>
          <a:xfrm>
            <a:off x="0" y="0"/>
            <a:ext cx="10515600" cy="862096"/>
          </a:xfrm>
        </p:spPr>
        <p:txBody>
          <a:bodyPr>
            <a:normAutofit/>
          </a:bodyPr>
          <a:lstStyle/>
          <a:p>
            <a:r>
              <a:rPr lang="en-US" sz="4000" b="1" dirty="0">
                <a:solidFill>
                  <a:srgbClr val="0070C0"/>
                </a:solidFill>
                <a:latin typeface="Times New Roman" panose="02020603050405020304" pitchFamily="18" charset="0"/>
                <a:cs typeface="Times New Roman" panose="02020603050405020304" pitchFamily="18" charset="0"/>
              </a:rPr>
              <a:t>I. </a:t>
            </a:r>
            <a:r>
              <a:rPr lang="en-US" sz="4000" b="1" dirty="0" err="1">
                <a:solidFill>
                  <a:srgbClr val="0070C0"/>
                </a:solidFill>
                <a:latin typeface="Times New Roman" panose="02020603050405020304" pitchFamily="18" charset="0"/>
                <a:cs typeface="Times New Roman" panose="02020603050405020304" pitchFamily="18" charset="0"/>
              </a:rPr>
              <a:t>Sự</a:t>
            </a:r>
            <a:r>
              <a:rPr lang="en-US" sz="4000" b="1" dirty="0">
                <a:solidFill>
                  <a:srgbClr val="0070C0"/>
                </a:solidFill>
                <a:latin typeface="Times New Roman" panose="02020603050405020304" pitchFamily="18" charset="0"/>
                <a:cs typeface="Times New Roman" panose="02020603050405020304" pitchFamily="18" charset="0"/>
              </a:rPr>
              <a:t> </a:t>
            </a:r>
            <a:r>
              <a:rPr lang="en-US" sz="4000" b="1" dirty="0" err="1">
                <a:solidFill>
                  <a:srgbClr val="0070C0"/>
                </a:solidFill>
                <a:latin typeface="Times New Roman" panose="02020603050405020304" pitchFamily="18" charset="0"/>
                <a:cs typeface="Times New Roman" panose="02020603050405020304" pitchFamily="18" charset="0"/>
              </a:rPr>
              <a:t>định</a:t>
            </a:r>
            <a:r>
              <a:rPr lang="en-US" sz="4000" b="1" dirty="0">
                <a:solidFill>
                  <a:srgbClr val="0070C0"/>
                </a:solidFill>
                <a:latin typeface="Times New Roman" panose="02020603050405020304" pitchFamily="18" charset="0"/>
                <a:cs typeface="Times New Roman" panose="02020603050405020304" pitchFamily="18" charset="0"/>
              </a:rPr>
              <a:t> </a:t>
            </a:r>
            <a:r>
              <a:rPr lang="en-US" sz="4000" b="1" dirty="0" err="1">
                <a:solidFill>
                  <a:srgbClr val="0070C0"/>
                </a:solidFill>
                <a:latin typeface="Times New Roman" panose="02020603050405020304" pitchFamily="18" charset="0"/>
                <a:cs typeface="Times New Roman" panose="02020603050405020304" pitchFamily="18" charset="0"/>
              </a:rPr>
              <a:t>hướng</a:t>
            </a:r>
            <a:r>
              <a:rPr lang="en-US" sz="4000" b="1" dirty="0">
                <a:solidFill>
                  <a:srgbClr val="0070C0"/>
                </a:solidFill>
                <a:latin typeface="Times New Roman" panose="02020603050405020304" pitchFamily="18" charset="0"/>
                <a:cs typeface="Times New Roman" panose="02020603050405020304" pitchFamily="18" charset="0"/>
              </a:rPr>
              <a:t> </a:t>
            </a:r>
            <a:r>
              <a:rPr lang="en-US" sz="4000" b="1" dirty="0" err="1">
                <a:solidFill>
                  <a:srgbClr val="0070C0"/>
                </a:solidFill>
                <a:latin typeface="Times New Roman" panose="02020603050405020304" pitchFamily="18" charset="0"/>
                <a:cs typeface="Times New Roman" panose="02020603050405020304" pitchFamily="18" charset="0"/>
              </a:rPr>
              <a:t>của</a:t>
            </a:r>
            <a:r>
              <a:rPr lang="en-US" sz="4000" b="1" dirty="0">
                <a:solidFill>
                  <a:srgbClr val="0070C0"/>
                </a:solidFill>
                <a:latin typeface="Times New Roman" panose="02020603050405020304" pitchFamily="18" charset="0"/>
                <a:cs typeface="Times New Roman" panose="02020603050405020304" pitchFamily="18" charset="0"/>
              </a:rPr>
              <a:t> </a:t>
            </a:r>
            <a:r>
              <a:rPr lang="en-US" sz="4000" b="1" dirty="0" err="1">
                <a:solidFill>
                  <a:srgbClr val="0070C0"/>
                </a:solidFill>
                <a:latin typeface="Times New Roman" panose="02020603050405020304" pitchFamily="18" charset="0"/>
                <a:cs typeface="Times New Roman" panose="02020603050405020304" pitchFamily="18" charset="0"/>
              </a:rPr>
              <a:t>thanh</a:t>
            </a:r>
            <a:r>
              <a:rPr lang="en-US" sz="4000" b="1" dirty="0">
                <a:solidFill>
                  <a:srgbClr val="0070C0"/>
                </a:solidFill>
                <a:latin typeface="Times New Roman" panose="02020603050405020304" pitchFamily="18" charset="0"/>
                <a:cs typeface="Times New Roman" panose="02020603050405020304" pitchFamily="18" charset="0"/>
              </a:rPr>
              <a:t> </a:t>
            </a:r>
            <a:r>
              <a:rPr lang="en-US" sz="4000" b="1" dirty="0" err="1">
                <a:solidFill>
                  <a:srgbClr val="0070C0"/>
                </a:solidFill>
                <a:latin typeface="Times New Roman" panose="02020603050405020304" pitchFamily="18" charset="0"/>
                <a:cs typeface="Times New Roman" panose="02020603050405020304" pitchFamily="18" charset="0"/>
              </a:rPr>
              <a:t>nam</a:t>
            </a:r>
            <a:r>
              <a:rPr lang="en-US" sz="4000" b="1" dirty="0">
                <a:solidFill>
                  <a:srgbClr val="0070C0"/>
                </a:solidFill>
                <a:latin typeface="Times New Roman" panose="02020603050405020304" pitchFamily="18" charset="0"/>
                <a:cs typeface="Times New Roman" panose="02020603050405020304" pitchFamily="18" charset="0"/>
              </a:rPr>
              <a:t> </a:t>
            </a:r>
            <a:r>
              <a:rPr lang="en-US" sz="4000" b="1" dirty="0" err="1">
                <a:solidFill>
                  <a:srgbClr val="0070C0"/>
                </a:solidFill>
                <a:latin typeface="Times New Roman" panose="02020603050405020304" pitchFamily="18" charset="0"/>
                <a:cs typeface="Times New Roman" panose="02020603050405020304" pitchFamily="18" charset="0"/>
              </a:rPr>
              <a:t>châm</a:t>
            </a:r>
            <a:r>
              <a:rPr lang="en-US" sz="4000" b="1" dirty="0">
                <a:solidFill>
                  <a:srgbClr val="0070C0"/>
                </a:solidFill>
                <a:latin typeface="Times New Roman" panose="02020603050405020304" pitchFamily="18" charset="0"/>
                <a:cs typeface="Times New Roman" panose="02020603050405020304" pitchFamily="18" charset="0"/>
              </a:rPr>
              <a:t>. </a:t>
            </a:r>
            <a:endParaRPr lang="en-US" sz="4000" dirty="0">
              <a:solidFill>
                <a:srgbClr val="0070C0"/>
              </a:solidFill>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2E14B4E5-61E7-B949-B802-AF1723522A88}"/>
              </a:ext>
            </a:extLst>
          </p:cNvPr>
          <p:cNvSpPr txBox="1"/>
          <p:nvPr/>
        </p:nvSpPr>
        <p:spPr>
          <a:xfrm>
            <a:off x="3874168" y="956431"/>
            <a:ext cx="4932948" cy="584775"/>
          </a:xfrm>
          <a:prstGeom prst="rect">
            <a:avLst/>
          </a:prstGeom>
          <a:noFill/>
        </p:spPr>
        <p:txBody>
          <a:bodyPr wrap="square" rtlCol="0">
            <a:spAutoFit/>
          </a:bodyPr>
          <a:lstStyle/>
          <a:p>
            <a:pPr algn="ctr"/>
            <a:r>
              <a:rPr lang="en-US" sz="3200" b="1" i="1" dirty="0">
                <a:latin typeface="Times New Roman" panose="02020603050405020304" pitchFamily="18" charset="0"/>
                <a:cs typeface="Times New Roman" panose="02020603050405020304" pitchFamily="18" charset="0"/>
              </a:rPr>
              <a:t>THÍ NGHIỆM</a:t>
            </a:r>
          </a:p>
        </p:txBody>
      </p:sp>
      <p:sp>
        <p:nvSpPr>
          <p:cNvPr id="5" name="Rectangle 4">
            <a:extLst>
              <a:ext uri="{FF2B5EF4-FFF2-40B4-BE49-F238E27FC236}">
                <a16:creationId xmlns:a16="http://schemas.microsoft.com/office/drawing/2014/main" id="{8C333E23-E19E-8745-AADC-337E2CD8FA89}"/>
              </a:ext>
            </a:extLst>
          </p:cNvPr>
          <p:cNvSpPr/>
          <p:nvPr/>
        </p:nvSpPr>
        <p:spPr>
          <a:xfrm>
            <a:off x="364957" y="1512431"/>
            <a:ext cx="6324600" cy="5011949"/>
          </a:xfrm>
          <a:prstGeom prst="rect">
            <a:avLst/>
          </a:prstGeom>
        </p:spPr>
        <p:txBody>
          <a:bodyPr wrap="square">
            <a:spAutoFit/>
          </a:bodyPr>
          <a:lstStyle/>
          <a:p>
            <a:pPr>
              <a:lnSpc>
                <a:spcPct val="150000"/>
              </a:lnSpc>
              <a:spcAft>
                <a:spcPts val="0"/>
              </a:spcAft>
            </a:pP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Treo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thanh</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nam</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châm</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bằng</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một</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đoạn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dây</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mảnh</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vào</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một</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giá</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đỡ</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sao</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cho</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nam</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châm</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không</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chịu</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lực</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tác</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dụng</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bên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ngoài</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50000"/>
              </a:lnSpc>
              <a:spcAft>
                <a:spcPts val="0"/>
              </a:spcAft>
            </a:pP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Khi</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thanh</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nam</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châm</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nằm</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yên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đánh</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dấu</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lại</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hướng</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trục</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dài</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của</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nó</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50000"/>
              </a:lnSpc>
              <a:spcAft>
                <a:spcPts val="0"/>
              </a:spcAft>
            </a:pP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Xoay</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thanh</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nam</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châm</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lệch</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khỏi</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hướng</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vừa</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xác</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định</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buông</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tay</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Khi</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nam</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châm</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đã</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nằm</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yên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trở</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lại</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xác</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định</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xem</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nó</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có</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nằm</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theo</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hướng</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như</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ban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đầu</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hay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không</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7" name="Picture 6">
            <a:extLst>
              <a:ext uri="{FF2B5EF4-FFF2-40B4-BE49-F238E27FC236}">
                <a16:creationId xmlns:a16="http://schemas.microsoft.com/office/drawing/2014/main" id="{7BB73531-6BF5-E74C-B8A4-044535815818}"/>
              </a:ext>
            </a:extLst>
          </p:cNvPr>
          <p:cNvPicPr>
            <a:picLocks noChangeAspect="1"/>
          </p:cNvPicPr>
          <p:nvPr/>
        </p:nvPicPr>
        <p:blipFill>
          <a:blip r:embed="rId2"/>
          <a:stretch>
            <a:fillRect/>
          </a:stretch>
        </p:blipFill>
        <p:spPr>
          <a:xfrm>
            <a:off x="7416131" y="1861503"/>
            <a:ext cx="3749173" cy="4313807"/>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798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trips(down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5"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decel="50000" fill="hold">
                                          <p:stCondLst>
                                            <p:cond delay="0"/>
                                          </p:stCondLst>
                                        </p:cTn>
                                        <p:tgtEl>
                                          <p:spTgt spid="4"/>
                                        </p:tgtEl>
                                        <p:attrNameLst>
                                          <p:attrName>style.rotation</p:attrName>
                                        </p:attrNameLst>
                                      </p:cBhvr>
                                      <p:tavLst>
                                        <p:tav tm="0">
                                          <p:val>
                                            <p:fltVal val="-90"/>
                                          </p:val>
                                        </p:tav>
                                        <p:tav tm="100000">
                                          <p:val>
                                            <p:fltVal val="0"/>
                                          </p:val>
                                        </p:tav>
                                      </p:tavLst>
                                    </p:anim>
                                    <p:anim calcmode="lin" valueType="num">
                                      <p:cBhvr>
                                        <p:cTn id="13" dur="500" decel="50000" fill="hold">
                                          <p:stCondLst>
                                            <p:cond delay="0"/>
                                          </p:stCondLst>
                                        </p:cTn>
                                        <p:tgtEl>
                                          <p:spTgt spid="4"/>
                                        </p:tgtEl>
                                        <p:attrNameLst>
                                          <p:attrName>ppt_w</p:attrName>
                                        </p:attrNameLst>
                                      </p:cBhvr>
                                      <p:tavLst>
                                        <p:tav tm="0">
                                          <p:val>
                                            <p:strVal val="#ppt_w"/>
                                          </p:val>
                                        </p:tav>
                                        <p:tav tm="100000">
                                          <p:val>
                                            <p:strVal val="#ppt_w*.05"/>
                                          </p:val>
                                        </p:tav>
                                      </p:tavLst>
                                    </p:anim>
                                    <p:anim calcmode="lin" valueType="num">
                                      <p:cBhvr>
                                        <p:cTn id="14" dur="500" accel="50000" fill="hold">
                                          <p:stCondLst>
                                            <p:cond delay="500"/>
                                          </p:stCondLst>
                                        </p:cTn>
                                        <p:tgtEl>
                                          <p:spTgt spid="4"/>
                                        </p:tgtEl>
                                        <p:attrNameLst>
                                          <p:attrName>ppt_w</p:attrName>
                                        </p:attrNameLst>
                                      </p:cBhvr>
                                      <p:tavLst>
                                        <p:tav tm="0">
                                          <p:val>
                                            <p:strVal val="#ppt_w*.05"/>
                                          </p:val>
                                        </p:tav>
                                        <p:tav tm="100000">
                                          <p:val>
                                            <p:strVal val="#ppt_w"/>
                                          </p:val>
                                        </p:tav>
                                      </p:tavLst>
                                    </p:anim>
                                    <p:anim calcmode="lin" valueType="num">
                                      <p:cBhvr>
                                        <p:cTn id="15" dur="1000" fill="hold"/>
                                        <p:tgtEl>
                                          <p:spTgt spid="4"/>
                                        </p:tgtEl>
                                        <p:attrNameLst>
                                          <p:attrName>ppt_h</p:attrName>
                                        </p:attrNameLst>
                                      </p:cBhvr>
                                      <p:tavLst>
                                        <p:tav tm="0">
                                          <p:val>
                                            <p:strVal val="#ppt_h"/>
                                          </p:val>
                                        </p:tav>
                                        <p:tav tm="100000">
                                          <p:val>
                                            <p:strVal val="#ppt_h"/>
                                          </p:val>
                                        </p:tav>
                                      </p:tavLst>
                                    </p:anim>
                                    <p:anim calcmode="lin" valueType="num">
                                      <p:cBhvr>
                                        <p:cTn id="16" dur="500" decel="50000" fill="hold">
                                          <p:stCondLst>
                                            <p:cond delay="0"/>
                                          </p:stCondLst>
                                        </p:cTn>
                                        <p:tgtEl>
                                          <p:spTgt spid="4"/>
                                        </p:tgtEl>
                                        <p:attrNameLst>
                                          <p:attrName>ppt_x</p:attrName>
                                        </p:attrNameLst>
                                      </p:cBhvr>
                                      <p:tavLst>
                                        <p:tav tm="0">
                                          <p:val>
                                            <p:strVal val="#ppt_x+.4"/>
                                          </p:val>
                                        </p:tav>
                                        <p:tav tm="100000">
                                          <p:val>
                                            <p:strVal val="#ppt_x"/>
                                          </p:val>
                                        </p:tav>
                                      </p:tavLst>
                                    </p:anim>
                                    <p:anim calcmode="lin" valueType="num">
                                      <p:cBhvr>
                                        <p:cTn id="17" dur="500" decel="50000" fill="hold">
                                          <p:stCondLst>
                                            <p:cond delay="0"/>
                                          </p:stCondLst>
                                        </p:cTn>
                                        <p:tgtEl>
                                          <p:spTgt spid="4"/>
                                        </p:tgtEl>
                                        <p:attrNameLst>
                                          <p:attrName>ppt_y</p:attrName>
                                        </p:attrNameLst>
                                      </p:cBhvr>
                                      <p:tavLst>
                                        <p:tav tm="0">
                                          <p:val>
                                            <p:strVal val="#ppt_y-.2"/>
                                          </p:val>
                                        </p:tav>
                                        <p:tav tm="100000">
                                          <p:val>
                                            <p:strVal val="#ppt_y+.1"/>
                                          </p:val>
                                        </p:tav>
                                      </p:tavLst>
                                    </p:anim>
                                    <p:anim calcmode="lin" valueType="num">
                                      <p:cBhvr>
                                        <p:cTn id="18" dur="500" accel="50000" fill="hold">
                                          <p:stCondLst>
                                            <p:cond delay="500"/>
                                          </p:stCondLst>
                                        </p:cTn>
                                        <p:tgtEl>
                                          <p:spTgt spid="4"/>
                                        </p:tgtEl>
                                        <p:attrNameLst>
                                          <p:attrName>ppt_y</p:attrName>
                                        </p:attrNameLst>
                                      </p:cBhvr>
                                      <p:tavLst>
                                        <p:tav tm="0">
                                          <p:val>
                                            <p:strVal val="#ppt_y+.1"/>
                                          </p:val>
                                        </p:tav>
                                        <p:tav tm="100000">
                                          <p:val>
                                            <p:strVal val="#ppt_y"/>
                                          </p:val>
                                        </p:tav>
                                      </p:tavLst>
                                    </p:anim>
                                    <p:animEffect transition="in" filter="fade">
                                      <p:cBhvr>
                                        <p:cTn id="19" dur="1000" decel="50000">
                                          <p:stCondLst>
                                            <p:cond delay="0"/>
                                          </p:stCondLst>
                                        </p:cTn>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9" presetClass="entr" presetSubtype="0" fill="hold" grpId="1"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dissolve">
                                      <p:cBhvr>
                                        <p:cTn id="24" dur="500"/>
                                        <p:tgtEl>
                                          <p:spTgt spid="5"/>
                                        </p:tgtEl>
                                      </p:cBhvr>
                                    </p:animEffect>
                                  </p:childTnLst>
                                </p:cTn>
                              </p:par>
                              <p:par>
                                <p:cTn id="25" presetID="9" presetClass="entr" presetSubtype="0" fill="hold" nodeType="with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dissolve">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90C35F4-322A-D24B-9D02-5B2122D16577}"/>
              </a:ext>
            </a:extLst>
          </p:cNvPr>
          <p:cNvSpPr/>
          <p:nvPr/>
        </p:nvSpPr>
        <p:spPr>
          <a:xfrm>
            <a:off x="0" y="862096"/>
            <a:ext cx="6096000" cy="3246530"/>
          </a:xfrm>
          <a:prstGeom prst="rect">
            <a:avLst/>
          </a:prstGeom>
        </p:spPr>
        <p:txBody>
          <a:bodyPr>
            <a:spAutoFit/>
          </a:bodyPr>
          <a:lstStyle/>
          <a:p>
            <a:pPr algn="just">
              <a:lnSpc>
                <a:spcPct val="150000"/>
              </a:lnSpc>
              <a:spcAft>
                <a:spcPts val="0"/>
              </a:spcAft>
            </a:pPr>
            <a:r>
              <a:rPr lang="en-US" sz="2800" dirty="0">
                <a:latin typeface="Times New Roman" panose="02020603050405020304" pitchFamily="18" charset="0"/>
                <a:ea typeface="Calibri" panose="020F0502020204030204" pitchFamily="34" charset="0"/>
                <a:cs typeface="Times New Roman" panose="02020603050405020304" pitchFamily="18" charset="0"/>
              </a:rPr>
              <a:t>- Thanh </a:t>
            </a:r>
            <a:r>
              <a:rPr lang="en-US" sz="2800" dirty="0" err="1">
                <a:latin typeface="Times New Roman" panose="02020603050405020304" pitchFamily="18" charset="0"/>
                <a:ea typeface="Calibri" panose="020F0502020204030204" pitchFamily="34" charset="0"/>
                <a:cs typeface="Times New Roman" panose="02020603050405020304" pitchFamily="18" charset="0"/>
              </a:rPr>
              <a:t>nam</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châm</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được</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treo</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tự</a:t>
            </a:r>
            <a:r>
              <a:rPr lang="en-US" sz="2800" dirty="0">
                <a:latin typeface="Times New Roman" panose="02020603050405020304" pitchFamily="18" charset="0"/>
                <a:ea typeface="Calibri" panose="020F0502020204030204" pitchFamily="34" charset="0"/>
                <a:cs typeface="Times New Roman" panose="02020603050405020304" pitchFamily="18" charset="0"/>
              </a:rPr>
              <a:t> do </a:t>
            </a:r>
            <a:r>
              <a:rPr lang="en-US" sz="2800" dirty="0" err="1">
                <a:latin typeface="Times New Roman" panose="02020603050405020304" pitchFamily="18" charset="0"/>
                <a:ea typeface="Calibri" panose="020F0502020204030204" pitchFamily="34" charset="0"/>
                <a:cs typeface="Times New Roman" panose="02020603050405020304" pitchFamily="18" charset="0"/>
              </a:rPr>
              <a:t>luôn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nằm</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theo</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một</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hướng</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xác</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định</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0"/>
              </a:spcAft>
            </a:pP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50000"/>
              </a:lnSpc>
            </a:pP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Khi</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được</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để</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tự</a:t>
            </a:r>
            <a:r>
              <a:rPr lang="en-US" sz="2800" dirty="0">
                <a:latin typeface="Times New Roman" panose="02020603050405020304" pitchFamily="18" charset="0"/>
                <a:ea typeface="Calibri" panose="020F0502020204030204" pitchFamily="34" charset="0"/>
                <a:cs typeface="Times New Roman" panose="02020603050405020304" pitchFamily="18" charset="0"/>
              </a:rPr>
              <a:t> do,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thanh</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nam</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châm</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nằm</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dọc</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theo</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hướng</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nam</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bắc</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địa</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lí</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endParaRPr lang="en-US" sz="2800" dirty="0">
              <a:latin typeface="Times New Roman" panose="02020603050405020304" pitchFamily="18" charset="0"/>
              <a:cs typeface="Times New Roman" panose="02020603050405020304" pitchFamily="18" charset="0"/>
            </a:endParaRPr>
          </a:p>
        </p:txBody>
      </p:sp>
      <p:sp>
        <p:nvSpPr>
          <p:cNvPr id="5" name="Title 1">
            <a:extLst>
              <a:ext uri="{FF2B5EF4-FFF2-40B4-BE49-F238E27FC236}">
                <a16:creationId xmlns:a16="http://schemas.microsoft.com/office/drawing/2014/main" id="{3F4B194E-9469-A445-A6BE-F7FB566C0D3A}"/>
              </a:ext>
            </a:extLst>
          </p:cNvPr>
          <p:cNvSpPr>
            <a:spLocks noGrp="1"/>
          </p:cNvSpPr>
          <p:nvPr>
            <p:ph type="title"/>
          </p:nvPr>
        </p:nvSpPr>
        <p:spPr>
          <a:xfrm>
            <a:off x="0" y="0"/>
            <a:ext cx="10515600" cy="862096"/>
          </a:xfrm>
        </p:spPr>
        <p:txBody>
          <a:bodyPr>
            <a:normAutofit/>
          </a:bodyPr>
          <a:lstStyle/>
          <a:p>
            <a:r>
              <a:rPr lang="en-US" sz="4000" b="1" dirty="0">
                <a:solidFill>
                  <a:srgbClr val="0070C0"/>
                </a:solidFill>
                <a:latin typeface="Times New Roman" panose="02020603050405020304" pitchFamily="18" charset="0"/>
                <a:cs typeface="Times New Roman" panose="02020603050405020304" pitchFamily="18" charset="0"/>
              </a:rPr>
              <a:t>I. </a:t>
            </a:r>
            <a:r>
              <a:rPr lang="en-US" sz="4000" b="1" dirty="0" err="1">
                <a:solidFill>
                  <a:srgbClr val="0070C0"/>
                </a:solidFill>
                <a:latin typeface="Times New Roman" panose="02020603050405020304" pitchFamily="18" charset="0"/>
                <a:cs typeface="Times New Roman" panose="02020603050405020304" pitchFamily="18" charset="0"/>
              </a:rPr>
              <a:t>Sự</a:t>
            </a:r>
            <a:r>
              <a:rPr lang="en-US" sz="4000" b="1" dirty="0">
                <a:solidFill>
                  <a:srgbClr val="0070C0"/>
                </a:solidFill>
                <a:latin typeface="Times New Roman" panose="02020603050405020304" pitchFamily="18" charset="0"/>
                <a:cs typeface="Times New Roman" panose="02020603050405020304" pitchFamily="18" charset="0"/>
              </a:rPr>
              <a:t> </a:t>
            </a:r>
            <a:r>
              <a:rPr lang="en-US" sz="4000" b="1" dirty="0" err="1">
                <a:solidFill>
                  <a:srgbClr val="0070C0"/>
                </a:solidFill>
                <a:latin typeface="Times New Roman" panose="02020603050405020304" pitchFamily="18" charset="0"/>
                <a:cs typeface="Times New Roman" panose="02020603050405020304" pitchFamily="18" charset="0"/>
              </a:rPr>
              <a:t>định</a:t>
            </a:r>
            <a:r>
              <a:rPr lang="en-US" sz="4000" b="1" dirty="0">
                <a:solidFill>
                  <a:srgbClr val="0070C0"/>
                </a:solidFill>
                <a:latin typeface="Times New Roman" panose="02020603050405020304" pitchFamily="18" charset="0"/>
                <a:cs typeface="Times New Roman" panose="02020603050405020304" pitchFamily="18" charset="0"/>
              </a:rPr>
              <a:t> </a:t>
            </a:r>
            <a:r>
              <a:rPr lang="en-US" sz="4000" b="1" dirty="0" err="1">
                <a:solidFill>
                  <a:srgbClr val="0070C0"/>
                </a:solidFill>
                <a:latin typeface="Times New Roman" panose="02020603050405020304" pitchFamily="18" charset="0"/>
                <a:cs typeface="Times New Roman" panose="02020603050405020304" pitchFamily="18" charset="0"/>
              </a:rPr>
              <a:t>hướng</a:t>
            </a:r>
            <a:r>
              <a:rPr lang="en-US" sz="4000" b="1" dirty="0">
                <a:solidFill>
                  <a:srgbClr val="0070C0"/>
                </a:solidFill>
                <a:latin typeface="Times New Roman" panose="02020603050405020304" pitchFamily="18" charset="0"/>
                <a:cs typeface="Times New Roman" panose="02020603050405020304" pitchFamily="18" charset="0"/>
              </a:rPr>
              <a:t> </a:t>
            </a:r>
            <a:r>
              <a:rPr lang="en-US" sz="4000" b="1" dirty="0" err="1">
                <a:solidFill>
                  <a:srgbClr val="0070C0"/>
                </a:solidFill>
                <a:latin typeface="Times New Roman" panose="02020603050405020304" pitchFamily="18" charset="0"/>
                <a:cs typeface="Times New Roman" panose="02020603050405020304" pitchFamily="18" charset="0"/>
              </a:rPr>
              <a:t>của</a:t>
            </a:r>
            <a:r>
              <a:rPr lang="en-US" sz="4000" b="1" dirty="0">
                <a:solidFill>
                  <a:srgbClr val="0070C0"/>
                </a:solidFill>
                <a:latin typeface="Times New Roman" panose="02020603050405020304" pitchFamily="18" charset="0"/>
                <a:cs typeface="Times New Roman" panose="02020603050405020304" pitchFamily="18" charset="0"/>
              </a:rPr>
              <a:t> </a:t>
            </a:r>
            <a:r>
              <a:rPr lang="en-US" sz="4000" b="1" dirty="0" err="1">
                <a:solidFill>
                  <a:srgbClr val="0070C0"/>
                </a:solidFill>
                <a:latin typeface="Times New Roman" panose="02020603050405020304" pitchFamily="18" charset="0"/>
                <a:cs typeface="Times New Roman" panose="02020603050405020304" pitchFamily="18" charset="0"/>
              </a:rPr>
              <a:t>thanh</a:t>
            </a:r>
            <a:r>
              <a:rPr lang="en-US" sz="4000" b="1" dirty="0">
                <a:solidFill>
                  <a:srgbClr val="0070C0"/>
                </a:solidFill>
                <a:latin typeface="Times New Roman" panose="02020603050405020304" pitchFamily="18" charset="0"/>
                <a:cs typeface="Times New Roman" panose="02020603050405020304" pitchFamily="18" charset="0"/>
              </a:rPr>
              <a:t> </a:t>
            </a:r>
            <a:r>
              <a:rPr lang="en-US" sz="4000" b="1" dirty="0" err="1">
                <a:solidFill>
                  <a:srgbClr val="0070C0"/>
                </a:solidFill>
                <a:latin typeface="Times New Roman" panose="02020603050405020304" pitchFamily="18" charset="0"/>
                <a:cs typeface="Times New Roman" panose="02020603050405020304" pitchFamily="18" charset="0"/>
              </a:rPr>
              <a:t>nam</a:t>
            </a:r>
            <a:r>
              <a:rPr lang="en-US" sz="4000" b="1" dirty="0">
                <a:solidFill>
                  <a:srgbClr val="0070C0"/>
                </a:solidFill>
                <a:latin typeface="Times New Roman" panose="02020603050405020304" pitchFamily="18" charset="0"/>
                <a:cs typeface="Times New Roman" panose="02020603050405020304" pitchFamily="18" charset="0"/>
              </a:rPr>
              <a:t> </a:t>
            </a:r>
            <a:r>
              <a:rPr lang="en-US" sz="4000" b="1" dirty="0" err="1">
                <a:solidFill>
                  <a:srgbClr val="0070C0"/>
                </a:solidFill>
                <a:latin typeface="Times New Roman" panose="02020603050405020304" pitchFamily="18" charset="0"/>
                <a:cs typeface="Times New Roman" panose="02020603050405020304" pitchFamily="18" charset="0"/>
              </a:rPr>
              <a:t>châm</a:t>
            </a:r>
            <a:r>
              <a:rPr lang="en-US" sz="4000" b="1" dirty="0">
                <a:solidFill>
                  <a:srgbClr val="0070C0"/>
                </a:solidFill>
                <a:latin typeface="Times New Roman" panose="02020603050405020304" pitchFamily="18" charset="0"/>
                <a:cs typeface="Times New Roman" panose="02020603050405020304" pitchFamily="18" charset="0"/>
              </a:rPr>
              <a:t>. </a:t>
            </a:r>
            <a:endParaRPr lang="en-US" sz="4000" dirty="0">
              <a:solidFill>
                <a:srgbClr val="0070C0"/>
              </a:solidFill>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7AC9FFD3-8888-9E40-A424-4392EB5498B6}"/>
              </a:ext>
            </a:extLst>
          </p:cNvPr>
          <p:cNvPicPr>
            <a:picLocks noChangeAspect="1"/>
          </p:cNvPicPr>
          <p:nvPr/>
        </p:nvPicPr>
        <p:blipFill>
          <a:blip r:embed="rId2"/>
          <a:stretch>
            <a:fillRect/>
          </a:stretch>
        </p:blipFill>
        <p:spPr>
          <a:xfrm>
            <a:off x="7464257" y="1356177"/>
            <a:ext cx="3749173" cy="4313807"/>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578439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trips(down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dissolv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fade">
                                      <p:cBhvr>
                                        <p:cTn id="17" dur="1000"/>
                                        <p:tgtEl>
                                          <p:spTgt spid="4">
                                            <p:txEl>
                                              <p:pRg st="0" end="0"/>
                                            </p:txEl>
                                          </p:spTgt>
                                        </p:tgtEl>
                                      </p:cBhvr>
                                    </p:animEffect>
                                    <p:anim calcmode="lin" valueType="num">
                                      <p:cBhvr>
                                        <p:cTn id="1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par>
                          <p:cTn id="20" fill="hold">
                            <p:stCondLst>
                              <p:cond delay="1000"/>
                            </p:stCondLst>
                            <p:childTnLst>
                              <p:par>
                                <p:cTn id="21" presetID="42" presetClass="entr" presetSubtype="0" fill="hold" nodeType="afterEffect">
                                  <p:stCondLst>
                                    <p:cond delay="0"/>
                                  </p:stCondLst>
                                  <p:childTnLst>
                                    <p:set>
                                      <p:cBhvr>
                                        <p:cTn id="22" dur="1" fill="hold">
                                          <p:stCondLst>
                                            <p:cond delay="0"/>
                                          </p:stCondLst>
                                        </p:cTn>
                                        <p:tgtEl>
                                          <p:spTgt spid="4">
                                            <p:txEl>
                                              <p:pRg st="2" end="2"/>
                                            </p:txEl>
                                          </p:spTgt>
                                        </p:tgtEl>
                                        <p:attrNameLst>
                                          <p:attrName>style.visibility</p:attrName>
                                        </p:attrNameLst>
                                      </p:cBhvr>
                                      <p:to>
                                        <p:strVal val="visible"/>
                                      </p:to>
                                    </p:set>
                                    <p:animEffect transition="in" filter="fade">
                                      <p:cBhvr>
                                        <p:cTn id="23" dur="1000"/>
                                        <p:tgtEl>
                                          <p:spTgt spid="4">
                                            <p:txEl>
                                              <p:pRg st="2" end="2"/>
                                            </p:txEl>
                                          </p:spTgt>
                                        </p:tgtEl>
                                      </p:cBhvr>
                                    </p:animEffect>
                                    <p:anim calcmode="lin" valueType="num">
                                      <p:cBhvr>
                                        <p:cTn id="24"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5"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465B915-F122-374F-8960-83E8FBAD1857}"/>
              </a:ext>
            </a:extLst>
          </p:cNvPr>
          <p:cNvSpPr>
            <a:spLocks noGrp="1"/>
          </p:cNvSpPr>
          <p:nvPr>
            <p:ph type="title"/>
          </p:nvPr>
        </p:nvSpPr>
        <p:spPr>
          <a:xfrm>
            <a:off x="0" y="0"/>
            <a:ext cx="10515600" cy="862096"/>
          </a:xfrm>
        </p:spPr>
        <p:txBody>
          <a:bodyPr>
            <a:normAutofit/>
          </a:bodyPr>
          <a:lstStyle/>
          <a:p>
            <a:r>
              <a:rPr lang="en-US" sz="4000" b="1" dirty="0">
                <a:solidFill>
                  <a:srgbClr val="0070C0"/>
                </a:solidFill>
                <a:latin typeface="Times New Roman" panose="02020603050405020304" pitchFamily="18" charset="0"/>
                <a:cs typeface="Times New Roman" panose="02020603050405020304" pitchFamily="18" charset="0"/>
              </a:rPr>
              <a:t>I. </a:t>
            </a:r>
            <a:r>
              <a:rPr lang="en-US" sz="4000" b="1" dirty="0" err="1">
                <a:solidFill>
                  <a:srgbClr val="0070C0"/>
                </a:solidFill>
                <a:latin typeface="Times New Roman" panose="02020603050405020304" pitchFamily="18" charset="0"/>
                <a:cs typeface="Times New Roman" panose="02020603050405020304" pitchFamily="18" charset="0"/>
              </a:rPr>
              <a:t>Sự</a:t>
            </a:r>
            <a:r>
              <a:rPr lang="en-US" sz="4000" b="1" dirty="0">
                <a:solidFill>
                  <a:srgbClr val="0070C0"/>
                </a:solidFill>
                <a:latin typeface="Times New Roman" panose="02020603050405020304" pitchFamily="18" charset="0"/>
                <a:cs typeface="Times New Roman" panose="02020603050405020304" pitchFamily="18" charset="0"/>
              </a:rPr>
              <a:t> </a:t>
            </a:r>
            <a:r>
              <a:rPr lang="en-US" sz="4000" b="1" dirty="0" err="1">
                <a:solidFill>
                  <a:srgbClr val="0070C0"/>
                </a:solidFill>
                <a:latin typeface="Times New Roman" panose="02020603050405020304" pitchFamily="18" charset="0"/>
                <a:cs typeface="Times New Roman" panose="02020603050405020304" pitchFamily="18" charset="0"/>
              </a:rPr>
              <a:t>định</a:t>
            </a:r>
            <a:r>
              <a:rPr lang="en-US" sz="4000" b="1" dirty="0">
                <a:solidFill>
                  <a:srgbClr val="0070C0"/>
                </a:solidFill>
                <a:latin typeface="Times New Roman" panose="02020603050405020304" pitchFamily="18" charset="0"/>
                <a:cs typeface="Times New Roman" panose="02020603050405020304" pitchFamily="18" charset="0"/>
              </a:rPr>
              <a:t> </a:t>
            </a:r>
            <a:r>
              <a:rPr lang="en-US" sz="4000" b="1" dirty="0" err="1">
                <a:solidFill>
                  <a:srgbClr val="0070C0"/>
                </a:solidFill>
                <a:latin typeface="Times New Roman" panose="02020603050405020304" pitchFamily="18" charset="0"/>
                <a:cs typeface="Times New Roman" panose="02020603050405020304" pitchFamily="18" charset="0"/>
              </a:rPr>
              <a:t>hướng</a:t>
            </a:r>
            <a:r>
              <a:rPr lang="en-US" sz="4000" b="1" dirty="0">
                <a:solidFill>
                  <a:srgbClr val="0070C0"/>
                </a:solidFill>
                <a:latin typeface="Times New Roman" panose="02020603050405020304" pitchFamily="18" charset="0"/>
                <a:cs typeface="Times New Roman" panose="02020603050405020304" pitchFamily="18" charset="0"/>
              </a:rPr>
              <a:t> </a:t>
            </a:r>
            <a:r>
              <a:rPr lang="en-US" sz="4000" b="1" dirty="0" err="1">
                <a:solidFill>
                  <a:srgbClr val="0070C0"/>
                </a:solidFill>
                <a:latin typeface="Times New Roman" panose="02020603050405020304" pitchFamily="18" charset="0"/>
                <a:cs typeface="Times New Roman" panose="02020603050405020304" pitchFamily="18" charset="0"/>
              </a:rPr>
              <a:t>của</a:t>
            </a:r>
            <a:r>
              <a:rPr lang="en-US" sz="4000" b="1" dirty="0">
                <a:solidFill>
                  <a:srgbClr val="0070C0"/>
                </a:solidFill>
                <a:latin typeface="Times New Roman" panose="02020603050405020304" pitchFamily="18" charset="0"/>
                <a:cs typeface="Times New Roman" panose="02020603050405020304" pitchFamily="18" charset="0"/>
              </a:rPr>
              <a:t> </a:t>
            </a:r>
            <a:r>
              <a:rPr lang="en-US" sz="4000" b="1" dirty="0" err="1">
                <a:solidFill>
                  <a:srgbClr val="0070C0"/>
                </a:solidFill>
                <a:latin typeface="Times New Roman" panose="02020603050405020304" pitchFamily="18" charset="0"/>
                <a:cs typeface="Times New Roman" panose="02020603050405020304" pitchFamily="18" charset="0"/>
              </a:rPr>
              <a:t>thanh</a:t>
            </a:r>
            <a:r>
              <a:rPr lang="en-US" sz="4000" b="1" dirty="0">
                <a:solidFill>
                  <a:srgbClr val="0070C0"/>
                </a:solidFill>
                <a:latin typeface="Times New Roman" panose="02020603050405020304" pitchFamily="18" charset="0"/>
                <a:cs typeface="Times New Roman" panose="02020603050405020304" pitchFamily="18" charset="0"/>
              </a:rPr>
              <a:t> </a:t>
            </a:r>
            <a:r>
              <a:rPr lang="en-US" sz="4000" b="1" dirty="0" err="1">
                <a:solidFill>
                  <a:srgbClr val="0070C0"/>
                </a:solidFill>
                <a:latin typeface="Times New Roman" panose="02020603050405020304" pitchFamily="18" charset="0"/>
                <a:cs typeface="Times New Roman" panose="02020603050405020304" pitchFamily="18" charset="0"/>
              </a:rPr>
              <a:t>nam</a:t>
            </a:r>
            <a:r>
              <a:rPr lang="en-US" sz="4000" b="1" dirty="0">
                <a:solidFill>
                  <a:srgbClr val="0070C0"/>
                </a:solidFill>
                <a:latin typeface="Times New Roman" panose="02020603050405020304" pitchFamily="18" charset="0"/>
                <a:cs typeface="Times New Roman" panose="02020603050405020304" pitchFamily="18" charset="0"/>
              </a:rPr>
              <a:t> </a:t>
            </a:r>
            <a:r>
              <a:rPr lang="en-US" sz="4000" b="1" dirty="0" err="1">
                <a:solidFill>
                  <a:srgbClr val="0070C0"/>
                </a:solidFill>
                <a:latin typeface="Times New Roman" panose="02020603050405020304" pitchFamily="18" charset="0"/>
                <a:cs typeface="Times New Roman" panose="02020603050405020304" pitchFamily="18" charset="0"/>
              </a:rPr>
              <a:t>châm</a:t>
            </a:r>
            <a:r>
              <a:rPr lang="en-US" sz="4000" b="1" dirty="0">
                <a:solidFill>
                  <a:srgbClr val="0070C0"/>
                </a:solidFill>
                <a:latin typeface="Times New Roman" panose="02020603050405020304" pitchFamily="18" charset="0"/>
                <a:cs typeface="Times New Roman" panose="02020603050405020304" pitchFamily="18" charset="0"/>
              </a:rPr>
              <a:t>. </a:t>
            </a:r>
            <a:endParaRPr lang="en-US" sz="4000" dirty="0">
              <a:solidFill>
                <a:srgbClr val="0070C0"/>
              </a:solidFill>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5B8470C5-93C6-F245-8619-F4361E1565D9}"/>
              </a:ext>
            </a:extLst>
          </p:cNvPr>
          <p:cNvPicPr>
            <a:picLocks noChangeAspect="1"/>
          </p:cNvPicPr>
          <p:nvPr/>
        </p:nvPicPr>
        <p:blipFill>
          <a:blip r:embed="rId2"/>
          <a:stretch>
            <a:fillRect/>
          </a:stretch>
        </p:blipFill>
        <p:spPr>
          <a:xfrm>
            <a:off x="4563978" y="2078454"/>
            <a:ext cx="2760246" cy="276024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6" name="Picture 5">
            <a:extLst>
              <a:ext uri="{FF2B5EF4-FFF2-40B4-BE49-F238E27FC236}">
                <a16:creationId xmlns:a16="http://schemas.microsoft.com/office/drawing/2014/main" id="{AFED396D-12C1-E644-8521-E15EC69C662A}"/>
              </a:ext>
            </a:extLst>
          </p:cNvPr>
          <p:cNvPicPr>
            <a:picLocks noChangeAspect="1"/>
          </p:cNvPicPr>
          <p:nvPr/>
        </p:nvPicPr>
        <p:blipFill>
          <a:blip r:embed="rId3"/>
          <a:stretch>
            <a:fillRect/>
          </a:stretch>
        </p:blipFill>
        <p:spPr>
          <a:xfrm>
            <a:off x="770020" y="1682427"/>
            <a:ext cx="3267577" cy="315627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7" name="Picture 6">
            <a:extLst>
              <a:ext uri="{FF2B5EF4-FFF2-40B4-BE49-F238E27FC236}">
                <a16:creationId xmlns:a16="http://schemas.microsoft.com/office/drawing/2014/main" id="{34769359-5DDA-4E43-AB3E-3B03D5A849AB}"/>
              </a:ext>
            </a:extLst>
          </p:cNvPr>
          <p:cNvPicPr>
            <a:picLocks noChangeAspect="1"/>
          </p:cNvPicPr>
          <p:nvPr/>
        </p:nvPicPr>
        <p:blipFill>
          <a:blip r:embed="rId4"/>
          <a:stretch>
            <a:fillRect/>
          </a:stretch>
        </p:blipFill>
        <p:spPr>
          <a:xfrm>
            <a:off x="7871239" y="2476500"/>
            <a:ext cx="4029997" cy="219175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Rectangle 7">
            <a:extLst>
              <a:ext uri="{FF2B5EF4-FFF2-40B4-BE49-F238E27FC236}">
                <a16:creationId xmlns:a16="http://schemas.microsoft.com/office/drawing/2014/main" id="{90248C77-79B4-734B-B051-F1D6ADF5384B}"/>
              </a:ext>
            </a:extLst>
          </p:cNvPr>
          <p:cNvSpPr/>
          <p:nvPr/>
        </p:nvSpPr>
        <p:spPr>
          <a:xfrm>
            <a:off x="2198645" y="5393851"/>
            <a:ext cx="7490912" cy="661207"/>
          </a:xfrm>
          <a:prstGeom prst="rect">
            <a:avLst/>
          </a:prstGeom>
        </p:spPr>
        <p:txBody>
          <a:bodyPr wrap="square">
            <a:spAutoFit/>
          </a:bodyPr>
          <a:lstStyle/>
          <a:p>
            <a:pPr algn="ctr">
              <a:lnSpc>
                <a:spcPct val="150000"/>
              </a:lnSpc>
              <a:spcAft>
                <a:spcPts val="0"/>
              </a:spcAft>
            </a:pPr>
            <a:r>
              <a:rPr lang="en-US" sz="2800" b="1" dirty="0">
                <a:latin typeface="Times New Roman" panose="02020603050405020304" pitchFamily="18" charset="0"/>
                <a:ea typeface="Calibri" panose="020F0502020204030204" pitchFamily="34" charset="0"/>
                <a:cs typeface="Times New Roman" panose="02020603050405020304" pitchFamily="18" charset="0"/>
              </a:rPr>
              <a:t>MỘT SỐ LOẠI NAM CHÂM THƯỜNG GẶP</a:t>
            </a:r>
            <a:endParaRPr lang="en-US" sz="2800" b="1" dirty="0">
              <a:latin typeface="Times New Roman" panose="02020603050405020304" pitchFamily="18" charset="0"/>
              <a:cs typeface="Times New Roman" panose="02020603050405020304" pitchFamily="18" charset="0"/>
            </a:endParaRPr>
          </a:p>
        </p:txBody>
      </p:sp>
      <p:sp>
        <p:nvSpPr>
          <p:cNvPr id="9" name="Cloud Callout 8">
            <a:extLst>
              <a:ext uri="{FF2B5EF4-FFF2-40B4-BE49-F238E27FC236}">
                <a16:creationId xmlns:a16="http://schemas.microsoft.com/office/drawing/2014/main" id="{A7D2F36D-1782-4A4C-B5C3-E5442634A013}"/>
              </a:ext>
            </a:extLst>
          </p:cNvPr>
          <p:cNvSpPr/>
          <p:nvPr/>
        </p:nvSpPr>
        <p:spPr>
          <a:xfrm>
            <a:off x="2403808" y="1034716"/>
            <a:ext cx="6247523" cy="3803984"/>
          </a:xfrm>
          <a:prstGeom prst="cloudCallout">
            <a:avLst>
              <a:gd name="adj1" fmla="val -45869"/>
              <a:gd name="adj2" fmla="val 6376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latin typeface="Times New Roman" panose="02020603050405020304" pitchFamily="18" charset="0"/>
                <a:cs typeface="Times New Roman" panose="02020603050405020304" pitchFamily="18" charset="0"/>
              </a:rPr>
              <a:t>Lấy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ví</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dụ</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nam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châm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mà</a:t>
            </a:r>
            <a:r>
              <a:rPr lang="en-US" sz="2800" dirty="0">
                <a:latin typeface="Times New Roman" panose="02020603050405020304" pitchFamily="18" charset="0"/>
                <a:cs typeface="Times New Roman" panose="02020603050405020304" pitchFamily="18" charset="0"/>
              </a:rPr>
              <a:t> con </a:t>
            </a:r>
            <a:r>
              <a:rPr lang="en-US" sz="2800" dirty="0" err="1">
                <a:latin typeface="Times New Roman" panose="02020603050405020304" pitchFamily="18" charset="0"/>
                <a:cs typeface="Times New Roman" panose="02020603050405020304" pitchFamily="18" charset="0"/>
              </a:rPr>
              <a:t>thường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dùng</a:t>
            </a:r>
            <a:r>
              <a:rPr lang="en-US" sz="2800" dirty="0">
                <a:effectLst/>
                <a:latin typeface="Times New Roman" panose="02020603050405020304" pitchFamily="18" charset="0"/>
                <a:cs typeface="Times New Roman" panose="02020603050405020304" pitchFamily="18" charset="0"/>
              </a:rPr>
              <a:t> </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12314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trips(down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checkerboard(across)">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checkerboard(across)">
                                      <p:cBhvr>
                                        <p:cTn id="17" dur="500"/>
                                        <p:tgtEl>
                                          <p:spTgt spid="6"/>
                                        </p:tgtEl>
                                      </p:cBhvr>
                                    </p:animEffect>
                                  </p:childTnLst>
                                </p:cTn>
                              </p:par>
                              <p:par>
                                <p:cTn id="18" presetID="5" presetClass="entr" presetSubtype="10" fill="hold" nodeType="with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checkerboard(across)">
                                      <p:cBhvr>
                                        <p:cTn id="20" dur="500"/>
                                        <p:tgtEl>
                                          <p:spTgt spid="5"/>
                                        </p:tgtEl>
                                      </p:cBhvr>
                                    </p:animEffect>
                                  </p:childTnLst>
                                </p:cTn>
                              </p:par>
                              <p:par>
                                <p:cTn id="21" presetID="5" presetClass="entr" presetSubtype="10" fill="hold"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checkerboard(across)">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5" presetClass="exit" presetSubtype="10" fill="hold" nodeType="clickEffect">
                                  <p:stCondLst>
                                    <p:cond delay="0"/>
                                  </p:stCondLst>
                                  <p:childTnLst>
                                    <p:animEffect transition="out" filter="checkerboard(across)">
                                      <p:cBhvr>
                                        <p:cTn id="27" dur="500"/>
                                        <p:tgtEl>
                                          <p:spTgt spid="5"/>
                                        </p:tgtEl>
                                      </p:cBhvr>
                                    </p:animEffect>
                                    <p:set>
                                      <p:cBhvr>
                                        <p:cTn id="28" dur="1" fill="hold">
                                          <p:stCondLst>
                                            <p:cond delay="499"/>
                                          </p:stCondLst>
                                        </p:cTn>
                                        <p:tgtEl>
                                          <p:spTgt spid="5"/>
                                        </p:tgtEl>
                                        <p:attrNameLst>
                                          <p:attrName>style.visibility</p:attrName>
                                        </p:attrNameLst>
                                      </p:cBhvr>
                                      <p:to>
                                        <p:strVal val="hidden"/>
                                      </p:to>
                                    </p:set>
                                  </p:childTnLst>
                                </p:cTn>
                              </p:par>
                              <p:par>
                                <p:cTn id="29" presetID="5" presetClass="exit" presetSubtype="10" fill="hold" nodeType="withEffect">
                                  <p:stCondLst>
                                    <p:cond delay="0"/>
                                  </p:stCondLst>
                                  <p:childTnLst>
                                    <p:animEffect transition="out" filter="checkerboard(across)">
                                      <p:cBhvr>
                                        <p:cTn id="30" dur="500"/>
                                        <p:tgtEl>
                                          <p:spTgt spid="6"/>
                                        </p:tgtEl>
                                      </p:cBhvr>
                                    </p:animEffect>
                                    <p:set>
                                      <p:cBhvr>
                                        <p:cTn id="31" dur="1" fill="hold">
                                          <p:stCondLst>
                                            <p:cond delay="499"/>
                                          </p:stCondLst>
                                        </p:cTn>
                                        <p:tgtEl>
                                          <p:spTgt spid="6"/>
                                        </p:tgtEl>
                                        <p:attrNameLst>
                                          <p:attrName>style.visibility</p:attrName>
                                        </p:attrNameLst>
                                      </p:cBhvr>
                                      <p:to>
                                        <p:strVal val="hidden"/>
                                      </p:to>
                                    </p:set>
                                  </p:childTnLst>
                                </p:cTn>
                              </p:par>
                              <p:par>
                                <p:cTn id="32" presetID="5" presetClass="exit" presetSubtype="10" fill="hold" nodeType="withEffect">
                                  <p:stCondLst>
                                    <p:cond delay="0"/>
                                  </p:stCondLst>
                                  <p:childTnLst>
                                    <p:animEffect transition="out" filter="checkerboard(across)">
                                      <p:cBhvr>
                                        <p:cTn id="33" dur="500"/>
                                        <p:tgtEl>
                                          <p:spTgt spid="7"/>
                                        </p:tgtEl>
                                      </p:cBhvr>
                                    </p:animEffect>
                                    <p:set>
                                      <p:cBhvr>
                                        <p:cTn id="34" dur="1" fill="hold">
                                          <p:stCondLst>
                                            <p:cond delay="499"/>
                                          </p:stCondLst>
                                        </p:cTn>
                                        <p:tgtEl>
                                          <p:spTgt spid="7"/>
                                        </p:tgtEl>
                                        <p:attrNameLst>
                                          <p:attrName>style.visibility</p:attrName>
                                        </p:attrNameLst>
                                      </p:cBhvr>
                                      <p:to>
                                        <p:strVal val="hidden"/>
                                      </p:to>
                                    </p:set>
                                  </p:childTnLst>
                                </p:cTn>
                              </p:par>
                              <p:par>
                                <p:cTn id="35" presetID="5" presetClass="exit" presetSubtype="10" fill="hold" grpId="1" nodeType="withEffect">
                                  <p:stCondLst>
                                    <p:cond delay="0"/>
                                  </p:stCondLst>
                                  <p:childTnLst>
                                    <p:animEffect transition="out" filter="checkerboard(across)">
                                      <p:cBhvr>
                                        <p:cTn id="36" dur="500"/>
                                        <p:tgtEl>
                                          <p:spTgt spid="8"/>
                                        </p:tgtEl>
                                      </p:cBhvr>
                                    </p:animEffect>
                                    <p:set>
                                      <p:cBhvr>
                                        <p:cTn id="37" dur="1" fill="hold">
                                          <p:stCondLst>
                                            <p:cond delay="499"/>
                                          </p:stCondLst>
                                        </p:cTn>
                                        <p:tgtEl>
                                          <p:spTgt spid="8"/>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15" presetClass="entr" presetSubtype="0"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 calcmode="lin" valueType="num">
                                      <p:cBhvr>
                                        <p:cTn id="42" dur="1000" fill="hold"/>
                                        <p:tgtEl>
                                          <p:spTgt spid="9"/>
                                        </p:tgtEl>
                                        <p:attrNameLst>
                                          <p:attrName>ppt_w</p:attrName>
                                        </p:attrNameLst>
                                      </p:cBhvr>
                                      <p:tavLst>
                                        <p:tav tm="0">
                                          <p:val>
                                            <p:fltVal val="0"/>
                                          </p:val>
                                        </p:tav>
                                        <p:tav tm="100000">
                                          <p:val>
                                            <p:strVal val="#ppt_w"/>
                                          </p:val>
                                        </p:tav>
                                      </p:tavLst>
                                    </p:anim>
                                    <p:anim calcmode="lin" valueType="num">
                                      <p:cBhvr>
                                        <p:cTn id="43" dur="1000" fill="hold"/>
                                        <p:tgtEl>
                                          <p:spTgt spid="9"/>
                                        </p:tgtEl>
                                        <p:attrNameLst>
                                          <p:attrName>ppt_h</p:attrName>
                                        </p:attrNameLst>
                                      </p:cBhvr>
                                      <p:tavLst>
                                        <p:tav tm="0">
                                          <p:val>
                                            <p:fltVal val="0"/>
                                          </p:val>
                                        </p:tav>
                                        <p:tav tm="100000">
                                          <p:val>
                                            <p:strVal val="#ppt_h"/>
                                          </p:val>
                                        </p:tav>
                                      </p:tavLst>
                                    </p:anim>
                                    <p:anim calcmode="lin" valueType="num">
                                      <p:cBhvr>
                                        <p:cTn id="44" dur="1000" fill="hold"/>
                                        <p:tgtEl>
                                          <p:spTgt spid="9"/>
                                        </p:tgtEl>
                                        <p:attrNameLst>
                                          <p:attrName>ppt_x</p:attrName>
                                        </p:attrNameLst>
                                      </p:cBhvr>
                                      <p:tavLst>
                                        <p:tav tm="0" fmla="#ppt_x+(cos(-2*pi*(1-$))*-#ppt_x-sin(-2*pi*(1-$))*(1-#ppt_y))*(1-$)">
                                          <p:val>
                                            <p:fltVal val="0"/>
                                          </p:val>
                                        </p:tav>
                                        <p:tav tm="100000">
                                          <p:val>
                                            <p:fltVal val="1"/>
                                          </p:val>
                                        </p:tav>
                                      </p:tavLst>
                                    </p:anim>
                                    <p:anim calcmode="lin" valueType="num">
                                      <p:cBhvr>
                                        <p:cTn id="45" dur="1000" fill="hold"/>
                                        <p:tgtEl>
                                          <p:spTgt spid="9"/>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P spid="8" grpId="1"/>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3F4B194E-9469-A445-A6BE-F7FB566C0D3A}"/>
              </a:ext>
            </a:extLst>
          </p:cNvPr>
          <p:cNvSpPr>
            <a:spLocks noGrp="1"/>
          </p:cNvSpPr>
          <p:nvPr>
            <p:ph type="title"/>
          </p:nvPr>
        </p:nvSpPr>
        <p:spPr>
          <a:xfrm>
            <a:off x="0" y="0"/>
            <a:ext cx="10515600" cy="862096"/>
          </a:xfrm>
        </p:spPr>
        <p:txBody>
          <a:bodyPr>
            <a:normAutofit/>
          </a:bodyPr>
          <a:lstStyle/>
          <a:p>
            <a:r>
              <a:rPr lang="en-US" sz="4000" b="1" dirty="0">
                <a:solidFill>
                  <a:srgbClr val="0070C0"/>
                </a:solidFill>
                <a:latin typeface="Times New Roman" panose="02020603050405020304" pitchFamily="18" charset="0"/>
                <a:cs typeface="Times New Roman" panose="02020603050405020304" pitchFamily="18" charset="0"/>
              </a:rPr>
              <a:t>I. </a:t>
            </a:r>
            <a:r>
              <a:rPr lang="en-US" sz="4000" b="1" dirty="0" err="1">
                <a:solidFill>
                  <a:srgbClr val="0070C0"/>
                </a:solidFill>
                <a:latin typeface="Times New Roman" panose="02020603050405020304" pitchFamily="18" charset="0"/>
                <a:cs typeface="Times New Roman" panose="02020603050405020304" pitchFamily="18" charset="0"/>
              </a:rPr>
              <a:t>Sự</a:t>
            </a:r>
            <a:r>
              <a:rPr lang="en-US" sz="4000" b="1" dirty="0">
                <a:solidFill>
                  <a:srgbClr val="0070C0"/>
                </a:solidFill>
                <a:latin typeface="Times New Roman" panose="02020603050405020304" pitchFamily="18" charset="0"/>
                <a:cs typeface="Times New Roman" panose="02020603050405020304" pitchFamily="18" charset="0"/>
              </a:rPr>
              <a:t> </a:t>
            </a:r>
            <a:r>
              <a:rPr lang="en-US" sz="4000" b="1" dirty="0" err="1">
                <a:solidFill>
                  <a:srgbClr val="0070C0"/>
                </a:solidFill>
                <a:latin typeface="Times New Roman" panose="02020603050405020304" pitchFamily="18" charset="0"/>
                <a:cs typeface="Times New Roman" panose="02020603050405020304" pitchFamily="18" charset="0"/>
              </a:rPr>
              <a:t>định</a:t>
            </a:r>
            <a:r>
              <a:rPr lang="en-US" sz="4000" b="1" dirty="0">
                <a:solidFill>
                  <a:srgbClr val="0070C0"/>
                </a:solidFill>
                <a:latin typeface="Times New Roman" panose="02020603050405020304" pitchFamily="18" charset="0"/>
                <a:cs typeface="Times New Roman" panose="02020603050405020304" pitchFamily="18" charset="0"/>
              </a:rPr>
              <a:t> </a:t>
            </a:r>
            <a:r>
              <a:rPr lang="en-US" sz="4000" b="1" dirty="0" err="1">
                <a:solidFill>
                  <a:srgbClr val="0070C0"/>
                </a:solidFill>
                <a:latin typeface="Times New Roman" panose="02020603050405020304" pitchFamily="18" charset="0"/>
                <a:cs typeface="Times New Roman" panose="02020603050405020304" pitchFamily="18" charset="0"/>
              </a:rPr>
              <a:t>hướng</a:t>
            </a:r>
            <a:r>
              <a:rPr lang="en-US" sz="4000" b="1" dirty="0">
                <a:solidFill>
                  <a:srgbClr val="0070C0"/>
                </a:solidFill>
                <a:latin typeface="Times New Roman" panose="02020603050405020304" pitchFamily="18" charset="0"/>
                <a:cs typeface="Times New Roman" panose="02020603050405020304" pitchFamily="18" charset="0"/>
              </a:rPr>
              <a:t> </a:t>
            </a:r>
            <a:r>
              <a:rPr lang="en-US" sz="4000" b="1" dirty="0" err="1">
                <a:solidFill>
                  <a:srgbClr val="0070C0"/>
                </a:solidFill>
                <a:latin typeface="Times New Roman" panose="02020603050405020304" pitchFamily="18" charset="0"/>
                <a:cs typeface="Times New Roman" panose="02020603050405020304" pitchFamily="18" charset="0"/>
              </a:rPr>
              <a:t>của</a:t>
            </a:r>
            <a:r>
              <a:rPr lang="en-US" sz="4000" b="1" dirty="0">
                <a:solidFill>
                  <a:srgbClr val="0070C0"/>
                </a:solidFill>
                <a:latin typeface="Times New Roman" panose="02020603050405020304" pitchFamily="18" charset="0"/>
                <a:cs typeface="Times New Roman" panose="02020603050405020304" pitchFamily="18" charset="0"/>
              </a:rPr>
              <a:t> </a:t>
            </a:r>
            <a:r>
              <a:rPr lang="en-US" sz="4000" b="1" dirty="0" err="1">
                <a:solidFill>
                  <a:srgbClr val="0070C0"/>
                </a:solidFill>
                <a:latin typeface="Times New Roman" panose="02020603050405020304" pitchFamily="18" charset="0"/>
                <a:cs typeface="Times New Roman" panose="02020603050405020304" pitchFamily="18" charset="0"/>
              </a:rPr>
              <a:t>thanh</a:t>
            </a:r>
            <a:r>
              <a:rPr lang="en-US" sz="4000" b="1" dirty="0">
                <a:solidFill>
                  <a:srgbClr val="0070C0"/>
                </a:solidFill>
                <a:latin typeface="Times New Roman" panose="02020603050405020304" pitchFamily="18" charset="0"/>
                <a:cs typeface="Times New Roman" panose="02020603050405020304" pitchFamily="18" charset="0"/>
              </a:rPr>
              <a:t> </a:t>
            </a:r>
            <a:r>
              <a:rPr lang="en-US" sz="4000" b="1" dirty="0" err="1">
                <a:solidFill>
                  <a:srgbClr val="0070C0"/>
                </a:solidFill>
                <a:latin typeface="Times New Roman" panose="02020603050405020304" pitchFamily="18" charset="0"/>
                <a:cs typeface="Times New Roman" panose="02020603050405020304" pitchFamily="18" charset="0"/>
              </a:rPr>
              <a:t>nam</a:t>
            </a:r>
            <a:r>
              <a:rPr lang="en-US" sz="4000" b="1" dirty="0">
                <a:solidFill>
                  <a:srgbClr val="0070C0"/>
                </a:solidFill>
                <a:latin typeface="Times New Roman" panose="02020603050405020304" pitchFamily="18" charset="0"/>
                <a:cs typeface="Times New Roman" panose="02020603050405020304" pitchFamily="18" charset="0"/>
              </a:rPr>
              <a:t> </a:t>
            </a:r>
            <a:r>
              <a:rPr lang="en-US" sz="4000" b="1" dirty="0" err="1">
                <a:solidFill>
                  <a:srgbClr val="0070C0"/>
                </a:solidFill>
                <a:latin typeface="Times New Roman" panose="02020603050405020304" pitchFamily="18" charset="0"/>
                <a:cs typeface="Times New Roman" panose="02020603050405020304" pitchFamily="18" charset="0"/>
              </a:rPr>
              <a:t>châm</a:t>
            </a:r>
            <a:r>
              <a:rPr lang="en-US" sz="4000" b="1" dirty="0">
                <a:solidFill>
                  <a:srgbClr val="0070C0"/>
                </a:solidFill>
                <a:latin typeface="Times New Roman" panose="02020603050405020304" pitchFamily="18" charset="0"/>
                <a:cs typeface="Times New Roman" panose="02020603050405020304" pitchFamily="18" charset="0"/>
              </a:rPr>
              <a:t>. </a:t>
            </a:r>
            <a:endParaRPr lang="en-US" sz="4000" dirty="0">
              <a:solidFill>
                <a:srgbClr val="0070C0"/>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id="{8B9A2570-A629-6B45-B163-5B64830A5753}"/>
              </a:ext>
            </a:extLst>
          </p:cNvPr>
          <p:cNvSpPr/>
          <p:nvPr/>
        </p:nvSpPr>
        <p:spPr>
          <a:xfrm>
            <a:off x="0" y="1102727"/>
            <a:ext cx="6096000" cy="4934684"/>
          </a:xfrm>
          <a:prstGeom prst="rect">
            <a:avLst/>
          </a:prstGeom>
        </p:spPr>
        <p:txBody>
          <a:bodyPr>
            <a:spAutoFit/>
          </a:bodyPr>
          <a:lstStyle/>
          <a:p>
            <a:pPr algn="just">
              <a:spcBef>
                <a:spcPts val="400"/>
              </a:spcBef>
              <a:spcAft>
                <a:spcPts val="400"/>
              </a:spcAft>
            </a:pP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Đầu</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nam</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châm</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hướng</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về</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phía</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cực</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Bắc</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của</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Trái</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Đất</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được</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gọi</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là</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cực</a:t>
            </a: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từ</a:t>
            </a: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bắc</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kí</a:t>
            </a: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hiệu</a:t>
            </a: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N (North)</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Thường</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được</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tô</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màu</a:t>
            </a: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đỏ</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spcBef>
                <a:spcPts val="400"/>
              </a:spcBef>
              <a:spcAft>
                <a:spcPts val="400"/>
              </a:spcAft>
            </a:pP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Đầu</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còn</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lại</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của</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nam</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châm</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là</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cực</a:t>
            </a: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từ</a:t>
            </a: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nam</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kí</a:t>
            </a: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hiệu</a:t>
            </a: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S (South)</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Thường</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được</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tô</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màu</a:t>
            </a:r>
            <a:r>
              <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xanh</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spcBef>
                <a:spcPts val="400"/>
              </a:spcBef>
              <a:spcAft>
                <a:spcPts val="400"/>
              </a:spcAft>
            </a:pPr>
            <a:r>
              <a:rPr lang="en-US" sz="2400" dirty="0">
                <a:latin typeface="Times New Roman" panose="02020603050405020304" pitchFamily="18" charset="0"/>
                <a:ea typeface="Calibri" panose="020F0502020204030204" pitchFamily="34" charset="0"/>
                <a:cs typeface="Times New Roman" panose="02020603050405020304" pitchFamily="18" charset="0"/>
              </a:rPr>
              <a:t> </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spcBef>
                <a:spcPts val="400"/>
              </a:spcBef>
              <a:spcAft>
                <a:spcPts val="400"/>
              </a:spcAft>
            </a:pPr>
            <a:r>
              <a:rPr lang="en-US" sz="2400" dirty="0">
                <a:latin typeface="Times New Roman" panose="02020603050405020304" pitchFamily="18" charset="0"/>
                <a:ea typeface="Calibri" panose="020F0502020204030204" pitchFamily="34" charset="0"/>
                <a:cs typeface="Times New Roman" panose="02020603050405020304" pitchFamily="18" charset="0"/>
              </a:rPr>
              <a:t> </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p>
            <a:pPr>
              <a:spcBef>
                <a:spcPts val="400"/>
              </a:spcBef>
              <a:spcAft>
                <a:spcPts val="400"/>
              </a:spcAft>
            </a:pP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Khi</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khoa</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học</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công</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nghệ</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phát</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triển</a:t>
            </a:r>
            <a:r>
              <a:rPr lang="en-US" sz="2400" dirty="0">
                <a:latin typeface="Times New Roman" panose="02020603050405020304" pitchFamily="18" charset="0"/>
                <a:ea typeface="Calibri" panose="020F0502020204030204" pitchFamily="34" charset="0"/>
                <a:cs typeface="Times New Roman" panose="02020603050405020304" pitchFamily="18" charset="0"/>
              </a:rPr>
              <a:t>, con </a:t>
            </a:r>
            <a:r>
              <a:rPr lang="en-US" sz="2400" dirty="0" err="1">
                <a:latin typeface="Times New Roman" panose="02020603050405020304" pitchFamily="18" charset="0"/>
                <a:ea typeface="Calibri" panose="020F0502020204030204" pitchFamily="34" charset="0"/>
                <a:cs typeface="Times New Roman" panose="02020603050405020304" pitchFamily="18" charset="0"/>
              </a:rPr>
              <a:t>người</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đã</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nghiên</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cứu</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bản</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chất</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của</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nam</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châm</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và</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tạo</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ra</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nam</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châm</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có</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kích</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thước</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và</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hình</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dạng</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khác</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nhau</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nam</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châm</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thẳng</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nam</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châm</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chữ</a:t>
            </a:r>
            <a:r>
              <a:rPr lang="en-US" sz="2400" dirty="0">
                <a:latin typeface="Times New Roman" panose="02020603050405020304" pitchFamily="18" charset="0"/>
                <a:ea typeface="Calibri" panose="020F0502020204030204" pitchFamily="34" charset="0"/>
                <a:cs typeface="Times New Roman" panose="02020603050405020304" pitchFamily="18" charset="0"/>
              </a:rPr>
              <a:t> U, </a:t>
            </a:r>
            <a:r>
              <a:rPr lang="en-US" sz="2400" dirty="0" err="1">
                <a:latin typeface="Times New Roman" panose="02020603050405020304" pitchFamily="18" charset="0"/>
                <a:ea typeface="Calibri" panose="020F0502020204030204" pitchFamily="34" charset="0"/>
                <a:cs typeface="Times New Roman" panose="02020603050405020304" pitchFamily="18" charset="0"/>
              </a:rPr>
              <a:t>kim</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nam</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châm</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a:effectLst/>
                <a:latin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156B662E-504D-8543-9911-8AF3F7F426B5}"/>
              </a:ext>
            </a:extLst>
          </p:cNvPr>
          <p:cNvPicPr>
            <a:picLocks noChangeAspect="1"/>
          </p:cNvPicPr>
          <p:nvPr/>
        </p:nvPicPr>
        <p:blipFill>
          <a:blip r:embed="rId2"/>
          <a:stretch>
            <a:fillRect/>
          </a:stretch>
        </p:blipFill>
        <p:spPr>
          <a:xfrm>
            <a:off x="8832181" y="3784933"/>
            <a:ext cx="2760246" cy="2760246"/>
          </a:xfrm>
          <a:prstGeom prst="ellipse">
            <a:avLst/>
          </a:prstGeom>
          <a:ln>
            <a:noFill/>
          </a:ln>
          <a:effectLst>
            <a:softEdge rad="112500"/>
          </a:effectLst>
        </p:spPr>
      </p:pic>
      <p:pic>
        <p:nvPicPr>
          <p:cNvPr id="8" name="Picture 7">
            <a:extLst>
              <a:ext uri="{FF2B5EF4-FFF2-40B4-BE49-F238E27FC236}">
                <a16:creationId xmlns:a16="http://schemas.microsoft.com/office/drawing/2014/main" id="{D4572B17-392E-4E49-805C-C7CD8F682937}"/>
              </a:ext>
            </a:extLst>
          </p:cNvPr>
          <p:cNvPicPr>
            <a:picLocks noChangeAspect="1"/>
          </p:cNvPicPr>
          <p:nvPr/>
        </p:nvPicPr>
        <p:blipFill>
          <a:blip r:embed="rId3"/>
          <a:stretch>
            <a:fillRect/>
          </a:stretch>
        </p:blipFill>
        <p:spPr>
          <a:xfrm>
            <a:off x="6641430" y="862096"/>
            <a:ext cx="3267577" cy="3156273"/>
          </a:xfrm>
          <a:prstGeom prst="ellipse">
            <a:avLst/>
          </a:prstGeom>
          <a:ln>
            <a:noFill/>
          </a:ln>
          <a:effectLst>
            <a:softEdge rad="112500"/>
          </a:effectLst>
        </p:spPr>
      </p:pic>
    </p:spTree>
    <p:extLst>
      <p:ext uri="{BB962C8B-B14F-4D97-AF65-F5344CB8AC3E}">
        <p14:creationId xmlns:p14="http://schemas.microsoft.com/office/powerpoint/2010/main" val="393068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trips(downLeft)">
                                      <p:cBhvr>
                                        <p:cTn id="7" dur="500"/>
                                        <p:tgtEl>
                                          <p:spTgt spid="5"/>
                                        </p:tgtEl>
                                      </p:cBhvr>
                                    </p:animEffect>
                                  </p:childTnLst>
                                </p:cTn>
                              </p:par>
                              <p:par>
                                <p:cTn id="8" presetID="3" presetClass="entr" presetSubtype="1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linds(horizontal)">
                                      <p:cBhvr>
                                        <p:cTn id="10" dur="500"/>
                                        <p:tgtEl>
                                          <p:spTgt spid="8"/>
                                        </p:tgtEl>
                                      </p:cBhvr>
                                    </p:animEffect>
                                  </p:childTnLst>
                                </p:cTn>
                              </p:par>
                              <p:par>
                                <p:cTn id="11" presetID="3" presetClass="entr" presetSubtype="1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linds(horizontal)">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2">
                                            <p:txEl>
                                              <p:pRg st="0" end="0"/>
                                            </p:txEl>
                                          </p:spTgt>
                                        </p:tgtEl>
                                        <p:attrNameLst>
                                          <p:attrName>style.visibility</p:attrName>
                                        </p:attrNameLst>
                                      </p:cBhvr>
                                      <p:to>
                                        <p:strVal val="visible"/>
                                      </p:to>
                                    </p:set>
                                    <p:animEffect transition="in" filter="fade">
                                      <p:cBhvr>
                                        <p:cTn id="18" dur="1000"/>
                                        <p:tgtEl>
                                          <p:spTgt spid="2">
                                            <p:txEl>
                                              <p:pRg st="0" end="0"/>
                                            </p:txEl>
                                          </p:spTgt>
                                        </p:tgtEl>
                                      </p:cBhvr>
                                    </p:animEffect>
                                    <p:anim calcmode="lin" valueType="num">
                                      <p:cBhvr>
                                        <p:cTn id="19"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20" dur="1000" fill="hold"/>
                                        <p:tgtEl>
                                          <p:spTgt spid="2">
                                            <p:txEl>
                                              <p:pRg st="0" end="0"/>
                                            </p:txEl>
                                          </p:spTgt>
                                        </p:tgtEl>
                                        <p:attrNameLst>
                                          <p:attrName>ppt_y</p:attrName>
                                        </p:attrNameLst>
                                      </p:cBhvr>
                                      <p:tavLst>
                                        <p:tav tm="0">
                                          <p:val>
                                            <p:strVal val="#ppt_y+.1"/>
                                          </p:val>
                                        </p:tav>
                                        <p:tav tm="100000">
                                          <p:val>
                                            <p:strVal val="#ppt_y"/>
                                          </p:val>
                                        </p:tav>
                                      </p:tavLst>
                                    </p:anim>
                                  </p:childTnLst>
                                </p:cTn>
                              </p:par>
                              <p:par>
                                <p:cTn id="21" presetID="42" presetClass="entr" presetSubtype="0" fill="hold" nodeType="withEffect">
                                  <p:stCondLst>
                                    <p:cond delay="0"/>
                                  </p:stCondLst>
                                  <p:childTnLst>
                                    <p:set>
                                      <p:cBhvr>
                                        <p:cTn id="22" dur="1" fill="hold">
                                          <p:stCondLst>
                                            <p:cond delay="0"/>
                                          </p:stCondLst>
                                        </p:cTn>
                                        <p:tgtEl>
                                          <p:spTgt spid="2">
                                            <p:txEl>
                                              <p:pRg st="1" end="1"/>
                                            </p:txEl>
                                          </p:spTgt>
                                        </p:tgtEl>
                                        <p:attrNameLst>
                                          <p:attrName>style.visibility</p:attrName>
                                        </p:attrNameLst>
                                      </p:cBhvr>
                                      <p:to>
                                        <p:strVal val="visible"/>
                                      </p:to>
                                    </p:set>
                                    <p:animEffect transition="in" filter="fade">
                                      <p:cBhvr>
                                        <p:cTn id="23" dur="1000"/>
                                        <p:tgtEl>
                                          <p:spTgt spid="2">
                                            <p:txEl>
                                              <p:pRg st="1" end="1"/>
                                            </p:txEl>
                                          </p:spTgt>
                                        </p:tgtEl>
                                      </p:cBhvr>
                                    </p:animEffect>
                                    <p:anim calcmode="lin" valueType="num">
                                      <p:cBhvr>
                                        <p:cTn id="24"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25"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2">
                                            <p:txEl>
                                              <p:pRg st="4" end="4"/>
                                            </p:txEl>
                                          </p:spTgt>
                                        </p:tgtEl>
                                        <p:attrNameLst>
                                          <p:attrName>style.visibility</p:attrName>
                                        </p:attrNameLst>
                                      </p:cBhvr>
                                      <p:to>
                                        <p:strVal val="visible"/>
                                      </p:to>
                                    </p:set>
                                    <p:animEffect transition="in" filter="fade">
                                      <p:cBhvr>
                                        <p:cTn id="30" dur="1000"/>
                                        <p:tgtEl>
                                          <p:spTgt spid="2">
                                            <p:txEl>
                                              <p:pRg st="4" end="4"/>
                                            </p:txEl>
                                          </p:spTgt>
                                        </p:tgtEl>
                                      </p:cBhvr>
                                    </p:animEffect>
                                    <p:anim calcmode="lin" valueType="num">
                                      <p:cBhvr>
                                        <p:cTn id="31"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2"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6EE0D46-F02E-B402-5E19-665693605EC4}"/>
              </a:ext>
            </a:extLst>
          </p:cNvPr>
          <p:cNvSpPr txBox="1"/>
          <p:nvPr/>
        </p:nvSpPr>
        <p:spPr>
          <a:xfrm>
            <a:off x="0" y="0"/>
            <a:ext cx="12192000" cy="655885"/>
          </a:xfrm>
          <a:prstGeom prst="rect">
            <a:avLst/>
          </a:prstGeom>
          <a:noFill/>
        </p:spPr>
        <p:txBody>
          <a:bodyPr wrap="square">
            <a:spAutoFit/>
          </a:bodyPr>
          <a:lstStyle/>
          <a:p>
            <a:pPr>
              <a:lnSpc>
                <a:spcPct val="107000"/>
              </a:lnSpc>
              <a:spcBef>
                <a:spcPts val="600"/>
              </a:spcBef>
              <a:spcAft>
                <a:spcPts val="600"/>
              </a:spcAft>
            </a:pPr>
            <a:r>
              <a:rPr lang="de-DE" sz="3600" b="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II. Nam châm tác dụng lên vật làm từ các vật liệu khác nhau</a:t>
            </a:r>
            <a:endParaRPr lang="en-US" sz="280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054F8E6E-381F-020F-AC15-614467B3171E}"/>
              </a:ext>
            </a:extLst>
          </p:cNvPr>
          <p:cNvSpPr txBox="1"/>
          <p:nvPr/>
        </p:nvSpPr>
        <p:spPr>
          <a:xfrm>
            <a:off x="0" y="655885"/>
            <a:ext cx="6172200" cy="530594"/>
          </a:xfrm>
          <a:prstGeom prst="rect">
            <a:avLst/>
          </a:prstGeom>
          <a:noFill/>
        </p:spPr>
        <p:txBody>
          <a:bodyPr wrap="square">
            <a:spAutoFit/>
          </a:bodyPr>
          <a:lstStyle/>
          <a:p>
            <a:pPr>
              <a:lnSpc>
                <a:spcPct val="107000"/>
              </a:lnSpc>
              <a:spcBef>
                <a:spcPts val="600"/>
              </a:spcBef>
              <a:spcAft>
                <a:spcPts val="600"/>
              </a:spcAft>
            </a:pPr>
            <a:r>
              <a:rPr lang="de-DE" sz="2800" b="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1. Nam châm tác dụng lên nam châm</a:t>
            </a:r>
            <a:endParaRPr lang="en-US" sz="2000">
              <a:solidFill>
                <a:srgbClr val="0000FF"/>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1" name="Picture 10" descr="A picture containing text, swinging, device, gauge&#10;&#10;Description automatically generated">
            <a:extLst>
              <a:ext uri="{FF2B5EF4-FFF2-40B4-BE49-F238E27FC236}">
                <a16:creationId xmlns:a16="http://schemas.microsoft.com/office/drawing/2014/main" id="{F9A71458-7F55-1D45-123A-96473873E80F}"/>
              </a:ext>
            </a:extLst>
          </p:cNvPr>
          <p:cNvPicPr>
            <a:picLocks noChangeAspect="1"/>
          </p:cNvPicPr>
          <p:nvPr/>
        </p:nvPicPr>
        <p:blipFill>
          <a:blip r:embed="rId2"/>
          <a:stretch>
            <a:fillRect/>
          </a:stretch>
        </p:blipFill>
        <p:spPr>
          <a:xfrm>
            <a:off x="0" y="1259829"/>
            <a:ext cx="7418366" cy="3612422"/>
          </a:xfrm>
          <a:prstGeom prst="rect">
            <a:avLst/>
          </a:prstGeom>
        </p:spPr>
      </p:pic>
      <p:sp>
        <p:nvSpPr>
          <p:cNvPr id="13" name="TextBox 12">
            <a:extLst>
              <a:ext uri="{FF2B5EF4-FFF2-40B4-BE49-F238E27FC236}">
                <a16:creationId xmlns:a16="http://schemas.microsoft.com/office/drawing/2014/main" id="{1673706F-3689-F2AA-D6D5-0D0F4217F8E5}"/>
              </a:ext>
            </a:extLst>
          </p:cNvPr>
          <p:cNvSpPr txBox="1"/>
          <p:nvPr/>
        </p:nvSpPr>
        <p:spPr>
          <a:xfrm>
            <a:off x="0" y="4872251"/>
            <a:ext cx="7418366" cy="1815882"/>
          </a:xfrm>
          <a:prstGeom prst="rect">
            <a:avLst/>
          </a:prstGeom>
          <a:noFill/>
        </p:spPr>
        <p:txBody>
          <a:bodyPr wrap="square" rtlCol="0">
            <a:spAutoFit/>
          </a:bodyPr>
          <a:lstStyle/>
          <a:p>
            <a:r>
              <a:rPr lang="en-US" sz="2800" b="1">
                <a:latin typeface="Times New Roman" panose="02020603050405020304" pitchFamily="18" charset="0"/>
                <a:cs typeface="Times New Roman" panose="02020603050405020304" pitchFamily="18" charset="0"/>
              </a:rPr>
              <a:t>a. Dụng cụ:</a:t>
            </a:r>
          </a:p>
          <a:p>
            <a:r>
              <a:rPr lang="en-US" sz="2800">
                <a:latin typeface="Times New Roman" panose="02020603050405020304" pitchFamily="18" charset="0"/>
                <a:cs typeface="Times New Roman" panose="02020603050405020304" pitchFamily="18" charset="0"/>
              </a:rPr>
              <a:t>- 2 thanh nam châm thẳng (đánh dấu A, B)</a:t>
            </a:r>
          </a:p>
          <a:p>
            <a:r>
              <a:rPr lang="en-US" sz="2800">
                <a:latin typeface="Times New Roman" panose="02020603050405020304" pitchFamily="18" charset="0"/>
                <a:cs typeface="Times New Roman" panose="02020603050405020304" pitchFamily="18" charset="0"/>
              </a:rPr>
              <a:t>- Giá đỡ</a:t>
            </a:r>
          </a:p>
          <a:p>
            <a:r>
              <a:rPr lang="en-US" sz="2800">
                <a:latin typeface="Times New Roman" panose="02020603050405020304" pitchFamily="18" charset="0"/>
                <a:cs typeface="Times New Roman" panose="02020603050405020304" pitchFamily="18" charset="0"/>
              </a:rPr>
              <a:t>- Sợi dây mảnh</a:t>
            </a:r>
          </a:p>
        </p:txBody>
      </p:sp>
      <p:sp>
        <p:nvSpPr>
          <p:cNvPr id="14" name="TextBox 13">
            <a:extLst>
              <a:ext uri="{FF2B5EF4-FFF2-40B4-BE49-F238E27FC236}">
                <a16:creationId xmlns:a16="http://schemas.microsoft.com/office/drawing/2014/main" id="{63591B1B-F1E0-49B4-C62D-5370CA49F490}"/>
              </a:ext>
            </a:extLst>
          </p:cNvPr>
          <p:cNvSpPr txBox="1"/>
          <p:nvPr/>
        </p:nvSpPr>
        <p:spPr>
          <a:xfrm>
            <a:off x="7418366" y="1186479"/>
            <a:ext cx="4773634" cy="5262979"/>
          </a:xfrm>
          <a:prstGeom prst="rect">
            <a:avLst/>
          </a:prstGeom>
          <a:noFill/>
        </p:spPr>
        <p:txBody>
          <a:bodyPr wrap="square" rtlCol="0">
            <a:spAutoFit/>
          </a:bodyPr>
          <a:lstStyle/>
          <a:p>
            <a:r>
              <a:rPr lang="en-US" sz="2800" b="1">
                <a:latin typeface="Times New Roman" panose="02020603050405020304" pitchFamily="18" charset="0"/>
                <a:cs typeface="Times New Roman" panose="02020603050405020304" pitchFamily="18" charset="0"/>
              </a:rPr>
              <a:t>b. Tiến hành:</a:t>
            </a:r>
          </a:p>
          <a:p>
            <a:r>
              <a:rPr lang="en-US" sz="2800">
                <a:latin typeface="Times New Roman" panose="02020603050405020304" pitchFamily="18" charset="0"/>
                <a:cs typeface="Times New Roman" panose="02020603050405020304" pitchFamily="18" charset="0"/>
              </a:rPr>
              <a:t>1. Treo nam châm A lên giá đỡ bằng sợi dây mảnh.</a:t>
            </a:r>
          </a:p>
          <a:p>
            <a:r>
              <a:rPr lang="en-US" sz="2800">
                <a:latin typeface="Times New Roman" panose="02020603050405020304" pitchFamily="18" charset="0"/>
                <a:cs typeface="Times New Roman" panose="02020603050405020304" pitchFamily="18" charset="0"/>
              </a:rPr>
              <a:t>2. Khi nam châm A nằm cân bằng:</a:t>
            </a:r>
          </a:p>
          <a:p>
            <a:r>
              <a:rPr lang="en-US" sz="2800">
                <a:latin typeface="Times New Roman" panose="02020603050405020304" pitchFamily="18" charset="0"/>
                <a:cs typeface="Times New Roman" panose="02020603050405020304" pitchFamily="18" charset="0"/>
              </a:rPr>
              <a:t>- Đưa cực từ Bắc của nam châm B lại gần cực từ Bắc của nam châm A.</a:t>
            </a:r>
          </a:p>
          <a:p>
            <a:r>
              <a:rPr lang="en-US" sz="2800">
                <a:latin typeface="Times New Roman" panose="02020603050405020304" pitchFamily="18" charset="0"/>
                <a:cs typeface="Times New Roman" panose="02020603050405020304" pitchFamily="18" charset="0"/>
              </a:rPr>
              <a:t>- Đưa cực từ Nam của nam châm B lại gần cực từ Bắc của nam châm A</a:t>
            </a:r>
          </a:p>
          <a:p>
            <a:r>
              <a:rPr lang="en-US" sz="280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164006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3">
                                            <p:txEl>
                                              <p:pRg st="0" end="0"/>
                                            </p:txEl>
                                          </p:spTgt>
                                        </p:tgtEl>
                                        <p:attrNameLst>
                                          <p:attrName>style.visibility</p:attrName>
                                        </p:attrNameLst>
                                      </p:cBhvr>
                                      <p:to>
                                        <p:strVal val="visible"/>
                                      </p:to>
                                    </p:set>
                                    <p:animEffect transition="in" filter="fade">
                                      <p:cBhvr>
                                        <p:cTn id="17" dur="500"/>
                                        <p:tgtEl>
                                          <p:spTgt spid="1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3">
                                            <p:txEl>
                                              <p:pRg st="1" end="1"/>
                                            </p:txEl>
                                          </p:spTgt>
                                        </p:tgtEl>
                                        <p:attrNameLst>
                                          <p:attrName>style.visibility</p:attrName>
                                        </p:attrNameLst>
                                      </p:cBhvr>
                                      <p:to>
                                        <p:strVal val="visible"/>
                                      </p:to>
                                    </p:set>
                                    <p:animEffect transition="in" filter="fade">
                                      <p:cBhvr>
                                        <p:cTn id="22" dur="500"/>
                                        <p:tgtEl>
                                          <p:spTgt spid="13">
                                            <p:txEl>
                                              <p:pRg st="1" end="1"/>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13">
                                            <p:txEl>
                                              <p:pRg st="2" end="2"/>
                                            </p:txEl>
                                          </p:spTgt>
                                        </p:tgtEl>
                                        <p:attrNameLst>
                                          <p:attrName>style.visibility</p:attrName>
                                        </p:attrNameLst>
                                      </p:cBhvr>
                                      <p:to>
                                        <p:strVal val="visible"/>
                                      </p:to>
                                    </p:set>
                                    <p:animEffect transition="in" filter="fade">
                                      <p:cBhvr>
                                        <p:cTn id="25" dur="500"/>
                                        <p:tgtEl>
                                          <p:spTgt spid="13">
                                            <p:txEl>
                                              <p:pRg st="2" end="2"/>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13">
                                            <p:txEl>
                                              <p:pRg st="3" end="3"/>
                                            </p:txEl>
                                          </p:spTgt>
                                        </p:tgtEl>
                                        <p:attrNameLst>
                                          <p:attrName>style.visibility</p:attrName>
                                        </p:attrNameLst>
                                      </p:cBhvr>
                                      <p:to>
                                        <p:strVal val="visible"/>
                                      </p:to>
                                    </p:set>
                                    <p:animEffect transition="in" filter="fade">
                                      <p:cBhvr>
                                        <p:cTn id="28" dur="500"/>
                                        <p:tgtEl>
                                          <p:spTgt spid="13">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4">
                                            <p:txEl>
                                              <p:pRg st="0" end="0"/>
                                            </p:txEl>
                                          </p:spTgt>
                                        </p:tgtEl>
                                        <p:attrNameLst>
                                          <p:attrName>style.visibility</p:attrName>
                                        </p:attrNameLst>
                                      </p:cBhvr>
                                      <p:to>
                                        <p:strVal val="visible"/>
                                      </p:to>
                                    </p:set>
                                    <p:animEffect transition="in" filter="fade">
                                      <p:cBhvr>
                                        <p:cTn id="33" dur="500"/>
                                        <p:tgtEl>
                                          <p:spTgt spid="14">
                                            <p:txEl>
                                              <p:pRg st="0" end="0"/>
                                            </p:txEl>
                                          </p:spTgt>
                                        </p:tgtEl>
                                      </p:cBhvr>
                                    </p:animEffect>
                                  </p:childTnLst>
                                </p:cTn>
                              </p:par>
                            </p:childTnLst>
                          </p:cTn>
                        </p:par>
                        <p:par>
                          <p:cTn id="34" fill="hold">
                            <p:stCondLst>
                              <p:cond delay="500"/>
                            </p:stCondLst>
                            <p:childTnLst>
                              <p:par>
                                <p:cTn id="35" presetID="10" presetClass="entr" presetSubtype="0" fill="hold" nodeType="afterEffect">
                                  <p:stCondLst>
                                    <p:cond delay="0"/>
                                  </p:stCondLst>
                                  <p:childTnLst>
                                    <p:set>
                                      <p:cBhvr>
                                        <p:cTn id="36" dur="1" fill="hold">
                                          <p:stCondLst>
                                            <p:cond delay="0"/>
                                          </p:stCondLst>
                                        </p:cTn>
                                        <p:tgtEl>
                                          <p:spTgt spid="14">
                                            <p:txEl>
                                              <p:pRg st="1" end="1"/>
                                            </p:txEl>
                                          </p:spTgt>
                                        </p:tgtEl>
                                        <p:attrNameLst>
                                          <p:attrName>style.visibility</p:attrName>
                                        </p:attrNameLst>
                                      </p:cBhvr>
                                      <p:to>
                                        <p:strVal val="visible"/>
                                      </p:to>
                                    </p:set>
                                    <p:animEffect transition="in" filter="fade">
                                      <p:cBhvr>
                                        <p:cTn id="37" dur="500"/>
                                        <p:tgtEl>
                                          <p:spTgt spid="14">
                                            <p:txEl>
                                              <p:pRg st="1" end="1"/>
                                            </p:txEl>
                                          </p:spTgt>
                                        </p:tgtEl>
                                      </p:cBhvr>
                                    </p:animEffect>
                                  </p:childTnLst>
                                </p:cTn>
                              </p:par>
                            </p:childTnLst>
                          </p:cTn>
                        </p:par>
                        <p:par>
                          <p:cTn id="38" fill="hold">
                            <p:stCondLst>
                              <p:cond delay="1000"/>
                            </p:stCondLst>
                            <p:childTnLst>
                              <p:par>
                                <p:cTn id="39" presetID="10" presetClass="entr" presetSubtype="0" fill="hold" nodeType="afterEffect">
                                  <p:stCondLst>
                                    <p:cond delay="0"/>
                                  </p:stCondLst>
                                  <p:childTnLst>
                                    <p:set>
                                      <p:cBhvr>
                                        <p:cTn id="40" dur="1" fill="hold">
                                          <p:stCondLst>
                                            <p:cond delay="0"/>
                                          </p:stCondLst>
                                        </p:cTn>
                                        <p:tgtEl>
                                          <p:spTgt spid="14">
                                            <p:txEl>
                                              <p:pRg st="2" end="2"/>
                                            </p:txEl>
                                          </p:spTgt>
                                        </p:tgtEl>
                                        <p:attrNameLst>
                                          <p:attrName>style.visibility</p:attrName>
                                        </p:attrNameLst>
                                      </p:cBhvr>
                                      <p:to>
                                        <p:strVal val="visible"/>
                                      </p:to>
                                    </p:set>
                                    <p:animEffect transition="in" filter="fade">
                                      <p:cBhvr>
                                        <p:cTn id="41" dur="500"/>
                                        <p:tgtEl>
                                          <p:spTgt spid="14">
                                            <p:txEl>
                                              <p:pRg st="2" end="2"/>
                                            </p:txEl>
                                          </p:spTgt>
                                        </p:tgtEl>
                                      </p:cBhvr>
                                    </p:animEffect>
                                  </p:childTnLst>
                                </p:cTn>
                              </p:par>
                            </p:childTnLst>
                          </p:cTn>
                        </p:par>
                        <p:par>
                          <p:cTn id="42" fill="hold">
                            <p:stCondLst>
                              <p:cond delay="1500"/>
                            </p:stCondLst>
                            <p:childTnLst>
                              <p:par>
                                <p:cTn id="43" presetID="10" presetClass="entr" presetSubtype="0" fill="hold" nodeType="afterEffect">
                                  <p:stCondLst>
                                    <p:cond delay="0"/>
                                  </p:stCondLst>
                                  <p:childTnLst>
                                    <p:set>
                                      <p:cBhvr>
                                        <p:cTn id="44" dur="1" fill="hold">
                                          <p:stCondLst>
                                            <p:cond delay="0"/>
                                          </p:stCondLst>
                                        </p:cTn>
                                        <p:tgtEl>
                                          <p:spTgt spid="14">
                                            <p:txEl>
                                              <p:pRg st="3" end="3"/>
                                            </p:txEl>
                                          </p:spTgt>
                                        </p:tgtEl>
                                        <p:attrNameLst>
                                          <p:attrName>style.visibility</p:attrName>
                                        </p:attrNameLst>
                                      </p:cBhvr>
                                      <p:to>
                                        <p:strVal val="visible"/>
                                      </p:to>
                                    </p:set>
                                    <p:animEffect transition="in" filter="fade">
                                      <p:cBhvr>
                                        <p:cTn id="45" dur="500"/>
                                        <p:tgtEl>
                                          <p:spTgt spid="14">
                                            <p:txEl>
                                              <p:pRg st="3" end="3"/>
                                            </p:txEl>
                                          </p:spTgt>
                                        </p:tgtEl>
                                      </p:cBhvr>
                                    </p:animEffect>
                                  </p:childTnLst>
                                </p:cTn>
                              </p:par>
                            </p:childTnLst>
                          </p:cTn>
                        </p:par>
                        <p:par>
                          <p:cTn id="46" fill="hold">
                            <p:stCondLst>
                              <p:cond delay="2000"/>
                            </p:stCondLst>
                            <p:childTnLst>
                              <p:par>
                                <p:cTn id="47" presetID="10" presetClass="entr" presetSubtype="0" fill="hold" nodeType="afterEffect">
                                  <p:stCondLst>
                                    <p:cond delay="0"/>
                                  </p:stCondLst>
                                  <p:childTnLst>
                                    <p:set>
                                      <p:cBhvr>
                                        <p:cTn id="48" dur="1" fill="hold">
                                          <p:stCondLst>
                                            <p:cond delay="0"/>
                                          </p:stCondLst>
                                        </p:cTn>
                                        <p:tgtEl>
                                          <p:spTgt spid="14">
                                            <p:txEl>
                                              <p:pRg st="4" end="4"/>
                                            </p:txEl>
                                          </p:spTgt>
                                        </p:tgtEl>
                                        <p:attrNameLst>
                                          <p:attrName>style.visibility</p:attrName>
                                        </p:attrNameLst>
                                      </p:cBhvr>
                                      <p:to>
                                        <p:strVal val="visible"/>
                                      </p:to>
                                    </p:set>
                                    <p:animEffect transition="in" filter="fade">
                                      <p:cBhvr>
                                        <p:cTn id="49" dur="500"/>
                                        <p:tgtEl>
                                          <p:spTgt spid="1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0D7B6173-1D58-48E2-83CF-37350F315F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1">
            <a:extLst>
              <a:ext uri="{FF2B5EF4-FFF2-40B4-BE49-F238E27FC236}">
                <a16:creationId xmlns:a16="http://schemas.microsoft.com/office/drawing/2014/main" id="{02EBFA83-D4DB-4CA0-B229-9E44634D7F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9" name="Picture 23">
            <a:extLst>
              <a:ext uri="{FF2B5EF4-FFF2-40B4-BE49-F238E27FC236}">
                <a16:creationId xmlns:a16="http://schemas.microsoft.com/office/drawing/2014/main" id="{B0DAC8FB-A162-44E3-A606-C855A03A5B0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88952" cy="6862380"/>
          </a:xfrm>
          <a:prstGeom prst="rect">
            <a:avLst/>
          </a:prstGeom>
        </p:spPr>
      </p:pic>
      <p:sp>
        <p:nvSpPr>
          <p:cNvPr id="26" name="Rectangle 25">
            <a:extLst>
              <a:ext uri="{FF2B5EF4-FFF2-40B4-BE49-F238E27FC236}">
                <a16:creationId xmlns:a16="http://schemas.microsoft.com/office/drawing/2014/main" id="{21BDEC81-16A7-4451-B893-C15000083B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27">
            <a:extLst>
              <a:ext uri="{FF2B5EF4-FFF2-40B4-BE49-F238E27FC236}">
                <a16:creationId xmlns:a16="http://schemas.microsoft.com/office/drawing/2014/main" id="{26A515A1-4D80-430E-BE0A-71A290516A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8542" y="729175"/>
            <a:ext cx="11099352" cy="5399650"/>
          </a:xfrm>
          <a:prstGeom prst="rect">
            <a:avLst/>
          </a:prstGeom>
          <a:solidFill>
            <a:schemeClr val="bg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6" name="TextBox 5">
            <a:extLst>
              <a:ext uri="{FF2B5EF4-FFF2-40B4-BE49-F238E27FC236}">
                <a16:creationId xmlns:a16="http://schemas.microsoft.com/office/drawing/2014/main" id="{7D0E4A9A-6923-684C-5C76-2C050D3AB289}"/>
              </a:ext>
            </a:extLst>
          </p:cNvPr>
          <p:cNvSpPr txBox="1"/>
          <p:nvPr/>
        </p:nvSpPr>
        <p:spPr>
          <a:xfrm>
            <a:off x="6146044" y="855276"/>
            <a:ext cx="5266473" cy="636574"/>
          </a:xfrm>
          <a:prstGeom prst="rect">
            <a:avLst/>
          </a:prstGeom>
        </p:spPr>
        <p:txBody>
          <a:bodyPr vert="horz" lIns="91440" tIns="45720" rIns="91440" bIns="45720" rtlCol="0" anchor="b">
            <a:normAutofit fontScale="77500" lnSpcReduction="20000"/>
          </a:bodyPr>
          <a:lstStyle/>
          <a:p>
            <a:pPr>
              <a:lnSpc>
                <a:spcPct val="90000"/>
              </a:lnSpc>
              <a:spcBef>
                <a:spcPct val="0"/>
              </a:spcBef>
              <a:spcAft>
                <a:spcPts val="800"/>
              </a:spcAft>
            </a:pPr>
            <a:r>
              <a:rPr lang="en-US" sz="4800" b="1" kern="1200">
                <a:solidFill>
                  <a:schemeClr val="tx1"/>
                </a:solidFill>
                <a:effectLst/>
                <a:latin typeface="Palatino Linotype" panose="02040502050505030304" pitchFamily="18" charset="0"/>
                <a:ea typeface="+mj-ea"/>
                <a:cs typeface="+mj-cs"/>
              </a:rPr>
              <a:t>PHIẾU HỌC TẬP SỐ 1</a:t>
            </a:r>
            <a:endParaRPr lang="en-US" sz="4800" kern="1200">
              <a:solidFill>
                <a:schemeClr val="tx1"/>
              </a:solidFill>
              <a:effectLst/>
              <a:latin typeface="Palatino Linotype" panose="02040502050505030304" pitchFamily="18" charset="0"/>
              <a:ea typeface="+mj-ea"/>
              <a:cs typeface="+mj-cs"/>
            </a:endParaRPr>
          </a:p>
        </p:txBody>
      </p:sp>
      <p:sp>
        <p:nvSpPr>
          <p:cNvPr id="15" name="Rectangle 3">
            <a:extLst>
              <a:ext uri="{FF2B5EF4-FFF2-40B4-BE49-F238E27FC236}">
                <a16:creationId xmlns:a16="http://schemas.microsoft.com/office/drawing/2014/main" id="{41098EC9-242B-854A-29BF-2C47EED4A00E}"/>
              </a:ext>
            </a:extLst>
          </p:cNvPr>
          <p:cNvSpPr>
            <a:spLocks noChangeArrowheads="1"/>
          </p:cNvSpPr>
          <p:nvPr/>
        </p:nvSpPr>
        <p:spPr bwMode="auto">
          <a:xfrm>
            <a:off x="6146044" y="1772860"/>
            <a:ext cx="5507414" cy="4355965"/>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0" compatLnSpc="1">
            <a:prstTxWarp prst="textNoShape">
              <a:avLst/>
            </a:prstTxWarp>
            <a:normAutofit/>
          </a:bodyPr>
          <a:lstStyle/>
          <a:p>
            <a:pPr marR="0" lvl="0" algn="just" fontAlgn="base">
              <a:lnSpc>
                <a:spcPct val="90000"/>
              </a:lnSpc>
              <a:spcBef>
                <a:spcPct val="0"/>
              </a:spcBef>
              <a:spcAft>
                <a:spcPts val="600"/>
              </a:spcAft>
              <a:buClrTx/>
              <a:buSzTx/>
              <a:tabLst/>
            </a:pPr>
            <a:r>
              <a:rPr kumimoji="0" lang="en-US" altLang="en-US" sz="2800" b="1" i="1" u="none" strike="noStrike" cap="none" normalizeH="0" baseline="0">
                <a:ln>
                  <a:noFill/>
                </a:ln>
                <a:effectLst/>
                <a:latin typeface="Palatino Linotype" panose="02040502050505030304" pitchFamily="18" charset="0"/>
              </a:rPr>
              <a:t>1) Nam châm tác dụng lên nam châm khác như thế nào?</a:t>
            </a:r>
          </a:p>
          <a:p>
            <a:pPr marR="0" lvl="0" algn="just" fontAlgn="base">
              <a:lnSpc>
                <a:spcPct val="90000"/>
              </a:lnSpc>
              <a:spcBef>
                <a:spcPct val="0"/>
              </a:spcBef>
              <a:spcAft>
                <a:spcPts val="600"/>
              </a:spcAft>
              <a:buClrTx/>
              <a:buSzTx/>
              <a:tabLst/>
            </a:pPr>
            <a:r>
              <a:rPr kumimoji="0" lang="en-US" altLang="en-US" sz="2800" b="0" i="0" u="none" strike="noStrike" cap="none" normalizeH="0" baseline="0">
                <a:ln>
                  <a:noFill/>
                </a:ln>
                <a:effectLst/>
                <a:latin typeface="Palatino Linotype" panose="02040502050505030304" pitchFamily="18" charset="0"/>
              </a:rPr>
              <a:t>…………………………………………………………………………………………………………………………………………………………………………………………………………………………………………………………………………………………………………</a:t>
            </a:r>
          </a:p>
        </p:txBody>
      </p:sp>
      <p:graphicFrame>
        <p:nvGraphicFramePr>
          <p:cNvPr id="14" name="Table 13">
            <a:extLst>
              <a:ext uri="{FF2B5EF4-FFF2-40B4-BE49-F238E27FC236}">
                <a16:creationId xmlns:a16="http://schemas.microsoft.com/office/drawing/2014/main" id="{5AEF2321-303E-FFC4-3149-4AE78D5612D8}"/>
              </a:ext>
            </a:extLst>
          </p:cNvPr>
          <p:cNvGraphicFramePr>
            <a:graphicFrameLocks noGrp="1"/>
          </p:cNvGraphicFramePr>
          <p:nvPr>
            <p:extLst>
              <p:ext uri="{D42A27DB-BD31-4B8C-83A1-F6EECF244321}">
                <p14:modId xmlns:p14="http://schemas.microsoft.com/office/powerpoint/2010/main" val="814040710"/>
              </p:ext>
            </p:extLst>
          </p:nvPr>
        </p:nvGraphicFramePr>
        <p:xfrm>
          <a:off x="596747" y="2211628"/>
          <a:ext cx="5468349" cy="3489048"/>
        </p:xfrm>
        <a:graphic>
          <a:graphicData uri="http://schemas.openxmlformats.org/drawingml/2006/table">
            <a:tbl>
              <a:tblPr firstRow="1" firstCol="1" bandRow="1"/>
              <a:tblGrid>
                <a:gridCol w="2510857">
                  <a:extLst>
                    <a:ext uri="{9D8B030D-6E8A-4147-A177-3AD203B41FA5}">
                      <a16:colId xmlns:a16="http://schemas.microsoft.com/office/drawing/2014/main" val="3886578652"/>
                    </a:ext>
                  </a:extLst>
                </a:gridCol>
                <a:gridCol w="1478746">
                  <a:extLst>
                    <a:ext uri="{9D8B030D-6E8A-4147-A177-3AD203B41FA5}">
                      <a16:colId xmlns:a16="http://schemas.microsoft.com/office/drawing/2014/main" val="659051039"/>
                    </a:ext>
                  </a:extLst>
                </a:gridCol>
                <a:gridCol w="1478746">
                  <a:extLst>
                    <a:ext uri="{9D8B030D-6E8A-4147-A177-3AD203B41FA5}">
                      <a16:colId xmlns:a16="http://schemas.microsoft.com/office/drawing/2014/main" val="4190603525"/>
                    </a:ext>
                  </a:extLst>
                </a:gridCol>
              </a:tblGrid>
              <a:tr h="1163016">
                <a:tc>
                  <a:txBody>
                    <a:bodyPr/>
                    <a:lstStyle/>
                    <a:p>
                      <a:pPr algn="ctr" fontAlgn="ctr">
                        <a:lnSpc>
                          <a:spcPct val="107000"/>
                        </a:lnSpc>
                        <a:spcBef>
                          <a:spcPts val="0"/>
                        </a:spcBef>
                        <a:spcAft>
                          <a:spcPts val="800"/>
                        </a:spcAft>
                      </a:pPr>
                      <a:r>
                        <a:rPr lang="de-DE" sz="3200" b="1" i="0" u="none" strike="noStrike">
                          <a:effectLst/>
                          <a:latin typeface="Times New Roman" panose="02020603050405020304" pitchFamily="18" charset="0"/>
                          <a:ea typeface="Times New Roman" panose="02020603050405020304" pitchFamily="18" charset="0"/>
                          <a:cs typeface="Times New Roman" panose="02020603050405020304" pitchFamily="18" charset="0"/>
                        </a:rPr>
                        <a:t>Cực từ của nam châm</a:t>
                      </a:r>
                      <a:endParaRPr lang="de-DE" sz="4200" b="0" i="0" u="none" strike="noStrike">
                        <a:effectLst/>
                        <a:latin typeface="Arial" panose="020B0604020202020204" pitchFamily="34" charset="0"/>
                      </a:endParaRPr>
                    </a:p>
                  </a:txBody>
                  <a:tcPr marL="158673" marR="158673" marT="220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07000"/>
                        </a:lnSpc>
                        <a:spcBef>
                          <a:spcPts val="0"/>
                        </a:spcBef>
                        <a:spcAft>
                          <a:spcPts val="800"/>
                        </a:spcAft>
                      </a:pPr>
                      <a:r>
                        <a:rPr lang="de-DE" sz="3200" b="1" i="0" u="none" strike="noStrike">
                          <a:effectLst/>
                          <a:latin typeface="Times New Roman" panose="02020603050405020304" pitchFamily="18" charset="0"/>
                          <a:ea typeface="Times New Roman" panose="02020603050405020304" pitchFamily="18" charset="0"/>
                          <a:cs typeface="Times New Roman" panose="02020603050405020304" pitchFamily="18" charset="0"/>
                        </a:rPr>
                        <a:t>Đẩy nhau</a:t>
                      </a:r>
                      <a:endParaRPr lang="de-DE" sz="4200" b="0" i="0" u="none" strike="noStrike">
                        <a:effectLst/>
                        <a:latin typeface="Arial" panose="020B0604020202020204" pitchFamily="34" charset="0"/>
                      </a:endParaRPr>
                    </a:p>
                  </a:txBody>
                  <a:tcPr marL="158673" marR="158673" marT="220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07000"/>
                        </a:lnSpc>
                        <a:spcBef>
                          <a:spcPts val="0"/>
                        </a:spcBef>
                        <a:spcAft>
                          <a:spcPts val="800"/>
                        </a:spcAft>
                      </a:pPr>
                      <a:r>
                        <a:rPr lang="de-DE" sz="3200" b="1" i="0" u="none" strike="noStrike">
                          <a:effectLst/>
                          <a:latin typeface="Times New Roman" panose="02020603050405020304" pitchFamily="18" charset="0"/>
                          <a:ea typeface="Times New Roman" panose="02020603050405020304" pitchFamily="18" charset="0"/>
                          <a:cs typeface="Times New Roman" panose="02020603050405020304" pitchFamily="18" charset="0"/>
                        </a:rPr>
                        <a:t>Hút  nhau</a:t>
                      </a:r>
                      <a:endParaRPr lang="de-DE" sz="4200" b="0" i="0" u="none" strike="noStrike">
                        <a:effectLst/>
                        <a:latin typeface="Arial" panose="020B0604020202020204" pitchFamily="34" charset="0"/>
                      </a:endParaRPr>
                    </a:p>
                  </a:txBody>
                  <a:tcPr marL="158673" marR="158673" marT="220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23846874"/>
                  </a:ext>
                </a:extLst>
              </a:tr>
              <a:tr h="1163016">
                <a:tc>
                  <a:txBody>
                    <a:bodyPr/>
                    <a:lstStyle/>
                    <a:p>
                      <a:pPr algn="ctr" fontAlgn="ctr">
                        <a:lnSpc>
                          <a:spcPct val="107000"/>
                        </a:lnSpc>
                        <a:spcBef>
                          <a:spcPts val="0"/>
                        </a:spcBef>
                        <a:spcAft>
                          <a:spcPts val="800"/>
                        </a:spcAft>
                      </a:pPr>
                      <a:r>
                        <a:rPr lang="de-DE" sz="3200" b="0" i="0" u="none" strike="noStrike">
                          <a:effectLst/>
                          <a:latin typeface="Times New Roman" panose="02020603050405020304" pitchFamily="18" charset="0"/>
                          <a:ea typeface="Times New Roman" panose="02020603050405020304" pitchFamily="18" charset="0"/>
                          <a:cs typeface="Times New Roman" panose="02020603050405020304" pitchFamily="18" charset="0"/>
                        </a:rPr>
                        <a:t>Các cực cùng tên</a:t>
                      </a:r>
                      <a:endParaRPr lang="de-DE" sz="4200" b="0" i="0" u="none" strike="noStrike">
                        <a:effectLst/>
                        <a:latin typeface="Arial" panose="020B0604020202020204" pitchFamily="34" charset="0"/>
                      </a:endParaRPr>
                    </a:p>
                  </a:txBody>
                  <a:tcPr marL="158673" marR="158673" marT="220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07000"/>
                        </a:lnSpc>
                        <a:spcBef>
                          <a:spcPts val="0"/>
                        </a:spcBef>
                        <a:spcAft>
                          <a:spcPts val="800"/>
                        </a:spcAft>
                      </a:pPr>
                      <a:r>
                        <a:rPr lang="de-DE" sz="3200" b="0" i="0" u="none" strike="noStrike">
                          <a:effectLst/>
                          <a:latin typeface="Times New Roman" panose="02020603050405020304" pitchFamily="18" charset="0"/>
                          <a:ea typeface="Times New Roman" panose="02020603050405020304" pitchFamily="18" charset="0"/>
                          <a:cs typeface="Times New Roman" panose="02020603050405020304" pitchFamily="18" charset="0"/>
                        </a:rPr>
                        <a:t> </a:t>
                      </a:r>
                      <a:endParaRPr lang="de-DE" sz="4200" b="0" i="0" u="none" strike="noStrike">
                        <a:effectLst/>
                        <a:latin typeface="Arial" panose="020B0604020202020204" pitchFamily="34" charset="0"/>
                      </a:endParaRPr>
                    </a:p>
                  </a:txBody>
                  <a:tcPr marL="158673" marR="158673" marT="220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07000"/>
                        </a:lnSpc>
                        <a:spcBef>
                          <a:spcPts val="0"/>
                        </a:spcBef>
                        <a:spcAft>
                          <a:spcPts val="800"/>
                        </a:spcAft>
                      </a:pPr>
                      <a:r>
                        <a:rPr lang="de-DE" sz="3200" b="0" i="0" u="none" strike="noStrike">
                          <a:effectLst/>
                          <a:latin typeface="Times New Roman" panose="02020603050405020304" pitchFamily="18" charset="0"/>
                          <a:ea typeface="Times New Roman" panose="02020603050405020304" pitchFamily="18" charset="0"/>
                          <a:cs typeface="Times New Roman" panose="02020603050405020304" pitchFamily="18" charset="0"/>
                        </a:rPr>
                        <a:t> </a:t>
                      </a:r>
                      <a:endParaRPr lang="de-DE" sz="4200" b="0" i="0" u="none" strike="noStrike">
                        <a:effectLst/>
                        <a:latin typeface="Arial" panose="020B0604020202020204" pitchFamily="34" charset="0"/>
                      </a:endParaRPr>
                    </a:p>
                  </a:txBody>
                  <a:tcPr marL="158673" marR="158673" marT="220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41863715"/>
                  </a:ext>
                </a:extLst>
              </a:tr>
              <a:tr h="1163016">
                <a:tc>
                  <a:txBody>
                    <a:bodyPr/>
                    <a:lstStyle/>
                    <a:p>
                      <a:pPr algn="ctr" fontAlgn="ctr">
                        <a:lnSpc>
                          <a:spcPct val="107000"/>
                        </a:lnSpc>
                        <a:spcBef>
                          <a:spcPts val="0"/>
                        </a:spcBef>
                        <a:spcAft>
                          <a:spcPts val="800"/>
                        </a:spcAft>
                      </a:pPr>
                      <a:r>
                        <a:rPr lang="de-DE" sz="3200" b="0" i="0" u="none" strike="noStrike">
                          <a:effectLst/>
                          <a:latin typeface="Times New Roman" panose="02020603050405020304" pitchFamily="18" charset="0"/>
                          <a:ea typeface="Times New Roman" panose="02020603050405020304" pitchFamily="18" charset="0"/>
                          <a:cs typeface="Times New Roman" panose="02020603050405020304" pitchFamily="18" charset="0"/>
                        </a:rPr>
                        <a:t>Các cực khác tên</a:t>
                      </a:r>
                      <a:endParaRPr lang="de-DE" sz="4200" b="0" i="0" u="none" strike="noStrike">
                        <a:effectLst/>
                        <a:latin typeface="Arial" panose="020B0604020202020204" pitchFamily="34" charset="0"/>
                      </a:endParaRPr>
                    </a:p>
                  </a:txBody>
                  <a:tcPr marL="158673" marR="158673" marT="220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07000"/>
                        </a:lnSpc>
                        <a:spcBef>
                          <a:spcPts val="0"/>
                        </a:spcBef>
                        <a:spcAft>
                          <a:spcPts val="800"/>
                        </a:spcAft>
                      </a:pPr>
                      <a:r>
                        <a:rPr lang="de-DE" sz="3200" b="0" i="0" u="none" strike="noStrike">
                          <a:effectLst/>
                          <a:latin typeface="Times New Roman" panose="02020603050405020304" pitchFamily="18" charset="0"/>
                          <a:ea typeface="Times New Roman" panose="02020603050405020304" pitchFamily="18" charset="0"/>
                          <a:cs typeface="Times New Roman" panose="02020603050405020304" pitchFamily="18" charset="0"/>
                        </a:rPr>
                        <a:t> </a:t>
                      </a:r>
                      <a:endParaRPr lang="de-DE" sz="4200" b="0" i="0" u="none" strike="noStrike">
                        <a:effectLst/>
                        <a:latin typeface="Arial" panose="020B0604020202020204" pitchFamily="34" charset="0"/>
                      </a:endParaRPr>
                    </a:p>
                  </a:txBody>
                  <a:tcPr marL="158673" marR="158673" marT="220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lnSpc>
                          <a:spcPct val="107000"/>
                        </a:lnSpc>
                        <a:spcBef>
                          <a:spcPts val="0"/>
                        </a:spcBef>
                        <a:spcAft>
                          <a:spcPts val="800"/>
                        </a:spcAft>
                      </a:pPr>
                      <a:r>
                        <a:rPr lang="de-DE" sz="3200" b="0" i="0" u="none" strike="noStrike">
                          <a:effectLst/>
                          <a:latin typeface="Times New Roman" panose="02020603050405020304" pitchFamily="18" charset="0"/>
                          <a:ea typeface="Times New Roman" panose="02020603050405020304" pitchFamily="18" charset="0"/>
                          <a:cs typeface="Times New Roman" panose="02020603050405020304" pitchFamily="18" charset="0"/>
                        </a:rPr>
                        <a:t> </a:t>
                      </a:r>
                      <a:endParaRPr lang="de-DE" sz="4200" b="0" i="0" u="none" strike="noStrike">
                        <a:effectLst/>
                        <a:latin typeface="Arial" panose="020B0604020202020204" pitchFamily="34" charset="0"/>
                      </a:endParaRPr>
                    </a:p>
                  </a:txBody>
                  <a:tcPr marL="158673" marR="158673" marT="220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96360679"/>
                  </a:ext>
                </a:extLst>
              </a:tr>
            </a:tbl>
          </a:graphicData>
        </a:graphic>
      </p:graphicFrame>
      <p:sp>
        <p:nvSpPr>
          <p:cNvPr id="48" name="TextBox 47">
            <a:extLst>
              <a:ext uri="{FF2B5EF4-FFF2-40B4-BE49-F238E27FC236}">
                <a16:creationId xmlns:a16="http://schemas.microsoft.com/office/drawing/2014/main" id="{7B4978B6-7784-4B42-B2F8-A8E5A946166B}"/>
              </a:ext>
            </a:extLst>
          </p:cNvPr>
          <p:cNvSpPr txBox="1"/>
          <p:nvPr/>
        </p:nvSpPr>
        <p:spPr>
          <a:xfrm>
            <a:off x="2586796" y="1606975"/>
            <a:ext cx="1510995" cy="480131"/>
          </a:xfrm>
          <a:prstGeom prst="rect">
            <a:avLst/>
          </a:prstGeom>
          <a:noFill/>
        </p:spPr>
        <p:txBody>
          <a:bodyPr wrap="square">
            <a:spAutoFit/>
          </a:bodyPr>
          <a:lstStyle/>
          <a:p>
            <a:pPr marR="0" lvl="0" algn="ctr" fontAlgn="base">
              <a:lnSpc>
                <a:spcPct val="90000"/>
              </a:lnSpc>
              <a:spcBef>
                <a:spcPct val="0"/>
              </a:spcBef>
              <a:spcAft>
                <a:spcPts val="600"/>
              </a:spcAft>
              <a:buClrTx/>
              <a:buSzTx/>
              <a:tabLst/>
            </a:pPr>
            <a:r>
              <a:rPr kumimoji="0" lang="en-US" altLang="en-US" sz="2800" b="1" u="none" strike="noStrike" cap="none" normalizeH="0" baseline="0">
                <a:ln>
                  <a:noFill/>
                </a:ln>
                <a:effectLst/>
                <a:latin typeface="Times New Roman" panose="02020603050405020304" pitchFamily="18" charset="0"/>
                <a:cs typeface="Times New Roman" panose="02020603050405020304" pitchFamily="18" charset="0"/>
              </a:rPr>
              <a:t>Bảng 1</a:t>
            </a:r>
            <a:endParaRPr kumimoji="0" lang="en-US" altLang="en-US" sz="2800" b="0" u="none" strike="noStrike" cap="none" normalizeH="0" baseline="0">
              <a:ln>
                <a:noFill/>
              </a:ln>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187955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7E46CB5-F432-6CBA-8BDF-9DD61F00E936}"/>
              </a:ext>
            </a:extLst>
          </p:cNvPr>
          <p:cNvSpPr txBox="1"/>
          <p:nvPr/>
        </p:nvSpPr>
        <p:spPr>
          <a:xfrm>
            <a:off x="0" y="2111317"/>
            <a:ext cx="2009725" cy="584775"/>
          </a:xfrm>
          <a:prstGeom prst="rect">
            <a:avLst/>
          </a:prstGeom>
          <a:noFill/>
        </p:spPr>
        <p:txBody>
          <a:bodyPr wrap="square" rtlCol="0">
            <a:spAutoFit/>
          </a:bodyPr>
          <a:lstStyle/>
          <a:p>
            <a:r>
              <a:rPr lang="en-US" sz="3200" b="1">
                <a:latin typeface="Times New Roman" panose="02020603050405020304" pitchFamily="18" charset="0"/>
                <a:cs typeface="Times New Roman" panose="02020603050405020304" pitchFamily="18" charset="0"/>
              </a:rPr>
              <a:t>Kết luận</a:t>
            </a:r>
          </a:p>
        </p:txBody>
      </p:sp>
      <p:sp>
        <p:nvSpPr>
          <p:cNvPr id="12" name="TextBox 11">
            <a:extLst>
              <a:ext uri="{FF2B5EF4-FFF2-40B4-BE49-F238E27FC236}">
                <a16:creationId xmlns:a16="http://schemas.microsoft.com/office/drawing/2014/main" id="{8F988E8F-39EA-BBE2-A579-D6CB095E23A6}"/>
              </a:ext>
            </a:extLst>
          </p:cNvPr>
          <p:cNvSpPr txBox="1"/>
          <p:nvPr/>
        </p:nvSpPr>
        <p:spPr>
          <a:xfrm>
            <a:off x="0" y="0"/>
            <a:ext cx="12192000" cy="645113"/>
          </a:xfrm>
          <a:prstGeom prst="rect">
            <a:avLst/>
          </a:prstGeom>
          <a:noFill/>
        </p:spPr>
        <p:txBody>
          <a:bodyPr wrap="square">
            <a:spAutoFit/>
          </a:bodyPr>
          <a:lstStyle/>
          <a:p>
            <a:pPr>
              <a:lnSpc>
                <a:spcPct val="107000"/>
              </a:lnSpc>
              <a:spcBef>
                <a:spcPts val="600"/>
              </a:spcBef>
              <a:spcAft>
                <a:spcPts val="600"/>
              </a:spcAft>
            </a:pPr>
            <a:r>
              <a:rPr lang="de-DE" sz="3600" b="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II. Nam châm tác dụng lên vật làm từ các vật liệu khác nhau</a:t>
            </a:r>
            <a:endParaRPr lang="en-US" sz="280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3" name="TextBox 12">
            <a:extLst>
              <a:ext uri="{FF2B5EF4-FFF2-40B4-BE49-F238E27FC236}">
                <a16:creationId xmlns:a16="http://schemas.microsoft.com/office/drawing/2014/main" id="{0FD80971-DA41-CB37-3B23-970A0FB8C0E3}"/>
              </a:ext>
            </a:extLst>
          </p:cNvPr>
          <p:cNvSpPr txBox="1"/>
          <p:nvPr/>
        </p:nvSpPr>
        <p:spPr>
          <a:xfrm>
            <a:off x="0" y="1081563"/>
            <a:ext cx="12192000" cy="593304"/>
          </a:xfrm>
          <a:prstGeom prst="rect">
            <a:avLst/>
          </a:prstGeom>
          <a:noFill/>
        </p:spPr>
        <p:txBody>
          <a:bodyPr wrap="square">
            <a:spAutoFit/>
          </a:bodyPr>
          <a:lstStyle/>
          <a:p>
            <a:pPr>
              <a:lnSpc>
                <a:spcPct val="107000"/>
              </a:lnSpc>
              <a:spcBef>
                <a:spcPts val="600"/>
              </a:spcBef>
              <a:spcAft>
                <a:spcPts val="600"/>
              </a:spcAft>
            </a:pPr>
            <a:r>
              <a:rPr lang="de-DE" sz="3200" b="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1. Nam châm tác dụng lên nam châm</a:t>
            </a:r>
            <a:endParaRPr lang="en-US" sz="2400">
              <a:solidFill>
                <a:srgbClr val="0000FF"/>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6" name="TextBox 15">
            <a:extLst>
              <a:ext uri="{FF2B5EF4-FFF2-40B4-BE49-F238E27FC236}">
                <a16:creationId xmlns:a16="http://schemas.microsoft.com/office/drawing/2014/main" id="{515FCDB8-A52D-3C8C-1900-09A137AB7E6E}"/>
              </a:ext>
            </a:extLst>
          </p:cNvPr>
          <p:cNvSpPr txBox="1"/>
          <p:nvPr/>
        </p:nvSpPr>
        <p:spPr>
          <a:xfrm>
            <a:off x="0" y="3132542"/>
            <a:ext cx="12192000" cy="1911934"/>
          </a:xfrm>
          <a:prstGeom prst="rect">
            <a:avLst/>
          </a:prstGeom>
          <a:noFill/>
        </p:spPr>
        <p:txBody>
          <a:bodyPr wrap="square">
            <a:spAutoFit/>
          </a:bodyPr>
          <a:lstStyle/>
          <a:p>
            <a:pPr algn="just">
              <a:lnSpc>
                <a:spcPct val="107000"/>
              </a:lnSpc>
              <a:spcBef>
                <a:spcPts val="600"/>
              </a:spcBef>
              <a:spcAft>
                <a:spcPts val="600"/>
              </a:spcAft>
            </a:pPr>
            <a:r>
              <a:rPr lang="de-DE" sz="3200" b="1">
                <a:solidFill>
                  <a:srgbClr val="000000"/>
                </a:solidFill>
                <a:effectLst/>
                <a:highlight>
                  <a:srgbClr val="FFFF00"/>
                </a:highlight>
                <a:latin typeface="Times New Roman" panose="02020603050405020304" pitchFamily="18" charset="0"/>
                <a:ea typeface="Calibri" panose="020F0502020204030204" pitchFamily="34" charset="0"/>
                <a:cs typeface="Times New Roman" panose="02020603050405020304" pitchFamily="18" charset="0"/>
              </a:rPr>
              <a:t>Khi đưa từ cực của hai nam châm lại gần nhau: </a:t>
            </a:r>
            <a:endParaRPr lang="en-US" sz="3200" b="1">
              <a:effectLst/>
              <a:highlight>
                <a:srgbClr val="FFFF00"/>
              </a:highligh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spcBef>
                <a:spcPts val="600"/>
              </a:spcBef>
              <a:spcAft>
                <a:spcPts val="600"/>
              </a:spcAft>
              <a:buFont typeface="Symbol" panose="05050102010706020507" pitchFamily="18" charset="2"/>
              <a:buChar char=""/>
            </a:pPr>
            <a:r>
              <a:rPr lang="de-DE" sz="3200" b="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Các từ cực cùng tên thì đẩy nhau; </a:t>
            </a:r>
            <a:endParaRPr lang="en-US" sz="3200" b="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spcBef>
                <a:spcPts val="600"/>
              </a:spcBef>
              <a:spcAft>
                <a:spcPts val="600"/>
              </a:spcAft>
              <a:buFont typeface="Symbol" panose="05050102010706020507" pitchFamily="18" charset="2"/>
              <a:buChar char=""/>
            </a:pPr>
            <a:r>
              <a:rPr lang="de-DE" sz="3200" b="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Các từ cực khác tên thì hút nhau.</a:t>
            </a:r>
            <a:endParaRPr lang="en-US" sz="3200" b="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2" name="TextBox 21">
            <a:extLst>
              <a:ext uri="{FF2B5EF4-FFF2-40B4-BE49-F238E27FC236}">
                <a16:creationId xmlns:a16="http://schemas.microsoft.com/office/drawing/2014/main" id="{32362BC0-BD4E-8F42-74AC-1F96DCDBFD31}"/>
              </a:ext>
            </a:extLst>
          </p:cNvPr>
          <p:cNvSpPr txBox="1"/>
          <p:nvPr/>
        </p:nvSpPr>
        <p:spPr>
          <a:xfrm>
            <a:off x="0" y="5480927"/>
            <a:ext cx="12192000" cy="593304"/>
          </a:xfrm>
          <a:prstGeom prst="rect">
            <a:avLst/>
          </a:prstGeom>
          <a:noFill/>
        </p:spPr>
        <p:txBody>
          <a:bodyPr wrap="square">
            <a:spAutoFit/>
          </a:bodyPr>
          <a:lstStyle/>
          <a:p>
            <a:pPr>
              <a:lnSpc>
                <a:spcPct val="107000"/>
              </a:lnSpc>
              <a:spcBef>
                <a:spcPts val="600"/>
              </a:spcBef>
              <a:spcAft>
                <a:spcPts val="600"/>
              </a:spcAft>
            </a:pPr>
            <a:r>
              <a:rPr lang="de-DE" sz="3200" b="1" i="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Lực từ </a:t>
            </a:r>
            <a:r>
              <a:rPr lang="de-DE" sz="3200" i="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là lực hút hoặc đẩy giữa các thanh nam châm</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31214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1" presetClass="entr" presetSubtype="0" fill="hold" nodeType="clickEffect">
                                  <p:stCondLst>
                                    <p:cond delay="0"/>
                                  </p:stCondLst>
                                  <p:iterate type="lt">
                                    <p:tmPct val="10000"/>
                                  </p:iterate>
                                  <p:childTnLst>
                                    <p:set>
                                      <p:cBhvr>
                                        <p:cTn id="11" dur="1" fill="hold">
                                          <p:stCondLst>
                                            <p:cond delay="0"/>
                                          </p:stCondLst>
                                        </p:cTn>
                                        <p:tgtEl>
                                          <p:spTgt spid="16">
                                            <p:txEl>
                                              <p:pRg st="0" end="0"/>
                                            </p:txEl>
                                          </p:spTgt>
                                        </p:tgtEl>
                                        <p:attrNameLst>
                                          <p:attrName>style.visibility</p:attrName>
                                        </p:attrNameLst>
                                      </p:cBhvr>
                                      <p:to>
                                        <p:strVal val="visible"/>
                                      </p:to>
                                    </p:set>
                                    <p:anim calcmode="lin" valueType="num">
                                      <p:cBhvr>
                                        <p:cTn id="12" dur="500" fill="hold"/>
                                        <p:tgtEl>
                                          <p:spTgt spid="16">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3" dur="500" fill="hold"/>
                                        <p:tgtEl>
                                          <p:spTgt spid="16">
                                            <p:txEl>
                                              <p:pRg st="0" end="0"/>
                                            </p:txEl>
                                          </p:spTgt>
                                        </p:tgtEl>
                                        <p:attrNameLst>
                                          <p:attrName>ppt_y</p:attrName>
                                        </p:attrNameLst>
                                      </p:cBhvr>
                                      <p:tavLst>
                                        <p:tav tm="0">
                                          <p:val>
                                            <p:strVal val="#ppt_y"/>
                                          </p:val>
                                        </p:tav>
                                        <p:tav tm="100000">
                                          <p:val>
                                            <p:strVal val="#ppt_y"/>
                                          </p:val>
                                        </p:tav>
                                      </p:tavLst>
                                    </p:anim>
                                    <p:anim calcmode="lin" valueType="num">
                                      <p:cBhvr>
                                        <p:cTn id="14" dur="500" fill="hold"/>
                                        <p:tgtEl>
                                          <p:spTgt spid="16">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5" dur="500" fill="hold"/>
                                        <p:tgtEl>
                                          <p:spTgt spid="16">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6" dur="500" tmFilter="0,0; .5, 1; 1, 1"/>
                                        <p:tgtEl>
                                          <p:spTgt spid="16">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41" presetClass="entr" presetSubtype="0" fill="hold" nodeType="clickEffect">
                                  <p:stCondLst>
                                    <p:cond delay="0"/>
                                  </p:stCondLst>
                                  <p:iterate type="lt">
                                    <p:tmPct val="10000"/>
                                  </p:iterate>
                                  <p:childTnLst>
                                    <p:set>
                                      <p:cBhvr>
                                        <p:cTn id="20" dur="1" fill="hold">
                                          <p:stCondLst>
                                            <p:cond delay="0"/>
                                          </p:stCondLst>
                                        </p:cTn>
                                        <p:tgtEl>
                                          <p:spTgt spid="16">
                                            <p:txEl>
                                              <p:pRg st="1" end="1"/>
                                            </p:txEl>
                                          </p:spTgt>
                                        </p:tgtEl>
                                        <p:attrNameLst>
                                          <p:attrName>style.visibility</p:attrName>
                                        </p:attrNameLst>
                                      </p:cBhvr>
                                      <p:to>
                                        <p:strVal val="visible"/>
                                      </p:to>
                                    </p:set>
                                    <p:anim calcmode="lin" valueType="num">
                                      <p:cBhvr>
                                        <p:cTn id="21" dur="500" fill="hold"/>
                                        <p:tgtEl>
                                          <p:spTgt spid="16">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22" dur="500" fill="hold"/>
                                        <p:tgtEl>
                                          <p:spTgt spid="16">
                                            <p:txEl>
                                              <p:pRg st="1" end="1"/>
                                            </p:txEl>
                                          </p:spTgt>
                                        </p:tgtEl>
                                        <p:attrNameLst>
                                          <p:attrName>ppt_y</p:attrName>
                                        </p:attrNameLst>
                                      </p:cBhvr>
                                      <p:tavLst>
                                        <p:tav tm="0">
                                          <p:val>
                                            <p:strVal val="#ppt_y"/>
                                          </p:val>
                                        </p:tav>
                                        <p:tav tm="100000">
                                          <p:val>
                                            <p:strVal val="#ppt_y"/>
                                          </p:val>
                                        </p:tav>
                                      </p:tavLst>
                                    </p:anim>
                                    <p:anim calcmode="lin" valueType="num">
                                      <p:cBhvr>
                                        <p:cTn id="23" dur="500" fill="hold"/>
                                        <p:tgtEl>
                                          <p:spTgt spid="16">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4" dur="500" fill="hold"/>
                                        <p:tgtEl>
                                          <p:spTgt spid="16">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5" dur="500" tmFilter="0,0; .5, 1; 1, 1"/>
                                        <p:tgtEl>
                                          <p:spTgt spid="16">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41" presetClass="entr" presetSubtype="0" fill="hold" nodeType="clickEffect">
                                  <p:stCondLst>
                                    <p:cond delay="0"/>
                                  </p:stCondLst>
                                  <p:iterate type="lt">
                                    <p:tmPct val="10000"/>
                                  </p:iterate>
                                  <p:childTnLst>
                                    <p:set>
                                      <p:cBhvr>
                                        <p:cTn id="29" dur="1" fill="hold">
                                          <p:stCondLst>
                                            <p:cond delay="0"/>
                                          </p:stCondLst>
                                        </p:cTn>
                                        <p:tgtEl>
                                          <p:spTgt spid="16">
                                            <p:txEl>
                                              <p:pRg st="2" end="2"/>
                                            </p:txEl>
                                          </p:spTgt>
                                        </p:tgtEl>
                                        <p:attrNameLst>
                                          <p:attrName>style.visibility</p:attrName>
                                        </p:attrNameLst>
                                      </p:cBhvr>
                                      <p:to>
                                        <p:strVal val="visible"/>
                                      </p:to>
                                    </p:set>
                                    <p:anim calcmode="lin" valueType="num">
                                      <p:cBhvr>
                                        <p:cTn id="30" dur="500" fill="hold"/>
                                        <p:tgtEl>
                                          <p:spTgt spid="16">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31" dur="500" fill="hold"/>
                                        <p:tgtEl>
                                          <p:spTgt spid="16">
                                            <p:txEl>
                                              <p:pRg st="2" end="2"/>
                                            </p:txEl>
                                          </p:spTgt>
                                        </p:tgtEl>
                                        <p:attrNameLst>
                                          <p:attrName>ppt_y</p:attrName>
                                        </p:attrNameLst>
                                      </p:cBhvr>
                                      <p:tavLst>
                                        <p:tav tm="0">
                                          <p:val>
                                            <p:strVal val="#ppt_y"/>
                                          </p:val>
                                        </p:tav>
                                        <p:tav tm="100000">
                                          <p:val>
                                            <p:strVal val="#ppt_y"/>
                                          </p:val>
                                        </p:tav>
                                      </p:tavLst>
                                    </p:anim>
                                    <p:anim calcmode="lin" valueType="num">
                                      <p:cBhvr>
                                        <p:cTn id="32" dur="500" fill="hold"/>
                                        <p:tgtEl>
                                          <p:spTgt spid="16">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3" dur="500" fill="hold"/>
                                        <p:tgtEl>
                                          <p:spTgt spid="16">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4" dur="500" tmFilter="0,0; .5, 1; 1, 1"/>
                                        <p:tgtEl>
                                          <p:spTgt spid="16">
                                            <p:txEl>
                                              <p:pRg st="2" end="2"/>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22"/>
                                        </p:tgtEl>
                                        <p:attrNameLst>
                                          <p:attrName>style.visibility</p:attrName>
                                        </p:attrNameLst>
                                      </p:cBhvr>
                                      <p:to>
                                        <p:strVal val="visible"/>
                                      </p:to>
                                    </p:set>
                                    <p:anim calcmode="lin" valueType="num">
                                      <p:cBhvr additive="base">
                                        <p:cTn id="39" dur="500" fill="hold"/>
                                        <p:tgtEl>
                                          <p:spTgt spid="22"/>
                                        </p:tgtEl>
                                        <p:attrNameLst>
                                          <p:attrName>ppt_x</p:attrName>
                                        </p:attrNameLst>
                                      </p:cBhvr>
                                      <p:tavLst>
                                        <p:tav tm="0">
                                          <p:val>
                                            <p:strVal val="#ppt_x"/>
                                          </p:val>
                                        </p:tav>
                                        <p:tav tm="100000">
                                          <p:val>
                                            <p:strVal val="#ppt_x"/>
                                          </p:val>
                                        </p:tav>
                                      </p:tavLst>
                                    </p:anim>
                                    <p:anim calcmode="lin" valueType="num">
                                      <p:cBhvr additive="base">
                                        <p:cTn id="40"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Gallery</Template>
  <TotalTime>199</TotalTime>
  <Words>1116</Words>
  <Application>Microsoft Office PowerPoint</Application>
  <PresentationFormat>Widescreen</PresentationFormat>
  <Paragraphs>134</Paragraphs>
  <Slides>23</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Arial</vt:lpstr>
      <vt:lpstr>Calibri</vt:lpstr>
      <vt:lpstr>Calibri Light</vt:lpstr>
      <vt:lpstr>Palatino Linotype</vt:lpstr>
      <vt:lpstr>Symbol</vt:lpstr>
      <vt:lpstr>Times New Roman</vt:lpstr>
      <vt:lpstr>Office Theme</vt:lpstr>
      <vt:lpstr>PowerPoint Presentation</vt:lpstr>
      <vt:lpstr>PowerPoint Presentation</vt:lpstr>
      <vt:lpstr>I. Sự định hướng của thanh nam châm. </vt:lpstr>
      <vt:lpstr>I. Sự định hướng của thanh nam châm. </vt:lpstr>
      <vt:lpstr>I. Sự định hướng của thanh nam châm. </vt:lpstr>
      <vt:lpstr>I. Sự định hướng của thanh nam châm.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Pham Duy Khanh 20217004</cp:lastModifiedBy>
  <cp:revision>15</cp:revision>
  <dcterms:created xsi:type="dcterms:W3CDTF">2022-07-16T08:29:34Z</dcterms:created>
  <dcterms:modified xsi:type="dcterms:W3CDTF">2022-07-21T07:12:30Z</dcterms:modified>
</cp:coreProperties>
</file>