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44" r:id="rId2"/>
    <p:sldId id="345" r:id="rId3"/>
    <p:sldId id="346" r:id="rId4"/>
    <p:sldId id="366" r:id="rId5"/>
    <p:sldId id="348" r:id="rId6"/>
    <p:sldId id="349" r:id="rId7"/>
    <p:sldId id="350" r:id="rId8"/>
    <p:sldId id="351" r:id="rId9"/>
    <p:sldId id="365" r:id="rId10"/>
    <p:sldId id="353" r:id="rId11"/>
    <p:sldId id="368" r:id="rId12"/>
    <p:sldId id="355" r:id="rId13"/>
    <p:sldId id="356" r:id="rId14"/>
    <p:sldId id="357" r:id="rId15"/>
    <p:sldId id="358" r:id="rId16"/>
    <p:sldId id="359" r:id="rId17"/>
    <p:sldId id="311" r:id="rId18"/>
    <p:sldId id="360" r:id="rId19"/>
    <p:sldId id="361" r:id="rId20"/>
    <p:sldId id="362" r:id="rId21"/>
    <p:sldId id="363" r:id="rId22"/>
    <p:sldId id="325" r:id="rId23"/>
    <p:sldId id="335" r:id="rId24"/>
    <p:sldId id="34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51B31-F2B0-45D0-B618-0031D7E51BE4}" type="datetimeFigureOut">
              <a:rPr lang="en-US" smtClean="0"/>
              <a:t>6/28/2022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79672-11A3-4353-9FF4-925D0302A29A}" type="slidenum">
              <a:rPr lang="en-US" smtClean="0"/>
              <a:t>‹#›</a:t>
            </a:fld>
            <a:endParaRPr lang="en-US"/>
          </a:p>
        </p:txBody>
      </p:sp>
    </p:spTree>
    <p:extLst>
      <p:ext uri="{BB962C8B-B14F-4D97-AF65-F5344CB8AC3E}">
        <p14:creationId xmlns:p14="http://schemas.microsoft.com/office/powerpoint/2010/main" val="2361190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9B3AB18-3B5B-475E-B27B-31629FFA59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B9B3642D-55B0-44AE-8C5F-03BB78CC61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244" name="Slide Number Placeholder 3">
            <a:extLst>
              <a:ext uri="{FF2B5EF4-FFF2-40B4-BE49-F238E27FC236}">
                <a16:creationId xmlns:a16="http://schemas.microsoft.com/office/drawing/2014/main" id="{ED4D9432-4BC7-42C1-AC2F-E368E0075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701EBFF9-045F-4004-B21A-FD40EE2804B6}" type="slidenum">
              <a:rPr lang="en-US" altLang="en-US" sz="1300">
                <a:latin typeface="Arial" panose="020B0604020202020204" pitchFamily="34" charset="0"/>
                <a:ea typeface="SimSun" panose="02010600030101010101" pitchFamily="2" charset="-122"/>
              </a:rPr>
              <a:pPr/>
              <a:t>5</a:t>
            </a:fld>
            <a:endParaRPr lang="en-US" altLang="en-US" sz="1300">
              <a:latin typeface="Arial" panose="020B0604020202020204" pitchFamily="34" charset="0"/>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1D4EE90-531B-4675-A94E-AC3F3C5B89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7E39159F-1349-4D46-BE17-7046EC6B35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6388" name="Slide Number Placeholder 3">
            <a:extLst>
              <a:ext uri="{FF2B5EF4-FFF2-40B4-BE49-F238E27FC236}">
                <a16:creationId xmlns:a16="http://schemas.microsoft.com/office/drawing/2014/main" id="{B9554BF6-DFB6-44FD-9A49-8C8973798A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7EE3A2FB-79AB-4D70-B67F-A3A495398A0D}" type="slidenum">
              <a:rPr lang="en-US" altLang="en-US" sz="1300">
                <a:latin typeface="Arial" panose="020B0604020202020204" pitchFamily="34" charset="0"/>
                <a:ea typeface="SimSun" panose="02010600030101010101" pitchFamily="2" charset="-122"/>
              </a:rPr>
              <a:pPr/>
              <a:t>10</a:t>
            </a:fld>
            <a:endParaRPr lang="en-US" altLang="en-US" sz="1300">
              <a:latin typeface="Arial" panose="020B0604020202020204" pitchFamily="34" charset="0"/>
              <a:ea typeface="SimSu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D7978653-7751-407C-8E66-7B625DF487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18695861-ACA8-48AA-ADA6-4C4B7A6EF8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18436" name="灯片编号占位符 3">
            <a:extLst>
              <a:ext uri="{FF2B5EF4-FFF2-40B4-BE49-F238E27FC236}">
                <a16:creationId xmlns:a16="http://schemas.microsoft.com/office/drawing/2014/main" id="{4CDA6E7A-8583-4534-9D9B-A069A2D7F4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191882D2-F50D-43BF-9496-5A5D058F1B63}" type="slidenum">
              <a:rPr lang="zh-CN" altLang="en-US">
                <a:ea typeface="SimSun" panose="02010600030101010101" pitchFamily="2" charset="-122"/>
              </a:rPr>
              <a:pPr/>
              <a:t>11</a:t>
            </a:fld>
            <a:endParaRPr lang="zh-CN" altLang="en-US">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a:extLst>
              <a:ext uri="{FF2B5EF4-FFF2-40B4-BE49-F238E27FC236}">
                <a16:creationId xmlns:a16="http://schemas.microsoft.com/office/drawing/2014/main" id="{78B78D1E-0E13-464F-8F39-40891DA02E51}"/>
              </a:ext>
            </a:extLst>
          </p:cNvPr>
          <p:cNvSpPr>
            <a:spLocks noGrp="1" noRot="1" noChangeAspect="1" noTextEdit="1"/>
          </p:cNvSpPr>
          <p:nvPr>
            <p:ph type="sldImg"/>
          </p:nvPr>
        </p:nvSpPr>
        <p:spPr bwMode="auto">
          <a:xfrm>
            <a:off x="482600"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备注占位符 2">
            <a:extLst>
              <a:ext uri="{FF2B5EF4-FFF2-40B4-BE49-F238E27FC236}">
                <a16:creationId xmlns:a16="http://schemas.microsoft.com/office/drawing/2014/main" id="{0C8059DE-2D3E-4613-BBC8-B27C4DD056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5604" name="灯片编号占位符 3">
            <a:extLst>
              <a:ext uri="{FF2B5EF4-FFF2-40B4-BE49-F238E27FC236}">
                <a16:creationId xmlns:a16="http://schemas.microsoft.com/office/drawing/2014/main" id="{906800D3-A0DC-4AF3-AE0E-30730ED5B6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9C9C1618-FDF0-4A35-8D0D-1F4103FB6328}" type="slidenum">
              <a:rPr lang="zh-CN" altLang="en-US">
                <a:solidFill>
                  <a:srgbClr val="000000"/>
                </a:solidFill>
                <a:ea typeface="SimSun" panose="02010600030101010101" pitchFamily="2" charset="-122"/>
              </a:rPr>
              <a:pPr/>
              <a:t>17</a:t>
            </a:fld>
            <a:endParaRPr lang="zh-CN" altLang="en-US">
              <a:solidFill>
                <a:srgbClr val="000000"/>
              </a:solidFill>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043A-BC04-4F09-BDE2-37CD4806D6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0573C4-9C8B-4099-B0A8-6925194DF0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D52AAC-DDA8-4BC6-A792-BF9F7A8EBAEB}"/>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5" name="Footer Placeholder 4">
            <a:extLst>
              <a:ext uri="{FF2B5EF4-FFF2-40B4-BE49-F238E27FC236}">
                <a16:creationId xmlns:a16="http://schemas.microsoft.com/office/drawing/2014/main" id="{4AC5DCA7-EA01-471B-A7FA-F3A9D81F9C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94DB5-40C2-454F-88A6-DEF646D9B023}"/>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407446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3A703-DADE-4D88-94AC-4B09C0AD73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9FBBA4-FCBD-43F5-8E27-C186389EE2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4C4559-FAA9-4D4A-8063-FEEFDFDC3EBC}"/>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5" name="Footer Placeholder 4">
            <a:extLst>
              <a:ext uri="{FF2B5EF4-FFF2-40B4-BE49-F238E27FC236}">
                <a16:creationId xmlns:a16="http://schemas.microsoft.com/office/drawing/2014/main" id="{1111319F-07B3-4A99-89D7-6C378A859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599303-4B90-43DE-BD32-C3017595C635}"/>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616174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C549C6-E838-43A8-AD55-2725EFA05D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7570E8-C743-49CF-B7D2-64B638B2EF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AE5BA-973C-44FE-81F6-A25217F2F600}"/>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5" name="Footer Placeholder 4">
            <a:extLst>
              <a:ext uri="{FF2B5EF4-FFF2-40B4-BE49-F238E27FC236}">
                <a16:creationId xmlns:a16="http://schemas.microsoft.com/office/drawing/2014/main" id="{D2212B8C-1F40-4731-96AF-E9DBEC1FF1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1A9C70-F02F-4CB3-BB31-765C505F23E5}"/>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703039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673199"/>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E25F950-1D7B-4950-BC8F-EF1988655A8E}"/>
              </a:ext>
            </a:extLst>
          </p:cNvPr>
          <p:cNvGrpSpPr>
            <a:grpSpLocks/>
          </p:cNvGrpSpPr>
          <p:nvPr userDrawn="1"/>
        </p:nvGrpSpPr>
        <p:grpSpPr bwMode="auto">
          <a:xfrm>
            <a:off x="47625" y="5861050"/>
            <a:ext cx="12231688" cy="1046163"/>
            <a:chOff x="47343" y="5861302"/>
            <a:chExt cx="12232515" cy="1046420"/>
          </a:xfrm>
        </p:grpSpPr>
        <p:pic>
          <p:nvPicPr>
            <p:cNvPr id="3" name="Picture 2">
              <a:extLst>
                <a:ext uri="{FF2B5EF4-FFF2-40B4-BE49-F238E27FC236}">
                  <a16:creationId xmlns:a16="http://schemas.microsoft.com/office/drawing/2014/main" id="{91C457F9-BD68-45FF-A893-96F9DD8180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43" y="5861302"/>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BBEC60A-DCFE-440C-8EE1-68985E181D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0413" y="5902130"/>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108244B-6205-4673-B84A-8F6223778F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42602" y="5868551"/>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A1FED45-2D95-458B-ACF8-6F76377BB9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42345" y="5906108"/>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95AB7CE-48D0-41AF-A371-EF9D5033CA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14314" y="5903587"/>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9822879-8D7F-41E4-9678-A6AF0893AB27}"/>
                </a:ext>
              </a:extLst>
            </p:cNvPr>
            <p:cNvPicPr>
              <a:picLocks noChangeAspect="1"/>
            </p:cNvPicPr>
            <p:nvPr/>
          </p:nvPicPr>
          <p:blipFill>
            <a:blip r:embed="rId2">
              <a:extLst>
                <a:ext uri="{28A0092B-C50C-407E-A947-70E740481C1C}">
                  <a14:useLocalDpi xmlns:a14="http://schemas.microsoft.com/office/drawing/2010/main" val="0"/>
                </a:ext>
              </a:extLst>
            </a:blip>
            <a:srcRect r="64430"/>
            <a:stretch>
              <a:fillRect/>
            </a:stretch>
          </p:blipFill>
          <p:spPr bwMode="auto">
            <a:xfrm>
              <a:off x="11462487" y="5911024"/>
              <a:ext cx="817371"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Date Placeholder 3">
            <a:extLst>
              <a:ext uri="{FF2B5EF4-FFF2-40B4-BE49-F238E27FC236}">
                <a16:creationId xmlns:a16="http://schemas.microsoft.com/office/drawing/2014/main" id="{6FC80349-96D3-48B3-8771-ECB4FDAF1AB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89E36F9-680B-4039-8727-63131BEC72A1}" type="datetimeFigureOut">
              <a:rPr lang="en-US"/>
              <a:pPr>
                <a:defRPr/>
              </a:pPr>
              <a:t>6/28/2022</a:t>
            </a:fld>
            <a:endParaRPr lang="en-US"/>
          </a:p>
        </p:txBody>
      </p:sp>
      <p:sp>
        <p:nvSpPr>
          <p:cNvPr id="10" name="Footer Placeholder 4">
            <a:extLst>
              <a:ext uri="{FF2B5EF4-FFF2-40B4-BE49-F238E27FC236}">
                <a16:creationId xmlns:a16="http://schemas.microsoft.com/office/drawing/2014/main" id="{86E45B47-E7CA-4117-8FA8-84B3DC743B5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BCD30B22-824C-4C8B-9C5A-C27EA5FAE40C}"/>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smtClean="0"/>
            </a:lvl1pPr>
          </a:lstStyle>
          <a:p>
            <a:pPr>
              <a:defRPr/>
            </a:pPr>
            <a:fld id="{2EBEBB7F-18EE-404C-9524-E89C18436CAB}" type="slidenum">
              <a:rPr lang="en-US" altLang="en-US"/>
              <a:pPr>
                <a:defRPr/>
              </a:pPr>
              <a:t>‹#›</a:t>
            </a:fld>
            <a:endParaRPr lang="en-US" altLang="en-US"/>
          </a:p>
        </p:txBody>
      </p:sp>
    </p:spTree>
    <p:extLst>
      <p:ext uri="{BB962C8B-B14F-4D97-AF65-F5344CB8AC3E}">
        <p14:creationId xmlns:p14="http://schemas.microsoft.com/office/powerpoint/2010/main" val="178132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13639-2246-42F9-9604-1475DD666E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221690-89F1-490E-8828-0AFA50DE57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25D9E1-7F1E-4C7D-97A0-B15755130CB3}"/>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5" name="Footer Placeholder 4">
            <a:extLst>
              <a:ext uri="{FF2B5EF4-FFF2-40B4-BE49-F238E27FC236}">
                <a16:creationId xmlns:a16="http://schemas.microsoft.com/office/drawing/2014/main" id="{33F30AA6-B233-4330-BE18-4AE0F18C3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3A8BE-3C23-41DB-B28B-0A69B06BB077}"/>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233773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C2A6B-C04F-44CF-884C-6AD9519CE2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CCBDB9-7E34-47DD-B5F6-4185A6B147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0C0DE7-18A2-4433-ABC2-9592B4DFEB9D}"/>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5" name="Footer Placeholder 4">
            <a:extLst>
              <a:ext uri="{FF2B5EF4-FFF2-40B4-BE49-F238E27FC236}">
                <a16:creationId xmlns:a16="http://schemas.microsoft.com/office/drawing/2014/main" id="{25448B57-F364-44DC-B40F-08B3FD644B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CC327-B398-4AF0-80BA-9C296EDEEF03}"/>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3188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D6AD2-B00E-42AF-9E29-8A6D27FEE4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1396A9-E401-4A0B-9E97-7D9639F772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A10C04-ED7C-4925-BC3A-A669025113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D6C537-A646-4C4C-BB58-32F840CB6043}"/>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6" name="Footer Placeholder 5">
            <a:extLst>
              <a:ext uri="{FF2B5EF4-FFF2-40B4-BE49-F238E27FC236}">
                <a16:creationId xmlns:a16="http://schemas.microsoft.com/office/drawing/2014/main" id="{4B40D3F4-18BE-4FFE-B4F3-DAA8C345AC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90C1C2-4F36-4F2D-8C39-AC661201A864}"/>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9752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F2C7-28AE-404C-AA7B-4DA91B0E46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EEEBB1-2C6A-4CA1-9285-B22D2BB647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C73EA-F34B-4C59-91DE-8119DED206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1E85DA-989F-42D3-A79C-467E8CFB95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40A267-AB7C-4108-962A-D98D858491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6C2C99-2810-4E76-BCF3-EC39DA2B14D3}"/>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8" name="Footer Placeholder 7">
            <a:extLst>
              <a:ext uri="{FF2B5EF4-FFF2-40B4-BE49-F238E27FC236}">
                <a16:creationId xmlns:a16="http://schemas.microsoft.com/office/drawing/2014/main" id="{986C7A62-BEF8-4306-BBBC-C6406B5305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0BA415-5BA2-4DDB-AE34-F3158D2FC397}"/>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2855348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2DE68-3EC0-41F5-83B8-2165B3BE7E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3B8097-F183-4339-8459-4EC7EAF67CFC}"/>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4" name="Footer Placeholder 3">
            <a:extLst>
              <a:ext uri="{FF2B5EF4-FFF2-40B4-BE49-F238E27FC236}">
                <a16:creationId xmlns:a16="http://schemas.microsoft.com/office/drawing/2014/main" id="{9273337A-3EEB-4235-B442-520FC57A77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E5A20E-AA91-4FE9-9496-2230AF948F7B}"/>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927950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23A581-D7D8-4931-8B71-61B550EF5514}"/>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3" name="Footer Placeholder 2">
            <a:extLst>
              <a:ext uri="{FF2B5EF4-FFF2-40B4-BE49-F238E27FC236}">
                <a16:creationId xmlns:a16="http://schemas.microsoft.com/office/drawing/2014/main" id="{2AE2A056-C016-4B52-9B4C-22FC0D0BFB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265E1F-C1C5-43B2-8CDE-B4DBA7B9B94F}"/>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315959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3D6A-5208-4370-99B5-6CE0FD9C6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3B3C2-C2E2-4261-B8CD-CE5E2FA2A5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D6090F-72E0-456B-9C85-0AD7A422DE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F8A36A-A55B-446F-80C4-004BF39D0E80}"/>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6" name="Footer Placeholder 5">
            <a:extLst>
              <a:ext uri="{FF2B5EF4-FFF2-40B4-BE49-F238E27FC236}">
                <a16:creationId xmlns:a16="http://schemas.microsoft.com/office/drawing/2014/main" id="{AD843431-348B-4287-8051-706B53B28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5758D2-80C7-4A03-BBE5-69240734AC4E}"/>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1573374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8D9A1-1E61-456C-BBE8-10718F7EA1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14F357-2430-4DC8-BE93-572DD8CC84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B6BB18-0A06-4E14-B92F-C3A4EBD1C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A83C1E-ADBB-4FB6-BCEA-CEAA09C72D8F}"/>
              </a:ext>
            </a:extLst>
          </p:cNvPr>
          <p:cNvSpPr>
            <a:spLocks noGrp="1"/>
          </p:cNvSpPr>
          <p:nvPr>
            <p:ph type="dt" sz="half" idx="10"/>
          </p:nvPr>
        </p:nvSpPr>
        <p:spPr/>
        <p:txBody>
          <a:bodyPr/>
          <a:lstStyle/>
          <a:p>
            <a:fld id="{C14A93FA-1BD2-4093-BBAC-DD06C72511D1}" type="datetimeFigureOut">
              <a:rPr lang="en-US" smtClean="0"/>
              <a:t>6/28/2022</a:t>
            </a:fld>
            <a:endParaRPr lang="en-US"/>
          </a:p>
        </p:txBody>
      </p:sp>
      <p:sp>
        <p:nvSpPr>
          <p:cNvPr id="6" name="Footer Placeholder 5">
            <a:extLst>
              <a:ext uri="{FF2B5EF4-FFF2-40B4-BE49-F238E27FC236}">
                <a16:creationId xmlns:a16="http://schemas.microsoft.com/office/drawing/2014/main" id="{6A55AB24-EB1D-46D9-B1B8-9FE3F4D4B1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90179E-5B9E-4153-9AB3-795A692E53AE}"/>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1166146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F1EF07-CA40-4A6E-8F39-83FDF98B8A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5990BC-FFFF-458A-A7FC-F2353D542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635690-F9AF-458A-9CD6-F323F8D89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A93FA-1BD2-4093-BBAC-DD06C72511D1}" type="datetimeFigureOut">
              <a:rPr lang="en-US" smtClean="0"/>
              <a:t>6/28/2022</a:t>
            </a:fld>
            <a:endParaRPr lang="en-US"/>
          </a:p>
        </p:txBody>
      </p:sp>
      <p:sp>
        <p:nvSpPr>
          <p:cNvPr id="5" name="Footer Placeholder 4">
            <a:extLst>
              <a:ext uri="{FF2B5EF4-FFF2-40B4-BE49-F238E27FC236}">
                <a16:creationId xmlns:a16="http://schemas.microsoft.com/office/drawing/2014/main" id="{F9F735C6-240D-4C50-B38C-3155616644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46D509-2E14-4601-B25D-33EE4EEAAE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E5545-3A4E-492B-B8A4-2D972F6E1306}" type="slidenum">
              <a:rPr lang="en-US" smtClean="0"/>
              <a:t>‹#›</a:t>
            </a:fld>
            <a:endParaRPr lang="en-US"/>
          </a:p>
        </p:txBody>
      </p:sp>
    </p:spTree>
    <p:extLst>
      <p:ext uri="{BB962C8B-B14F-4D97-AF65-F5344CB8AC3E}">
        <p14:creationId xmlns:p14="http://schemas.microsoft.com/office/powerpoint/2010/main" val="1925331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10" Type="http://schemas.openxmlformats.org/officeDocument/2006/relationships/image" Target="../media/image14.png"/><Relationship Id="rId4" Type="http://schemas.openxmlformats.org/officeDocument/2006/relationships/image" Target="../media/image17.jpe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9">
            <a:extLst>
              <a:ext uri="{FF2B5EF4-FFF2-40B4-BE49-F238E27FC236}">
                <a16:creationId xmlns:a16="http://schemas.microsoft.com/office/drawing/2014/main" id="{51EDDC5D-46D2-4F0C-BD1A-2F4A8233FC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9">
            <a:extLst>
              <a:ext uri="{FF2B5EF4-FFF2-40B4-BE49-F238E27FC236}">
                <a16:creationId xmlns:a16="http://schemas.microsoft.com/office/drawing/2014/main" id="{A5E48A34-B9AD-4DC6-8FC2-104DBAD5FE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a16="http://schemas.microsoft.com/office/drawing/2014/main" id="{AAB69FF4-AB16-49E1-B416-504C9F8D7077}"/>
              </a:ext>
            </a:extLst>
          </p:cNvPr>
          <p:cNvSpPr/>
          <p:nvPr/>
        </p:nvSpPr>
        <p:spPr>
          <a:xfrm>
            <a:off x="84138" y="0"/>
            <a:ext cx="12006262" cy="6794500"/>
          </a:xfrm>
          <a:prstGeom prst="roundRect">
            <a:avLst/>
          </a:prstGeom>
          <a:solidFill>
            <a:srgbClr val="7030A0">
              <a:alpha val="68000"/>
            </a:srgbClr>
          </a:solidFill>
          <a:ln w="222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600" dirty="0">
              <a:solidFill>
                <a:srgbClr val="00FFFF"/>
              </a:solidFill>
              <a:latin typeface="Times New Roman" panose="02020603050405020304" pitchFamily="18" charset="0"/>
              <a:ea typeface="Times New Roman" panose="02020603050405020304" pitchFamily="18" charset="0"/>
            </a:endParaRPr>
          </a:p>
        </p:txBody>
      </p:sp>
      <p:sp>
        <p:nvSpPr>
          <p:cNvPr id="5125" name="TextBox 2">
            <a:extLst>
              <a:ext uri="{FF2B5EF4-FFF2-40B4-BE49-F238E27FC236}">
                <a16:creationId xmlns:a16="http://schemas.microsoft.com/office/drawing/2014/main" id="{1CEE62FE-33A1-4D47-B892-0D793F34D9BE}"/>
              </a:ext>
            </a:extLst>
          </p:cNvPr>
          <p:cNvSpPr txBox="1">
            <a:spLocks noChangeArrowheads="1"/>
          </p:cNvSpPr>
          <p:nvPr/>
        </p:nvSpPr>
        <p:spPr bwMode="auto">
          <a:xfrm>
            <a:off x="4775200" y="381000"/>
            <a:ext cx="436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a:latin typeface="Arial" panose="020B0604020202020204" pitchFamily="34" charset="0"/>
            </a:endParaRPr>
          </a:p>
        </p:txBody>
      </p:sp>
      <p:sp>
        <p:nvSpPr>
          <p:cNvPr id="11" name="Flowchart: Alternate Process 10">
            <a:extLst>
              <a:ext uri="{FF2B5EF4-FFF2-40B4-BE49-F238E27FC236}">
                <a16:creationId xmlns:a16="http://schemas.microsoft.com/office/drawing/2014/main" id="{CFFA027B-6600-47C9-B8E8-C029FBF880C9}"/>
              </a:ext>
            </a:extLst>
          </p:cNvPr>
          <p:cNvSpPr/>
          <p:nvPr/>
        </p:nvSpPr>
        <p:spPr>
          <a:xfrm>
            <a:off x="93663" y="2673350"/>
            <a:ext cx="12004675" cy="1231900"/>
          </a:xfrm>
          <a:prstGeom prst="flowChartAlternateProcess">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300" b="1" dirty="0">
                <a:solidFill>
                  <a:srgbClr val="0000FF"/>
                </a:solidFill>
                <a:latin typeface="Times New Roman" pitchFamily="18" charset="0"/>
                <a:cs typeface="Times New Roman" pitchFamily="18" charset="0"/>
              </a:rPr>
              <a:t>VIẾT ĐOẠN</a:t>
            </a:r>
            <a:r>
              <a:rPr lang="en-US" sz="2300" b="1" dirty="0">
                <a:solidFill>
                  <a:srgbClr val="0000FF"/>
                </a:solidFill>
                <a:latin typeface="Times New Roman" pitchFamily="18" charset="0"/>
                <a:cs typeface="Times New Roman" pitchFamily="18" charset="0"/>
              </a:rPr>
              <a:t> </a:t>
            </a:r>
            <a:r>
              <a:rPr lang="pl-PL" sz="2300" b="1" dirty="0">
                <a:solidFill>
                  <a:srgbClr val="0000FF"/>
                </a:solidFill>
                <a:latin typeface="Times New Roman" pitchFamily="18" charset="0"/>
                <a:cs typeface="Times New Roman" pitchFamily="18" charset="0"/>
              </a:rPr>
              <a:t>V</a:t>
            </a:r>
            <a:r>
              <a:rPr lang="en-US" sz="2300" b="1" dirty="0">
                <a:solidFill>
                  <a:srgbClr val="0000FF"/>
                </a:solidFill>
                <a:latin typeface="Times New Roman" pitchFamily="18" charset="0"/>
                <a:cs typeface="Times New Roman" pitchFamily="18" charset="0"/>
              </a:rPr>
              <a:t>ĂN GHI LẠI</a:t>
            </a:r>
          </a:p>
          <a:p>
            <a:pPr algn="ctr">
              <a:defRPr/>
            </a:pPr>
            <a:r>
              <a:rPr lang="pl-PL" sz="2300" b="1" dirty="0">
                <a:solidFill>
                  <a:srgbClr val="0000FF"/>
                </a:solidFill>
                <a:latin typeface="Times New Roman" pitchFamily="18" charset="0"/>
                <a:cs typeface="Times New Roman" pitchFamily="18" charset="0"/>
              </a:rPr>
              <a:t> CẢM </a:t>
            </a:r>
            <a:r>
              <a:rPr lang="en-US" sz="2300" b="1" dirty="0">
                <a:solidFill>
                  <a:srgbClr val="0000FF"/>
                </a:solidFill>
                <a:latin typeface="Times New Roman" pitchFamily="18" charset="0"/>
                <a:cs typeface="Times New Roman" pitchFamily="18" charset="0"/>
              </a:rPr>
              <a:t>XÚC SAU KHI ĐỌC MỘT </a:t>
            </a:r>
            <a:r>
              <a:rPr lang="pl-PL" sz="2300" b="1" dirty="0">
                <a:solidFill>
                  <a:srgbClr val="0000FF"/>
                </a:solidFill>
                <a:latin typeface="Times New Roman" pitchFamily="18" charset="0"/>
                <a:cs typeface="Times New Roman" pitchFamily="18" charset="0"/>
              </a:rPr>
              <a:t>BÀI THƠ</a:t>
            </a:r>
            <a:r>
              <a:rPr lang="en-US" sz="2300" b="1" dirty="0">
                <a:solidFill>
                  <a:srgbClr val="0000FF"/>
                </a:solidFill>
                <a:latin typeface="Times New Roman" pitchFamily="18" charset="0"/>
                <a:cs typeface="Times New Roman" pitchFamily="18" charset="0"/>
              </a:rPr>
              <a:t> BỐN CHỮ, NĂM CHỮ</a:t>
            </a:r>
            <a:endParaRPr lang="pl-PL" sz="2300" dirty="0">
              <a:latin typeface="Times New Roman" pitchFamily="18" charset="0"/>
              <a:cs typeface="Times New Roman" pitchFamily="18" charset="0"/>
            </a:endParaRPr>
          </a:p>
        </p:txBody>
      </p:sp>
      <p:sp>
        <p:nvSpPr>
          <p:cNvPr id="12" name="TextBox 5">
            <a:extLst>
              <a:ext uri="{FF2B5EF4-FFF2-40B4-BE49-F238E27FC236}">
                <a16:creationId xmlns:a16="http://schemas.microsoft.com/office/drawing/2014/main" id="{F04E6A15-B5EF-4090-A690-98D8081354DB}"/>
              </a:ext>
            </a:extLst>
          </p:cNvPr>
          <p:cNvSpPr txBox="1">
            <a:spLocks noChangeArrowheads="1"/>
          </p:cNvSpPr>
          <p:nvPr/>
        </p:nvSpPr>
        <p:spPr bwMode="auto">
          <a:xfrm>
            <a:off x="2124766" y="1888435"/>
            <a:ext cx="8432800" cy="523220"/>
          </a:xfrm>
          <a:prstGeom prst="rect">
            <a:avLst/>
          </a:prstGeom>
          <a:solidFill>
            <a:schemeClr val="accent4">
              <a:lumMod val="20000"/>
              <a:lumOff val="80000"/>
            </a:schemeClr>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x-none"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BÀI </a:t>
            </a:r>
            <a:r>
              <a:rPr lang="en-US" altLang="x-none" sz="2800" b="1" dirty="0">
                <a:ln>
                  <a:solidFill>
                    <a:srgbClr val="7030A0"/>
                  </a:solidFill>
                </a:ln>
                <a:solidFill>
                  <a:srgbClr val="00B0F0"/>
                </a:solidFill>
                <a:latin typeface="Times New Roman" panose="02020603050405020304" pitchFamily="18" charset="0"/>
                <a:cs typeface="Times New Roman" panose="02020603050405020304" pitchFamily="18" charset="0"/>
              </a:rPr>
              <a:t>2</a:t>
            </a:r>
            <a:r>
              <a:rPr lang="en-US"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 </a:t>
            </a:r>
            <a:r>
              <a:rPr lang="x-none"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 </a:t>
            </a:r>
            <a:r>
              <a:rPr lang="en-US"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THƠ BỐN CHỮ, NĂM CHỮ</a:t>
            </a:r>
            <a:endParaRPr lang="x-none" altLang="x-none" sz="2800" b="1" dirty="0">
              <a:ln>
                <a:solidFill>
                  <a:srgbClr val="7030A0"/>
                </a:solidFill>
              </a:ln>
              <a:solidFill>
                <a:srgbClr val="00B0F0"/>
              </a:solidFill>
              <a:latin typeface="Times New Roman" panose="02020603050405020304" pitchFamily="18" charset="0"/>
              <a:cs typeface="Times New Roman" panose="02020603050405020304" pitchFamily="18" charset="0"/>
            </a:endParaRPr>
          </a:p>
        </p:txBody>
      </p:sp>
      <p:sp>
        <p:nvSpPr>
          <p:cNvPr id="5128" name="TextBox 1">
            <a:extLst>
              <a:ext uri="{FF2B5EF4-FFF2-40B4-BE49-F238E27FC236}">
                <a16:creationId xmlns:a16="http://schemas.microsoft.com/office/drawing/2014/main" id="{372435F6-E2B8-40E3-904A-5D808BFEF45D}"/>
              </a:ext>
            </a:extLst>
          </p:cNvPr>
          <p:cNvSpPr txBox="1">
            <a:spLocks noChangeArrowheads="1"/>
          </p:cNvSpPr>
          <p:nvPr/>
        </p:nvSpPr>
        <p:spPr bwMode="auto">
          <a:xfrm>
            <a:off x="2276475" y="206375"/>
            <a:ext cx="762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400">
                <a:solidFill>
                  <a:srgbClr val="FFFF00"/>
                </a:solidFill>
                <a:latin typeface="Times New Roman" panose="02020603050405020304" pitchFamily="18" charset="0"/>
                <a:ea typeface="SimSun" panose="02010600030101010101" pitchFamily="2" charset="-122"/>
                <a:cs typeface="Times New Roman" panose="02020603050405020304" pitchFamily="18" charset="0"/>
              </a:rPr>
              <a:t>TRƯỜNG TRUNG HỌC CƠ SỞ PHÚ XUÂN</a:t>
            </a:r>
          </a:p>
          <a:p>
            <a:pPr algn="ctr" eaLnBrk="1" hangingPunct="1"/>
            <a:r>
              <a:rPr lang="en-US" altLang="vi-VN" sz="2400" b="1">
                <a:solidFill>
                  <a:srgbClr val="FFFF00"/>
                </a:solidFill>
                <a:latin typeface="Times New Roman" panose="02020603050405020304" pitchFamily="18" charset="0"/>
                <a:ea typeface="SimSun" panose="02010600030101010101" pitchFamily="2" charset="-122"/>
                <a:cs typeface="Times New Roman" panose="02020603050405020304" pitchFamily="18" charset="0"/>
              </a:rPr>
              <a:t>TỔ KHOA HỌC XÃ HỘI</a:t>
            </a:r>
          </a:p>
          <a:p>
            <a:pPr algn="ctr" eaLnBrk="1" hangingPunct="1"/>
            <a:endParaRPr lang="en-US" altLang="vi-VN" sz="2400" b="1">
              <a:solidFill>
                <a:srgbClr val="FFFF00"/>
              </a:solidFill>
              <a:latin typeface="Times New Roman" panose="02020603050405020304" pitchFamily="18" charset="0"/>
              <a:ea typeface="SimSun" panose="02010600030101010101" pitchFamily="2" charset="-122"/>
              <a:cs typeface="Times New Roman" panose="02020603050405020304" pitchFamily="18" charset="0"/>
            </a:endParaRPr>
          </a:p>
        </p:txBody>
      </p:sp>
      <p:sp>
        <p:nvSpPr>
          <p:cNvPr id="5129" name="TextBox 4">
            <a:extLst>
              <a:ext uri="{FF2B5EF4-FFF2-40B4-BE49-F238E27FC236}">
                <a16:creationId xmlns:a16="http://schemas.microsoft.com/office/drawing/2014/main" id="{E9E5F472-C24D-4ABA-A2AB-4638AABFFF05}"/>
              </a:ext>
            </a:extLst>
          </p:cNvPr>
          <p:cNvSpPr txBox="1">
            <a:spLocks noChangeArrowheads="1"/>
          </p:cNvSpPr>
          <p:nvPr/>
        </p:nvSpPr>
        <p:spPr bwMode="auto">
          <a:xfrm>
            <a:off x="3621088" y="1168400"/>
            <a:ext cx="49498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200" b="1">
                <a:solidFill>
                  <a:srgbClr val="FFFF00"/>
                </a:solidFill>
                <a:latin typeface="Times New Roman" panose="02020603050405020304" pitchFamily="18" charset="0"/>
                <a:ea typeface="SimSun" panose="02010600030101010101" pitchFamily="2" charset="-122"/>
                <a:cs typeface="Times New Roman" panose="02020603050405020304" pitchFamily="18" charset="0"/>
              </a:rPr>
              <a:t>MÔN NGỮ VĂN 7</a:t>
            </a:r>
          </a:p>
        </p:txBody>
      </p:sp>
    </p:spTree>
  </p:cSld>
  <p:clrMapOvr>
    <a:masterClrMapping/>
  </p:clrMapOvr>
  <p:transition spd="slow" advTm="5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a:extLst>
              <a:ext uri="{FF2B5EF4-FFF2-40B4-BE49-F238E27FC236}">
                <a16:creationId xmlns:a16="http://schemas.microsoft.com/office/drawing/2014/main" id="{135EFF3A-62E8-4816-BFCE-F8C8BB9A62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
            <a:ext cx="12192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6448F72B-098B-4E4F-A405-2F26815AA2D9}"/>
              </a:ext>
            </a:extLst>
          </p:cNvPr>
          <p:cNvSpPr/>
          <p:nvPr/>
        </p:nvSpPr>
        <p:spPr>
          <a:xfrm>
            <a:off x="-101600" y="76200"/>
            <a:ext cx="12371388" cy="67818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vi-VN"/>
          </a:p>
        </p:txBody>
      </p:sp>
      <p:sp>
        <p:nvSpPr>
          <p:cNvPr id="5" name="Left Brace 4">
            <a:extLst>
              <a:ext uri="{FF2B5EF4-FFF2-40B4-BE49-F238E27FC236}">
                <a16:creationId xmlns:a16="http://schemas.microsoft.com/office/drawing/2014/main" id="{18C36C50-6193-40A8-A4EC-5AFDF4C185BA}"/>
              </a:ext>
            </a:extLst>
          </p:cNvPr>
          <p:cNvSpPr/>
          <p:nvPr/>
        </p:nvSpPr>
        <p:spPr>
          <a:xfrm>
            <a:off x="658813" y="125413"/>
            <a:ext cx="508000" cy="703262"/>
          </a:xfrm>
          <a:prstGeom prst="lef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5369" name="TextBox 5">
            <a:extLst>
              <a:ext uri="{FF2B5EF4-FFF2-40B4-BE49-F238E27FC236}">
                <a16:creationId xmlns:a16="http://schemas.microsoft.com/office/drawing/2014/main" id="{DE1019C8-28A9-4454-BD66-0E8401E38744}"/>
              </a:ext>
            </a:extLst>
          </p:cNvPr>
          <p:cNvSpPr txBox="1">
            <a:spLocks noChangeArrowheads="1"/>
          </p:cNvSpPr>
          <p:nvPr/>
        </p:nvSpPr>
        <p:spPr bwMode="auto">
          <a:xfrm>
            <a:off x="22225" y="117475"/>
            <a:ext cx="1117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a:solidFill>
                  <a:srgbClr val="FF0000"/>
                </a:solidFill>
                <a:latin typeface="Times New Roman" panose="02020603050405020304" pitchFamily="18" charset="0"/>
                <a:cs typeface="Times New Roman" panose="02020603050405020304" pitchFamily="18" charset="0"/>
              </a:rPr>
              <a:t>Mở đoạn</a:t>
            </a:r>
            <a:endParaRPr lang="en-US" altLang="en-US" sz="2000" b="1">
              <a:solidFill>
                <a:srgbClr val="FF0000"/>
              </a:solidFill>
              <a:latin typeface="Times New Roman" panose="02020603050405020304" pitchFamily="18" charset="0"/>
              <a:cs typeface="Times New Roman" panose="02020603050405020304" pitchFamily="18" charset="0"/>
            </a:endParaRPr>
          </a:p>
        </p:txBody>
      </p:sp>
      <p:sp>
        <p:nvSpPr>
          <p:cNvPr id="21" name="Left Brace 20">
            <a:extLst>
              <a:ext uri="{FF2B5EF4-FFF2-40B4-BE49-F238E27FC236}">
                <a16:creationId xmlns:a16="http://schemas.microsoft.com/office/drawing/2014/main" id="{DBE04B39-4F75-4051-80F6-97892CBFC622}"/>
              </a:ext>
            </a:extLst>
          </p:cNvPr>
          <p:cNvSpPr/>
          <p:nvPr/>
        </p:nvSpPr>
        <p:spPr>
          <a:xfrm>
            <a:off x="733425" y="703263"/>
            <a:ext cx="577850" cy="4529137"/>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algn="ctr">
              <a:defRPr/>
            </a:pPr>
            <a:endParaRPr lang="en-US"/>
          </a:p>
        </p:txBody>
      </p:sp>
      <p:sp>
        <p:nvSpPr>
          <p:cNvPr id="15371" name="TextBox 6">
            <a:extLst>
              <a:ext uri="{FF2B5EF4-FFF2-40B4-BE49-F238E27FC236}">
                <a16:creationId xmlns:a16="http://schemas.microsoft.com/office/drawing/2014/main" id="{1049D882-8955-4451-8C8D-F9EBC2E690EB}"/>
              </a:ext>
            </a:extLst>
          </p:cNvPr>
          <p:cNvSpPr txBox="1">
            <a:spLocks noChangeArrowheads="1"/>
          </p:cNvSpPr>
          <p:nvPr/>
        </p:nvSpPr>
        <p:spPr bwMode="auto">
          <a:xfrm>
            <a:off x="-57150" y="2581275"/>
            <a:ext cx="1320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a:solidFill>
                  <a:srgbClr val="FF0000"/>
                </a:solidFill>
                <a:latin typeface="Times New Roman" panose="02020603050405020304" pitchFamily="18" charset="0"/>
                <a:cs typeface="Times New Roman" panose="02020603050405020304" pitchFamily="18" charset="0"/>
              </a:rPr>
              <a:t>Thân</a:t>
            </a:r>
          </a:p>
          <a:p>
            <a:endParaRPr lang="vi-VN" altLang="en-US" sz="2000" b="1">
              <a:solidFill>
                <a:srgbClr val="FF0000"/>
              </a:solidFill>
              <a:latin typeface="Times New Roman" panose="02020603050405020304" pitchFamily="18" charset="0"/>
              <a:cs typeface="Times New Roman" panose="02020603050405020304" pitchFamily="18" charset="0"/>
            </a:endParaRPr>
          </a:p>
          <a:p>
            <a:r>
              <a:rPr lang="vi-VN" altLang="en-US" sz="2000" b="1">
                <a:solidFill>
                  <a:srgbClr val="FF0000"/>
                </a:solidFill>
                <a:latin typeface="Times New Roman" panose="02020603050405020304" pitchFamily="18" charset="0"/>
                <a:cs typeface="Times New Roman" panose="02020603050405020304" pitchFamily="18" charset="0"/>
              </a:rPr>
              <a:t> đoạn</a:t>
            </a:r>
            <a:endParaRPr lang="en-US" altLang="en-US" sz="2000" b="1">
              <a:solidFill>
                <a:srgbClr val="FF0000"/>
              </a:solidFill>
              <a:latin typeface="Times New Roman" panose="02020603050405020304" pitchFamily="18" charset="0"/>
              <a:cs typeface="Times New Roman" panose="02020603050405020304" pitchFamily="18" charset="0"/>
            </a:endParaRPr>
          </a:p>
        </p:txBody>
      </p:sp>
      <p:sp>
        <p:nvSpPr>
          <p:cNvPr id="15372" name="TextBox 21">
            <a:extLst>
              <a:ext uri="{FF2B5EF4-FFF2-40B4-BE49-F238E27FC236}">
                <a16:creationId xmlns:a16="http://schemas.microsoft.com/office/drawing/2014/main" id="{B75A281E-B2F5-461E-BE05-564BD8BD0316}"/>
              </a:ext>
            </a:extLst>
          </p:cNvPr>
          <p:cNvSpPr txBox="1">
            <a:spLocks noChangeArrowheads="1"/>
          </p:cNvSpPr>
          <p:nvPr/>
        </p:nvSpPr>
        <p:spPr bwMode="auto">
          <a:xfrm>
            <a:off x="100013" y="5216525"/>
            <a:ext cx="1117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a:solidFill>
                  <a:srgbClr val="FF0000"/>
                </a:solidFill>
                <a:latin typeface="Times New Roman" panose="02020603050405020304" pitchFamily="18" charset="0"/>
                <a:cs typeface="Times New Roman" panose="02020603050405020304" pitchFamily="18" charset="0"/>
              </a:rPr>
              <a:t>Kết đoạn</a:t>
            </a:r>
            <a:endParaRPr lang="en-US" altLang="en-US" sz="2000" b="1">
              <a:solidFill>
                <a:srgbClr val="FF0000"/>
              </a:solidFill>
              <a:latin typeface="Times New Roman" panose="02020603050405020304" pitchFamily="18" charset="0"/>
              <a:cs typeface="Times New Roman" panose="02020603050405020304" pitchFamily="18" charset="0"/>
            </a:endParaRPr>
          </a:p>
        </p:txBody>
      </p:sp>
      <p:sp>
        <p:nvSpPr>
          <p:cNvPr id="23" name="Left Brace 22">
            <a:extLst>
              <a:ext uri="{FF2B5EF4-FFF2-40B4-BE49-F238E27FC236}">
                <a16:creationId xmlns:a16="http://schemas.microsoft.com/office/drawing/2014/main" id="{9A2CD187-1A31-427F-BB13-791974AE47A3}"/>
              </a:ext>
            </a:extLst>
          </p:cNvPr>
          <p:cNvSpPr/>
          <p:nvPr/>
        </p:nvSpPr>
        <p:spPr>
          <a:xfrm>
            <a:off x="733425" y="5103813"/>
            <a:ext cx="484188" cy="1138237"/>
          </a:xfrm>
          <a:prstGeom prst="lef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C9414808-93EC-4F0E-AFC1-E340648DD964}"/>
              </a:ext>
            </a:extLst>
          </p:cNvPr>
          <p:cNvCxnSpPr/>
          <p:nvPr/>
        </p:nvCxnSpPr>
        <p:spPr>
          <a:xfrm>
            <a:off x="1828800" y="90328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12">
            <a:extLst>
              <a:ext uri="{FF2B5EF4-FFF2-40B4-BE49-F238E27FC236}">
                <a16:creationId xmlns:a16="http://schemas.microsoft.com/office/drawing/2014/main" id="{F0E99085-88E1-4572-BD8E-CE93E85F25DE}"/>
              </a:ext>
            </a:extLst>
          </p:cNvPr>
          <p:cNvSpPr>
            <a:spLocks noChangeArrowheads="1"/>
          </p:cNvSpPr>
          <p:nvPr/>
        </p:nvSpPr>
        <p:spPr bwMode="auto">
          <a:xfrm>
            <a:off x="1241425" y="160338"/>
            <a:ext cx="10209213" cy="6503987"/>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ts val="2500"/>
              </a:lnSpc>
            </a:pP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a:t>
            </a:r>
            <a:r>
              <a:rPr lang="en-US" altLang="en-US" dirty="0">
                <a:latin typeface="Times New Roman" panose="02020603050405020304" pitchFamily="18" charset="0"/>
                <a:cs typeface="Times New Roman" panose="02020603050405020304" pitchFamily="18" charset="0"/>
              </a:rPr>
              <a:t> </a:t>
            </a:r>
            <a:r>
              <a:rPr lang="vi-VN" altLang="en-US" dirty="0">
                <a:latin typeface="Times New Roman" panose="02020603050405020304" pitchFamily="18" charset="0"/>
                <a:cs typeface="Times New Roman" panose="02020603050405020304" pitchFamily="18" charset="0"/>
              </a:rPr>
              <a:t>Bài thơ </a:t>
            </a:r>
            <a:r>
              <a:rPr lang="en-US" altLang="en-US" b="1" i="1" dirty="0">
                <a:latin typeface="Times New Roman" panose="02020603050405020304" pitchFamily="18" charset="0"/>
                <a:cs typeface="Times New Roman" panose="02020603050405020304" pitchFamily="18" charset="0"/>
              </a:rPr>
              <a:t>“ </a:t>
            </a:r>
            <a:r>
              <a:rPr lang="en-US" altLang="en-US" b="1" i="1" dirty="0" err="1">
                <a:latin typeface="Times New Roman" panose="02020603050405020304" pitchFamily="18" charset="0"/>
                <a:cs typeface="Times New Roman" panose="02020603050405020304" pitchFamily="18" charset="0"/>
              </a:rPr>
              <a:t>Mẹ</a:t>
            </a:r>
            <a:r>
              <a:rPr lang="en-US" altLang="en-US" b="1" i="1" dirty="0">
                <a:latin typeface="Times New Roman" panose="02020603050405020304" pitchFamily="18" charset="0"/>
                <a:cs typeface="Times New Roman" panose="02020603050405020304" pitchFamily="18" charset="0"/>
              </a:rPr>
              <a:t>”</a:t>
            </a:r>
            <a:r>
              <a:rPr lang="vi-VN" altLang="en-US" dirty="0">
                <a:latin typeface="Times New Roman" panose="02020603050405020304" pitchFamily="18" charset="0"/>
                <a:cs typeface="Times New Roman" panose="02020603050405020304" pitchFamily="18" charset="0"/>
              </a:rPr>
              <a:t> của nhà thơ </a:t>
            </a:r>
            <a:r>
              <a:rPr lang="en-US" altLang="en-US" u="sng" dirty="0" err="1">
                <a:latin typeface="Times New Roman" panose="02020603050405020304" pitchFamily="18" charset="0"/>
                <a:cs typeface="Times New Roman" panose="02020603050405020304" pitchFamily="18" charset="0"/>
              </a:rPr>
              <a:t>Đỗ</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Trung</a:t>
            </a:r>
            <a:r>
              <a:rPr lang="en-US" altLang="en-US" u="sng" dirty="0">
                <a:latin typeface="Times New Roman" panose="02020603050405020304" pitchFamily="18" charset="0"/>
                <a:cs typeface="Times New Roman" panose="02020603050405020304" pitchFamily="18" charset="0"/>
              </a:rPr>
              <a:t> Lai</a:t>
            </a:r>
            <a:r>
              <a:rPr lang="vi-VN" altLang="en-US" dirty="0">
                <a:latin typeface="Times New Roman" panose="02020603050405020304" pitchFamily="18" charset="0"/>
                <a:cs typeface="Times New Roman" panose="02020603050405020304" pitchFamily="18" charset="0"/>
              </a:rPr>
              <a:t> là một trong những bài thơ </a:t>
            </a:r>
            <a:r>
              <a:rPr lang="en-US" altLang="en-US" dirty="0">
                <a:latin typeface="Times New Roman" panose="02020603050405020304" pitchFamily="18" charset="0"/>
                <a:cs typeface="Times New Roman" panose="02020603050405020304" pitchFamily="18" charset="0"/>
              </a:rPr>
              <a:t>hay </a:t>
            </a:r>
            <a:r>
              <a:rPr lang="en-US" altLang="en-US" dirty="0" err="1">
                <a:latin typeface="Times New Roman" panose="02020603050405020304" pitchFamily="18" charset="0"/>
                <a:cs typeface="Times New Roman" panose="02020603050405020304" pitchFamily="18" charset="0"/>
              </a:rPr>
              <a:t>viết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(2)</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thơ</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em</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vô</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cùng</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xúc</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động</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(3)</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Xuyên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suốt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sóng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đôi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mẹ</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cau</a:t>
            </a:r>
            <a:r>
              <a:rPr lang="en-US" altLang="en-US" b="1" dirty="0">
                <a:latin typeface="Times New Roman" panose="02020603050405020304" pitchFamily="18" charset="0"/>
                <a:cs typeface="Times New Roman" panose="02020603050405020304" pitchFamily="18" charset="0"/>
              </a:rPr>
              <a:t>. (4)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thứ</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gũi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sống</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quê</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qua </a:t>
            </a:r>
            <a:r>
              <a:rPr lang="en-US" altLang="en-US" dirty="0" err="1">
                <a:latin typeface="Times New Roman" panose="02020603050405020304" pitchFamily="18" charset="0"/>
                <a:cs typeface="Times New Roman" panose="02020603050405020304" pitchFamily="18" charset="0"/>
              </a:rPr>
              <a:t>từng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khổ</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cảm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nhận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hết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sức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chân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thực</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Lưng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còng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rồi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vẫn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thẳng</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ngọn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xanh</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rờn</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đầu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bạc</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trắng</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(5)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như</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nhận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xét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thường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đằng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chữ</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đắng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nhận</a:t>
            </a:r>
            <a:r>
              <a:rPr lang="en-US" altLang="en-US" dirty="0">
                <a:latin typeface="Times New Roman" panose="02020603050405020304" pitchFamily="18" charset="0"/>
                <a:cs typeface="Times New Roman" panose="02020603050405020304" pitchFamily="18" charset="0"/>
              </a:rPr>
              <a:t> ra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cuộc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mái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đầu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bạc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(6)</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chỉ</a:t>
            </a:r>
            <a:r>
              <a:rPr lang="en-US" altLang="en-US" dirty="0">
                <a:latin typeface="Times New Roman" panose="02020603050405020304" pitchFamily="18" charset="0"/>
                <a:cs typeface="Times New Roman" panose="02020603050405020304" pitchFamily="18" charset="0"/>
              </a:rPr>
              <a:t> </a:t>
            </a:r>
            <a:r>
              <a:rPr lang="en-US" altLang="en-US" b="1" dirty="0">
                <a:solidFill>
                  <a:srgbClr val="0000FF"/>
                </a:solidFill>
                <a:latin typeface="Times New Roman" panose="02020603050405020304" pitchFamily="18" charset="0"/>
                <a:cs typeface="Times New Roman" panose="02020603050405020304" pitchFamily="18" charset="0"/>
              </a:rPr>
              <a:t>qua </a:t>
            </a:r>
            <a:r>
              <a:rPr lang="en-US" altLang="en-US" b="1" dirty="0" err="1">
                <a:solidFill>
                  <a:srgbClr val="0000FF"/>
                </a:solidFill>
                <a:latin typeface="Times New Roman" panose="02020603050405020304" pitchFamily="18" charset="0"/>
                <a:cs typeface="Times New Roman" panose="02020603050405020304" pitchFamily="18" charset="0"/>
              </a:rPr>
              <a:t>hai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lưng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còng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mái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đầu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bạc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trắng</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được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đắng</a:t>
            </a:r>
            <a:r>
              <a:rPr lang="en-US" altLang="en-US" dirty="0">
                <a:latin typeface="Times New Roman" panose="02020603050405020304" pitchFamily="18" charset="0"/>
                <a:cs typeface="Times New Roman" panose="02020603050405020304" pitchFamily="18" charset="0"/>
              </a:rPr>
              <a:t> cay me </a:t>
            </a:r>
            <a:r>
              <a:rPr lang="en-US" altLang="en-US" dirty="0" err="1">
                <a:latin typeface="Times New Roman" panose="02020603050405020304" pitchFamily="18" charset="0"/>
                <a:cs typeface="Times New Roman" panose="02020603050405020304" pitchFamily="18" charset="0"/>
              </a:rPr>
              <a:t>trải</a:t>
            </a:r>
            <a:r>
              <a:rPr lang="en-US" altLang="en-US" dirty="0">
                <a:latin typeface="Times New Roman" panose="02020603050405020304" pitchFamily="18" charset="0"/>
                <a:cs typeface="Times New Roman" panose="02020603050405020304" pitchFamily="18" charset="0"/>
              </a:rPr>
              <a:t> qua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nuôi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lớn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trưởng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(7)</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thấp</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với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đất</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nghe</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(8)</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Khoảng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cách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theo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bóng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b="1" dirty="0">
                <a:latin typeface="Times New Roman" panose="02020603050405020304" pitchFamily="18" charset="0"/>
                <a:cs typeface="Times New Roman" panose="02020603050405020304" pitchFamily="18" charset="0"/>
              </a:rPr>
              <a:t>. (9)</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đèn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trước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chuối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chín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khắc</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đang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(10)</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răng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rụng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dần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miếng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nhỏ</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vẫn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a:t>
            </a:r>
            <a:r>
              <a:rPr lang="en-US" altLang="en-US" b="1" dirty="0">
                <a:solidFill>
                  <a:srgbClr val="FF0000"/>
                </a:solidFill>
                <a:latin typeface="Times New Roman" panose="02020603050405020304" pitchFamily="18" charset="0"/>
                <a:cs typeface="Times New Roman" panose="02020603050405020304" pitchFamily="18" charset="0"/>
              </a:rPr>
              <a:t>11)</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Đọc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vần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thơ</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ấy</a:t>
            </a:r>
            <a:r>
              <a:rPr lang="en-US" altLang="en-US" b="1" dirty="0">
                <a:solidFill>
                  <a:srgbClr val="FF0000"/>
                </a:solidFill>
                <a:latin typeface="Times New Roman" panose="02020603050405020304" pitchFamily="18" charset="0"/>
                <a:cs typeface="Times New Roman" panose="02020603050405020304" pitchFamily="18" charset="0"/>
              </a:rPr>
              <a:t>, ai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nghẹn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ngào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thảng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thốt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giật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nghĩ</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tới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của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để</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rồi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tự</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vấn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lương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tâm</a:t>
            </a:r>
            <a:r>
              <a:rPr lang="en-US" altLang="en-US" b="1" dirty="0">
                <a:solidFill>
                  <a:srgbClr val="FF0000"/>
                </a:solidFill>
                <a:latin typeface="Times New Roman" panose="02020603050405020304" pitchFamily="18" charset="0"/>
                <a:cs typeface="Times New Roman" panose="02020603050405020304" pitchFamily="18" charset="0"/>
              </a:rPr>
              <a:t> “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đã</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làm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được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gì</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giống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bằng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câu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hỏi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từ</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không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đáp</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Ngẩng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hỏi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vậy</a:t>
            </a:r>
            <a:r>
              <a:rPr lang="en-US" altLang="en-US" i="1" dirty="0">
                <a:latin typeface="Times New Roman" panose="02020603050405020304" pitchFamily="18" charset="0"/>
                <a:cs typeface="Times New Roman" panose="02020603050405020304" pitchFamily="18" charset="0"/>
              </a:rPr>
              <a:t>/- Sao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ta </a:t>
            </a:r>
            <a:r>
              <a:rPr lang="en-US" altLang="en-US" i="1" dirty="0" err="1">
                <a:latin typeface="Times New Roman" panose="02020603050405020304" pitchFamily="18" charset="0"/>
                <a:cs typeface="Times New Roman" panose="02020603050405020304" pitchFamily="18" charset="0"/>
              </a:rPr>
              <a:t>già</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Không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một</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lời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đáp</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Mây</a:t>
            </a:r>
            <a:r>
              <a:rPr lang="en-US" altLang="en-US" i="1" dirty="0">
                <a:latin typeface="Times New Roman" panose="02020603050405020304" pitchFamily="18" charset="0"/>
                <a:cs typeface="Times New Roman" panose="02020603050405020304" pitchFamily="18" charset="0"/>
              </a:rPr>
              <a:t> bay </a:t>
            </a:r>
            <a:r>
              <a:rPr lang="en-US" altLang="en-US" i="1" dirty="0" err="1">
                <a:latin typeface="Times New Roman" panose="02020603050405020304" pitchFamily="18" charset="0"/>
                <a:cs typeface="Times New Roman" panose="02020603050405020304" pitchFamily="18" charset="0"/>
              </a:rPr>
              <a:t>về</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(12) </a:t>
            </a:r>
            <a:r>
              <a:rPr lang="en-US" altLang="en-US" b="1" dirty="0" err="1">
                <a:solidFill>
                  <a:srgbClr val="0000FF"/>
                </a:solidFill>
                <a:latin typeface="Times New Roman" panose="02020603050405020304" pitchFamily="18" charset="0"/>
                <a:cs typeface="Times New Roman" panose="02020603050405020304" pitchFamily="18" charset="0"/>
              </a:rPr>
              <a:t>Với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thể</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4 </a:t>
            </a:r>
            <a:r>
              <a:rPr lang="en-US" altLang="en-US" b="1" dirty="0" err="1">
                <a:solidFill>
                  <a:srgbClr val="0000FF"/>
                </a:solidFill>
                <a:latin typeface="Times New Roman" panose="02020603050405020304" pitchFamily="18" charset="0"/>
                <a:cs typeface="Times New Roman" panose="02020603050405020304" pitchFamily="18" charset="0"/>
              </a:rPr>
              <a:t>chữ</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mộc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gần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gũi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cùng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tương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phản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gây</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xúc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động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a:t>
            </a:r>
            <a:r>
              <a:rPr lang="en-US" altLang="en-US" dirty="0" err="1">
                <a:latin typeface="Times New Roman" panose="02020603050405020304" pitchFamily="18" charset="0"/>
                <a:cs typeface="Times New Roman" panose="02020603050405020304" pitchFamily="18" charset="0"/>
              </a:rPr>
              <a: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bởi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chân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chạm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TÌNH MẪU TỬ. </a:t>
            </a:r>
            <a:r>
              <a:rPr lang="en-US" altLang="en-US" b="1" dirty="0">
                <a:latin typeface="Times New Roman" panose="02020603050405020304" pitchFamily="18" charset="0"/>
                <a:cs typeface="Times New Roman" panose="02020603050405020304" pitchFamily="18" charset="0"/>
              </a:rPr>
              <a:t>(13) </a:t>
            </a:r>
            <a:r>
              <a:rPr lang="en-US" altLang="en-US" dirty="0" err="1">
                <a:latin typeface="Times New Roman" panose="02020603050405020304" pitchFamily="18" charset="0"/>
                <a:cs typeface="Times New Roman" panose="02020603050405020304" pitchFamily="18" charset="0"/>
              </a:rPr>
              <a:t>Chúng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nhớ</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ơn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biển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cha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nụ</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luôn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nở</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môi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nhé</a:t>
            </a:r>
            <a:r>
              <a:rPr lang="en-US" altLang="en-US" dirty="0">
                <a:latin typeface="Times New Roman" panose="02020603050405020304" pitchFamily="18" charset="0"/>
                <a:cs typeface="Times New Roman" panose="02020603050405020304" pitchFamily="18" charset="0"/>
              </a:rPr>
              <a:t>.</a:t>
            </a:r>
          </a:p>
          <a:p>
            <a:pPr algn="just">
              <a:lnSpc>
                <a:spcPts val="2500"/>
              </a:lnSpc>
            </a:pPr>
            <a:endParaRPr lang="en-US" altLang="en-US" dirty="0">
              <a:latin typeface="Times New Roman" panose="02020603050405020304" pitchFamily="18" charset="0"/>
              <a:cs typeface="Times New Roman" panose="02020603050405020304" pitchFamily="18" charset="0"/>
            </a:endParaRPr>
          </a:p>
        </p:txBody>
      </p:sp>
      <p:pic>
        <p:nvPicPr>
          <p:cNvPr id="4" name="Picture 33" descr="dây hoa">
            <a:extLst>
              <a:ext uri="{FF2B5EF4-FFF2-40B4-BE49-F238E27FC236}">
                <a16:creationId xmlns:a16="http://schemas.microsoft.com/office/drawing/2014/main" id="{A8C496A6-D723-4C2F-B8A2-8D2E4C6098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35688"/>
            <a:ext cx="119888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369"/>
                                        </p:tgtEl>
                                        <p:attrNameLst>
                                          <p:attrName>style.visibility</p:attrName>
                                        </p:attrNameLst>
                                      </p:cBhvr>
                                      <p:to>
                                        <p:strVal val="visible"/>
                                      </p:to>
                                    </p:set>
                                    <p:animEffect transition="in" filter="wipe(down)">
                                      <p:cBhvr>
                                        <p:cTn id="10" dur="500"/>
                                        <p:tgtEl>
                                          <p:spTgt spid="1536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371"/>
                                        </p:tgtEl>
                                        <p:attrNameLst>
                                          <p:attrName>style.visibility</p:attrName>
                                        </p:attrNameLst>
                                      </p:cBhvr>
                                      <p:to>
                                        <p:strVal val="visible"/>
                                      </p:to>
                                    </p:set>
                                    <p:animEffect transition="in" filter="barn(inVertical)">
                                      <p:cBhvr>
                                        <p:cTn id="15" dur="500"/>
                                        <p:tgtEl>
                                          <p:spTgt spid="1537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500"/>
                                        <p:tgtEl>
                                          <p:spTgt spid="2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5372"/>
                                        </p:tgtEl>
                                        <p:attrNameLst>
                                          <p:attrName>style.visibility</p:attrName>
                                        </p:attrNameLst>
                                      </p:cBhvr>
                                      <p:to>
                                        <p:strVal val="visible"/>
                                      </p:to>
                                    </p:set>
                                    <p:animEffect transition="in" filter="barn(inVertical)">
                                      <p:cBhvr>
                                        <p:cTn id="26" dur="500"/>
                                        <p:tgtEl>
                                          <p:spTgt spid="15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369" grpId="0"/>
      <p:bldP spid="21" grpId="0" animBg="1"/>
      <p:bldP spid="15371" grpId="0"/>
      <p:bldP spid="15372"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hung viền PowerPoint đẹp">
            <a:extLst>
              <a:ext uri="{FF2B5EF4-FFF2-40B4-BE49-F238E27FC236}">
                <a16:creationId xmlns:a16="http://schemas.microsoft.com/office/drawing/2014/main" id="{D3445EB5-8B7A-4B75-882F-3447F01341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850" y="0"/>
            <a:ext cx="13371513" cy="768667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 7">
            <a:extLst>
              <a:ext uri="{FF2B5EF4-FFF2-40B4-BE49-F238E27FC236}">
                <a16:creationId xmlns:a16="http://schemas.microsoft.com/office/drawing/2014/main" id="{A827C4E0-EF11-43AA-876D-ECB9A4BABCA7}"/>
              </a:ext>
            </a:extLst>
          </p:cNvPr>
          <p:cNvGraphicFramePr>
            <a:graphicFrameLocks noGrp="1"/>
          </p:cNvGraphicFramePr>
          <p:nvPr>
            <p:extLst>
              <p:ext uri="{D42A27DB-BD31-4B8C-83A1-F6EECF244321}">
                <p14:modId xmlns:p14="http://schemas.microsoft.com/office/powerpoint/2010/main" val="3454154954"/>
              </p:ext>
            </p:extLst>
          </p:nvPr>
        </p:nvGraphicFramePr>
        <p:xfrm>
          <a:off x="1709737" y="1511300"/>
          <a:ext cx="9447998" cy="4664074"/>
        </p:xfrm>
        <a:graphic>
          <a:graphicData uri="http://schemas.openxmlformats.org/drawingml/2006/table">
            <a:tbl>
              <a:tblPr firstRow="1" bandRow="1">
                <a:tableStyleId>{5940675A-B579-460E-94D1-54222C63F5DA}</a:tableStyleId>
              </a:tblPr>
              <a:tblGrid>
                <a:gridCol w="2253651">
                  <a:extLst>
                    <a:ext uri="{9D8B030D-6E8A-4147-A177-3AD203B41FA5}">
                      <a16:colId xmlns:a16="http://schemas.microsoft.com/office/drawing/2014/main" val="20000"/>
                    </a:ext>
                  </a:extLst>
                </a:gridCol>
                <a:gridCol w="7194347">
                  <a:extLst>
                    <a:ext uri="{9D8B030D-6E8A-4147-A177-3AD203B41FA5}">
                      <a16:colId xmlns:a16="http://schemas.microsoft.com/office/drawing/2014/main" val="20001"/>
                    </a:ext>
                  </a:extLst>
                </a:gridCol>
              </a:tblGrid>
              <a:tr h="889174">
                <a:tc>
                  <a:txBody>
                    <a:bodyPr/>
                    <a:lstStyle/>
                    <a:p>
                      <a:endParaRPr lang="en-US" sz="2000">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endParaRPr lang="en-US" sz="200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0"/>
                  </a:ext>
                </a:extLst>
              </a:tr>
              <a:tr h="1003496">
                <a:tc>
                  <a:txBody>
                    <a:bodyPr/>
                    <a:lstStyle/>
                    <a:p>
                      <a:endParaRPr lang="vi-VN" sz="2200">
                        <a:latin typeface="Times New Roman" pitchFamily="18" charset="0"/>
                        <a:cs typeface="Times New Roman" pitchFamily="18" charset="0"/>
                      </a:endParaRPr>
                    </a:p>
                    <a:p>
                      <a:r>
                        <a:rPr lang="vi-VN" sz="2200">
                          <a:latin typeface="Times New Roman" pitchFamily="18" charset="0"/>
                          <a:cs typeface="Times New Roman" pitchFamily="18" charset="0"/>
                        </a:rPr>
                        <a:t>Mở</a:t>
                      </a:r>
                      <a:r>
                        <a:rPr lang="vi-VN" sz="2200"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endParaRPr lang="vi-VN"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Giới</a:t>
                      </a:r>
                      <a:r>
                        <a:rPr lang="vi-VN" sz="2200" baseline="0" dirty="0">
                          <a:latin typeface="Times New Roman" pitchFamily="18" charset="0"/>
                          <a:cs typeface="Times New Roman" pitchFamily="18" charset="0"/>
                        </a:rPr>
                        <a:t> </a:t>
                      </a:r>
                      <a:r>
                        <a:rPr lang="vi-VN" sz="2200" baseline="0">
                          <a:latin typeface="Times New Roman" pitchFamily="18" charset="0"/>
                          <a:cs typeface="Times New Roman" pitchFamily="18" charset="0"/>
                        </a:rPr>
                        <a:t>thiệu </a:t>
                      </a:r>
                      <a:r>
                        <a:rPr lang="en-US" sz="2200" baseline="0">
                          <a:latin typeface="Times New Roman" pitchFamily="18" charset="0"/>
                          <a:cs typeface="Times New Roman" pitchFamily="18" charset="0"/>
                        </a:rPr>
                        <a:t>tác giả, tác phẩm </a:t>
                      </a:r>
                      <a:r>
                        <a:rPr lang="vi-VN" sz="2200" baseline="0">
                          <a:latin typeface="Times New Roman" pitchFamily="18" charset="0"/>
                          <a:cs typeface="Times New Roman" pitchFamily="18" charset="0"/>
                        </a:rPr>
                        <a:t>và </a:t>
                      </a:r>
                      <a:r>
                        <a:rPr lang="vi-VN" sz="2200" baseline="0" dirty="0">
                          <a:latin typeface="Times New Roman" pitchFamily="18" charset="0"/>
                          <a:cs typeface="Times New Roman" pitchFamily="18" charset="0"/>
                        </a:rPr>
                        <a:t>cảm xúc, ấn tượng ban đầu</a:t>
                      </a:r>
                      <a:r>
                        <a:rPr lang="en-US" sz="2200" baseline="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1"/>
                  </a:ext>
                </a:extLst>
              </a:tr>
              <a:tr h="1767908">
                <a:tc>
                  <a:txBody>
                    <a:bodyPr/>
                    <a:lstStyle/>
                    <a:p>
                      <a:endParaRPr lang="vi-VN" sz="2200">
                        <a:latin typeface="Times New Roman" pitchFamily="18" charset="0"/>
                        <a:cs typeface="Times New Roman" pitchFamily="18" charset="0"/>
                      </a:endParaRPr>
                    </a:p>
                    <a:p>
                      <a:r>
                        <a:rPr lang="vi-VN" sz="2200">
                          <a:latin typeface="Times New Roman" pitchFamily="18" charset="0"/>
                          <a:cs typeface="Times New Roman" pitchFamily="18" charset="0"/>
                        </a:rPr>
                        <a:t>Thân</a:t>
                      </a:r>
                      <a:r>
                        <a:rPr lang="vi-VN" sz="2200"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r>
                        <a:rPr lang="vi-VN" sz="2200" dirty="0">
                          <a:latin typeface="Times New Roman" pitchFamily="18" charset="0"/>
                          <a:cs typeface="Times New Roman" pitchFamily="18" charset="0"/>
                        </a:rPr>
                        <a:t>Qua</a:t>
                      </a:r>
                      <a:r>
                        <a:rPr lang="vi-VN" sz="2200" baseline="0" dirty="0">
                          <a:latin typeface="Times New Roman" pitchFamily="18" charset="0"/>
                          <a:cs typeface="Times New Roman" pitchFamily="18" charset="0"/>
                        </a:rPr>
                        <a:t> các từ ngữ, biện pháp tu từ người viết đã:</a:t>
                      </a:r>
                    </a:p>
                    <a:p>
                      <a:pPr algn="l"/>
                      <a:r>
                        <a:rPr lang="vi-VN"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Miêu</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tả</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hình</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dáng</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của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mẹ</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sự</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tảo</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tần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vất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vả</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và</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tình</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yêu</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thương</a:t>
                      </a:r>
                      <a:r>
                        <a:rPr lang="en-US" sz="2200" baseline="0" dirty="0">
                          <a:latin typeface="Times New Roman" pitchFamily="18" charset="0"/>
                          <a:cs typeface="Times New Roman" pitchFamily="18" charset="0"/>
                        </a:rPr>
                        <a:t> con, </a:t>
                      </a:r>
                      <a:r>
                        <a:rPr lang="en-US" sz="2200" baseline="0" dirty="0" err="1">
                          <a:latin typeface="Times New Roman" pitchFamily="18" charset="0"/>
                          <a:cs typeface="Times New Roman" pitchFamily="18" charset="0"/>
                        </a:rPr>
                        <a:t>đức</a:t>
                      </a:r>
                      <a:r>
                        <a:rPr lang="en-US" sz="2200" baseline="0" dirty="0">
                          <a:latin typeface="Times New Roman" pitchFamily="18" charset="0"/>
                          <a:cs typeface="Times New Roman" pitchFamily="18" charset="0"/>
                        </a:rPr>
                        <a:t> hi </a:t>
                      </a:r>
                      <a:r>
                        <a:rPr lang="en-US" sz="2200" baseline="0" dirty="0" err="1">
                          <a:latin typeface="Times New Roman" pitchFamily="18" charset="0"/>
                          <a:cs typeface="Times New Roman" pitchFamily="18" charset="0"/>
                        </a:rPr>
                        <a:t>sinh</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của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mẹ</a:t>
                      </a:r>
                      <a:r>
                        <a:rPr lang="en-US" sz="2200" baseline="0" dirty="0">
                          <a:latin typeface="Times New Roman" pitchFamily="18" charset="0"/>
                          <a:cs typeface="Times New Roman" pitchFamily="18" charset="0"/>
                        </a:rPr>
                        <a:t>.</a:t>
                      </a:r>
                      <a:endParaRPr lang="vi-VN" sz="2200" baseline="0" dirty="0">
                        <a:latin typeface="Times New Roman" pitchFamily="18" charset="0"/>
                        <a:cs typeface="Times New Roman" pitchFamily="18" charset="0"/>
                      </a:endParaRPr>
                    </a:p>
                    <a:p>
                      <a:r>
                        <a:rPr lang="vi-VN" sz="2200" baseline="0" dirty="0">
                          <a:latin typeface="Times New Roman" pitchFamily="18" charset="0"/>
                          <a:cs typeface="Times New Roman" pitchFamily="18" charset="0"/>
                        </a:rPr>
                        <a:t>+ Bộc lộ tình cảm yêu quý,</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biết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ơn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pha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lẫn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xót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xa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của</a:t>
                      </a:r>
                      <a:r>
                        <a:rPr lang="en-US" sz="2200" baseline="0" dirty="0">
                          <a:latin typeface="Times New Roman" pitchFamily="18" charset="0"/>
                          <a:cs typeface="Times New Roman" pitchFamily="18" charset="0"/>
                        </a:rPr>
                        <a:t> con.</a:t>
                      </a:r>
                      <a:endParaRPr lang="vi-VN" sz="2200" baseline="0" dirty="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2"/>
                  </a:ext>
                </a:extLst>
              </a:tr>
              <a:tr h="1003496">
                <a:tc>
                  <a:txBody>
                    <a:bodyPr/>
                    <a:lstStyle/>
                    <a:p>
                      <a:endParaRPr lang="vi-VN" sz="2200">
                        <a:latin typeface="Times New Roman" pitchFamily="18" charset="0"/>
                        <a:cs typeface="Times New Roman" pitchFamily="18" charset="0"/>
                      </a:endParaRPr>
                    </a:p>
                    <a:p>
                      <a:r>
                        <a:rPr lang="vi-VN" sz="2200">
                          <a:latin typeface="Times New Roman" pitchFamily="18" charset="0"/>
                          <a:cs typeface="Times New Roman" pitchFamily="18" charset="0"/>
                        </a:rPr>
                        <a:t>Kết</a:t>
                      </a:r>
                      <a:r>
                        <a:rPr lang="vi-VN" sz="2200"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endParaRPr lang="vi-VN" sz="2200" dirty="0">
                        <a:latin typeface="Times New Roman" pitchFamily="18" charset="0"/>
                        <a:cs typeface="Times New Roman" pitchFamily="18" charset="0"/>
                      </a:endParaRPr>
                    </a:p>
                    <a:p>
                      <a:r>
                        <a:rPr lang="en-US" sz="2200" baseline="0" dirty="0" err="1">
                          <a:latin typeface="Times New Roman" pitchFamily="18" charset="0"/>
                          <a:cs typeface="Times New Roman" pitchFamily="18" charset="0"/>
                        </a:rPr>
                        <a:t>Khái</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quát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lại</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cảm</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xúc</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bài</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học</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liên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hệ</a:t>
                      </a:r>
                      <a:r>
                        <a:rPr lang="en-US" sz="2200" baseline="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3"/>
                  </a:ext>
                </a:extLst>
              </a:tr>
            </a:tbl>
          </a:graphicData>
        </a:graphic>
      </p:graphicFrame>
      <p:sp>
        <p:nvSpPr>
          <p:cNvPr id="9" name="TextBox 8">
            <a:extLst>
              <a:ext uri="{FF2B5EF4-FFF2-40B4-BE49-F238E27FC236}">
                <a16:creationId xmlns:a16="http://schemas.microsoft.com/office/drawing/2014/main" id="{9F8AA440-0C79-48E2-A6D8-9088B66B0CEE}"/>
              </a:ext>
            </a:extLst>
          </p:cNvPr>
          <p:cNvSpPr txBox="1"/>
          <p:nvPr/>
        </p:nvSpPr>
        <p:spPr>
          <a:xfrm>
            <a:off x="4598988" y="449263"/>
            <a:ext cx="3324225" cy="46196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vi-VN" sz="2400" b="1">
                <a:solidFill>
                  <a:srgbClr val="FFFF00"/>
                </a:solidFill>
                <a:latin typeface="Times New Roman" pitchFamily="18" charset="0"/>
                <a:cs typeface="Times New Roman" pitchFamily="18" charset="0"/>
              </a:rPr>
              <a:t>PHIẾU HỌC TẬP SỐ </a:t>
            </a:r>
            <a:r>
              <a:rPr lang="en-US" sz="2400" b="1">
                <a:solidFill>
                  <a:srgbClr val="FFFF00"/>
                </a:solidFill>
                <a:latin typeface="Times New Roman" pitchFamily="18" charset="0"/>
                <a:cs typeface="Times New Roman" pitchFamily="18" charset="0"/>
              </a:rPr>
              <a:t>3</a:t>
            </a:r>
          </a:p>
        </p:txBody>
      </p:sp>
      <p:sp>
        <p:nvSpPr>
          <p:cNvPr id="17429" name="TextBox 6">
            <a:extLst>
              <a:ext uri="{FF2B5EF4-FFF2-40B4-BE49-F238E27FC236}">
                <a16:creationId xmlns:a16="http://schemas.microsoft.com/office/drawing/2014/main" id="{6A55699B-41A7-4C3C-93EF-F869FEFA37E7}"/>
              </a:ext>
            </a:extLst>
          </p:cNvPr>
          <p:cNvSpPr txBox="1">
            <a:spLocks noChangeArrowheads="1"/>
          </p:cNvSpPr>
          <p:nvPr/>
        </p:nvSpPr>
        <p:spPr bwMode="auto">
          <a:xfrm>
            <a:off x="2154238" y="1790700"/>
            <a:ext cx="120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Bố cục</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17430" name="TextBox 7">
            <a:extLst>
              <a:ext uri="{FF2B5EF4-FFF2-40B4-BE49-F238E27FC236}">
                <a16:creationId xmlns:a16="http://schemas.microsoft.com/office/drawing/2014/main" id="{D9E1A29E-273D-4B2B-B9C4-AE8C06EE4535}"/>
              </a:ext>
            </a:extLst>
          </p:cNvPr>
          <p:cNvSpPr txBox="1">
            <a:spLocks noChangeArrowheads="1"/>
          </p:cNvSpPr>
          <p:nvPr/>
        </p:nvSpPr>
        <p:spPr bwMode="auto">
          <a:xfrm>
            <a:off x="5659438" y="1790700"/>
            <a:ext cx="175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Nội dung</a:t>
            </a:r>
            <a:endParaRPr lang="en-US" altLang="en-US" sz="28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0">
            <a:extLst>
              <a:ext uri="{FF2B5EF4-FFF2-40B4-BE49-F238E27FC236}">
                <a16:creationId xmlns:a16="http://schemas.microsoft.com/office/drawing/2014/main" id="{66B27D03-9EAB-4032-87BE-709A0BE87A4F}"/>
              </a:ext>
            </a:extLst>
          </p:cNvPr>
          <p:cNvSpPr txBox="1">
            <a:spLocks noChangeArrowheads="1"/>
          </p:cNvSpPr>
          <p:nvPr/>
        </p:nvSpPr>
        <p:spPr bwMode="auto">
          <a:xfrm>
            <a:off x="357188" y="1309688"/>
            <a:ext cx="11206162"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b="1" dirty="0">
                <a:solidFill>
                  <a:srgbClr val="0000FF"/>
                </a:solidFill>
                <a:latin typeface="Times New Roman" panose="02020603050405020304" pitchFamily="18" charset="0"/>
                <a:cs typeface="Times New Roman" panose="02020603050405020304" pitchFamily="18" charset="0"/>
              </a:rPr>
              <a:t>Khi </a:t>
            </a:r>
            <a:r>
              <a:rPr lang="en-US" altLang="en-US" sz="2300" b="1" dirty="0" err="1">
                <a:solidFill>
                  <a:srgbClr val="0000FF"/>
                </a:solidFill>
                <a:latin typeface="Times New Roman" panose="02020603050405020304" pitchFamily="18" charset="0"/>
                <a:cs typeface="Times New Roman" panose="02020603050405020304" pitchFamily="18" charset="0"/>
              </a:rPr>
              <a:t>viết</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một</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đoạn</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văn</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trình</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bày</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cảm</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nghĩ</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của</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em</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về</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một</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bài</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thơ</a:t>
            </a:r>
            <a:r>
              <a:rPr lang="en-US" altLang="en-US" sz="2300" b="1" dirty="0">
                <a:solidFill>
                  <a:srgbClr val="0000FF"/>
                </a:solidFill>
                <a:latin typeface="Times New Roman" panose="02020603050405020304" pitchFamily="18" charset="0"/>
                <a:cs typeface="Times New Roman" panose="02020603050405020304" pitchFamily="18" charset="0"/>
              </a:rPr>
              <a:t> : </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bảo</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yêu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cầu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hình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thức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đoạn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văn</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Sử</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dụng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ngôi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thứ</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nhất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để</a:t>
            </a:r>
            <a:r>
              <a:rPr lang="en-US" altLang="en-US" sz="2300" dirty="0">
                <a:latin typeface="Times New Roman" panose="02020603050405020304" pitchFamily="18" charset="0"/>
                <a:cs typeface="Times New Roman" panose="02020603050405020304" pitchFamily="18" charset="0"/>
              </a:rPr>
              <a:t> chia </a:t>
            </a:r>
            <a:r>
              <a:rPr lang="en-US" altLang="en-US" sz="2300" dirty="0" err="1">
                <a:latin typeface="Times New Roman" panose="02020603050405020304" pitchFamily="18" charset="0"/>
                <a:cs typeface="Times New Roman" panose="02020603050405020304" pitchFamily="18" charset="0"/>
              </a:rPr>
              <a:t>sẻ</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Cấu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trúc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gồm</a:t>
            </a:r>
            <a:r>
              <a:rPr lang="en-US" altLang="en-US" sz="2300" dirty="0">
                <a:latin typeface="Times New Roman" panose="02020603050405020304" pitchFamily="18" charset="0"/>
                <a:cs typeface="Times New Roman" panose="02020603050405020304" pitchFamily="18" charset="0"/>
              </a:rPr>
              <a:t> 3 </a:t>
            </a:r>
            <a:r>
              <a:rPr lang="en-US" altLang="en-US" sz="2300" dirty="0" err="1">
                <a:latin typeface="Times New Roman" panose="02020603050405020304" pitchFamily="18" charset="0"/>
                <a:cs typeface="Times New Roman" panose="02020603050405020304" pitchFamily="18" charset="0"/>
              </a:rPr>
              <a:t>phần</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Mở</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đoạn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Giới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thiệu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tên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tác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giả</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và</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chung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Câu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chủ</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đề</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Thân</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đoạn</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Trình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bày</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người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viết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nội</a:t>
            </a:r>
            <a:r>
              <a:rPr lang="en-US" altLang="en-US" sz="2300" dirty="0">
                <a:latin typeface="Times New Roman" panose="02020603050405020304" pitchFamily="18" charset="0"/>
                <a:cs typeface="Times New Roman" panose="02020603050405020304" pitchFamily="18" charset="0"/>
              </a:rPr>
              <a:t> dung </a:t>
            </a:r>
            <a:r>
              <a:rPr lang="en-US" altLang="en-US" sz="2300" dirty="0" err="1">
                <a:latin typeface="Times New Roman" panose="02020603050405020304" pitchFamily="18" charset="0"/>
                <a:cs typeface="Times New Roman" panose="02020603050405020304" pitchFamily="18" charset="0"/>
              </a:rPr>
              <a:t>và</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nghệ</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thuật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từ</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nghệ</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thuật</a:t>
            </a:r>
            <a:r>
              <a:rPr lang="en-US" altLang="en-US" sz="2300" dirty="0">
                <a:latin typeface="Times New Roman" panose="02020603050405020304" pitchFamily="18" charset="0"/>
                <a:cs typeface="Times New Roman" panose="02020603050405020304" pitchFamily="18" charset="0"/>
              </a:rPr>
              <a:t> =&gt; </a:t>
            </a:r>
            <a:r>
              <a:rPr lang="en-US" altLang="en-US" sz="2300" dirty="0" err="1">
                <a:latin typeface="Times New Roman" panose="02020603050405020304" pitchFamily="18" charset="0"/>
                <a:cs typeface="Times New Roman" panose="02020603050405020304" pitchFamily="18" charset="0"/>
              </a:rPr>
              <a:t>nội</a:t>
            </a:r>
            <a:r>
              <a:rPr lang="en-US" altLang="en-US" sz="2300" dirty="0">
                <a:latin typeface="Times New Roman" panose="02020603050405020304" pitchFamily="18" charset="0"/>
                <a:cs typeface="Times New Roman" panose="02020603050405020304" pitchFamily="18" charset="0"/>
              </a:rPr>
              <a:t> dung).</a:t>
            </a:r>
          </a:p>
          <a:p>
            <a:pPr>
              <a:lnSpc>
                <a:spcPct val="150000"/>
              </a:lnSpc>
            </a:pPr>
            <a:r>
              <a:rPr lang="en-US" altLang="en-US" sz="2300" b="1" dirty="0">
                <a:solidFill>
                  <a:srgbClr val="FF0000"/>
                </a:solidFill>
                <a:latin typeface="Times New Roman" panose="02020603050405020304" pitchFamily="18" charset="0"/>
                <a:cs typeface="Times New Roman" panose="02020603050405020304" pitchFamily="18" charset="0"/>
              </a:rPr>
              <a:t>       * </a:t>
            </a:r>
            <a:r>
              <a:rPr lang="en-US" altLang="en-US" sz="2300" b="1" dirty="0" err="1">
                <a:solidFill>
                  <a:srgbClr val="FF0000"/>
                </a:solidFill>
                <a:latin typeface="Times New Roman" panose="02020603050405020304" pitchFamily="18" charset="0"/>
                <a:cs typeface="Times New Roman" panose="02020603050405020304" pitchFamily="18" charset="0"/>
              </a:rPr>
              <a:t>Kết</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đoạn</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Khẳng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định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lại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và</a:t>
            </a:r>
            <a:r>
              <a:rPr lang="en-US" altLang="en-US" sz="2300" dirty="0">
                <a:latin typeface="Times New Roman" panose="02020603050405020304" pitchFamily="18" charset="0"/>
                <a:cs typeface="Times New Roman" panose="02020603050405020304" pitchFamily="18" charset="0"/>
              </a:rPr>
              <a:t> ý </a:t>
            </a:r>
            <a:r>
              <a:rPr lang="en-US" altLang="en-US" sz="2300" dirty="0" err="1">
                <a:latin typeface="Times New Roman" panose="02020603050405020304" pitchFamily="18" charset="0"/>
                <a:cs typeface="Times New Roman" panose="02020603050405020304" pitchFamily="18" charset="0"/>
              </a:rPr>
              <a:t>nghĩa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đối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với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bản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thân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bồi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đắp</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cho</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em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tình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gì</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Giúp</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em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nhận</a:t>
            </a:r>
            <a:r>
              <a:rPr lang="en-US" altLang="en-US" sz="2300" dirty="0">
                <a:latin typeface="Times New Roman" panose="02020603050405020304" pitchFamily="18" charset="0"/>
                <a:cs typeface="Times New Roman" panose="02020603050405020304" pitchFamily="18" charset="0"/>
              </a:rPr>
              <a:t> ra </a:t>
            </a:r>
            <a:r>
              <a:rPr lang="en-US" altLang="en-US" sz="2300" dirty="0" err="1">
                <a:latin typeface="Times New Roman" panose="02020603050405020304" pitchFamily="18" charset="0"/>
                <a:cs typeface="Times New Roman" panose="02020603050405020304" pitchFamily="18" charset="0"/>
              </a:rPr>
              <a:t>điều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gì</a:t>
            </a:r>
            <a:r>
              <a:rPr lang="en-US" altLang="en-US" sz="2300" dirty="0">
                <a:latin typeface="Times New Roman" panose="02020603050405020304" pitchFamily="18" charset="0"/>
                <a:cs typeface="Times New Roman" panose="02020603050405020304" pitchFamily="18" charset="0"/>
              </a:rPr>
              <a:t>?...).</a:t>
            </a:r>
          </a:p>
        </p:txBody>
      </p:sp>
      <p:sp>
        <p:nvSpPr>
          <p:cNvPr id="3" name="Flowchart: Alternate Process 2">
            <a:extLst>
              <a:ext uri="{FF2B5EF4-FFF2-40B4-BE49-F238E27FC236}">
                <a16:creationId xmlns:a16="http://schemas.microsoft.com/office/drawing/2014/main" id="{EA2576DD-BDE7-42B1-9A49-C320E0FB6D05}"/>
              </a:ext>
            </a:extLst>
          </p:cNvPr>
          <p:cNvSpPr/>
          <p:nvPr/>
        </p:nvSpPr>
        <p:spPr>
          <a:xfrm>
            <a:off x="101600" y="76199"/>
            <a:ext cx="11969750" cy="1023135"/>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19460" name="Picture 33" descr="dây hoa">
            <a:extLst>
              <a:ext uri="{FF2B5EF4-FFF2-40B4-BE49-F238E27FC236}">
                <a16:creationId xmlns:a16="http://schemas.microsoft.com/office/drawing/2014/main" id="{464903B5-7715-46FA-AF7C-51D59FD8BB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78538"/>
            <a:ext cx="119888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33" descr="dây hoa">
            <a:extLst>
              <a:ext uri="{FF2B5EF4-FFF2-40B4-BE49-F238E27FC236}">
                <a16:creationId xmlns:a16="http://schemas.microsoft.com/office/drawing/2014/main" id="{8BD5908E-12C5-4B84-AD61-1BDE90A234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25" y="850900"/>
            <a:ext cx="12182475"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1">
            <a:extLst>
              <a:ext uri="{FF2B5EF4-FFF2-40B4-BE49-F238E27FC236}">
                <a16:creationId xmlns:a16="http://schemas.microsoft.com/office/drawing/2014/main" id="{1229E2FB-23B6-47B8-9801-3004705D0D02}"/>
              </a:ext>
            </a:extLst>
          </p:cNvPr>
          <p:cNvGrpSpPr>
            <a:grpSpLocks/>
          </p:cNvGrpSpPr>
          <p:nvPr/>
        </p:nvGrpSpPr>
        <p:grpSpPr bwMode="auto">
          <a:xfrm>
            <a:off x="0" y="0"/>
            <a:ext cx="12598400" cy="6858000"/>
            <a:chOff x="0" y="0"/>
            <a:chExt cx="12598401" cy="6858000"/>
          </a:xfrm>
        </p:grpSpPr>
        <p:pic>
          <p:nvPicPr>
            <p:cNvPr id="20483" name="Picture 4" descr="Hình ảnh Trang Trí Slide Trang Trí đẹp Trang Trí Ppt Trang Trí Danh Mục  điều Hướng PNG , Dòng, Trang Trí Ppt, Màu PNG miễn phí tải tập tin  PSDComment và">
              <a:extLst>
                <a:ext uri="{FF2B5EF4-FFF2-40B4-BE49-F238E27FC236}">
                  <a16:creationId xmlns:a16="http://schemas.microsoft.com/office/drawing/2014/main" id="{97182973-6ECA-4E98-860A-D4365D23A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598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3">
              <a:extLst>
                <a:ext uri="{FF2B5EF4-FFF2-40B4-BE49-F238E27FC236}">
                  <a16:creationId xmlns:a16="http://schemas.microsoft.com/office/drawing/2014/main" id="{E5D24720-DC16-4321-A0DD-CB695ADC0FD6}"/>
                </a:ext>
              </a:extLst>
            </p:cNvPr>
            <p:cNvSpPr txBox="1">
              <a:spLocks noChangeArrowheads="1"/>
            </p:cNvSpPr>
            <p:nvPr/>
          </p:nvSpPr>
          <p:spPr bwMode="auto">
            <a:xfrm>
              <a:off x="3149600" y="990601"/>
              <a:ext cx="7823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Tìm hiểu đề</a:t>
              </a:r>
            </a:p>
          </p:txBody>
        </p:sp>
        <p:sp>
          <p:nvSpPr>
            <p:cNvPr id="20485" name="TextBox 4">
              <a:extLst>
                <a:ext uri="{FF2B5EF4-FFF2-40B4-BE49-F238E27FC236}">
                  <a16:creationId xmlns:a16="http://schemas.microsoft.com/office/drawing/2014/main" id="{82FA5721-D6D0-427A-B727-41ACBF7C75F4}"/>
                </a:ext>
              </a:extLst>
            </p:cNvPr>
            <p:cNvSpPr txBox="1">
              <a:spLocks noChangeArrowheads="1"/>
            </p:cNvSpPr>
            <p:nvPr/>
          </p:nvSpPr>
          <p:spPr bwMode="auto">
            <a:xfrm>
              <a:off x="3149600" y="2667001"/>
              <a:ext cx="721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Tìm ý và lập dàn ý</a:t>
              </a:r>
            </a:p>
          </p:txBody>
        </p:sp>
        <p:sp>
          <p:nvSpPr>
            <p:cNvPr id="20486" name="TextBox 5">
              <a:extLst>
                <a:ext uri="{FF2B5EF4-FFF2-40B4-BE49-F238E27FC236}">
                  <a16:creationId xmlns:a16="http://schemas.microsoft.com/office/drawing/2014/main" id="{A8070A18-96E9-4489-83B8-DA0C2E13B97E}"/>
                </a:ext>
              </a:extLst>
            </p:cNvPr>
            <p:cNvSpPr txBox="1">
              <a:spLocks noChangeArrowheads="1"/>
            </p:cNvSpPr>
            <p:nvPr/>
          </p:nvSpPr>
          <p:spPr bwMode="auto">
            <a:xfrm>
              <a:off x="3149600" y="4114801"/>
              <a:ext cx="426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Viết đoạn văn</a:t>
              </a:r>
            </a:p>
          </p:txBody>
        </p:sp>
        <p:sp>
          <p:nvSpPr>
            <p:cNvPr id="20487" name="TextBox 6">
              <a:extLst>
                <a:ext uri="{FF2B5EF4-FFF2-40B4-BE49-F238E27FC236}">
                  <a16:creationId xmlns:a16="http://schemas.microsoft.com/office/drawing/2014/main" id="{8AC4076D-DDC9-4490-B9B0-09743DF98EB5}"/>
                </a:ext>
              </a:extLst>
            </p:cNvPr>
            <p:cNvSpPr txBox="1">
              <a:spLocks noChangeArrowheads="1"/>
            </p:cNvSpPr>
            <p:nvPr/>
          </p:nvSpPr>
          <p:spPr bwMode="auto">
            <a:xfrm>
              <a:off x="3149600" y="5334001"/>
              <a:ext cx="6096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Kiểm tra và chỉnh sửa</a:t>
              </a:r>
            </a:p>
          </p:txBody>
        </p:sp>
        <p:sp>
          <p:nvSpPr>
            <p:cNvPr id="8" name="TextBox 7">
              <a:extLst>
                <a:ext uri="{FF2B5EF4-FFF2-40B4-BE49-F238E27FC236}">
                  <a16:creationId xmlns:a16="http://schemas.microsoft.com/office/drawing/2014/main" id="{C55B2BF4-DF82-42F2-845F-CF505E544A92}"/>
                </a:ext>
              </a:extLst>
            </p:cNvPr>
            <p:cNvSpPr txBox="1"/>
            <p:nvPr/>
          </p:nvSpPr>
          <p:spPr>
            <a:xfrm>
              <a:off x="14288" y="0"/>
              <a:ext cx="12584113" cy="369888"/>
            </a:xfrm>
            <a:prstGeom prst="rect">
              <a:avLst/>
            </a:prstGeom>
            <a:solidFill>
              <a:schemeClr val="accent6">
                <a:lumMod val="20000"/>
                <a:lumOff val="80000"/>
              </a:schemeClr>
            </a:solidFill>
          </p:spPr>
          <p:txBody>
            <a:bodyPr>
              <a:spAutoFit/>
            </a:bodyPr>
            <a:lstStyle/>
            <a:p>
              <a:pPr algn="ctr">
                <a:defRPr/>
              </a:pPr>
              <a:r>
                <a:rPr lang="en-US" b="1" dirty="0">
                  <a:solidFill>
                    <a:srgbClr val="0000FF"/>
                  </a:solidFill>
                  <a:latin typeface="Times New Roman" pitchFamily="18" charset="0"/>
                  <a:cs typeface="Times New Roman" pitchFamily="18" charset="0"/>
                </a:rPr>
                <a:t>      CÁC BƯỚC LÀM BÀI:    VIẾT ĐOẠN VĂN GHI LẠI CẢM CÚC VỀ BÀI THƠ BỐN CHỮ, NĂM CHỮ</a:t>
              </a:r>
            </a:p>
          </p:txBody>
        </p:sp>
      </p:grpSp>
    </p:spTree>
  </p:cSld>
  <p:clrMapOvr>
    <a:masterClrMapping/>
  </p:clrMapOvr>
  <p:transition spd="slow" advTm="5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ình nền powerpoint màu trắng đẹp">
            <a:extLst>
              <a:ext uri="{FF2B5EF4-FFF2-40B4-BE49-F238E27FC236}">
                <a16:creationId xmlns:a16="http://schemas.microsoft.com/office/drawing/2014/main" id="{1D055C53-261C-4D78-8788-EC6D5BF6B2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15">
            <a:extLst>
              <a:ext uri="{FF2B5EF4-FFF2-40B4-BE49-F238E27FC236}">
                <a16:creationId xmlns:a16="http://schemas.microsoft.com/office/drawing/2014/main" id="{7756C6B1-3080-4362-8433-C3021FE99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984250"/>
            <a:ext cx="95186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89B9211C-1EC3-46CE-A946-30B6DA956A0C}"/>
              </a:ext>
            </a:extLst>
          </p:cNvPr>
          <p:cNvSpPr/>
          <p:nvPr/>
        </p:nvSpPr>
        <p:spPr>
          <a:xfrm>
            <a:off x="1016000" y="1803400"/>
            <a:ext cx="9925050" cy="4902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1509" name="TextBox 2">
            <a:extLst>
              <a:ext uri="{FF2B5EF4-FFF2-40B4-BE49-F238E27FC236}">
                <a16:creationId xmlns:a16="http://schemas.microsoft.com/office/drawing/2014/main" id="{D6F35E21-4B8B-4194-92F6-E6B45D3BE47D}"/>
              </a:ext>
            </a:extLst>
          </p:cNvPr>
          <p:cNvSpPr txBox="1">
            <a:spLocks noChangeArrowheads="1"/>
          </p:cNvSpPr>
          <p:nvPr/>
        </p:nvSpPr>
        <p:spPr bwMode="auto">
          <a:xfrm>
            <a:off x="1625600" y="1879600"/>
            <a:ext cx="8940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FF0000"/>
                </a:solidFill>
                <a:latin typeface="Times New Roman" panose="02020603050405020304" pitchFamily="18" charset="0"/>
                <a:cs typeface="Times New Roman" panose="02020603050405020304" pitchFamily="18" charset="0"/>
              </a:rPr>
              <a:t>Đề bài: Viết đoạn văn ghi lại cảm nghĩ về bài thơ “Ông Đồ ” của Vũ Đình Liên</a:t>
            </a:r>
          </a:p>
        </p:txBody>
      </p:sp>
      <p:sp>
        <p:nvSpPr>
          <p:cNvPr id="20" name="矩形 17">
            <a:extLst>
              <a:ext uri="{FF2B5EF4-FFF2-40B4-BE49-F238E27FC236}">
                <a16:creationId xmlns:a16="http://schemas.microsoft.com/office/drawing/2014/main" id="{76589CEF-EE17-4ED4-87AF-D27DAB3DCCA7}"/>
              </a:ext>
            </a:extLst>
          </p:cNvPr>
          <p:cNvSpPr/>
          <p:nvPr/>
        </p:nvSpPr>
        <p:spPr bwMode="auto">
          <a:xfrm>
            <a:off x="1422400" y="996950"/>
            <a:ext cx="9518650"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 Quy trình viết đoạn văn (Thực hành)</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1511" name="TextBox 2">
            <a:extLst>
              <a:ext uri="{FF2B5EF4-FFF2-40B4-BE49-F238E27FC236}">
                <a16:creationId xmlns:a16="http://schemas.microsoft.com/office/drawing/2014/main" id="{5875E63D-A67E-4A75-88AD-F80C4FD32EFC}"/>
              </a:ext>
            </a:extLst>
          </p:cNvPr>
          <p:cNvSpPr txBox="1">
            <a:spLocks noChangeArrowheads="1"/>
          </p:cNvSpPr>
          <p:nvPr/>
        </p:nvSpPr>
        <p:spPr bwMode="auto">
          <a:xfrm>
            <a:off x="1100138" y="2871788"/>
            <a:ext cx="5311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1. Bước 1: Tìm hiểu đề:</a:t>
            </a:r>
          </a:p>
        </p:txBody>
      </p:sp>
      <p:sp>
        <p:nvSpPr>
          <p:cNvPr id="15" name="TextBox 14">
            <a:extLst>
              <a:ext uri="{FF2B5EF4-FFF2-40B4-BE49-F238E27FC236}">
                <a16:creationId xmlns:a16="http://schemas.microsoft.com/office/drawing/2014/main" id="{41E47566-E455-476D-AD19-7FC40AE98394}"/>
              </a:ext>
            </a:extLst>
          </p:cNvPr>
          <p:cNvSpPr txBox="1"/>
          <p:nvPr/>
        </p:nvSpPr>
        <p:spPr>
          <a:xfrm>
            <a:off x="1204913" y="3873500"/>
            <a:ext cx="4775200" cy="7683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sz="2200" b="1">
                <a:solidFill>
                  <a:srgbClr val="0000FF"/>
                </a:solidFill>
                <a:latin typeface="Times New Roman" pitchFamily="18" charset="0"/>
                <a:cs typeface="Times New Roman" pitchFamily="18" charset="0"/>
              </a:rPr>
              <a:t>+ Đọc kĩ đề để xác định yêu cầu của đề bài</a:t>
            </a:r>
          </a:p>
        </p:txBody>
      </p:sp>
      <p:sp>
        <p:nvSpPr>
          <p:cNvPr id="22" name="TextBox 21">
            <a:extLst>
              <a:ext uri="{FF2B5EF4-FFF2-40B4-BE49-F238E27FC236}">
                <a16:creationId xmlns:a16="http://schemas.microsoft.com/office/drawing/2014/main" id="{72E2C6C8-515B-46FC-89B3-A6D54ED3231E}"/>
              </a:ext>
            </a:extLst>
          </p:cNvPr>
          <p:cNvSpPr txBox="1"/>
          <p:nvPr/>
        </p:nvSpPr>
        <p:spPr>
          <a:xfrm>
            <a:off x="7232650" y="3124200"/>
            <a:ext cx="3617913" cy="76835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200">
                <a:latin typeface="Times New Roman" pitchFamily="18" charset="0"/>
                <a:cs typeface="Times New Roman" pitchFamily="18" charset="0"/>
              </a:rPr>
              <a:t>Đề bài yêu cầu cảm nhận về bài thơ nào?</a:t>
            </a:r>
          </a:p>
        </p:txBody>
      </p:sp>
      <p:cxnSp>
        <p:nvCxnSpPr>
          <p:cNvPr id="19" name="Straight Arrow Connector 18">
            <a:extLst>
              <a:ext uri="{FF2B5EF4-FFF2-40B4-BE49-F238E27FC236}">
                <a16:creationId xmlns:a16="http://schemas.microsoft.com/office/drawing/2014/main" id="{50C2F9B2-4C4B-497B-994C-09E1D74574E1}"/>
              </a:ext>
            </a:extLst>
          </p:cNvPr>
          <p:cNvCxnSpPr>
            <a:endCxn id="22" idx="1"/>
          </p:cNvCxnSpPr>
          <p:nvPr/>
        </p:nvCxnSpPr>
        <p:spPr>
          <a:xfrm flipV="1">
            <a:off x="5980113" y="3508375"/>
            <a:ext cx="1252537" cy="746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8BAEEE6-C5DA-46A0-8F93-A3E66DE4BD2D}"/>
              </a:ext>
            </a:extLst>
          </p:cNvPr>
          <p:cNvSpPr txBox="1"/>
          <p:nvPr/>
        </p:nvSpPr>
        <p:spPr>
          <a:xfrm>
            <a:off x="7294563" y="4613275"/>
            <a:ext cx="3616325" cy="76993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200" dirty="0">
                <a:latin typeface="Times New Roman" pitchFamily="18" charset="0"/>
                <a:cs typeface="Times New Roman" pitchFamily="18" charset="0"/>
              </a:rPr>
              <a:t>Dung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văn</a:t>
            </a:r>
            <a:endParaRPr lang="en-US" sz="2200" dirty="0">
              <a:latin typeface="Times New Roman" pitchFamily="18" charset="0"/>
              <a:cs typeface="Times New Roman" pitchFamily="18" charset="0"/>
            </a:endParaRPr>
          </a:p>
          <a:p>
            <a:pP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dài</a:t>
            </a:r>
            <a:r>
              <a:rPr lang="en-US" sz="2200" dirty="0">
                <a:latin typeface="Times New Roman" pitchFamily="18" charset="0"/>
                <a:cs typeface="Times New Roman" pitchFamily="18" charset="0"/>
              </a:rPr>
              <a:t>)</a:t>
            </a:r>
          </a:p>
        </p:txBody>
      </p:sp>
      <p:cxnSp>
        <p:nvCxnSpPr>
          <p:cNvPr id="23" name="Straight Arrow Connector 22">
            <a:extLst>
              <a:ext uri="{FF2B5EF4-FFF2-40B4-BE49-F238E27FC236}">
                <a16:creationId xmlns:a16="http://schemas.microsoft.com/office/drawing/2014/main" id="{AFC5C216-8EF4-4066-9BB4-DC11CEFE8852}"/>
              </a:ext>
            </a:extLst>
          </p:cNvPr>
          <p:cNvCxnSpPr>
            <a:stCxn id="15" idx="3"/>
            <a:endCxn id="25" idx="1"/>
          </p:cNvCxnSpPr>
          <p:nvPr/>
        </p:nvCxnSpPr>
        <p:spPr>
          <a:xfrm>
            <a:off x="5980113" y="4257675"/>
            <a:ext cx="1314450" cy="739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517" name="TextBox 33">
            <a:extLst>
              <a:ext uri="{FF2B5EF4-FFF2-40B4-BE49-F238E27FC236}">
                <a16:creationId xmlns:a16="http://schemas.microsoft.com/office/drawing/2014/main" id="{AB129A94-8189-4E4B-889E-E9FC7DEF5320}"/>
              </a:ext>
            </a:extLst>
          </p:cNvPr>
          <p:cNvSpPr txBox="1">
            <a:spLocks noChangeArrowheads="1"/>
          </p:cNvSpPr>
          <p:nvPr/>
        </p:nvSpPr>
        <p:spPr bwMode="auto">
          <a:xfrm>
            <a:off x="1090613" y="5518150"/>
            <a:ext cx="600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2. Bước 2: Tìm ý và lập dàn ý:</a:t>
            </a:r>
          </a:p>
        </p:txBody>
      </p:sp>
      <p:sp>
        <p:nvSpPr>
          <p:cNvPr id="18" name="Flowchart: Alternate Process 17">
            <a:extLst>
              <a:ext uri="{FF2B5EF4-FFF2-40B4-BE49-F238E27FC236}">
                <a16:creationId xmlns:a16="http://schemas.microsoft.com/office/drawing/2014/main" id="{4F4FCC83-62EA-4027-8DAB-9FF3E535FE39}"/>
              </a:ext>
            </a:extLst>
          </p:cNvPr>
          <p:cNvSpPr/>
          <p:nvPr/>
        </p:nvSpPr>
        <p:spPr>
          <a:xfrm>
            <a:off x="0" y="0"/>
            <a:ext cx="12172950" cy="10033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wipe(down)">
                                      <p:cBhvr>
                                        <p:cTn id="7" dur="500"/>
                                        <p:tgtEl>
                                          <p:spTgt spid="215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1517"/>
                                        </p:tgtEl>
                                        <p:attrNameLst>
                                          <p:attrName>style.visibility</p:attrName>
                                        </p:attrNameLst>
                                      </p:cBhvr>
                                      <p:to>
                                        <p:strVal val="visible"/>
                                      </p:to>
                                    </p:set>
                                    <p:animEffect transition="in" filter="wipe(down)">
                                      <p:cBhvr>
                                        <p:cTn id="29"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15" grpId="0" animBg="1"/>
      <p:bldP spid="22" grpId="0" animBg="1"/>
      <p:bldP spid="25" grpId="0" animBg="1"/>
      <p:bldP spid="215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5">
            <a:extLst>
              <a:ext uri="{FF2B5EF4-FFF2-40B4-BE49-F238E27FC236}">
                <a16:creationId xmlns:a16="http://schemas.microsoft.com/office/drawing/2014/main" id="{76612D1A-7C69-4A3F-BE27-877DD6714F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1222375"/>
            <a:ext cx="11015663"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Table 13">
            <a:extLst>
              <a:ext uri="{FF2B5EF4-FFF2-40B4-BE49-F238E27FC236}">
                <a16:creationId xmlns:a16="http://schemas.microsoft.com/office/drawing/2014/main" id="{53F0D4E7-FB24-4A96-AAE5-2DC5538E7323}"/>
              </a:ext>
            </a:extLst>
          </p:cNvPr>
          <p:cNvGraphicFramePr>
            <a:graphicFrameLocks noGrp="1"/>
          </p:cNvGraphicFramePr>
          <p:nvPr/>
        </p:nvGraphicFramePr>
        <p:xfrm>
          <a:off x="406400" y="860425"/>
          <a:ext cx="11480800" cy="5808662"/>
        </p:xfrm>
        <a:graphic>
          <a:graphicData uri="http://schemas.openxmlformats.org/drawingml/2006/table">
            <a:tbl>
              <a:tblPr/>
              <a:tblGrid>
                <a:gridCol w="71120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tblGrid>
              <a:tr h="150361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rgbClr val="7030A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vi-VN" sz="2000" b="1" i="0" u="none" strike="noStrike" cap="none" normalizeH="0" baseline="0">
                          <a:ln>
                            <a:noFill/>
                          </a:ln>
                          <a:solidFill>
                            <a:srgbClr val="002060"/>
                          </a:solidFill>
                          <a:effectLst/>
                          <a:latin typeface="Times New Roman" pitchFamily="18" charset="0"/>
                          <a:cs typeface="Times New Roman" pitchFamily="18" charset="0"/>
                        </a:rPr>
                        <a:t>PHIẾU </a:t>
                      </a:r>
                      <a:r>
                        <a:rPr kumimoji="0" lang="en-US" sz="2000" b="1" i="0" u="none" strike="noStrike" cap="none" normalizeH="0" baseline="0">
                          <a:ln>
                            <a:noFill/>
                          </a:ln>
                          <a:solidFill>
                            <a:srgbClr val="002060"/>
                          </a:solidFill>
                          <a:effectLst/>
                          <a:latin typeface="Times New Roman" pitchFamily="18" charset="0"/>
                          <a:cs typeface="Times New Roman" pitchFamily="18" charset="0"/>
                        </a:rPr>
                        <a:t>TÌM Ý VÀ LẬP DÀN Ý ( Phiếu số 2)</a:t>
                      </a:r>
                      <a:endParaRPr kumimoji="0" lang="en-US" sz="2000" b="0" i="0" u="none" strike="noStrike" cap="none" normalizeH="0" baseline="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2060"/>
                          </a:solidFill>
                          <a:effectLst/>
                          <a:latin typeface="Times New Roman" pitchFamily="18" charset="0"/>
                          <a:cs typeface="Times New Roman" pitchFamily="18" charset="0"/>
                        </a:rPr>
                        <a:t>Họ và tên HS: .......................</a:t>
                      </a:r>
                      <a:endParaRPr kumimoji="0" lang="en-US" sz="2000" b="0" i="0" u="none" strike="noStrike" cap="none" normalizeH="0" baseline="0">
                        <a:ln>
                          <a:noFill/>
                        </a:ln>
                        <a:solidFill>
                          <a:srgbClr val="00206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ts val="600"/>
                        </a:spcBef>
                        <a:spcAft>
                          <a:spcPts val="600"/>
                        </a:spcAft>
                        <a:buClrTx/>
                        <a:buSzTx/>
                        <a:buFontTx/>
                        <a:buNone/>
                        <a:tabLst/>
                      </a:pPr>
                      <a:r>
                        <a:rPr kumimoji="0" lang="en-US" sz="2000" b="1" i="0" u="none" strike="noStrike" cap="none" normalizeH="0" baseline="0">
                          <a:ln>
                            <a:noFill/>
                          </a:ln>
                          <a:solidFill>
                            <a:srgbClr val="FF0000"/>
                          </a:solidFill>
                          <a:effectLst/>
                          <a:latin typeface="Times New Roman" pitchFamily="18" charset="0"/>
                          <a:cs typeface="Calibri" pitchFamily="34" charset="0"/>
                        </a:rPr>
                        <a:t>Viết đoạn văn ghi lại cảm xúc về một trong hai bài thơ bốn chữ, năm chữ.</a:t>
                      </a:r>
                      <a:endParaRPr kumimoji="0" lang="en-US" sz="2000" b="1" i="0" u="none" strike="noStrike" cap="none" normalizeH="0" baseline="0">
                        <a:ln>
                          <a:noFill/>
                        </a:ln>
                        <a:solidFill>
                          <a:srgbClr val="FF0000"/>
                        </a:solidFill>
                        <a:effectLst/>
                        <a:latin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079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Times New Roman" pitchFamily="18" charset="0"/>
                        </a:rPr>
                        <a:t>? Bài thơ em thích là bài thơ nào? Của ai?</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000" b="0" i="0" u="none" strike="noStrike" cap="none" normalizeH="0" baseline="0">
                          <a:ln>
                            <a:noFill/>
                          </a:ln>
                          <a:solidFill>
                            <a:srgbClr val="000000"/>
                          </a:solidFill>
                          <a:effectLst/>
                          <a:latin typeface="Times New Roman" pitchFamily="18" charset="0"/>
                          <a:cs typeface="Times New Roman" pitchFamily="18" charset="0"/>
                        </a:rPr>
                        <a:t>………………………………………</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79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Em có suy nghĩ và cảm xúc gì khi đọc bài thơ?</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5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Times New Roman" pitchFamily="18" charset="0"/>
                        </a:rPr>
                        <a:t>? Nội dung bài thơ viết về điều gì? </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000" b="0" i="0" u="none" strike="noStrike" cap="none" normalizeH="0" baseline="0">
                          <a:ln>
                            <a:noFill/>
                          </a:ln>
                          <a:solidFill>
                            <a:srgbClr val="000000"/>
                          </a:solidFill>
                          <a:effectLst/>
                          <a:latin typeface="Times New Roman" pitchFamily="18" charset="0"/>
                          <a:cs typeface="Times New Roman" pitchFamily="18" charset="0"/>
                        </a:rPr>
                        <a:t>………………………………………</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21917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cap="none" normalizeH="0" baseline="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a:ln>
                            <a:noFill/>
                          </a:ln>
                          <a:solidFill>
                            <a:schemeClr val="tx1"/>
                          </a:solidFill>
                          <a:effectLst/>
                          <a:latin typeface="Times New Roman" pitchFamily="18" charset="0"/>
                          <a:cs typeface="Times New Roman" pitchFamily="18" charset="0"/>
                        </a:rPr>
                        <a:t>Cảm nghĩ của em ntn về nội dung tư tưởng tình cảm ...hoặc yếu tố nghệ thuật …. Thể hiện qua chi tiết thơ (câu thơ, hình hình ảnh...) hoặc biện pháp tu từ, từ loại, loại từ...</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000" b="0" i="0" u="none" strike="noStrike" cap="none" normalizeH="0" baseline="0">
                          <a:ln>
                            <a:noFill/>
                          </a:ln>
                          <a:solidFill>
                            <a:srgbClr val="000000"/>
                          </a:solidFill>
                          <a:effectLst/>
                          <a:latin typeface="Times New Roman" pitchFamily="18" charset="0"/>
                          <a:cs typeface="Times New Roman" pitchFamily="18" charset="0"/>
                        </a:rPr>
                        <a:t>………………………………………</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0604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Times New Roman" pitchFamily="18" charset="0"/>
                        </a:rPr>
                        <a:t>? Khi viết đoạn văn em dự kiến sẽ viết phần mở đoạn, thân đoạn, kết đoạn như thế nào?</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 name="Flowchart: Alternate Process 5">
            <a:extLst>
              <a:ext uri="{FF2B5EF4-FFF2-40B4-BE49-F238E27FC236}">
                <a16:creationId xmlns:a16="http://schemas.microsoft.com/office/drawing/2014/main" id="{B4B388CE-5726-4D56-85CA-38809D1D2960}"/>
              </a:ext>
            </a:extLst>
          </p:cNvPr>
          <p:cNvSpPr/>
          <p:nvPr/>
        </p:nvSpPr>
        <p:spPr>
          <a:xfrm>
            <a:off x="203200" y="76199"/>
            <a:ext cx="11969750" cy="1012861"/>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22554" name="图片 3">
            <a:extLst>
              <a:ext uri="{FF2B5EF4-FFF2-40B4-BE49-F238E27FC236}">
                <a16:creationId xmlns:a16="http://schemas.microsoft.com/office/drawing/2014/main" id="{20313196-FBC5-43D8-B9B0-B7118C4B14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400" y="-49213"/>
            <a:ext cx="20970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图片 4">
            <a:extLst>
              <a:ext uri="{FF2B5EF4-FFF2-40B4-BE49-F238E27FC236}">
                <a16:creationId xmlns:a16="http://schemas.microsoft.com/office/drawing/2014/main" id="{17DB22EF-378C-46E0-9640-BF547A8F2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9600" y="-4763"/>
            <a:ext cx="1497013"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a:extLst>
              <a:ext uri="{FF2B5EF4-FFF2-40B4-BE49-F238E27FC236}">
                <a16:creationId xmlns:a16="http://schemas.microsoft.com/office/drawing/2014/main" id="{53A373BB-9640-4EF3-B50F-9E533C0B9B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2192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13">
            <a:extLst>
              <a:ext uri="{FF2B5EF4-FFF2-40B4-BE49-F238E27FC236}">
                <a16:creationId xmlns:a16="http://schemas.microsoft.com/office/drawing/2014/main" id="{4F6CEBD8-484F-4CE6-8E6D-0AA743EADAF3}"/>
              </a:ext>
            </a:extLst>
          </p:cNvPr>
          <p:cNvGrpSpPr>
            <a:grpSpLocks/>
          </p:cNvGrpSpPr>
          <p:nvPr/>
        </p:nvGrpSpPr>
        <p:grpSpPr bwMode="auto">
          <a:xfrm>
            <a:off x="1620838" y="-152400"/>
            <a:ext cx="9047162" cy="2166938"/>
            <a:chOff x="3926305" y="-8931"/>
            <a:chExt cx="6019556" cy="2167340"/>
          </a:xfrm>
        </p:grpSpPr>
        <p:pic>
          <p:nvPicPr>
            <p:cNvPr id="23591" name="Picture 15">
              <a:extLst>
                <a:ext uri="{FF2B5EF4-FFF2-40B4-BE49-F238E27FC236}">
                  <a16:creationId xmlns:a16="http://schemas.microsoft.com/office/drawing/2014/main" id="{C016FB00-6A54-4FB4-9897-BFD029A32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7">
              <a:extLst>
                <a:ext uri="{FF2B5EF4-FFF2-40B4-BE49-F238E27FC236}">
                  <a16:creationId xmlns:a16="http://schemas.microsoft.com/office/drawing/2014/main" id="{D337F152-4ACE-4675-9FD0-77C528B33672}"/>
                </a:ext>
              </a:extLst>
            </p:cNvPr>
            <p:cNvSpPr/>
            <p:nvPr/>
          </p:nvSpPr>
          <p:spPr>
            <a:xfrm>
              <a:off x="3926305" y="-8931"/>
              <a:ext cx="5956181" cy="45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rPr>
                <a:t>I. Định hướng</a:t>
              </a:r>
              <a:endParaRPr lang="zh-CN" altLang="en-US"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pic>
        <p:nvPicPr>
          <p:cNvPr id="9" name="图片 18">
            <a:extLst>
              <a:ext uri="{FF2B5EF4-FFF2-40B4-BE49-F238E27FC236}">
                <a16:creationId xmlns:a16="http://schemas.microsoft.com/office/drawing/2014/main" id="{93E22F36-B031-4D16-ADD1-169C12F3BD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 y="-269875"/>
            <a:ext cx="2151063"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66564FCE-EBA5-41E8-9B04-3CA0FC82A3CB}"/>
              </a:ext>
            </a:extLst>
          </p:cNvPr>
          <p:cNvSpPr/>
          <p:nvPr/>
        </p:nvSpPr>
        <p:spPr>
          <a:xfrm>
            <a:off x="304800" y="914400"/>
            <a:ext cx="11582400" cy="59436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3558" name="TextBox 2">
            <a:extLst>
              <a:ext uri="{FF2B5EF4-FFF2-40B4-BE49-F238E27FC236}">
                <a16:creationId xmlns:a16="http://schemas.microsoft.com/office/drawing/2014/main" id="{62EADF1B-BD85-490A-B40F-D05997A610F5}"/>
              </a:ext>
            </a:extLst>
          </p:cNvPr>
          <p:cNvSpPr txBox="1">
            <a:spLocks noChangeArrowheads="1"/>
          </p:cNvSpPr>
          <p:nvPr/>
        </p:nvSpPr>
        <p:spPr bwMode="auto">
          <a:xfrm>
            <a:off x="1117600" y="990600"/>
            <a:ext cx="1076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FF0000"/>
                </a:solidFill>
                <a:latin typeface="Times New Roman" panose="02020603050405020304" pitchFamily="18" charset="0"/>
                <a:cs typeface="Times New Roman" panose="02020603050405020304" pitchFamily="18" charset="0"/>
              </a:rPr>
              <a:t>Đề bài : Viết đoạn văn ghi lại cảm xúc của em sau khi đọc bài thơ “ Ông Đồ của Vũ Đình Liên</a:t>
            </a:r>
          </a:p>
        </p:txBody>
      </p:sp>
      <p:sp>
        <p:nvSpPr>
          <p:cNvPr id="20" name="矩形 17">
            <a:extLst>
              <a:ext uri="{FF2B5EF4-FFF2-40B4-BE49-F238E27FC236}">
                <a16:creationId xmlns:a16="http://schemas.microsoft.com/office/drawing/2014/main" id="{17AA515E-AE3D-413F-A37C-D573CACD8D3C}"/>
              </a:ext>
            </a:extLst>
          </p:cNvPr>
          <p:cNvSpPr/>
          <p:nvPr/>
        </p:nvSpPr>
        <p:spPr bwMode="auto">
          <a:xfrm>
            <a:off x="1625600" y="381000"/>
            <a:ext cx="8947150" cy="450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rPr>
              <a:t>II. Thực hành</a:t>
            </a:r>
            <a:endParaRPr lang="zh-CN" altLang="en-US"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A77AAE13-70F5-4B50-9497-FD9EAD4838BE}"/>
              </a:ext>
            </a:extLst>
          </p:cNvPr>
          <p:cNvGraphicFramePr>
            <a:graphicFrameLocks noGrp="1"/>
          </p:cNvGraphicFramePr>
          <p:nvPr/>
        </p:nvGraphicFramePr>
        <p:xfrm>
          <a:off x="609600" y="1828800"/>
          <a:ext cx="11277600" cy="1754188"/>
        </p:xfrm>
        <a:graphic>
          <a:graphicData uri="http://schemas.openxmlformats.org/drawingml/2006/table">
            <a:tbl>
              <a:tblPr/>
              <a:tblGrid>
                <a:gridCol w="1073151">
                  <a:extLst>
                    <a:ext uri="{9D8B030D-6E8A-4147-A177-3AD203B41FA5}">
                      <a16:colId xmlns:a16="http://schemas.microsoft.com/office/drawing/2014/main" val="20000"/>
                    </a:ext>
                  </a:extLst>
                </a:gridCol>
                <a:gridCol w="10204449">
                  <a:extLst>
                    <a:ext uri="{9D8B030D-6E8A-4147-A177-3AD203B41FA5}">
                      <a16:colId xmlns:a16="http://schemas.microsoft.com/office/drawing/2014/main" val="20001"/>
                    </a:ext>
                  </a:extLst>
                </a:gridCol>
              </a:tblGrid>
              <a:tr h="361950">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FF"/>
                          </a:solidFill>
                          <a:effectLst/>
                          <a:latin typeface="Times New Roman" pitchFamily="18" charset="0"/>
                          <a:cs typeface="Times New Roman" pitchFamily="18" charset="0"/>
                        </a:rPr>
                        <a:t>Tìm ý</a:t>
                      </a:r>
                    </a:p>
                  </a:txBody>
                  <a:tcPr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 Bài thơ  em thích là bài thơ nào? Của ai?</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950">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Calibri" pitchFamily="34" charset="0"/>
                        </a:rPr>
                        <a:t>? Em có suy nghĩ và cảm xúc gì khi đọc bài thơ?</a:t>
                      </a: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162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 Nội dung bài thơ viết về điều gì? </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548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 Trong nội dung ấy em thích chi tiết nội dung hoặc yếu tố nghệ thuật nào? Vì sao?</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15" name="Table 14">
            <a:extLst>
              <a:ext uri="{FF2B5EF4-FFF2-40B4-BE49-F238E27FC236}">
                <a16:creationId xmlns:a16="http://schemas.microsoft.com/office/drawing/2014/main" id="{107D31BA-31FE-4939-B667-131E3D815BF4}"/>
              </a:ext>
            </a:extLst>
          </p:cNvPr>
          <p:cNvGraphicFramePr>
            <a:graphicFrameLocks noGrp="1"/>
          </p:cNvGraphicFramePr>
          <p:nvPr>
            <p:extLst>
              <p:ext uri="{D42A27DB-BD31-4B8C-83A1-F6EECF244321}">
                <p14:modId xmlns:p14="http://schemas.microsoft.com/office/powerpoint/2010/main" val="3009455292"/>
              </p:ext>
            </p:extLst>
          </p:nvPr>
        </p:nvGraphicFramePr>
        <p:xfrm>
          <a:off x="609600" y="3733800"/>
          <a:ext cx="11277600" cy="2819400"/>
        </p:xfrm>
        <a:graphic>
          <a:graphicData uri="http://schemas.openxmlformats.org/drawingml/2006/table">
            <a:tbl>
              <a:tblPr/>
              <a:tblGrid>
                <a:gridCol w="1073151">
                  <a:extLst>
                    <a:ext uri="{9D8B030D-6E8A-4147-A177-3AD203B41FA5}">
                      <a16:colId xmlns:a16="http://schemas.microsoft.com/office/drawing/2014/main" val="20000"/>
                    </a:ext>
                  </a:extLst>
                </a:gridCol>
                <a:gridCol w="1060449">
                  <a:extLst>
                    <a:ext uri="{9D8B030D-6E8A-4147-A177-3AD203B41FA5}">
                      <a16:colId xmlns:a16="http://schemas.microsoft.com/office/drawing/2014/main" val="20001"/>
                    </a:ext>
                  </a:extLst>
                </a:gridCol>
                <a:gridCol w="9144000">
                  <a:extLst>
                    <a:ext uri="{9D8B030D-6E8A-4147-A177-3AD203B41FA5}">
                      <a16:colId xmlns:a16="http://schemas.microsoft.com/office/drawing/2014/main" val="20002"/>
                    </a:ext>
                  </a:extLst>
                </a:gridCol>
              </a:tblGrid>
              <a:tr h="685800">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cs typeface="Times New Roman" pitchFamily="18" charset="0"/>
                        </a:rPr>
                        <a:t>Dàn ý </a:t>
                      </a:r>
                    </a:p>
                  </a:txBody>
                  <a:tcPr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Mở đoạn</a:t>
                      </a:r>
                    </a:p>
                  </a:txBody>
                  <a:tcPr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Nêu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bài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tác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giả</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cảm</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nghĩ</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về</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bài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dung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hoặc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thuật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mình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ấn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tượng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dirty="0">
                        <a:ln>
                          <a:noFill/>
                        </a:ln>
                        <a:solidFill>
                          <a:srgbClr val="00B0F0"/>
                        </a:solidFill>
                        <a:effectLst/>
                        <a:latin typeface="Times New Roman" pitchFamily="18" charset="0"/>
                        <a:cs typeface="Times New Roman" pitchFamily="18" charset="0"/>
                      </a:endParaRP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461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Thân đoạn</a:t>
                      </a:r>
                    </a:p>
                  </a:txBody>
                  <a:tcPr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 Bài thơ để lại cho em ấn tượng .....về : nội dung tư tưởng tình cảm ...hoặc yếu tố nghệ thuật.... .Thể hiện qua chi tiết thơ (câu thơ, hình hình ảnh...) hoặc biện pháp tu từ, từ loại, loại từ...</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Em có cảm xúc như vậy là vì: Đó là những tình cảm, gợi cho em cảm xúc về....</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801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Kết đoạn</a:t>
                      </a:r>
                    </a:p>
                  </a:txBody>
                  <a:tcPr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Khái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quát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lại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cảm</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nghĩ</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bản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thân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về</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dung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mình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thích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ý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nghĩa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bài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liên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B0F0"/>
                        </a:solidFill>
                        <a:effectLst/>
                        <a:latin typeface="Times New Roman" pitchFamily="18" charset="0"/>
                        <a:cs typeface="Times New Roman" pitchFamily="18" charset="0"/>
                      </a:endParaRP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0" name="图片 18">
            <a:extLst>
              <a:ext uri="{FF2B5EF4-FFF2-40B4-BE49-F238E27FC236}">
                <a16:creationId xmlns:a16="http://schemas.microsoft.com/office/drawing/2014/main" id="{FEE80E2C-FBD8-48A7-8139-5D05F5804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3200" y="-152400"/>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nodeType="afterEffect">
                                  <p:stCondLst>
                                    <p:cond delay="0"/>
                                  </p:stCondLst>
                                  <p:childTnLst>
                                    <p:set>
                                      <p:cBhvr>
                                        <p:cTn id="13" dur="1" fill="hold">
                                          <p:stCondLst>
                                            <p:cond delay="499"/>
                                          </p:stCondLst>
                                        </p:cTn>
                                        <p:tgtEl>
                                          <p:spTgt spid="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3"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
                                        <p:tgtEl>
                                          <p:spTgt spid="12"/>
                                        </p:tgtEl>
                                      </p:cBhvr>
                                    </p:animEffect>
                                    <p:anim calcmode="lin" valueType="num">
                                      <p:cBhvr>
                                        <p:cTn id="19" dur="400" fill="hold"/>
                                        <p:tgtEl>
                                          <p:spTgt spid="12"/>
                                        </p:tgtEl>
                                        <p:attrNameLst>
                                          <p:attrName>ppt_x</p:attrName>
                                        </p:attrNameLst>
                                      </p:cBhvr>
                                      <p:tavLst>
                                        <p:tav tm="0">
                                          <p:val>
                                            <p:strVal val="#ppt_x"/>
                                          </p:val>
                                        </p:tav>
                                        <p:tav tm="100000">
                                          <p:val>
                                            <p:strVal val="#ppt_x"/>
                                          </p:val>
                                        </p:tav>
                                      </p:tavLst>
                                    </p:anim>
                                    <p:anim calcmode="lin" valueType="num">
                                      <p:cBhvr>
                                        <p:cTn id="20" dur="400" fill="hold"/>
                                        <p:tgtEl>
                                          <p:spTgt spid="12"/>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3"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
                                        <p:tgtEl>
                                          <p:spTgt spid="15"/>
                                        </p:tgtEl>
                                      </p:cBhvr>
                                    </p:animEffect>
                                    <p:anim calcmode="lin" valueType="num">
                                      <p:cBhvr>
                                        <p:cTn id="28" dur="400" fill="hold"/>
                                        <p:tgtEl>
                                          <p:spTgt spid="15"/>
                                        </p:tgtEl>
                                        <p:attrNameLst>
                                          <p:attrName>ppt_x</p:attrName>
                                        </p:attrNameLst>
                                      </p:cBhvr>
                                      <p:tavLst>
                                        <p:tav tm="0">
                                          <p:val>
                                            <p:strVal val="#ppt_x"/>
                                          </p:val>
                                        </p:tav>
                                        <p:tav tm="100000">
                                          <p:val>
                                            <p:strVal val="#ppt_x"/>
                                          </p:val>
                                        </p:tav>
                                      </p:tavLst>
                                    </p:anim>
                                    <p:anim calcmode="lin" valueType="num">
                                      <p:cBhvr>
                                        <p:cTn id="29" dur="400" fill="hold"/>
                                        <p:tgtEl>
                                          <p:spTgt spid="15"/>
                                        </p:tgtEl>
                                        <p:attrNameLst>
                                          <p:attrName>ppt_y</p:attrName>
                                        </p:attrNameLst>
                                      </p:cBhvr>
                                      <p:tavLst>
                                        <p:tav tm="0">
                                          <p:val>
                                            <p:strVal val="#ppt_y+0.31"/>
                                          </p:val>
                                        </p:tav>
                                        <p:tav tm="100000">
                                          <p:val>
                                            <p:strVal val="#ppt_y+0.31"/>
                                          </p:val>
                                        </p:tav>
                                      </p:tavLst>
                                    </p:anim>
                                    <p:anim calcmode="lin" valueType="num">
                                      <p:cBhvr>
                                        <p:cTn id="30"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Giáo án PowerPoint môn Tiếng Việt lớp 2">
            <a:extLst>
              <a:ext uri="{FF2B5EF4-FFF2-40B4-BE49-F238E27FC236}">
                <a16:creationId xmlns:a16="http://schemas.microsoft.com/office/drawing/2014/main" id="{DF65A253-3087-4886-BFB1-F3FFE5E4E5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12192000" cy="671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五角星 7">
            <a:extLst>
              <a:ext uri="{FF2B5EF4-FFF2-40B4-BE49-F238E27FC236}">
                <a16:creationId xmlns:a16="http://schemas.microsoft.com/office/drawing/2014/main" id="{86744853-FD1F-4907-A136-7B45E8FE32B9}"/>
              </a:ext>
            </a:extLst>
          </p:cNvPr>
          <p:cNvSpPr/>
          <p:nvPr/>
        </p:nvSpPr>
        <p:spPr>
          <a:xfrm rot="19938392">
            <a:off x="10325100" y="5346700"/>
            <a:ext cx="485775" cy="487363"/>
          </a:xfrm>
          <a:prstGeom prst="star5">
            <a:avLst>
              <a:gd name="adj" fmla="val 23926"/>
              <a:gd name="hf" fmla="val 105146"/>
              <a:gd name="vf" fmla="val 110557"/>
            </a:avLst>
          </a:prstGeom>
          <a:blipFill dpi="0" rotWithShape="1">
            <a:blip r:embed="rId4"/>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6" name="五角星 9">
            <a:extLst>
              <a:ext uri="{FF2B5EF4-FFF2-40B4-BE49-F238E27FC236}">
                <a16:creationId xmlns:a16="http://schemas.microsoft.com/office/drawing/2014/main" id="{AC2CF46C-170D-49A4-8E91-59C823F52323}"/>
              </a:ext>
            </a:extLst>
          </p:cNvPr>
          <p:cNvSpPr/>
          <p:nvPr/>
        </p:nvSpPr>
        <p:spPr>
          <a:xfrm>
            <a:off x="8455025" y="4646613"/>
            <a:ext cx="338138" cy="338137"/>
          </a:xfrm>
          <a:prstGeom prst="star5">
            <a:avLst>
              <a:gd name="adj" fmla="val 23926"/>
              <a:gd name="hf" fmla="val 105146"/>
              <a:gd name="vf" fmla="val 110557"/>
            </a:avLst>
          </a:prstGeom>
          <a:blipFill dpi="0" rotWithShape="1">
            <a:blip r:embed="rId5"/>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7" name="五角星 10">
            <a:extLst>
              <a:ext uri="{FF2B5EF4-FFF2-40B4-BE49-F238E27FC236}">
                <a16:creationId xmlns:a16="http://schemas.microsoft.com/office/drawing/2014/main" id="{22CC7497-06F6-4395-AFC7-BA552672E8A4}"/>
              </a:ext>
            </a:extLst>
          </p:cNvPr>
          <p:cNvSpPr/>
          <p:nvPr/>
        </p:nvSpPr>
        <p:spPr>
          <a:xfrm>
            <a:off x="10825163" y="4643438"/>
            <a:ext cx="249237" cy="249237"/>
          </a:xfrm>
          <a:prstGeom prst="star5">
            <a:avLst>
              <a:gd name="adj" fmla="val 23926"/>
              <a:gd name="hf" fmla="val 105146"/>
              <a:gd name="vf" fmla="val 110557"/>
            </a:avLst>
          </a:prstGeom>
          <a:blipFill dpi="0" rotWithShape="1">
            <a:blip r:embed="rId5"/>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8" name="五角星 11">
            <a:extLst>
              <a:ext uri="{FF2B5EF4-FFF2-40B4-BE49-F238E27FC236}">
                <a16:creationId xmlns:a16="http://schemas.microsoft.com/office/drawing/2014/main" id="{7CCBF7B8-5A88-4649-93E2-AAC470AADE8A}"/>
              </a:ext>
            </a:extLst>
          </p:cNvPr>
          <p:cNvSpPr/>
          <p:nvPr/>
        </p:nvSpPr>
        <p:spPr>
          <a:xfrm>
            <a:off x="11509375" y="4967288"/>
            <a:ext cx="125413" cy="125412"/>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9" name="五角星 12">
            <a:extLst>
              <a:ext uri="{FF2B5EF4-FFF2-40B4-BE49-F238E27FC236}">
                <a16:creationId xmlns:a16="http://schemas.microsoft.com/office/drawing/2014/main" id="{90C709D9-A4B9-4D15-8764-72F042FB74AA}"/>
              </a:ext>
            </a:extLst>
          </p:cNvPr>
          <p:cNvSpPr/>
          <p:nvPr/>
        </p:nvSpPr>
        <p:spPr>
          <a:xfrm rot="19922997">
            <a:off x="11083925" y="4133850"/>
            <a:ext cx="192088" cy="192088"/>
          </a:xfrm>
          <a:prstGeom prst="star5">
            <a:avLst>
              <a:gd name="adj" fmla="val 23926"/>
              <a:gd name="hf" fmla="val 105146"/>
              <a:gd name="vf" fmla="val 110557"/>
            </a:avLst>
          </a:prstGeom>
          <a:blipFill dpi="0" rotWithShape="1">
            <a:blip r:embed="rId4"/>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28" name="五角星 12">
            <a:extLst>
              <a:ext uri="{FF2B5EF4-FFF2-40B4-BE49-F238E27FC236}">
                <a16:creationId xmlns:a16="http://schemas.microsoft.com/office/drawing/2014/main" id="{012B82C9-0596-4F5B-8B0A-4A11903FB783}"/>
              </a:ext>
            </a:extLst>
          </p:cNvPr>
          <p:cNvSpPr/>
          <p:nvPr/>
        </p:nvSpPr>
        <p:spPr>
          <a:xfrm rot="19922997">
            <a:off x="11075988" y="4211638"/>
            <a:ext cx="190500" cy="190500"/>
          </a:xfrm>
          <a:prstGeom prst="star5">
            <a:avLst>
              <a:gd name="adj" fmla="val 23926"/>
              <a:gd name="hf" fmla="val 105146"/>
              <a:gd name="vf" fmla="val 110557"/>
            </a:avLst>
          </a:prstGeom>
          <a:blipFill dpi="0" rotWithShape="1">
            <a:blip r:embed="rId4"/>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29" name="Picture 5" descr="C:\Users\Administrator\Desktop\小鸟.png">
            <a:extLst>
              <a:ext uri="{FF2B5EF4-FFF2-40B4-BE49-F238E27FC236}">
                <a16:creationId xmlns:a16="http://schemas.microsoft.com/office/drawing/2014/main" id="{A8CF98E4-1B3F-4DF3-AF52-DB97C08CB7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763" y="13684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五角星 4">
            <a:extLst>
              <a:ext uri="{FF2B5EF4-FFF2-40B4-BE49-F238E27FC236}">
                <a16:creationId xmlns:a16="http://schemas.microsoft.com/office/drawing/2014/main" id="{A6EFE73D-5F2C-45C3-8024-1F1AFC07437C}"/>
              </a:ext>
            </a:extLst>
          </p:cNvPr>
          <p:cNvSpPr/>
          <p:nvPr/>
        </p:nvSpPr>
        <p:spPr>
          <a:xfrm rot="19903756">
            <a:off x="11137900" y="249238"/>
            <a:ext cx="1054100" cy="1057275"/>
          </a:xfrm>
          <a:prstGeom prst="star5">
            <a:avLst>
              <a:gd name="adj" fmla="val 23926"/>
              <a:gd name="hf" fmla="val 105146"/>
              <a:gd name="vf" fmla="val 110557"/>
            </a:avLst>
          </a:prstGeom>
          <a:blipFill dpi="0" rotWithShape="1">
            <a:blip r:embed="rId5"/>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2" name="五角星 6">
            <a:extLst>
              <a:ext uri="{FF2B5EF4-FFF2-40B4-BE49-F238E27FC236}">
                <a16:creationId xmlns:a16="http://schemas.microsoft.com/office/drawing/2014/main" id="{6FB72D4A-23AF-41A7-8ACA-0F6CFC38DBA8}"/>
              </a:ext>
            </a:extLst>
          </p:cNvPr>
          <p:cNvSpPr/>
          <p:nvPr/>
        </p:nvSpPr>
        <p:spPr>
          <a:xfrm rot="19938392">
            <a:off x="9856788"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5" name="五角星 7">
            <a:extLst>
              <a:ext uri="{FF2B5EF4-FFF2-40B4-BE49-F238E27FC236}">
                <a16:creationId xmlns:a16="http://schemas.microsoft.com/office/drawing/2014/main" id="{F37AEE8D-8309-45B6-9CA4-AF6577439768}"/>
              </a:ext>
            </a:extLst>
          </p:cNvPr>
          <p:cNvSpPr/>
          <p:nvPr/>
        </p:nvSpPr>
        <p:spPr>
          <a:xfrm rot="19938392">
            <a:off x="10252075" y="5341938"/>
            <a:ext cx="485775" cy="487362"/>
          </a:xfrm>
          <a:prstGeom prst="star5">
            <a:avLst>
              <a:gd name="adj" fmla="val 23926"/>
              <a:gd name="hf" fmla="val 105146"/>
              <a:gd name="vf" fmla="val 110557"/>
            </a:avLst>
          </a:prstGeom>
          <a:blipFill dpi="0" rotWithShape="1">
            <a:blip r:embed="rId4"/>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6" name="五角星 10">
            <a:extLst>
              <a:ext uri="{FF2B5EF4-FFF2-40B4-BE49-F238E27FC236}">
                <a16:creationId xmlns:a16="http://schemas.microsoft.com/office/drawing/2014/main" id="{D2DF4C13-2BC3-4261-B97F-896BF23FB2DB}"/>
              </a:ext>
            </a:extLst>
          </p:cNvPr>
          <p:cNvSpPr/>
          <p:nvPr/>
        </p:nvSpPr>
        <p:spPr>
          <a:xfrm>
            <a:off x="10753725" y="4638675"/>
            <a:ext cx="247650" cy="247650"/>
          </a:xfrm>
          <a:prstGeom prst="star5">
            <a:avLst>
              <a:gd name="adj" fmla="val 23926"/>
              <a:gd name="hf" fmla="val 105146"/>
              <a:gd name="vf" fmla="val 110557"/>
            </a:avLst>
          </a:prstGeom>
          <a:blipFill dpi="0" rotWithShape="1">
            <a:blip r:embed="rId5"/>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7" name="五角星 8">
            <a:extLst>
              <a:ext uri="{FF2B5EF4-FFF2-40B4-BE49-F238E27FC236}">
                <a16:creationId xmlns:a16="http://schemas.microsoft.com/office/drawing/2014/main" id="{B8FBEED2-8938-4276-90BB-B91FD97B756B}"/>
              </a:ext>
            </a:extLst>
          </p:cNvPr>
          <p:cNvSpPr/>
          <p:nvPr/>
        </p:nvSpPr>
        <p:spPr>
          <a:xfrm rot="19967404">
            <a:off x="10628313" y="182563"/>
            <a:ext cx="611187" cy="611187"/>
          </a:xfrm>
          <a:prstGeom prst="star5">
            <a:avLst>
              <a:gd name="adj" fmla="val 23926"/>
              <a:gd name="hf" fmla="val 105146"/>
              <a:gd name="vf" fmla="val 110557"/>
            </a:avLst>
          </a:prstGeom>
          <a:blipFill dpi="0" rotWithShape="1">
            <a:blip r:embed="rId7"/>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8" name="五角星 12">
            <a:extLst>
              <a:ext uri="{FF2B5EF4-FFF2-40B4-BE49-F238E27FC236}">
                <a16:creationId xmlns:a16="http://schemas.microsoft.com/office/drawing/2014/main" id="{24B1B389-9CCB-487A-BB23-F383F5AFAE7D}"/>
              </a:ext>
            </a:extLst>
          </p:cNvPr>
          <p:cNvSpPr/>
          <p:nvPr/>
        </p:nvSpPr>
        <p:spPr>
          <a:xfrm rot="19922997">
            <a:off x="11002963" y="4205288"/>
            <a:ext cx="192087" cy="192087"/>
          </a:xfrm>
          <a:prstGeom prst="star5">
            <a:avLst>
              <a:gd name="adj" fmla="val 23926"/>
              <a:gd name="hf" fmla="val 105146"/>
              <a:gd name="vf" fmla="val 110557"/>
            </a:avLst>
          </a:prstGeom>
          <a:blipFill dpi="0" rotWithShape="1">
            <a:blip r:embed="rId4"/>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39" name="Picture 5" descr="C:\Users\Administrator\Desktop\小鸟.png">
            <a:extLst>
              <a:ext uri="{FF2B5EF4-FFF2-40B4-BE49-F238E27FC236}">
                <a16:creationId xmlns:a16="http://schemas.microsoft.com/office/drawing/2014/main" id="{1FF5553F-5375-4EEE-BC99-DBA538D841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975" y="33496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五角星 4">
            <a:extLst>
              <a:ext uri="{FF2B5EF4-FFF2-40B4-BE49-F238E27FC236}">
                <a16:creationId xmlns:a16="http://schemas.microsoft.com/office/drawing/2014/main" id="{C196A09F-B72B-41C3-98F0-34C6A4C9691D}"/>
              </a:ext>
            </a:extLst>
          </p:cNvPr>
          <p:cNvSpPr/>
          <p:nvPr/>
        </p:nvSpPr>
        <p:spPr>
          <a:xfrm rot="772473">
            <a:off x="-80963" y="547688"/>
            <a:ext cx="1055688" cy="1055687"/>
          </a:xfrm>
          <a:prstGeom prst="star5">
            <a:avLst>
              <a:gd name="adj" fmla="val 23926"/>
              <a:gd name="hf" fmla="val 105146"/>
              <a:gd name="vf" fmla="val 110557"/>
            </a:avLst>
          </a:prstGeom>
          <a:blipFill dpi="0" rotWithShape="1">
            <a:blip r:embed="rId5"/>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1" name="五角星 5">
            <a:extLst>
              <a:ext uri="{FF2B5EF4-FFF2-40B4-BE49-F238E27FC236}">
                <a16:creationId xmlns:a16="http://schemas.microsoft.com/office/drawing/2014/main" id="{DB3A527C-A067-4FC5-AA5F-50EF672F576B}"/>
              </a:ext>
            </a:extLst>
          </p:cNvPr>
          <p:cNvSpPr/>
          <p:nvPr/>
        </p:nvSpPr>
        <p:spPr>
          <a:xfrm rot="21380687">
            <a:off x="800100" y="227013"/>
            <a:ext cx="611188" cy="611187"/>
          </a:xfrm>
          <a:prstGeom prst="star5">
            <a:avLst>
              <a:gd name="adj" fmla="val 23926"/>
              <a:gd name="hf" fmla="val 105146"/>
              <a:gd name="vf" fmla="val 110557"/>
            </a:avLst>
          </a:prstGeom>
          <a:blipFill dpi="0" rotWithShape="1">
            <a:blip r:embed="rId7"/>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2" name="五角星 6">
            <a:extLst>
              <a:ext uri="{FF2B5EF4-FFF2-40B4-BE49-F238E27FC236}">
                <a16:creationId xmlns:a16="http://schemas.microsoft.com/office/drawing/2014/main" id="{547936F0-9CD6-48E2-A617-68DDBDE1DFE9}"/>
              </a:ext>
            </a:extLst>
          </p:cNvPr>
          <p:cNvSpPr/>
          <p:nvPr/>
        </p:nvSpPr>
        <p:spPr>
          <a:xfrm rot="19938392">
            <a:off x="1511300"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43" name="图片 8" descr="6fc417983c9675ce1b60e983870aeb8a">
            <a:extLst>
              <a:ext uri="{FF2B5EF4-FFF2-40B4-BE49-F238E27FC236}">
                <a16:creationId xmlns:a16="http://schemas.microsoft.com/office/drawing/2014/main" id="{9FF8A7C2-AD8C-4CCA-8D88-C17EDEF53CF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05963" y="4525963"/>
            <a:ext cx="3009900"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ounded Rectangle 20">
            <a:extLst>
              <a:ext uri="{FF2B5EF4-FFF2-40B4-BE49-F238E27FC236}">
                <a16:creationId xmlns:a16="http://schemas.microsoft.com/office/drawing/2014/main" id="{C5C76C62-8F57-44D7-B501-A2AD67CE0E8F}"/>
              </a:ext>
            </a:extLst>
          </p:cNvPr>
          <p:cNvSpPr/>
          <p:nvPr/>
        </p:nvSpPr>
        <p:spPr>
          <a:xfrm>
            <a:off x="2093913" y="1368425"/>
            <a:ext cx="8382000" cy="4419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4598" name="TextBox 2">
            <a:extLst>
              <a:ext uri="{FF2B5EF4-FFF2-40B4-BE49-F238E27FC236}">
                <a16:creationId xmlns:a16="http://schemas.microsoft.com/office/drawing/2014/main" id="{D1AA2279-98A6-4CCF-9B5C-1E982AB19E48}"/>
              </a:ext>
            </a:extLst>
          </p:cNvPr>
          <p:cNvSpPr txBox="1">
            <a:spLocks noChangeArrowheads="1"/>
          </p:cNvSpPr>
          <p:nvPr/>
        </p:nvSpPr>
        <p:spPr bwMode="auto">
          <a:xfrm>
            <a:off x="2332038" y="1819275"/>
            <a:ext cx="81740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FF0000"/>
                </a:solidFill>
                <a:latin typeface="Times New Roman" panose="02020603050405020304" pitchFamily="18" charset="0"/>
                <a:cs typeface="Times New Roman" panose="02020603050405020304" pitchFamily="18" charset="0"/>
              </a:rPr>
              <a:t> Đề bài: Viết đoạn văn ghi lại cảm xúc của em sau   khi đọc xong bài thơ “ Ông Đồ” của Vũ Đình Liên</a:t>
            </a:r>
          </a:p>
        </p:txBody>
      </p:sp>
      <p:sp>
        <p:nvSpPr>
          <p:cNvPr id="23" name="矩形 17">
            <a:extLst>
              <a:ext uri="{FF2B5EF4-FFF2-40B4-BE49-F238E27FC236}">
                <a16:creationId xmlns:a16="http://schemas.microsoft.com/office/drawing/2014/main" id="{CAF8AE4E-52AF-4C52-9282-127BCE1DE819}"/>
              </a:ext>
            </a:extLst>
          </p:cNvPr>
          <p:cNvSpPr/>
          <p:nvPr/>
        </p:nvSpPr>
        <p:spPr bwMode="auto">
          <a:xfrm>
            <a:off x="2063750" y="2990850"/>
            <a:ext cx="51816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2</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a:t>
            </a: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Tìm ý và lập dàn ý </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4" name="矩形 17">
            <a:extLst>
              <a:ext uri="{FF2B5EF4-FFF2-40B4-BE49-F238E27FC236}">
                <a16:creationId xmlns:a16="http://schemas.microsoft.com/office/drawing/2014/main" id="{0BE6848E-0EAD-401C-9FA6-2C23A9B4709A}"/>
              </a:ext>
            </a:extLst>
          </p:cNvPr>
          <p:cNvSpPr/>
          <p:nvPr/>
        </p:nvSpPr>
        <p:spPr bwMode="auto">
          <a:xfrm>
            <a:off x="2063750" y="3543300"/>
            <a:ext cx="534035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Viết đoạn văn</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25" name="图片 18">
            <a:extLst>
              <a:ext uri="{FF2B5EF4-FFF2-40B4-BE49-F238E27FC236}">
                <a16:creationId xmlns:a16="http://schemas.microsoft.com/office/drawing/2014/main" id="{3ADAA115-5CF8-4CE6-A4D3-2F742F7B0B6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7400" y="4187825"/>
            <a:ext cx="2151063"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8">
            <a:extLst>
              <a:ext uri="{FF2B5EF4-FFF2-40B4-BE49-F238E27FC236}">
                <a16:creationId xmlns:a16="http://schemas.microsoft.com/office/drawing/2014/main" id="{FDC2F348-6564-484A-AD35-ACF22CC873F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56700" y="4251325"/>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Flowchart: Alternate Process 26">
            <a:extLst>
              <a:ext uri="{FF2B5EF4-FFF2-40B4-BE49-F238E27FC236}">
                <a16:creationId xmlns:a16="http://schemas.microsoft.com/office/drawing/2014/main" id="{A0CE67D3-7806-4FB2-A524-617DEB0EDF5D}"/>
              </a:ext>
            </a:extLst>
          </p:cNvPr>
          <p:cNvSpPr/>
          <p:nvPr/>
        </p:nvSpPr>
        <p:spPr>
          <a:xfrm>
            <a:off x="203200" y="0"/>
            <a:ext cx="11969750" cy="838200"/>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a:solidFill>
                  <a:srgbClr val="0000FF"/>
                </a:solidFill>
                <a:latin typeface="Times New Roman" pitchFamily="18" charset="0"/>
                <a:cs typeface="Times New Roman" pitchFamily="18" charset="0"/>
              </a:rPr>
              <a:t>VIẾT ĐOẠN</a:t>
            </a:r>
            <a:r>
              <a:rPr lang="en-US" sz="2800" b="1">
                <a:solidFill>
                  <a:srgbClr val="0000FF"/>
                </a:solidFill>
                <a:latin typeface="Times New Roman" pitchFamily="18" charset="0"/>
                <a:cs typeface="Times New Roman" pitchFamily="18" charset="0"/>
              </a:rPr>
              <a:t> </a:t>
            </a:r>
            <a:r>
              <a:rPr lang="pl-PL" sz="2800" b="1">
                <a:solidFill>
                  <a:srgbClr val="0000FF"/>
                </a:solidFill>
                <a:latin typeface="Times New Roman" pitchFamily="18" charset="0"/>
                <a:cs typeface="Times New Roman" pitchFamily="18" charset="0"/>
              </a:rPr>
              <a:t>V</a:t>
            </a:r>
            <a:r>
              <a:rPr lang="en-US" sz="2800" b="1">
                <a:solidFill>
                  <a:srgbClr val="0000FF"/>
                </a:solidFill>
                <a:latin typeface="Times New Roman" pitchFamily="18" charset="0"/>
                <a:cs typeface="Times New Roman" pitchFamily="18" charset="0"/>
              </a:rPr>
              <a:t>ĂN GHI LẠI CẢM XÚC SAU KHI ĐỌC</a:t>
            </a:r>
          </a:p>
          <a:p>
            <a:pPr algn="ctr">
              <a:defRPr/>
            </a:pPr>
            <a:r>
              <a:rPr lang="en-US" sz="2800" b="1">
                <a:solidFill>
                  <a:srgbClr val="0000FF"/>
                </a:solidFill>
                <a:latin typeface="Times New Roman" pitchFamily="18" charset="0"/>
                <a:cs typeface="Times New Roman" pitchFamily="18" charset="0"/>
              </a:rPr>
              <a:t> MỘT </a:t>
            </a:r>
            <a:r>
              <a:rPr lang="pl-PL" sz="2800" b="1">
                <a:solidFill>
                  <a:srgbClr val="0000FF"/>
                </a:solidFill>
                <a:latin typeface="Times New Roman" pitchFamily="18" charset="0"/>
                <a:cs typeface="Times New Roman" pitchFamily="18" charset="0"/>
              </a:rPr>
              <a:t>BÀI THƠ </a:t>
            </a:r>
            <a:r>
              <a:rPr lang="en-US" sz="2800" b="1">
                <a:solidFill>
                  <a:srgbClr val="0000FF"/>
                </a:solidFill>
                <a:latin typeface="Times New Roman" pitchFamily="18" charset="0"/>
                <a:cs typeface="Times New Roman" pitchFamily="18" charset="0"/>
              </a:rPr>
              <a:t>BỐN CHỮ, NĂM CHỮ</a:t>
            </a:r>
            <a:endParaRPr lang="pl-PL" sz="2800">
              <a:latin typeface="Times New Roman" pitchFamily="18" charset="0"/>
              <a:cs typeface="Times New Roman" pitchFamily="18" charset="0"/>
            </a:endParaRPr>
          </a:p>
        </p:txBody>
      </p:sp>
      <p:grpSp>
        <p:nvGrpSpPr>
          <p:cNvPr id="31" name="组合 13">
            <a:extLst>
              <a:ext uri="{FF2B5EF4-FFF2-40B4-BE49-F238E27FC236}">
                <a16:creationId xmlns:a16="http://schemas.microsoft.com/office/drawing/2014/main" id="{8FAF0EF2-B2B0-42B7-BF57-D95DC3930EFF}"/>
              </a:ext>
            </a:extLst>
          </p:cNvPr>
          <p:cNvGrpSpPr>
            <a:grpSpLocks/>
          </p:cNvGrpSpPr>
          <p:nvPr/>
        </p:nvGrpSpPr>
        <p:grpSpPr bwMode="auto">
          <a:xfrm>
            <a:off x="0" y="836613"/>
            <a:ext cx="2636838" cy="1985962"/>
            <a:chOff x="3926305" y="149849"/>
            <a:chExt cx="6019556" cy="2008560"/>
          </a:xfrm>
        </p:grpSpPr>
        <p:pic>
          <p:nvPicPr>
            <p:cNvPr id="24606" name="Picture 15">
              <a:extLst>
                <a:ext uri="{FF2B5EF4-FFF2-40B4-BE49-F238E27FC236}">
                  <a16:creationId xmlns:a16="http://schemas.microsoft.com/office/drawing/2014/main" id="{8820E670-E523-4632-89C4-A20477872FD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矩形 17">
              <a:extLst>
                <a:ext uri="{FF2B5EF4-FFF2-40B4-BE49-F238E27FC236}">
                  <a16:creationId xmlns:a16="http://schemas.microsoft.com/office/drawing/2014/main" id="{EA418F0B-C1E9-4E27-9221-E0DA5BFBE555}"/>
                </a:ext>
              </a:extLst>
            </p:cNvPr>
            <p:cNvSpPr/>
            <p:nvPr/>
          </p:nvSpPr>
          <p:spPr>
            <a:xfrm>
              <a:off x="3926305" y="149849"/>
              <a:ext cx="5954323" cy="679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 Định hướng</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44" name="矩形 17">
            <a:extLst>
              <a:ext uri="{FF2B5EF4-FFF2-40B4-BE49-F238E27FC236}">
                <a16:creationId xmlns:a16="http://schemas.microsoft.com/office/drawing/2014/main" id="{066126CB-3A14-41A0-BD83-CC6328DADD14}"/>
              </a:ext>
            </a:extLst>
          </p:cNvPr>
          <p:cNvSpPr/>
          <p:nvPr/>
        </p:nvSpPr>
        <p:spPr bwMode="auto">
          <a:xfrm>
            <a:off x="-93663" y="3203575"/>
            <a:ext cx="2425701"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II. Thực hành</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ppt_x"/>
                                          </p:val>
                                        </p:tav>
                                        <p:tav tm="100000">
                                          <p:val>
                                            <p:strVal val="#ppt_x"/>
                                          </p:val>
                                        </p:tav>
                                      </p:tavLst>
                                    </p:anim>
                                    <p:anim calcmode="lin" valueType="num">
                                      <p:cBhvr additive="base">
                                        <p:cTn id="8" dur="75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25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25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750" fill="hold"/>
                                        <p:tgtEl>
                                          <p:spTgt spid="18"/>
                                        </p:tgtEl>
                                        <p:attrNameLst>
                                          <p:attrName>ppt_x</p:attrName>
                                        </p:attrNameLst>
                                      </p:cBhvr>
                                      <p:tavLst>
                                        <p:tav tm="0">
                                          <p:val>
                                            <p:strVal val="#ppt_x"/>
                                          </p:val>
                                        </p:tav>
                                        <p:tav tm="100000">
                                          <p:val>
                                            <p:strVal val="#ppt_x"/>
                                          </p:val>
                                        </p:tav>
                                      </p:tavLst>
                                    </p:anim>
                                    <p:anim calcmode="lin" valueType="num">
                                      <p:cBhvr additive="base">
                                        <p:cTn id="20" dur="750" fill="hold"/>
                                        <p:tgtEl>
                                          <p:spTgt spid="18"/>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25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0-#ppt_h/2"/>
                                          </p:val>
                                        </p:tav>
                                        <p:tav tm="100000">
                                          <p:val>
                                            <p:strVal val="#ppt_y"/>
                                          </p:val>
                                        </p:tav>
                                      </p:tavLst>
                                    </p:anim>
                                  </p:childTnLst>
                                </p:cTn>
                              </p:par>
                              <p:par>
                                <p:cTn id="25" presetID="8" presetClass="emph" presetSubtype="0" repeatCount="2000" fill="hold" nodeType="withEffect">
                                  <p:stCondLst>
                                    <p:cond delay="0"/>
                                  </p:stCondLst>
                                  <p:childTnLst>
                                    <p:animRot by="-21600000">
                                      <p:cBhvr>
                                        <p:cTn id="26" dur="3500" fill="hold"/>
                                        <p:tgtEl>
                                          <p:spTgt spid="13"/>
                                        </p:tgtEl>
                                        <p:attrNameLst>
                                          <p:attrName>r</p:attrName>
                                        </p:attrNameLst>
                                      </p:cBhvr>
                                    </p:animRot>
                                  </p:childTnLst>
                                </p:cTn>
                              </p:par>
                              <p:par>
                                <p:cTn id="27" presetID="8" presetClass="emph" presetSubtype="0" repeatCount="2000" fill="hold" nodeType="withEffect">
                                  <p:stCondLst>
                                    <p:cond delay="0"/>
                                  </p:stCondLst>
                                  <p:childTnLst>
                                    <p:animRot by="-21600000">
                                      <p:cBhvr>
                                        <p:cTn id="28" dur="3500" fill="hold"/>
                                        <p:tgtEl>
                                          <p:spTgt spid="17"/>
                                        </p:tgtEl>
                                        <p:attrNameLst>
                                          <p:attrName>r</p:attrName>
                                        </p:attrNameLst>
                                      </p:cBhvr>
                                    </p:animRot>
                                  </p:childTnLst>
                                </p:cTn>
                              </p:par>
                              <p:par>
                                <p:cTn id="29" presetID="6" presetClass="emph" presetSubtype="0" repeatCount="2000" autoRev="1" fill="hold" nodeType="withEffect">
                                  <p:stCondLst>
                                    <p:cond delay="0"/>
                                  </p:stCondLst>
                                  <p:childTnLst>
                                    <p:animScale>
                                      <p:cBhvr>
                                        <p:cTn id="30" dur="2000" fill="hold"/>
                                        <p:tgtEl>
                                          <p:spTgt spid="19"/>
                                        </p:tgtEl>
                                      </p:cBhvr>
                                      <p:by x="150000" y="150000"/>
                                    </p:animScale>
                                  </p:childTnLst>
                                </p:cTn>
                              </p:par>
                              <p:par>
                                <p:cTn id="31" presetID="2" presetClass="entr" presetSubtype="1" fill="hold" nodeType="withEffect">
                                  <p:stCondLst>
                                    <p:cond delay="25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ppt_x"/>
                                          </p:val>
                                        </p:tav>
                                        <p:tav tm="100000">
                                          <p:val>
                                            <p:strVal val="#ppt_x"/>
                                          </p:val>
                                        </p:tav>
                                      </p:tavLst>
                                    </p:anim>
                                    <p:anim calcmode="lin" valueType="num">
                                      <p:cBhvr additive="base">
                                        <p:cTn id="34" dur="500" fill="hold"/>
                                        <p:tgtEl>
                                          <p:spTgt spid="28"/>
                                        </p:tgtEl>
                                        <p:attrNameLst>
                                          <p:attrName>ppt_y</p:attrName>
                                        </p:attrNameLst>
                                      </p:cBhvr>
                                      <p:tavLst>
                                        <p:tav tm="0">
                                          <p:val>
                                            <p:strVal val="0-#ppt_h/2"/>
                                          </p:val>
                                        </p:tav>
                                        <p:tav tm="100000">
                                          <p:val>
                                            <p:strVal val="#ppt_y"/>
                                          </p:val>
                                        </p:tav>
                                      </p:tavLst>
                                    </p:anim>
                                  </p:childTnLst>
                                </p:cTn>
                              </p:par>
                            </p:childTnLst>
                          </p:cTn>
                        </p:par>
                        <p:par>
                          <p:cTn id="35" fill="hold" nodeType="afterGroup">
                            <p:stCondLst>
                              <p:cond delay="8000"/>
                            </p:stCondLst>
                            <p:childTnLst>
                              <p:par>
                                <p:cTn id="36" presetID="2" presetClass="entr" presetSubtype="2"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1+#ppt_w/2"/>
                                          </p:val>
                                        </p:tav>
                                        <p:tav tm="100000">
                                          <p:val>
                                            <p:strVal val="#ppt_x"/>
                                          </p:val>
                                        </p:tav>
                                      </p:tavLst>
                                    </p:anim>
                                    <p:anim calcmode="lin" valueType="num">
                                      <p:cBhvr additive="base">
                                        <p:cTn id="39" dur="500" fill="hold"/>
                                        <p:tgtEl>
                                          <p:spTgt spid="29"/>
                                        </p:tgtEl>
                                        <p:attrNameLst>
                                          <p:attrName>ppt_y</p:attrName>
                                        </p:attrNameLst>
                                      </p:cBhvr>
                                      <p:tavLst>
                                        <p:tav tm="0">
                                          <p:val>
                                            <p:strVal val="#ppt_y"/>
                                          </p:val>
                                        </p:tav>
                                        <p:tav tm="100000">
                                          <p:val>
                                            <p:strVal val="#ppt_y"/>
                                          </p:val>
                                        </p:tav>
                                      </p:tavLst>
                                    </p:anim>
                                  </p:childTnLst>
                                </p:cTn>
                              </p:par>
                              <p:par>
                                <p:cTn id="40"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41" dur="6500" fill="hold"/>
                                        <p:tgtEl>
                                          <p:spTgt spid="29"/>
                                        </p:tgtEl>
                                        <p:attrNameLst>
                                          <p:attrName>ppt_x</p:attrName>
                                          <p:attrName>ppt_y</p:attrName>
                                        </p:attrNameLst>
                                      </p:cBhvr>
                                      <p:rCtr x="-38359" y="-12662"/>
                                    </p:animMotion>
                                  </p:childTnLst>
                                </p:cTn>
                              </p:par>
                              <p:par>
                                <p:cTn id="42" presetID="6" presetClass="emph" presetSubtype="0" repeatCount="2000" autoRev="1" fill="hold" nodeType="withEffect">
                                  <p:stCondLst>
                                    <p:cond delay="0"/>
                                  </p:stCondLst>
                                  <p:childTnLst>
                                    <p:animScale>
                                      <p:cBhvr>
                                        <p:cTn id="43" dur="2000" fill="hold"/>
                                        <p:tgtEl>
                                          <p:spTgt spid="28"/>
                                        </p:tgtEl>
                                      </p:cBhvr>
                                      <p:by x="150000" y="150000"/>
                                    </p:animScale>
                                  </p:childTnLst>
                                </p:cTn>
                              </p:par>
                            </p:childTnLst>
                          </p:cTn>
                        </p:par>
                        <p:par>
                          <p:cTn id="44" fill="hold" nodeType="afterGroup">
                            <p:stCondLst>
                              <p:cond delay="16000"/>
                            </p:stCondLst>
                            <p:childTnLst>
                              <p:par>
                                <p:cTn id="45" presetID="2" presetClass="entr" presetSubtype="1"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ppt_x"/>
                                          </p:val>
                                        </p:tav>
                                        <p:tav tm="100000">
                                          <p:val>
                                            <p:strVal val="#ppt_x"/>
                                          </p:val>
                                        </p:tav>
                                      </p:tavLst>
                                    </p:anim>
                                    <p:anim calcmode="lin" valueType="num">
                                      <p:cBhvr additive="base">
                                        <p:cTn id="48" dur="500" fill="hold"/>
                                        <p:tgtEl>
                                          <p:spTgt spid="30"/>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500"/>
                                  </p:stCondLst>
                                  <p:childTnLst>
                                    <p:set>
                                      <p:cBhvr>
                                        <p:cTn id="50" dur="1" fill="hold">
                                          <p:stCondLst>
                                            <p:cond delay="0"/>
                                          </p:stCondLst>
                                        </p:cTn>
                                        <p:tgtEl>
                                          <p:spTgt spid="32"/>
                                        </p:tgtEl>
                                        <p:attrNameLst>
                                          <p:attrName>style.visibility</p:attrName>
                                        </p:attrNameLst>
                                      </p:cBhvr>
                                      <p:to>
                                        <p:strVal val="visible"/>
                                      </p:to>
                                    </p:set>
                                    <p:anim calcmode="lin" valueType="num">
                                      <p:cBhvr additive="base">
                                        <p:cTn id="51" dur="500" fill="hold"/>
                                        <p:tgtEl>
                                          <p:spTgt spid="32"/>
                                        </p:tgtEl>
                                        <p:attrNameLst>
                                          <p:attrName>ppt_x</p:attrName>
                                        </p:attrNameLst>
                                      </p:cBhvr>
                                      <p:tavLst>
                                        <p:tav tm="0">
                                          <p:val>
                                            <p:strVal val="#ppt_x"/>
                                          </p:val>
                                        </p:tav>
                                        <p:tav tm="100000">
                                          <p:val>
                                            <p:strVal val="#ppt_x"/>
                                          </p:val>
                                        </p:tav>
                                      </p:tavLst>
                                    </p:anim>
                                    <p:anim calcmode="lin" valueType="num">
                                      <p:cBhvr additive="base">
                                        <p:cTn id="52" dur="500" fill="hold"/>
                                        <p:tgtEl>
                                          <p:spTgt spid="32"/>
                                        </p:tgtEl>
                                        <p:attrNameLst>
                                          <p:attrName>ppt_y</p:attrName>
                                        </p:attrNameLst>
                                      </p:cBhvr>
                                      <p:tavLst>
                                        <p:tav tm="0">
                                          <p:val>
                                            <p:strVal val="0-#ppt_h/2"/>
                                          </p:val>
                                        </p:tav>
                                        <p:tav tm="100000">
                                          <p:val>
                                            <p:strVal val="#ppt_y"/>
                                          </p:val>
                                        </p:tav>
                                      </p:tavLst>
                                    </p:anim>
                                  </p:childTnLst>
                                </p:cTn>
                              </p:par>
                              <p:par>
                                <p:cTn id="53" presetID="8" presetClass="emph" presetSubtype="0" repeatCount="2000" fill="hold" nodeType="withEffect">
                                  <p:stCondLst>
                                    <p:cond delay="0"/>
                                  </p:stCondLst>
                                  <p:childTnLst>
                                    <p:animRot by="21600000">
                                      <p:cBhvr>
                                        <p:cTn id="54" dur="3500" fill="hold"/>
                                        <p:tgtEl>
                                          <p:spTgt spid="30"/>
                                        </p:tgtEl>
                                        <p:attrNameLst>
                                          <p:attrName>r</p:attrName>
                                        </p:attrNameLst>
                                      </p:cBhvr>
                                    </p:animRot>
                                  </p:childTnLst>
                                </p:cTn>
                              </p:par>
                              <p:par>
                                <p:cTn id="55" presetID="8" presetClass="emph" presetSubtype="0" repeatCount="2000" fill="hold" nodeType="withEffect">
                                  <p:stCondLst>
                                    <p:cond delay="0"/>
                                  </p:stCondLst>
                                  <p:childTnLst>
                                    <p:animRot by="21600000">
                                      <p:cBhvr>
                                        <p:cTn id="56" dur="3500" fill="hold"/>
                                        <p:tgtEl>
                                          <p:spTgt spid="32"/>
                                        </p:tgtEl>
                                        <p:attrNameLst>
                                          <p:attrName>r</p:attrName>
                                        </p:attrNameLst>
                                      </p:cBhvr>
                                    </p:animRot>
                                  </p:childTnLst>
                                </p:cTn>
                              </p:par>
                              <p:par>
                                <p:cTn id="57" presetID="2" presetClass="entr" presetSubtype="1"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750" fill="hold"/>
                                        <p:tgtEl>
                                          <p:spTgt spid="35"/>
                                        </p:tgtEl>
                                        <p:attrNameLst>
                                          <p:attrName>ppt_x</p:attrName>
                                        </p:attrNameLst>
                                      </p:cBhvr>
                                      <p:tavLst>
                                        <p:tav tm="0">
                                          <p:val>
                                            <p:strVal val="#ppt_x"/>
                                          </p:val>
                                        </p:tav>
                                        <p:tav tm="100000">
                                          <p:val>
                                            <p:strVal val="#ppt_x"/>
                                          </p:val>
                                        </p:tav>
                                      </p:tavLst>
                                    </p:anim>
                                    <p:anim calcmode="lin" valueType="num">
                                      <p:cBhvr additive="base">
                                        <p:cTn id="60" dur="750" fill="hold"/>
                                        <p:tgtEl>
                                          <p:spTgt spid="35"/>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stCondLst>
                                    <p:cond delay="0"/>
                                  </p:stCondLst>
                                  <p:childTnLst>
                                    <p:set>
                                      <p:cBhvr>
                                        <p:cTn id="62" dur="1" fill="hold">
                                          <p:stCondLst>
                                            <p:cond delay="0"/>
                                          </p:stCondLst>
                                        </p:cTn>
                                        <p:tgtEl>
                                          <p:spTgt spid="36"/>
                                        </p:tgtEl>
                                        <p:attrNameLst>
                                          <p:attrName>style.visibility</p:attrName>
                                        </p:attrNameLst>
                                      </p:cBhvr>
                                      <p:to>
                                        <p:strVal val="visible"/>
                                      </p:to>
                                    </p:set>
                                    <p:anim calcmode="lin" valueType="num">
                                      <p:cBhvr additive="base">
                                        <p:cTn id="63" dur="500" fill="hold"/>
                                        <p:tgtEl>
                                          <p:spTgt spid="36"/>
                                        </p:tgtEl>
                                        <p:attrNameLst>
                                          <p:attrName>ppt_x</p:attrName>
                                        </p:attrNameLst>
                                      </p:cBhvr>
                                      <p:tavLst>
                                        <p:tav tm="0">
                                          <p:val>
                                            <p:strVal val="#ppt_x"/>
                                          </p:val>
                                        </p:tav>
                                        <p:tav tm="100000">
                                          <p:val>
                                            <p:strVal val="#ppt_x"/>
                                          </p:val>
                                        </p:tav>
                                      </p:tavLst>
                                    </p:anim>
                                    <p:anim calcmode="lin" valueType="num">
                                      <p:cBhvr additive="base">
                                        <p:cTn id="64" dur="500" fill="hold"/>
                                        <p:tgtEl>
                                          <p:spTgt spid="36"/>
                                        </p:tgtEl>
                                        <p:attrNameLst>
                                          <p:attrName>ppt_y</p:attrName>
                                        </p:attrNameLst>
                                      </p:cBhvr>
                                      <p:tavLst>
                                        <p:tav tm="0">
                                          <p:val>
                                            <p:strVal val="0-#ppt_h/2"/>
                                          </p:val>
                                        </p:tav>
                                        <p:tav tm="100000">
                                          <p:val>
                                            <p:strVal val="#ppt_y"/>
                                          </p:val>
                                        </p:tav>
                                      </p:tavLst>
                                    </p:anim>
                                  </p:childTnLst>
                                </p:cTn>
                              </p:par>
                              <p:par>
                                <p:cTn id="65" presetID="8" presetClass="emph" presetSubtype="0" repeatCount="2000" fill="hold" nodeType="withEffect">
                                  <p:stCondLst>
                                    <p:cond delay="0"/>
                                  </p:stCondLst>
                                  <p:childTnLst>
                                    <p:animRot by="-21600000">
                                      <p:cBhvr>
                                        <p:cTn id="66" dur="3500" fill="hold"/>
                                        <p:tgtEl>
                                          <p:spTgt spid="35"/>
                                        </p:tgtEl>
                                        <p:attrNameLst>
                                          <p:attrName>r</p:attrName>
                                        </p:attrNameLst>
                                      </p:cBhvr>
                                    </p:animRot>
                                  </p:childTnLst>
                                </p:cTn>
                              </p:par>
                              <p:par>
                                <p:cTn id="67" presetID="8" presetClass="emph" presetSubtype="0" repeatCount="2000" fill="hold" nodeType="withEffect">
                                  <p:stCondLst>
                                    <p:cond delay="0"/>
                                  </p:stCondLst>
                                  <p:childTnLst>
                                    <p:animRot by="-21600000">
                                      <p:cBhvr>
                                        <p:cTn id="68" dur="3500" fill="hold"/>
                                        <p:tgtEl>
                                          <p:spTgt spid="36"/>
                                        </p:tgtEl>
                                        <p:attrNameLst>
                                          <p:attrName>r</p:attrName>
                                        </p:attrNameLst>
                                      </p:cBhvr>
                                    </p:animRot>
                                  </p:childTnLst>
                                </p:cTn>
                              </p:par>
                              <p:par>
                                <p:cTn id="69" presetID="2" presetClass="entr" presetSubtype="1"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additive="base">
                                        <p:cTn id="71" dur="500" fill="hold"/>
                                        <p:tgtEl>
                                          <p:spTgt spid="37"/>
                                        </p:tgtEl>
                                        <p:attrNameLst>
                                          <p:attrName>ppt_x</p:attrName>
                                        </p:attrNameLst>
                                      </p:cBhvr>
                                      <p:tavLst>
                                        <p:tav tm="0">
                                          <p:val>
                                            <p:strVal val="#ppt_x"/>
                                          </p:val>
                                        </p:tav>
                                        <p:tav tm="100000">
                                          <p:val>
                                            <p:strVal val="#ppt_x"/>
                                          </p:val>
                                        </p:tav>
                                      </p:tavLst>
                                    </p:anim>
                                    <p:anim calcmode="lin" valueType="num">
                                      <p:cBhvr additive="base">
                                        <p:cTn id="72" dur="500" fill="hold"/>
                                        <p:tgtEl>
                                          <p:spTgt spid="37"/>
                                        </p:tgtEl>
                                        <p:attrNameLst>
                                          <p:attrName>ppt_y</p:attrName>
                                        </p:attrNameLst>
                                      </p:cBhvr>
                                      <p:tavLst>
                                        <p:tav tm="0">
                                          <p:val>
                                            <p:strVal val="0-#ppt_h/2"/>
                                          </p:val>
                                        </p:tav>
                                        <p:tav tm="100000">
                                          <p:val>
                                            <p:strVal val="#ppt_y"/>
                                          </p:val>
                                        </p:tav>
                                      </p:tavLst>
                                    </p:anim>
                                  </p:childTnLst>
                                </p:cTn>
                              </p:par>
                              <p:par>
                                <p:cTn id="73" presetID="2" presetClass="entr" presetSubtype="1" fill="hold" nodeType="withEffect">
                                  <p:stCondLst>
                                    <p:cond delay="250"/>
                                  </p:stCondLst>
                                  <p:childTnLst>
                                    <p:set>
                                      <p:cBhvr>
                                        <p:cTn id="74" dur="1" fill="hold">
                                          <p:stCondLst>
                                            <p:cond delay="0"/>
                                          </p:stCondLst>
                                        </p:cTn>
                                        <p:tgtEl>
                                          <p:spTgt spid="38"/>
                                        </p:tgtEl>
                                        <p:attrNameLst>
                                          <p:attrName>style.visibility</p:attrName>
                                        </p:attrNameLst>
                                      </p:cBhvr>
                                      <p:to>
                                        <p:strVal val="visible"/>
                                      </p:to>
                                    </p:set>
                                    <p:anim calcmode="lin" valueType="num">
                                      <p:cBhvr additive="base">
                                        <p:cTn id="75" dur="500" fill="hold"/>
                                        <p:tgtEl>
                                          <p:spTgt spid="38"/>
                                        </p:tgtEl>
                                        <p:attrNameLst>
                                          <p:attrName>ppt_x</p:attrName>
                                        </p:attrNameLst>
                                      </p:cBhvr>
                                      <p:tavLst>
                                        <p:tav tm="0">
                                          <p:val>
                                            <p:strVal val="#ppt_x"/>
                                          </p:val>
                                        </p:tav>
                                        <p:tav tm="100000">
                                          <p:val>
                                            <p:strVal val="#ppt_x"/>
                                          </p:val>
                                        </p:tav>
                                      </p:tavLst>
                                    </p:anim>
                                    <p:anim calcmode="lin" valueType="num">
                                      <p:cBhvr additive="base">
                                        <p:cTn id="76" dur="500" fill="hold"/>
                                        <p:tgtEl>
                                          <p:spTgt spid="38"/>
                                        </p:tgtEl>
                                        <p:attrNameLst>
                                          <p:attrName>ppt_y</p:attrName>
                                        </p:attrNameLst>
                                      </p:cBhvr>
                                      <p:tavLst>
                                        <p:tav tm="0">
                                          <p:val>
                                            <p:strVal val="0-#ppt_h/2"/>
                                          </p:val>
                                        </p:tav>
                                        <p:tav tm="100000">
                                          <p:val>
                                            <p:strVal val="#ppt_y"/>
                                          </p:val>
                                        </p:tav>
                                      </p:tavLst>
                                    </p:anim>
                                  </p:childTnLst>
                                </p:cTn>
                              </p:par>
                            </p:childTnLst>
                          </p:cTn>
                        </p:par>
                        <p:par>
                          <p:cTn id="77" fill="hold" nodeType="afterGroup">
                            <p:stCondLst>
                              <p:cond delay="23000"/>
                            </p:stCondLst>
                            <p:childTnLst>
                              <p:par>
                                <p:cTn id="78" presetID="2" presetClass="entr" presetSubtype="2" fill="hold" nodeType="afterEffect">
                                  <p:stCondLst>
                                    <p:cond delay="0"/>
                                  </p:stCondLst>
                                  <p:childTnLst>
                                    <p:set>
                                      <p:cBhvr>
                                        <p:cTn id="79" dur="1" fill="hold">
                                          <p:stCondLst>
                                            <p:cond delay="0"/>
                                          </p:stCondLst>
                                        </p:cTn>
                                        <p:tgtEl>
                                          <p:spTgt spid="39"/>
                                        </p:tgtEl>
                                        <p:attrNameLst>
                                          <p:attrName>style.visibility</p:attrName>
                                        </p:attrNameLst>
                                      </p:cBhvr>
                                      <p:to>
                                        <p:strVal val="visible"/>
                                      </p:to>
                                    </p:set>
                                    <p:anim calcmode="lin" valueType="num">
                                      <p:cBhvr additive="base">
                                        <p:cTn id="80" dur="500" fill="hold"/>
                                        <p:tgtEl>
                                          <p:spTgt spid="39"/>
                                        </p:tgtEl>
                                        <p:attrNameLst>
                                          <p:attrName>ppt_x</p:attrName>
                                        </p:attrNameLst>
                                      </p:cBhvr>
                                      <p:tavLst>
                                        <p:tav tm="0">
                                          <p:val>
                                            <p:strVal val="1+#ppt_w/2"/>
                                          </p:val>
                                        </p:tav>
                                        <p:tav tm="100000">
                                          <p:val>
                                            <p:strVal val="#ppt_x"/>
                                          </p:val>
                                        </p:tav>
                                      </p:tavLst>
                                    </p:anim>
                                    <p:anim calcmode="lin" valueType="num">
                                      <p:cBhvr additive="base">
                                        <p:cTn id="81" dur="500" fill="hold"/>
                                        <p:tgtEl>
                                          <p:spTgt spid="39"/>
                                        </p:tgtEl>
                                        <p:attrNameLst>
                                          <p:attrName>ppt_y</p:attrName>
                                        </p:attrNameLst>
                                      </p:cBhvr>
                                      <p:tavLst>
                                        <p:tav tm="0">
                                          <p:val>
                                            <p:strVal val="#ppt_y"/>
                                          </p:val>
                                        </p:tav>
                                        <p:tav tm="100000">
                                          <p:val>
                                            <p:strVal val="#ppt_y"/>
                                          </p:val>
                                        </p:tav>
                                      </p:tavLst>
                                    </p:anim>
                                  </p:childTnLst>
                                </p:cTn>
                              </p:par>
                              <p:par>
                                <p:cTn id="82"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83" dur="6500" fill="hold"/>
                                        <p:tgtEl>
                                          <p:spTgt spid="39"/>
                                        </p:tgtEl>
                                        <p:attrNameLst>
                                          <p:attrName>ppt_x</p:attrName>
                                          <p:attrName>ppt_y</p:attrName>
                                        </p:attrNameLst>
                                      </p:cBhvr>
                                      <p:rCtr x="-38359" y="-12662"/>
                                    </p:animMotion>
                                  </p:childTnLst>
                                </p:cTn>
                              </p:par>
                              <p:par>
                                <p:cTn id="84" presetID="8" presetClass="emph" presetSubtype="0" repeatCount="2000" fill="hold" nodeType="withEffect">
                                  <p:stCondLst>
                                    <p:cond delay="0"/>
                                  </p:stCondLst>
                                  <p:childTnLst>
                                    <p:animRot by="21600000">
                                      <p:cBhvr>
                                        <p:cTn id="85" dur="3500" fill="hold"/>
                                        <p:tgtEl>
                                          <p:spTgt spid="37"/>
                                        </p:tgtEl>
                                        <p:attrNameLst>
                                          <p:attrName>r</p:attrName>
                                        </p:attrNameLst>
                                      </p:cBhvr>
                                    </p:animRot>
                                  </p:childTnLst>
                                </p:cTn>
                              </p:par>
                              <p:par>
                                <p:cTn id="86" presetID="6" presetClass="emph" presetSubtype="0" repeatCount="2000" autoRev="1" fill="hold" nodeType="withEffect">
                                  <p:stCondLst>
                                    <p:cond delay="0"/>
                                  </p:stCondLst>
                                  <p:childTnLst>
                                    <p:animScale>
                                      <p:cBhvr>
                                        <p:cTn id="87" dur="2000" fill="hold"/>
                                        <p:tgtEl>
                                          <p:spTgt spid="38"/>
                                        </p:tgtEl>
                                      </p:cBhvr>
                                      <p:by x="150000" y="150000"/>
                                    </p:animScale>
                                  </p:childTnLst>
                                </p:cTn>
                              </p:par>
                            </p:childTnLst>
                          </p:cTn>
                        </p:par>
                        <p:par>
                          <p:cTn id="88" fill="hold" nodeType="afterGroup">
                            <p:stCondLst>
                              <p:cond delay="31000"/>
                            </p:stCondLst>
                            <p:childTnLst>
                              <p:par>
                                <p:cTn id="89" presetID="2" presetClass="entr" presetSubtype="1" fill="hold" nodeType="afterEffect">
                                  <p:stCondLst>
                                    <p:cond delay="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500" fill="hold"/>
                                        <p:tgtEl>
                                          <p:spTgt spid="40"/>
                                        </p:tgtEl>
                                        <p:attrNameLst>
                                          <p:attrName>ppt_x</p:attrName>
                                        </p:attrNameLst>
                                      </p:cBhvr>
                                      <p:tavLst>
                                        <p:tav tm="0">
                                          <p:val>
                                            <p:strVal val="#ppt_x"/>
                                          </p:val>
                                        </p:tav>
                                        <p:tav tm="100000">
                                          <p:val>
                                            <p:strVal val="#ppt_x"/>
                                          </p:val>
                                        </p:tav>
                                      </p:tavLst>
                                    </p:anim>
                                    <p:anim calcmode="lin" valueType="num">
                                      <p:cBhvr additive="base">
                                        <p:cTn id="92" dur="500" fill="hold"/>
                                        <p:tgtEl>
                                          <p:spTgt spid="40"/>
                                        </p:tgtEl>
                                        <p:attrNameLst>
                                          <p:attrName>ppt_y</p:attrName>
                                        </p:attrNameLst>
                                      </p:cBhvr>
                                      <p:tavLst>
                                        <p:tav tm="0">
                                          <p:val>
                                            <p:strVal val="0-#ppt_h/2"/>
                                          </p:val>
                                        </p:tav>
                                        <p:tav tm="100000">
                                          <p:val>
                                            <p:strVal val="#ppt_y"/>
                                          </p:val>
                                        </p:tav>
                                      </p:tavLst>
                                    </p:anim>
                                  </p:childTnLst>
                                </p:cTn>
                              </p:par>
                              <p:par>
                                <p:cTn id="93" presetID="2" presetClass="entr" presetSubtype="1" fill="hold" nodeType="withEffect">
                                  <p:stCondLst>
                                    <p:cond delay="25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fill="hold"/>
                                        <p:tgtEl>
                                          <p:spTgt spid="41"/>
                                        </p:tgtEl>
                                        <p:attrNameLst>
                                          <p:attrName>ppt_x</p:attrName>
                                        </p:attrNameLst>
                                      </p:cBhvr>
                                      <p:tavLst>
                                        <p:tav tm="0">
                                          <p:val>
                                            <p:strVal val="#ppt_x"/>
                                          </p:val>
                                        </p:tav>
                                        <p:tav tm="100000">
                                          <p:val>
                                            <p:strVal val="#ppt_x"/>
                                          </p:val>
                                        </p:tav>
                                      </p:tavLst>
                                    </p:anim>
                                    <p:anim calcmode="lin" valueType="num">
                                      <p:cBhvr additive="base">
                                        <p:cTn id="96" dur="500" fill="hold"/>
                                        <p:tgtEl>
                                          <p:spTgt spid="41"/>
                                        </p:tgtEl>
                                        <p:attrNameLst>
                                          <p:attrName>ppt_y</p:attrName>
                                        </p:attrNameLst>
                                      </p:cBhvr>
                                      <p:tavLst>
                                        <p:tav tm="0">
                                          <p:val>
                                            <p:strVal val="0-#ppt_h/2"/>
                                          </p:val>
                                        </p:tav>
                                        <p:tav tm="100000">
                                          <p:val>
                                            <p:strVal val="#ppt_y"/>
                                          </p:val>
                                        </p:tav>
                                      </p:tavLst>
                                    </p:anim>
                                  </p:childTnLst>
                                </p:cTn>
                              </p:par>
                              <p:par>
                                <p:cTn id="97" presetID="2" presetClass="entr" presetSubtype="1" fill="hold" nodeType="withEffect">
                                  <p:stCondLst>
                                    <p:cond delay="50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500" fill="hold"/>
                                        <p:tgtEl>
                                          <p:spTgt spid="42"/>
                                        </p:tgtEl>
                                        <p:attrNameLst>
                                          <p:attrName>ppt_x</p:attrName>
                                        </p:attrNameLst>
                                      </p:cBhvr>
                                      <p:tavLst>
                                        <p:tav tm="0">
                                          <p:val>
                                            <p:strVal val="#ppt_x"/>
                                          </p:val>
                                        </p:tav>
                                        <p:tav tm="100000">
                                          <p:val>
                                            <p:strVal val="#ppt_x"/>
                                          </p:val>
                                        </p:tav>
                                      </p:tavLst>
                                    </p:anim>
                                    <p:anim calcmode="lin" valueType="num">
                                      <p:cBhvr additive="base">
                                        <p:cTn id="100" dur="500" fill="hold"/>
                                        <p:tgtEl>
                                          <p:spTgt spid="42"/>
                                        </p:tgtEl>
                                        <p:attrNameLst>
                                          <p:attrName>ppt_y</p:attrName>
                                        </p:attrNameLst>
                                      </p:cBhvr>
                                      <p:tavLst>
                                        <p:tav tm="0">
                                          <p:val>
                                            <p:strVal val="0-#ppt_h/2"/>
                                          </p:val>
                                        </p:tav>
                                        <p:tav tm="100000">
                                          <p:val>
                                            <p:strVal val="#ppt_y"/>
                                          </p:val>
                                        </p:tav>
                                      </p:tavLst>
                                    </p:anim>
                                  </p:childTnLst>
                                </p:cTn>
                              </p:par>
                              <p:par>
                                <p:cTn id="101" presetID="8" presetClass="emph" presetSubtype="0" repeatCount="2000" fill="hold" nodeType="withEffect">
                                  <p:stCondLst>
                                    <p:cond delay="0"/>
                                  </p:stCondLst>
                                  <p:childTnLst>
                                    <p:animRot by="21600000">
                                      <p:cBhvr>
                                        <p:cTn id="102" dur="3500" fill="hold"/>
                                        <p:tgtEl>
                                          <p:spTgt spid="40"/>
                                        </p:tgtEl>
                                        <p:attrNameLst>
                                          <p:attrName>r</p:attrName>
                                        </p:attrNameLst>
                                      </p:cBhvr>
                                    </p:animRot>
                                  </p:childTnLst>
                                </p:cTn>
                              </p:par>
                              <p:par>
                                <p:cTn id="103" presetID="8" presetClass="emph" presetSubtype="0" repeatCount="2000" fill="hold" nodeType="withEffect">
                                  <p:stCondLst>
                                    <p:cond delay="0"/>
                                  </p:stCondLst>
                                  <p:childTnLst>
                                    <p:animRot by="21600000">
                                      <p:cBhvr>
                                        <p:cTn id="104" dur="3500" fill="hold"/>
                                        <p:tgtEl>
                                          <p:spTgt spid="42"/>
                                        </p:tgtEl>
                                        <p:attrNameLst>
                                          <p:attrName>r</p:attrName>
                                        </p:attrNameLst>
                                      </p:cBhvr>
                                    </p:animRot>
                                  </p:childTnLst>
                                </p:cTn>
                              </p:par>
                              <p:par>
                                <p:cTn id="105" presetID="6" presetClass="emph" presetSubtype="0" repeatCount="2000" autoRev="1" fill="hold" nodeType="withEffect">
                                  <p:stCondLst>
                                    <p:cond delay="0"/>
                                  </p:stCondLst>
                                  <p:childTnLst>
                                    <p:animScale>
                                      <p:cBhvr>
                                        <p:cTn id="106" dur="2000" fill="hold"/>
                                        <p:tgtEl>
                                          <p:spTgt spid="41"/>
                                        </p:tgtEl>
                                      </p:cBhvr>
                                      <p:by x="150000" y="150000"/>
                                    </p:animScale>
                                  </p:childTnLst>
                                </p:cTn>
                              </p:par>
                            </p:childTnLst>
                          </p:cTn>
                        </p:par>
                        <p:par>
                          <p:cTn id="107" fill="hold" nodeType="afterGroup">
                            <p:stCondLst>
                              <p:cond delay="39000"/>
                            </p:stCondLst>
                            <p:childTnLst>
                              <p:par>
                                <p:cTn id="108" presetID="37" presetClass="entr" presetSubtype="0" fill="hold" nodeType="afterEffect">
                                  <p:stCondLst>
                                    <p:cond delay="0"/>
                                  </p:stCondLst>
                                  <p:childTnLst>
                                    <p:set>
                                      <p:cBhvr>
                                        <p:cTn id="109" dur="1" fill="hold">
                                          <p:stCondLst>
                                            <p:cond delay="0"/>
                                          </p:stCondLst>
                                        </p:cTn>
                                        <p:tgtEl>
                                          <p:spTgt spid="43"/>
                                        </p:tgtEl>
                                        <p:attrNameLst>
                                          <p:attrName>style.visibility</p:attrName>
                                        </p:attrNameLst>
                                      </p:cBhvr>
                                      <p:to>
                                        <p:strVal val="visible"/>
                                      </p:to>
                                    </p:set>
                                    <p:animEffect transition="in" filter="fade">
                                      <p:cBhvr>
                                        <p:cTn id="110" dur="1000"/>
                                        <p:tgtEl>
                                          <p:spTgt spid="43"/>
                                        </p:tgtEl>
                                      </p:cBhvr>
                                    </p:animEffect>
                                    <p:anim calcmode="lin" valueType="num">
                                      <p:cBhvr>
                                        <p:cTn id="111" dur="1000" fill="hold"/>
                                        <p:tgtEl>
                                          <p:spTgt spid="43"/>
                                        </p:tgtEl>
                                        <p:attrNameLst>
                                          <p:attrName>ppt_x</p:attrName>
                                        </p:attrNameLst>
                                      </p:cBhvr>
                                      <p:tavLst>
                                        <p:tav tm="0">
                                          <p:val>
                                            <p:strVal val="#ppt_x"/>
                                          </p:val>
                                        </p:tav>
                                        <p:tav tm="100000">
                                          <p:val>
                                            <p:strVal val="#ppt_x"/>
                                          </p:val>
                                        </p:tav>
                                      </p:tavLst>
                                    </p:anim>
                                    <p:anim calcmode="lin" valueType="num">
                                      <p:cBhvr>
                                        <p:cTn id="112" dur="900" decel="100000" fill="hold"/>
                                        <p:tgtEl>
                                          <p:spTgt spid="43"/>
                                        </p:tgtEl>
                                        <p:attrNameLst>
                                          <p:attrName>ppt_y</p:attrName>
                                        </p:attrNameLst>
                                      </p:cBhvr>
                                      <p:tavLst>
                                        <p:tav tm="0">
                                          <p:val>
                                            <p:strVal val="#ppt_y+1"/>
                                          </p:val>
                                        </p:tav>
                                        <p:tav tm="100000">
                                          <p:val>
                                            <p:strVal val="#ppt_y-.03"/>
                                          </p:val>
                                        </p:tav>
                                      </p:tavLst>
                                    </p:anim>
                                    <p:anim calcmode="lin" valueType="num">
                                      <p:cBhvr>
                                        <p:cTn id="113"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6" presetClass="entr" presetSubtype="0" fill="hold" grpId="0" nodeType="click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down)">
                                      <p:cBhvr>
                                        <p:cTn id="118" dur="580">
                                          <p:stCondLst>
                                            <p:cond delay="0"/>
                                          </p:stCondLst>
                                        </p:cTn>
                                        <p:tgtEl>
                                          <p:spTgt spid="24"/>
                                        </p:tgtEl>
                                      </p:cBhvr>
                                    </p:animEffect>
                                    <p:anim calcmode="lin" valueType="num">
                                      <p:cBhvr>
                                        <p:cTn id="119"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20"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21"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22"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3"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24" dur="26">
                                          <p:stCondLst>
                                            <p:cond delay="650"/>
                                          </p:stCondLst>
                                        </p:cTn>
                                        <p:tgtEl>
                                          <p:spTgt spid="24"/>
                                        </p:tgtEl>
                                      </p:cBhvr>
                                      <p:to x="100000" y="60000"/>
                                    </p:animScale>
                                    <p:animScale>
                                      <p:cBhvr>
                                        <p:cTn id="125" dur="166" decel="50000">
                                          <p:stCondLst>
                                            <p:cond delay="676"/>
                                          </p:stCondLst>
                                        </p:cTn>
                                        <p:tgtEl>
                                          <p:spTgt spid="24"/>
                                        </p:tgtEl>
                                      </p:cBhvr>
                                      <p:to x="100000" y="100000"/>
                                    </p:animScale>
                                    <p:animScale>
                                      <p:cBhvr>
                                        <p:cTn id="126" dur="26">
                                          <p:stCondLst>
                                            <p:cond delay="1312"/>
                                          </p:stCondLst>
                                        </p:cTn>
                                        <p:tgtEl>
                                          <p:spTgt spid="24"/>
                                        </p:tgtEl>
                                      </p:cBhvr>
                                      <p:to x="100000" y="80000"/>
                                    </p:animScale>
                                    <p:animScale>
                                      <p:cBhvr>
                                        <p:cTn id="127" dur="166" decel="50000">
                                          <p:stCondLst>
                                            <p:cond delay="1338"/>
                                          </p:stCondLst>
                                        </p:cTn>
                                        <p:tgtEl>
                                          <p:spTgt spid="24"/>
                                        </p:tgtEl>
                                      </p:cBhvr>
                                      <p:to x="100000" y="100000"/>
                                    </p:animScale>
                                    <p:animScale>
                                      <p:cBhvr>
                                        <p:cTn id="128" dur="26">
                                          <p:stCondLst>
                                            <p:cond delay="1642"/>
                                          </p:stCondLst>
                                        </p:cTn>
                                        <p:tgtEl>
                                          <p:spTgt spid="24"/>
                                        </p:tgtEl>
                                      </p:cBhvr>
                                      <p:to x="100000" y="90000"/>
                                    </p:animScale>
                                    <p:animScale>
                                      <p:cBhvr>
                                        <p:cTn id="129" dur="166" decel="50000">
                                          <p:stCondLst>
                                            <p:cond delay="1668"/>
                                          </p:stCondLst>
                                        </p:cTn>
                                        <p:tgtEl>
                                          <p:spTgt spid="24"/>
                                        </p:tgtEl>
                                      </p:cBhvr>
                                      <p:to x="100000" y="100000"/>
                                    </p:animScale>
                                    <p:animScale>
                                      <p:cBhvr>
                                        <p:cTn id="130" dur="26">
                                          <p:stCondLst>
                                            <p:cond delay="1808"/>
                                          </p:stCondLst>
                                        </p:cTn>
                                        <p:tgtEl>
                                          <p:spTgt spid="24"/>
                                        </p:tgtEl>
                                      </p:cBhvr>
                                      <p:to x="100000" y="95000"/>
                                    </p:animScale>
                                    <p:animScale>
                                      <p:cBhvr>
                                        <p:cTn id="131" dur="166" decel="50000">
                                          <p:stCondLst>
                                            <p:cond delay="1834"/>
                                          </p:stCondLst>
                                        </p:cTn>
                                        <p:tgtEl>
                                          <p:spTgt spid="24"/>
                                        </p:tgtEl>
                                      </p:cBhvr>
                                      <p:to x="100000" y="100000"/>
                                    </p:animScale>
                                  </p:childTnLst>
                                </p:cTn>
                              </p:par>
                            </p:childTnLst>
                          </p:cTn>
                        </p:par>
                        <p:par>
                          <p:cTn id="132" fill="hold" nodeType="afterGroup">
                            <p:stCondLst>
                              <p:cond delay="2000"/>
                            </p:stCondLst>
                            <p:childTnLst>
                              <p:par>
                                <p:cTn id="133" presetID="1" presetClass="entr" presetSubtype="0" fill="hold" nodeType="afterEffect">
                                  <p:stCondLst>
                                    <p:cond delay="0"/>
                                  </p:stCondLst>
                                  <p:childTnLst>
                                    <p:set>
                                      <p:cBhvr>
                                        <p:cTn id="134" dur="1" fill="hold">
                                          <p:stCondLst>
                                            <p:cond delay="499"/>
                                          </p:stCondLst>
                                        </p:cTn>
                                        <p:tgtEl>
                                          <p:spTgt spid="25"/>
                                        </p:tgtEl>
                                        <p:attrNameLst>
                                          <p:attrName>style.visibility</p:attrName>
                                        </p:attrNameLst>
                                      </p:cBhvr>
                                      <p:to>
                                        <p:strVal val="visible"/>
                                      </p:to>
                                    </p:set>
                                  </p:childTnLst>
                                </p:cTn>
                              </p:par>
                            </p:childTnLst>
                          </p:cTn>
                        </p:par>
                        <p:par>
                          <p:cTn id="135" fill="hold" nodeType="afterGroup">
                            <p:stCondLst>
                              <p:cond delay="2500"/>
                            </p:stCondLst>
                            <p:childTnLst>
                              <p:par>
                                <p:cTn id="136" presetID="1" presetClass="entr" presetSubtype="0" fill="hold" nodeType="afterEffect">
                                  <p:stCondLst>
                                    <p:cond delay="0"/>
                                  </p:stCondLst>
                                  <p:childTnLst>
                                    <p:set>
                                      <p:cBhvr>
                                        <p:cTn id="137" dur="1" fill="hold">
                                          <p:stCondLst>
                                            <p:cond delay="499"/>
                                          </p:stCondLst>
                                        </p:cTn>
                                        <p:tgtEl>
                                          <p:spTgt spid="26"/>
                                        </p:tgtEl>
                                        <p:attrNameLst>
                                          <p:attrName>style.visibility</p:attrName>
                                        </p:attrNameLst>
                                      </p:cBhvr>
                                      <p:to>
                                        <p:strVal val="visible"/>
                                      </p:to>
                                    </p:set>
                                  </p:childTnLst>
                                </p:cTn>
                              </p:par>
                            </p:childTnLst>
                          </p:cTn>
                        </p:par>
                        <p:par>
                          <p:cTn id="138" fill="hold" nodeType="afterGroup">
                            <p:stCondLst>
                              <p:cond delay="3000"/>
                            </p:stCondLst>
                            <p:childTnLst>
                              <p:par>
                                <p:cTn id="139" presetID="20" presetClass="entr" presetSubtype="0" fill="hold" nodeType="afterEffect">
                                  <p:stCondLst>
                                    <p:cond delay="0"/>
                                  </p:stCondLst>
                                  <p:childTnLst>
                                    <p:set>
                                      <p:cBhvr>
                                        <p:cTn id="140" dur="1" fill="hold">
                                          <p:stCondLst>
                                            <p:cond delay="0"/>
                                          </p:stCondLst>
                                        </p:cTn>
                                        <p:tgtEl>
                                          <p:spTgt spid="31"/>
                                        </p:tgtEl>
                                        <p:attrNameLst>
                                          <p:attrName>style.visibility</p:attrName>
                                        </p:attrNameLst>
                                      </p:cBhvr>
                                      <p:to>
                                        <p:strVal val="visible"/>
                                      </p:to>
                                    </p:set>
                                    <p:animEffect transition="in" filter="wedge">
                                      <p:cBhvr>
                                        <p:cTn id="1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E24ED50-0373-40BE-8461-F8A3C0AF2D2E}"/>
              </a:ext>
            </a:extLst>
          </p:cNvPr>
          <p:cNvSpPr>
            <a:spLocks noGrp="1" noChangeArrowheads="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a:p>
        </p:txBody>
      </p:sp>
      <p:graphicFrame>
        <p:nvGraphicFramePr>
          <p:cNvPr id="6" name="Table 7">
            <a:extLst>
              <a:ext uri="{FF2B5EF4-FFF2-40B4-BE49-F238E27FC236}">
                <a16:creationId xmlns:a16="http://schemas.microsoft.com/office/drawing/2014/main" id="{C6A52267-B654-4D2F-BCEB-14DB5C998DD6}"/>
              </a:ext>
            </a:extLst>
          </p:cNvPr>
          <p:cNvGraphicFramePr>
            <a:graphicFrameLocks noGrp="1"/>
          </p:cNvGraphicFramePr>
          <p:nvPr>
            <p:ph idx="1"/>
          </p:nvPr>
        </p:nvGraphicFramePr>
        <p:xfrm>
          <a:off x="609600" y="1600200"/>
          <a:ext cx="10972800" cy="1854200"/>
        </p:xfrm>
        <a:graphic>
          <a:graphicData uri="http://schemas.openxmlformats.org/drawingml/2006/table">
            <a:tbl>
              <a:tblPr firstRow="1" bandRow="1">
                <a:tableStyleId>{125E5076-3810-47DD-B79F-674D7AD40C01}</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0"/>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1"/>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2"/>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3"/>
                  </a:ext>
                </a:extLst>
              </a:tr>
              <a:tr h="370840">
                <a:tc>
                  <a:txBody>
                    <a:bodyPr/>
                    <a:lstStyle/>
                    <a:p>
                      <a:endParaRPr lang="x-none"/>
                    </a:p>
                  </a:txBody>
                  <a:tcPr marL="121921" marR="121921"/>
                </a:tc>
                <a:tc>
                  <a:txBody>
                    <a:bodyPr/>
                    <a:lstStyle/>
                    <a:p>
                      <a:endParaRPr lang="x-none" dirty="0"/>
                    </a:p>
                  </a:txBody>
                  <a:tcPr marL="121921" marR="121921"/>
                </a:tc>
                <a:extLst>
                  <a:ext uri="{0D108BD9-81ED-4DB2-BD59-A6C34878D82A}">
                    <a16:rowId xmlns:a16="http://schemas.microsoft.com/office/drawing/2014/main" val="10004"/>
                  </a:ext>
                </a:extLst>
              </a:tr>
            </a:tbl>
          </a:graphicData>
        </a:graphic>
      </p:graphicFrame>
      <p:pic>
        <p:nvPicPr>
          <p:cNvPr id="26639" name="Picture 4">
            <a:extLst>
              <a:ext uri="{FF2B5EF4-FFF2-40B4-BE49-F238E27FC236}">
                <a16:creationId xmlns:a16="http://schemas.microsoft.com/office/drawing/2014/main" id="{185E6978-34F1-4319-9F51-C747D4309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209550"/>
            <a:ext cx="12192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3">
            <a:extLst>
              <a:ext uri="{FF2B5EF4-FFF2-40B4-BE49-F238E27FC236}">
                <a16:creationId xmlns:a16="http://schemas.microsoft.com/office/drawing/2014/main" id="{A1B9B180-B132-47A3-8AE8-A033D4AF5773}"/>
              </a:ext>
            </a:extLst>
          </p:cNvPr>
          <p:cNvGrpSpPr>
            <a:grpSpLocks/>
          </p:cNvGrpSpPr>
          <p:nvPr/>
        </p:nvGrpSpPr>
        <p:grpSpPr bwMode="auto">
          <a:xfrm>
            <a:off x="1828800" y="914400"/>
            <a:ext cx="8212667" cy="1644650"/>
            <a:chOff x="3989878" y="127052"/>
            <a:chExt cx="6403579" cy="2031357"/>
          </a:xfrm>
          <a:solidFill>
            <a:schemeClr val="bg1"/>
          </a:solidFill>
        </p:grpSpPr>
        <p:pic>
          <p:nvPicPr>
            <p:cNvPr id="19477" name="Picture 15">
              <a:extLst>
                <a:ext uri="{FF2B5EF4-FFF2-40B4-BE49-F238E27FC236}">
                  <a16:creationId xmlns:a16="http://schemas.microsoft.com/office/drawing/2014/main" id="{DEF129F2-332B-4D17-A13B-17FFD1184205}"/>
                </a:ext>
              </a:extLst>
            </p:cNvPr>
            <p:cNvPicPr>
              <a:picLocks noChangeAspect="1" noChangeArrowheads="1"/>
            </p:cNvPicPr>
            <p:nvPr/>
          </p:nvPicPr>
          <p:blipFill>
            <a:blip r:embed="rId3"/>
            <a:srcRect/>
            <a:stretch>
              <a:fillRect/>
            </a:stretch>
          </p:blipFill>
          <p:spPr bwMode="auto">
            <a:xfrm rot="-5400000">
              <a:off x="6414775" y="-1372678"/>
              <a:ext cx="1106190" cy="5955983"/>
            </a:xfrm>
            <a:prstGeom prst="rect">
              <a:avLst/>
            </a:prstGeom>
            <a:grpFill/>
            <a:ln>
              <a:noFill/>
            </a:ln>
          </p:spPr>
        </p:pic>
        <p:sp>
          <p:nvSpPr>
            <p:cNvPr id="7" name="矩形 17">
              <a:extLst>
                <a:ext uri="{FF2B5EF4-FFF2-40B4-BE49-F238E27FC236}">
                  <a16:creationId xmlns:a16="http://schemas.microsoft.com/office/drawing/2014/main" id="{B6D12A04-EA01-4A36-B040-C0DA971BF1AB}"/>
                </a:ext>
              </a:extLst>
            </p:cNvPr>
            <p:cNvSpPr/>
            <p:nvPr/>
          </p:nvSpPr>
          <p:spPr>
            <a:xfrm>
              <a:off x="4437139" y="127052"/>
              <a:ext cx="5956318" cy="6803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600" b="1">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3. </a:t>
              </a:r>
              <a:r>
                <a:rPr lang="vi-VN" altLang="zh-CN" sz="2600" b="1">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VIẾT </a:t>
              </a:r>
              <a:r>
                <a:rPr lang="en-US" altLang="zh-CN" sz="2600" b="1">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ĐOẠN VĂN</a:t>
              </a:r>
              <a:endParaRPr lang="zh-CN" altLang="en-US"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9" name="Rectangle 8">
            <a:extLst>
              <a:ext uri="{FF2B5EF4-FFF2-40B4-BE49-F238E27FC236}">
                <a16:creationId xmlns:a16="http://schemas.microsoft.com/office/drawing/2014/main" id="{EE7B69EF-9644-4DAC-9816-56603F91E95E}"/>
              </a:ext>
            </a:extLst>
          </p:cNvPr>
          <p:cNvSpPr>
            <a:spLocks noChangeArrowheads="1"/>
          </p:cNvSpPr>
          <p:nvPr/>
        </p:nvSpPr>
        <p:spPr bwMode="auto">
          <a:xfrm>
            <a:off x="1223963" y="2084388"/>
            <a:ext cx="1179512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spcBef>
                <a:spcPts val="600"/>
              </a:spcBef>
              <a:buFontTx/>
              <a:buChar char="-"/>
            </a:pPr>
            <a:r>
              <a:rPr lang="vi-VN" altLang="en-US" sz="2800">
                <a:solidFill>
                  <a:srgbClr val="000000"/>
                </a:solidFill>
                <a:latin typeface="Times New Roman" panose="02020603050405020304" pitchFamily="18" charset="0"/>
                <a:cs typeface="Calibri" panose="020F0502020204030204" pitchFamily="34" charset="0"/>
              </a:rPr>
              <a:t>Viết theo dàn ý</a:t>
            </a:r>
            <a:r>
              <a:rPr lang="en-US" altLang="en-US" sz="2800">
                <a:solidFill>
                  <a:srgbClr val="000000"/>
                </a:solidFill>
                <a:latin typeface="Times New Roman" panose="02020603050405020304" pitchFamily="18" charset="0"/>
                <a:cs typeface="Calibri" panose="020F0502020204030204" pitchFamily="34" charset="0"/>
              </a:rPr>
              <a:t>: Triển khai ý thành các câu</a:t>
            </a:r>
          </a:p>
          <a:p>
            <a:pPr algn="just">
              <a:lnSpc>
                <a:spcPct val="150000"/>
              </a:lnSpc>
              <a:spcBef>
                <a:spcPts val="600"/>
              </a:spcBef>
              <a:buFontTx/>
              <a:buChar char="-"/>
            </a:pPr>
            <a:r>
              <a:rPr lang="en-US" altLang="en-US" sz="2800">
                <a:solidFill>
                  <a:srgbClr val="000000"/>
                </a:solidFill>
                <a:latin typeface="Times New Roman" panose="02020603050405020304" pitchFamily="18" charset="0"/>
                <a:cs typeface="Calibri" panose="020F0502020204030204" pitchFamily="34" charset="0"/>
              </a:rPr>
              <a:t> Liên kết các câu thành đoạn văn</a:t>
            </a:r>
          </a:p>
        </p:txBody>
      </p:sp>
      <p:sp>
        <p:nvSpPr>
          <p:cNvPr id="11" name="Flowchart: Alternate Process 10">
            <a:extLst>
              <a:ext uri="{FF2B5EF4-FFF2-40B4-BE49-F238E27FC236}">
                <a16:creationId xmlns:a16="http://schemas.microsoft.com/office/drawing/2014/main" id="{064F93BF-E10E-418C-89D0-C2D8A4DF11AA}"/>
              </a:ext>
            </a:extLst>
          </p:cNvPr>
          <p:cNvSpPr/>
          <p:nvPr/>
        </p:nvSpPr>
        <p:spPr>
          <a:xfrm>
            <a:off x="203200" y="-228601"/>
            <a:ext cx="11969750" cy="1050925"/>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26643" name="图片 3">
            <a:extLst>
              <a:ext uri="{FF2B5EF4-FFF2-40B4-BE49-F238E27FC236}">
                <a16:creationId xmlns:a16="http://schemas.microsoft.com/office/drawing/2014/main" id="{A065F54C-35C7-4F5F-9CFB-472750016C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149225"/>
            <a:ext cx="20970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图片 4">
            <a:extLst>
              <a:ext uri="{FF2B5EF4-FFF2-40B4-BE49-F238E27FC236}">
                <a16:creationId xmlns:a16="http://schemas.microsoft.com/office/drawing/2014/main" id="{1F727B69-BD44-4712-97A4-4FCFD2F5A6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5938" y="-160338"/>
            <a:ext cx="1497012"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strips(downLeft)">
                                      <p:cBhvr>
                                        <p:cTn id="15" dur="500"/>
                                        <p:tgtEl>
                                          <p:spTgt spid="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strips(downLeft)">
                                      <p:cBhvr>
                                        <p:cTn id="20"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7">
            <a:extLst>
              <a:ext uri="{FF2B5EF4-FFF2-40B4-BE49-F238E27FC236}">
                <a16:creationId xmlns:a16="http://schemas.microsoft.com/office/drawing/2014/main" id="{B36E248A-BBD9-4C64-BF8F-3BF991007D42}"/>
              </a:ext>
            </a:extLst>
          </p:cNvPr>
          <p:cNvSpPr/>
          <p:nvPr/>
        </p:nvSpPr>
        <p:spPr bwMode="auto">
          <a:xfrm>
            <a:off x="777875" y="1739900"/>
            <a:ext cx="3408363"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II. Thực hành</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 name="Rounded Rectangle 1">
            <a:extLst>
              <a:ext uri="{FF2B5EF4-FFF2-40B4-BE49-F238E27FC236}">
                <a16:creationId xmlns:a16="http://schemas.microsoft.com/office/drawing/2014/main" id="{58AC6B53-7EF5-4710-BA3B-C1EB87078B70}"/>
              </a:ext>
            </a:extLst>
          </p:cNvPr>
          <p:cNvSpPr/>
          <p:nvPr/>
        </p:nvSpPr>
        <p:spPr>
          <a:xfrm>
            <a:off x="1258888" y="2401888"/>
            <a:ext cx="9621837" cy="381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grpSp>
        <p:nvGrpSpPr>
          <p:cNvPr id="4" name="组合 13">
            <a:extLst>
              <a:ext uri="{FF2B5EF4-FFF2-40B4-BE49-F238E27FC236}">
                <a16:creationId xmlns:a16="http://schemas.microsoft.com/office/drawing/2014/main" id="{25F5E602-1406-40CC-B1F2-AE6C63368891}"/>
              </a:ext>
            </a:extLst>
          </p:cNvPr>
          <p:cNvGrpSpPr>
            <a:grpSpLocks/>
          </p:cNvGrpSpPr>
          <p:nvPr/>
        </p:nvGrpSpPr>
        <p:grpSpPr bwMode="auto">
          <a:xfrm>
            <a:off x="782638" y="1054100"/>
            <a:ext cx="3444875" cy="1746250"/>
            <a:chOff x="3926305" y="149849"/>
            <a:chExt cx="6019556" cy="2008560"/>
          </a:xfrm>
        </p:grpSpPr>
        <p:pic>
          <p:nvPicPr>
            <p:cNvPr id="27664" name="Picture 15">
              <a:extLst>
                <a:ext uri="{FF2B5EF4-FFF2-40B4-BE49-F238E27FC236}">
                  <a16:creationId xmlns:a16="http://schemas.microsoft.com/office/drawing/2014/main" id="{5ADAF674-8009-4F8F-959D-BC813D2222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7">
              <a:extLst>
                <a:ext uri="{FF2B5EF4-FFF2-40B4-BE49-F238E27FC236}">
                  <a16:creationId xmlns:a16="http://schemas.microsoft.com/office/drawing/2014/main" id="{684E7D73-DC01-4E9F-BFE0-034EE3A4E969}"/>
                </a:ext>
              </a:extLst>
            </p:cNvPr>
            <p:cNvSpPr/>
            <p:nvPr/>
          </p:nvSpPr>
          <p:spPr>
            <a:xfrm>
              <a:off x="3926305" y="149849"/>
              <a:ext cx="5955753" cy="679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 Định hướng</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27653" name="TextBox 2">
            <a:extLst>
              <a:ext uri="{FF2B5EF4-FFF2-40B4-BE49-F238E27FC236}">
                <a16:creationId xmlns:a16="http://schemas.microsoft.com/office/drawing/2014/main" id="{F29E2289-C9AF-4F24-949E-88E0ED7A44F1}"/>
              </a:ext>
            </a:extLst>
          </p:cNvPr>
          <p:cNvSpPr txBox="1">
            <a:spLocks noChangeArrowheads="1"/>
          </p:cNvSpPr>
          <p:nvPr/>
        </p:nvSpPr>
        <p:spPr bwMode="auto">
          <a:xfrm>
            <a:off x="1708150" y="2706688"/>
            <a:ext cx="9045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FF0000"/>
                </a:solidFill>
                <a:latin typeface="Times New Roman" panose="02020603050405020304" pitchFamily="18" charset="0"/>
                <a:cs typeface="Times New Roman" panose="02020603050405020304" pitchFamily="18" charset="0"/>
              </a:rPr>
              <a:t>Đề bài:  Viết đoạn văn ghi lại cảm xúc của em sau khi đọc xong  bài thơ “ Ông Đồ” của Vũ Đình Liên</a:t>
            </a:r>
          </a:p>
        </p:txBody>
      </p:sp>
      <p:sp>
        <p:nvSpPr>
          <p:cNvPr id="14" name="矩形 17">
            <a:extLst>
              <a:ext uri="{FF2B5EF4-FFF2-40B4-BE49-F238E27FC236}">
                <a16:creationId xmlns:a16="http://schemas.microsoft.com/office/drawing/2014/main" id="{15928629-D5C9-441F-8216-7956295E2D5C}"/>
              </a:ext>
            </a:extLst>
          </p:cNvPr>
          <p:cNvSpPr/>
          <p:nvPr/>
        </p:nvSpPr>
        <p:spPr bwMode="auto">
          <a:xfrm>
            <a:off x="1549400" y="41544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2</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a:t>
            </a: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Tìm ý và lập dàn ý </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3" name="矩形 17">
            <a:extLst>
              <a:ext uri="{FF2B5EF4-FFF2-40B4-BE49-F238E27FC236}">
                <a16:creationId xmlns:a16="http://schemas.microsoft.com/office/drawing/2014/main" id="{BA2467B9-3FC0-472D-9C95-32E84DFFF7DA}"/>
              </a:ext>
            </a:extLst>
          </p:cNvPr>
          <p:cNvSpPr/>
          <p:nvPr/>
        </p:nvSpPr>
        <p:spPr bwMode="auto">
          <a:xfrm>
            <a:off x="1549400" y="46878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Viết đoạn văn</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5" name="矩形 17">
            <a:extLst>
              <a:ext uri="{FF2B5EF4-FFF2-40B4-BE49-F238E27FC236}">
                <a16:creationId xmlns:a16="http://schemas.microsoft.com/office/drawing/2014/main" id="{6E864AA0-6644-47FC-9F97-78C8776A60E5}"/>
              </a:ext>
            </a:extLst>
          </p:cNvPr>
          <p:cNvSpPr/>
          <p:nvPr/>
        </p:nvSpPr>
        <p:spPr bwMode="auto">
          <a:xfrm>
            <a:off x="1549400" y="52212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4</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a:t>
            </a: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Kiểm tra và chỉnh sửa bài viết</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6" name="Flowchart: Alternate Process 15">
            <a:extLst>
              <a:ext uri="{FF2B5EF4-FFF2-40B4-BE49-F238E27FC236}">
                <a16:creationId xmlns:a16="http://schemas.microsoft.com/office/drawing/2014/main" id="{ABC56E7E-5CD2-469A-8A97-A69114C96CF8}"/>
              </a:ext>
            </a:extLst>
          </p:cNvPr>
          <p:cNvSpPr/>
          <p:nvPr/>
        </p:nvSpPr>
        <p:spPr>
          <a:xfrm>
            <a:off x="111125" y="76199"/>
            <a:ext cx="11969750" cy="1097261"/>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9" name="图片 18">
            <a:extLst>
              <a:ext uri="{FF2B5EF4-FFF2-40B4-BE49-F238E27FC236}">
                <a16:creationId xmlns:a16="http://schemas.microsoft.com/office/drawing/2014/main" id="{903731B7-C381-411D-93BD-62353DAC69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0"/>
            <a:ext cx="14398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8">
            <a:extLst>
              <a:ext uri="{FF2B5EF4-FFF2-40B4-BE49-F238E27FC236}">
                <a16:creationId xmlns:a16="http://schemas.microsoft.com/office/drawing/2014/main" id="{52BC5432-9834-479F-90EB-D222B8FA8F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4800" y="76200"/>
            <a:ext cx="12636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矩形 17">
            <a:extLst>
              <a:ext uri="{FF2B5EF4-FFF2-40B4-BE49-F238E27FC236}">
                <a16:creationId xmlns:a16="http://schemas.microsoft.com/office/drawing/2014/main" id="{7A419F38-77A0-46DF-9271-BECFC6E66989}"/>
              </a:ext>
            </a:extLst>
          </p:cNvPr>
          <p:cNvSpPr/>
          <p:nvPr/>
        </p:nvSpPr>
        <p:spPr bwMode="auto">
          <a:xfrm>
            <a:off x="1549400" y="36210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1. </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Tìm hiểu đề</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27661" name="Picture 33" descr="dây hoa">
            <a:extLst>
              <a:ext uri="{FF2B5EF4-FFF2-40B4-BE49-F238E27FC236}">
                <a16:creationId xmlns:a16="http://schemas.microsoft.com/office/drawing/2014/main" id="{256037D7-0B0F-4ED6-95BD-524785D596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3" y="6188075"/>
            <a:ext cx="12344401"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Picture 33" descr="dây hoa">
            <a:extLst>
              <a:ext uri="{FF2B5EF4-FFF2-40B4-BE49-F238E27FC236}">
                <a16:creationId xmlns:a16="http://schemas.microsoft.com/office/drawing/2014/main" id="{CB94A683-16BA-484B-AAF3-27126B9BF9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75" y="-50800"/>
            <a:ext cx="688975"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33" descr="dây hoa">
            <a:extLst>
              <a:ext uri="{FF2B5EF4-FFF2-40B4-BE49-F238E27FC236}">
                <a16:creationId xmlns:a16="http://schemas.microsoft.com/office/drawing/2014/main" id="{3C871B2E-7D30-42A4-8E72-7B452D69C9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6652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nodeType="afterEffect">
                                  <p:stCondLst>
                                    <p:cond delay="0"/>
                                  </p:stCondLst>
                                  <p:childTnLst>
                                    <p:set>
                                      <p:cBhvr>
                                        <p:cTn id="13" dur="1" fill="hold">
                                          <p:stCondLst>
                                            <p:cond delay="499"/>
                                          </p:stCondLst>
                                        </p:cTn>
                                        <p:tgtEl>
                                          <p:spTgt spid="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3"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
                                        <p:tgtEl>
                                          <p:spTgt spid="15"/>
                                        </p:tgtEl>
                                      </p:cBhvr>
                                    </p:animEffect>
                                    <p:anim calcmode="lin" valueType="num">
                                      <p:cBhvr>
                                        <p:cTn id="19" dur="400" fill="hold"/>
                                        <p:tgtEl>
                                          <p:spTgt spid="15"/>
                                        </p:tgtEl>
                                        <p:attrNameLst>
                                          <p:attrName>ppt_x</p:attrName>
                                        </p:attrNameLst>
                                      </p:cBhvr>
                                      <p:tavLst>
                                        <p:tav tm="0">
                                          <p:val>
                                            <p:strVal val="#ppt_x"/>
                                          </p:val>
                                        </p:tav>
                                        <p:tav tm="100000">
                                          <p:val>
                                            <p:strVal val="#ppt_x"/>
                                          </p:val>
                                        </p:tav>
                                      </p:tavLst>
                                    </p:anim>
                                    <p:anim calcmode="lin" valueType="num">
                                      <p:cBhvr>
                                        <p:cTn id="20" dur="400" fill="hold"/>
                                        <p:tgtEl>
                                          <p:spTgt spid="15"/>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eparation 3">
            <a:extLst>
              <a:ext uri="{FF2B5EF4-FFF2-40B4-BE49-F238E27FC236}">
                <a16:creationId xmlns:a16="http://schemas.microsoft.com/office/drawing/2014/main" id="{3F3BC47A-2218-4E3C-9D91-2E4BB08EEA14}"/>
              </a:ext>
            </a:extLst>
          </p:cNvPr>
          <p:cNvSpPr/>
          <p:nvPr/>
        </p:nvSpPr>
        <p:spPr>
          <a:xfrm>
            <a:off x="203200" y="951214"/>
            <a:ext cx="11785600" cy="5867400"/>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TextBox 4">
            <a:extLst>
              <a:ext uri="{FF2B5EF4-FFF2-40B4-BE49-F238E27FC236}">
                <a16:creationId xmlns:a16="http://schemas.microsoft.com/office/drawing/2014/main" id="{81A4C2DD-7A45-4061-A2A4-0C842D4A95EE}"/>
              </a:ext>
            </a:extLst>
          </p:cNvPr>
          <p:cNvSpPr txBox="1"/>
          <p:nvPr/>
        </p:nvSpPr>
        <p:spPr>
          <a:xfrm>
            <a:off x="3860800" y="1027414"/>
            <a:ext cx="4368800" cy="523220"/>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28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MỤC TIÊU BÀI HỌC</a:t>
            </a:r>
          </a:p>
        </p:txBody>
      </p:sp>
      <p:sp>
        <p:nvSpPr>
          <p:cNvPr id="6" name="Rectangle 5">
            <a:extLst>
              <a:ext uri="{FF2B5EF4-FFF2-40B4-BE49-F238E27FC236}">
                <a16:creationId xmlns:a16="http://schemas.microsoft.com/office/drawing/2014/main" id="{ACAFA491-5FF7-4F36-86BE-27D8661234C4}"/>
              </a:ext>
            </a:extLst>
          </p:cNvPr>
          <p:cNvSpPr/>
          <p:nvPr/>
        </p:nvSpPr>
        <p:spPr>
          <a:xfrm>
            <a:off x="1625600" y="2118182"/>
            <a:ext cx="8940800" cy="3046413"/>
          </a:xfrm>
          <a:prstGeom prst="rect">
            <a:avLst/>
          </a:prstGeo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a:spAutoFit/>
          </a:bodyPr>
          <a:lstStyle/>
          <a:p>
            <a:pPr marL="342900" indent="-342900">
              <a:buFontTx/>
              <a:buChar char="-"/>
              <a:defRPr/>
            </a:pPr>
            <a:r>
              <a:rPr lang="en-US" sz="2400">
                <a:latin typeface="Times New Roman" pitchFamily="18" charset="0"/>
                <a:cs typeface="Times New Roman" pitchFamily="18" charset="0"/>
              </a:rPr>
              <a:t>Biết trình bày cảm nghĩ của mình về một bài </a:t>
            </a:r>
            <a:r>
              <a:rPr lang="vi-VN" sz="2400">
                <a:latin typeface="Times New Roman" pitchFamily="18" charset="0"/>
                <a:cs typeface="Times New Roman" pitchFamily="18" charset="0"/>
              </a:rPr>
              <a:t>thơ </a:t>
            </a:r>
            <a:r>
              <a:rPr lang="en-US" sz="2400">
                <a:latin typeface="Times New Roman" pitchFamily="18" charset="0"/>
                <a:cs typeface="Times New Roman" pitchFamily="18" charset="0"/>
              </a:rPr>
              <a:t>bốn chữ, năm chữ </a:t>
            </a:r>
            <a:r>
              <a:rPr lang="vi-VN" sz="2400">
                <a:latin typeface="Times New Roman" pitchFamily="18" charset="0"/>
                <a:cs typeface="Times New Roman" pitchFamily="18" charset="0"/>
              </a:rPr>
              <a:t>theo quy trình 4 bước:</a:t>
            </a:r>
            <a:r>
              <a:rPr lang="en-US" sz="2400">
                <a:latin typeface="Times New Roman" pitchFamily="18" charset="0"/>
                <a:cs typeface="Times New Roman" pitchFamily="18" charset="0"/>
              </a:rPr>
              <a:t> chuẩn bị, </a:t>
            </a:r>
            <a:r>
              <a:rPr lang="vi-VN" sz="2400">
                <a:latin typeface="Times New Roman" pitchFamily="18" charset="0"/>
                <a:cs typeface="Times New Roman" pitchFamily="18" charset="0"/>
              </a:rPr>
              <a:t> tìm ý</a:t>
            </a:r>
            <a:r>
              <a:rPr lang="en-US" sz="2400">
                <a:latin typeface="Times New Roman" pitchFamily="18" charset="0"/>
                <a:cs typeface="Times New Roman" pitchFamily="18" charset="0"/>
              </a:rPr>
              <a:t> và</a:t>
            </a:r>
            <a:r>
              <a:rPr lang="vi-VN" sz="2400">
                <a:latin typeface="Times New Roman" pitchFamily="18" charset="0"/>
                <a:cs typeface="Times New Roman" pitchFamily="18" charset="0"/>
              </a:rPr>
              <a:t> lập dàn ý, viết </a:t>
            </a:r>
            <a:r>
              <a:rPr lang="en-US" sz="2400">
                <a:latin typeface="Times New Roman" pitchFamily="18" charset="0"/>
                <a:cs typeface="Times New Roman" pitchFamily="18" charset="0"/>
              </a:rPr>
              <a:t>đoạn văn </a:t>
            </a:r>
            <a:r>
              <a:rPr lang="vi-VN" sz="2400">
                <a:latin typeface="Times New Roman" pitchFamily="18" charset="0"/>
                <a:cs typeface="Times New Roman" pitchFamily="18" charset="0"/>
              </a:rPr>
              <a:t>và kiểm tra, chỉnh sửa</a:t>
            </a:r>
            <a:r>
              <a:rPr lang="en-US" sz="2400">
                <a:latin typeface="Times New Roman" pitchFamily="18" charset="0"/>
                <a:cs typeface="Times New Roman" pitchFamily="18" charset="0"/>
              </a:rPr>
              <a:t>.</a:t>
            </a:r>
          </a:p>
          <a:p>
            <a:pPr marL="342900" indent="-342900">
              <a:buFontTx/>
              <a:buChar char="-"/>
              <a:defRPr/>
            </a:pPr>
            <a:r>
              <a:rPr lang="vi-VN" sz="2400">
                <a:latin typeface="Times New Roman" pitchFamily="18" charset="0"/>
                <a:cs typeface="Times New Roman" pitchFamily="18" charset="0"/>
              </a:rPr>
              <a:t>Rèn luyện tư duy cách nghĩ và cách biểu đạt suy nghĩ để viết đoạn văn cảm nghĩ về một bài thơ </a:t>
            </a:r>
            <a:r>
              <a:rPr lang="en-US" sz="2400">
                <a:latin typeface="Times New Roman" pitchFamily="18" charset="0"/>
                <a:cs typeface="Times New Roman" pitchFamily="18" charset="0"/>
              </a:rPr>
              <a:t>bốn chữ, năm chữ.</a:t>
            </a:r>
            <a:endParaRPr lang="vi-VN" sz="2400">
              <a:latin typeface="Times New Roman" pitchFamily="18" charset="0"/>
              <a:cs typeface="Times New Roman" pitchFamily="18" charset="0"/>
            </a:endParaRPr>
          </a:p>
          <a:p>
            <a:pPr marL="342900" indent="-342900">
              <a:buFontTx/>
              <a:buChar char="-"/>
              <a:defRPr/>
            </a:pPr>
            <a:r>
              <a:rPr lang="vi-VN" sz="2400">
                <a:latin typeface="Times New Roman" pitchFamily="18" charset="0"/>
                <a:cs typeface="Times New Roman" pitchFamily="18" charset="0"/>
              </a:rPr>
              <a:t>Biết tạo lập văn bản dưới hình thức một đoạn văn</a:t>
            </a:r>
          </a:p>
          <a:p>
            <a:pPr marL="342900" indent="-342900">
              <a:buFontTx/>
              <a:buChar char="-"/>
              <a:defRPr/>
            </a:pPr>
            <a:r>
              <a:rPr lang="vi-VN" sz="2400">
                <a:latin typeface="Times New Roman" pitchFamily="18" charset="0"/>
                <a:cs typeface="Times New Roman" pitchFamily="18" charset="0"/>
              </a:rPr>
              <a:t>Rèn năng lực tự học, hợp tác và sáng tạo trong viết cảm nghĩ về bài thơ </a:t>
            </a:r>
            <a:r>
              <a:rPr lang="en-US" sz="2400">
                <a:latin typeface="Times New Roman" pitchFamily="18" charset="0"/>
                <a:cs typeface="Times New Roman" pitchFamily="18" charset="0"/>
              </a:rPr>
              <a:t>bốn chữ, năm chữ.</a:t>
            </a:r>
            <a:endParaRPr lang="vi-VN" sz="2400">
              <a:latin typeface="Times New Roman" pitchFamily="18" charset="0"/>
              <a:cs typeface="Times New Roman" pitchFamily="18" charset="0"/>
            </a:endParaRPr>
          </a:p>
        </p:txBody>
      </p:sp>
      <p:sp>
        <p:nvSpPr>
          <p:cNvPr id="7" name="Flowchart: Alternate Process 6">
            <a:extLst>
              <a:ext uri="{FF2B5EF4-FFF2-40B4-BE49-F238E27FC236}">
                <a16:creationId xmlns:a16="http://schemas.microsoft.com/office/drawing/2014/main" id="{8ED73111-19A8-40F5-9645-51594E22A2A1}"/>
              </a:ext>
            </a:extLst>
          </p:cNvPr>
          <p:cNvSpPr/>
          <p:nvPr/>
        </p:nvSpPr>
        <p:spPr>
          <a:xfrm>
            <a:off x="120650" y="0"/>
            <a:ext cx="11969750" cy="9144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a:solidFill>
                  <a:srgbClr val="0000FF"/>
                </a:solidFill>
                <a:latin typeface="Times New Roman" pitchFamily="18" charset="0"/>
                <a:cs typeface="Times New Roman" pitchFamily="18" charset="0"/>
              </a:rPr>
              <a:t>VIẾT ĐOẠN</a:t>
            </a:r>
            <a:r>
              <a:rPr lang="en-US" sz="2800" b="1">
                <a:solidFill>
                  <a:srgbClr val="0000FF"/>
                </a:solidFill>
                <a:latin typeface="Times New Roman" pitchFamily="18" charset="0"/>
                <a:cs typeface="Times New Roman" pitchFamily="18" charset="0"/>
              </a:rPr>
              <a:t> </a:t>
            </a:r>
            <a:r>
              <a:rPr lang="pl-PL" sz="2800" b="1">
                <a:solidFill>
                  <a:srgbClr val="0000FF"/>
                </a:solidFill>
                <a:latin typeface="Times New Roman" pitchFamily="18" charset="0"/>
                <a:cs typeface="Times New Roman" pitchFamily="18" charset="0"/>
              </a:rPr>
              <a:t>V</a:t>
            </a:r>
            <a:r>
              <a:rPr lang="en-US" sz="2800" b="1">
                <a:solidFill>
                  <a:srgbClr val="0000FF"/>
                </a:solidFill>
                <a:latin typeface="Times New Roman" pitchFamily="18" charset="0"/>
                <a:cs typeface="Times New Roman" pitchFamily="18" charset="0"/>
              </a:rPr>
              <a:t>ĂN GHI LẠI CẢM XÚC SAU KHI ĐỌC</a:t>
            </a:r>
          </a:p>
          <a:p>
            <a:pPr algn="ctr">
              <a:defRPr/>
            </a:pPr>
            <a:r>
              <a:rPr lang="en-US" sz="2800" b="1">
                <a:solidFill>
                  <a:srgbClr val="0000FF"/>
                </a:solidFill>
                <a:latin typeface="Times New Roman" pitchFamily="18" charset="0"/>
                <a:cs typeface="Times New Roman" pitchFamily="18" charset="0"/>
              </a:rPr>
              <a:t> MỘT </a:t>
            </a:r>
            <a:r>
              <a:rPr lang="pl-PL" sz="2800" b="1">
                <a:solidFill>
                  <a:srgbClr val="0000FF"/>
                </a:solidFill>
                <a:latin typeface="Times New Roman" pitchFamily="18" charset="0"/>
                <a:cs typeface="Times New Roman" pitchFamily="18" charset="0"/>
              </a:rPr>
              <a:t>BÀI THƠ </a:t>
            </a:r>
            <a:r>
              <a:rPr lang="en-US" sz="2800" b="1">
                <a:solidFill>
                  <a:srgbClr val="0000FF"/>
                </a:solidFill>
                <a:latin typeface="Times New Roman" pitchFamily="18" charset="0"/>
                <a:cs typeface="Times New Roman" pitchFamily="18" charset="0"/>
              </a:rPr>
              <a:t>BỐN CHỮ, NĂM CHỮ</a:t>
            </a:r>
            <a:endParaRPr lang="pl-PL" sz="2800">
              <a:latin typeface="Times New Roman" pitchFamily="18" charset="0"/>
              <a:cs typeface="Times New Roman" pitchFamily="18" charset="0"/>
            </a:endParaRPr>
          </a:p>
        </p:txBody>
      </p:sp>
    </p:spTree>
  </p:cSld>
  <p:clrMapOvr>
    <a:masterClrMapping/>
  </p:clrMapOvr>
  <p:transition spd="slow" advTm="5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6A60477B-B6CE-4261-B516-8032CF46674B}"/>
              </a:ext>
            </a:extLst>
          </p:cNvPr>
          <p:cNvSpPr>
            <a:spLocks noGrp="1" noChangeArrowheads="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a:p>
        </p:txBody>
      </p:sp>
      <p:graphicFrame>
        <p:nvGraphicFramePr>
          <p:cNvPr id="6" name="Table 7">
            <a:extLst>
              <a:ext uri="{FF2B5EF4-FFF2-40B4-BE49-F238E27FC236}">
                <a16:creationId xmlns:a16="http://schemas.microsoft.com/office/drawing/2014/main" id="{83147166-DBD4-4F55-8041-26974953B97D}"/>
              </a:ext>
            </a:extLst>
          </p:cNvPr>
          <p:cNvGraphicFramePr>
            <a:graphicFrameLocks noGrp="1"/>
          </p:cNvGraphicFramePr>
          <p:nvPr>
            <p:ph idx="1"/>
          </p:nvPr>
        </p:nvGraphicFramePr>
        <p:xfrm>
          <a:off x="609600" y="1600200"/>
          <a:ext cx="10972800" cy="1854200"/>
        </p:xfrm>
        <a:graphic>
          <a:graphicData uri="http://schemas.openxmlformats.org/drawingml/2006/table">
            <a:tbl>
              <a:tblPr firstRow="1" bandRow="1">
                <a:tableStyleId>{125E5076-3810-47DD-B79F-674D7AD40C01}</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0"/>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1"/>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2"/>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3"/>
                  </a:ext>
                </a:extLst>
              </a:tr>
              <a:tr h="370840">
                <a:tc>
                  <a:txBody>
                    <a:bodyPr/>
                    <a:lstStyle/>
                    <a:p>
                      <a:endParaRPr lang="x-none"/>
                    </a:p>
                  </a:txBody>
                  <a:tcPr marL="121921" marR="121921"/>
                </a:tc>
                <a:tc>
                  <a:txBody>
                    <a:bodyPr/>
                    <a:lstStyle/>
                    <a:p>
                      <a:endParaRPr lang="x-none" dirty="0"/>
                    </a:p>
                  </a:txBody>
                  <a:tcPr marL="121921" marR="121921"/>
                </a:tc>
                <a:extLst>
                  <a:ext uri="{0D108BD9-81ED-4DB2-BD59-A6C34878D82A}">
                    <a16:rowId xmlns:a16="http://schemas.microsoft.com/office/drawing/2014/main" val="10004"/>
                  </a:ext>
                </a:extLst>
              </a:tr>
            </a:tbl>
          </a:graphicData>
        </a:graphic>
      </p:graphicFrame>
      <p:pic>
        <p:nvPicPr>
          <p:cNvPr id="28687" name="Picture 4">
            <a:extLst>
              <a:ext uri="{FF2B5EF4-FFF2-40B4-BE49-F238E27FC236}">
                <a16:creationId xmlns:a16="http://schemas.microsoft.com/office/drawing/2014/main" id="{7DCA0B87-8025-46CD-9857-1CF8422E8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209550"/>
            <a:ext cx="12192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3">
            <a:extLst>
              <a:ext uri="{FF2B5EF4-FFF2-40B4-BE49-F238E27FC236}">
                <a16:creationId xmlns:a16="http://schemas.microsoft.com/office/drawing/2014/main" id="{5E7BE26A-658F-49F2-931A-63B238004A56}"/>
              </a:ext>
            </a:extLst>
          </p:cNvPr>
          <p:cNvGrpSpPr>
            <a:grpSpLocks/>
          </p:cNvGrpSpPr>
          <p:nvPr/>
        </p:nvGrpSpPr>
        <p:grpSpPr bwMode="auto">
          <a:xfrm>
            <a:off x="1320800" y="1892300"/>
            <a:ext cx="9685338" cy="1584325"/>
            <a:chOff x="3886105" y="201561"/>
            <a:chExt cx="6059756" cy="1956848"/>
          </a:xfrm>
        </p:grpSpPr>
        <p:pic>
          <p:nvPicPr>
            <p:cNvPr id="28694" name="Picture 15">
              <a:extLst>
                <a:ext uri="{FF2B5EF4-FFF2-40B4-BE49-F238E27FC236}">
                  <a16:creationId xmlns:a16="http://schemas.microsoft.com/office/drawing/2014/main" id="{1A59C8D9-CFEB-45E5-8946-CA7D0FC3A8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17">
              <a:extLst>
                <a:ext uri="{FF2B5EF4-FFF2-40B4-BE49-F238E27FC236}">
                  <a16:creationId xmlns:a16="http://schemas.microsoft.com/office/drawing/2014/main" id="{EF57583F-B229-4627-A267-E3CECFF0D159}"/>
                </a:ext>
              </a:extLst>
            </p:cNvPr>
            <p:cNvSpPr/>
            <p:nvPr/>
          </p:nvSpPr>
          <p:spPr>
            <a:xfrm>
              <a:off x="3886105" y="201561"/>
              <a:ext cx="5956459" cy="680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KIỂM TRA VÀ </a:t>
              </a:r>
              <a:r>
                <a:rPr lang="vi-VN" altLang="zh-CN"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CHỈNH SỬA BÀI VIẾT</a:t>
              </a:r>
              <a:endParaRPr lang="zh-CN" altLang="en-US"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9" name="Rectangle 8">
            <a:extLst>
              <a:ext uri="{FF2B5EF4-FFF2-40B4-BE49-F238E27FC236}">
                <a16:creationId xmlns:a16="http://schemas.microsoft.com/office/drawing/2014/main" id="{382BF4B9-1FE4-4CF1-81C4-FE47013F751D}"/>
              </a:ext>
            </a:extLst>
          </p:cNvPr>
          <p:cNvSpPr>
            <a:spLocks noChangeArrowheads="1"/>
          </p:cNvSpPr>
          <p:nvPr/>
        </p:nvSpPr>
        <p:spPr bwMode="auto">
          <a:xfrm>
            <a:off x="1016000" y="2654300"/>
            <a:ext cx="1179671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spcBef>
                <a:spcPts val="600"/>
              </a:spcBef>
            </a:pPr>
            <a:r>
              <a:rPr lang="vi-VN" altLang="en-US" sz="2800">
                <a:solidFill>
                  <a:srgbClr val="000000"/>
                </a:solidFill>
                <a:latin typeface="Times New Roman" panose="02020603050405020304" pitchFamily="18" charset="0"/>
                <a:cs typeface="Calibri" panose="020F0502020204030204" pitchFamily="34" charset="0"/>
              </a:rPr>
              <a:t>- Đọc lại bài.</a:t>
            </a:r>
            <a:endParaRPr lang="en-US" altLang="en-US" sz="2800">
              <a:solidFill>
                <a:srgbClr val="000000"/>
              </a:solidFill>
              <a:latin typeface="Times New Roman" panose="02020603050405020304" pitchFamily="18" charset="0"/>
              <a:cs typeface="Calibri" panose="020F0502020204030204" pitchFamily="34" charset="0"/>
            </a:endParaRPr>
          </a:p>
        </p:txBody>
      </p:sp>
      <p:sp>
        <p:nvSpPr>
          <p:cNvPr id="11" name="Rectangle 10">
            <a:extLst>
              <a:ext uri="{FF2B5EF4-FFF2-40B4-BE49-F238E27FC236}">
                <a16:creationId xmlns:a16="http://schemas.microsoft.com/office/drawing/2014/main" id="{51DC39BE-45C2-4281-BFA9-D3A783A116B6}"/>
              </a:ext>
            </a:extLst>
          </p:cNvPr>
          <p:cNvSpPr>
            <a:spLocks noChangeArrowheads="1"/>
          </p:cNvSpPr>
          <p:nvPr/>
        </p:nvSpPr>
        <p:spPr bwMode="auto">
          <a:xfrm>
            <a:off x="1016000" y="3340100"/>
            <a:ext cx="10464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spcBef>
                <a:spcPts val="600"/>
              </a:spcBef>
            </a:pPr>
            <a:r>
              <a:rPr lang="vi-VN" altLang="en-US" sz="2800">
                <a:solidFill>
                  <a:srgbClr val="000000"/>
                </a:solidFill>
                <a:latin typeface="Times New Roman" panose="02020603050405020304" pitchFamily="18" charset="0"/>
                <a:cs typeface="Calibri" panose="020F0502020204030204" pitchFamily="34" charset="0"/>
              </a:rPr>
              <a:t>- Dựa vào yêu cầu của bài và dựa vào phiếu </a:t>
            </a:r>
            <a:r>
              <a:rPr lang="en-US" altLang="en-US" sz="2800">
                <a:solidFill>
                  <a:srgbClr val="000000"/>
                </a:solidFill>
                <a:latin typeface="Times New Roman" panose="02020603050405020304" pitchFamily="18" charset="0"/>
                <a:cs typeface="Calibri" panose="020F0502020204030204" pitchFamily="34" charset="0"/>
              </a:rPr>
              <a:t>góp ý để s</a:t>
            </a:r>
            <a:r>
              <a:rPr lang="vi-VN" altLang="en-US" sz="2800">
                <a:solidFill>
                  <a:srgbClr val="000000"/>
                </a:solidFill>
                <a:latin typeface="Times New Roman" panose="02020603050405020304" pitchFamily="18" charset="0"/>
                <a:cs typeface="Calibri" panose="020F0502020204030204" pitchFamily="34" charset="0"/>
              </a:rPr>
              <a:t>ửa lại bài viết (nếu cần)</a:t>
            </a:r>
            <a:endParaRPr lang="en-US" altLang="en-US" sz="2800">
              <a:solidFill>
                <a:srgbClr val="000000"/>
              </a:solidFill>
              <a:latin typeface="Times New Roman" panose="02020603050405020304" pitchFamily="18" charset="0"/>
              <a:cs typeface="Calibri" panose="020F0502020204030204" pitchFamily="34" charset="0"/>
            </a:endParaRPr>
          </a:p>
        </p:txBody>
      </p:sp>
      <p:sp>
        <p:nvSpPr>
          <p:cNvPr id="12" name="Flowchart: Alternate Process 11">
            <a:extLst>
              <a:ext uri="{FF2B5EF4-FFF2-40B4-BE49-F238E27FC236}">
                <a16:creationId xmlns:a16="http://schemas.microsoft.com/office/drawing/2014/main" id="{42625C11-49E0-4336-A435-B36D44768C3E}"/>
              </a:ext>
            </a:extLst>
          </p:cNvPr>
          <p:cNvSpPr/>
          <p:nvPr/>
        </p:nvSpPr>
        <p:spPr>
          <a:xfrm>
            <a:off x="203200" y="-228601"/>
            <a:ext cx="11969750" cy="97861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28692" name="图片 3">
            <a:extLst>
              <a:ext uri="{FF2B5EF4-FFF2-40B4-BE49-F238E27FC236}">
                <a16:creationId xmlns:a16="http://schemas.microsoft.com/office/drawing/2014/main" id="{0E89780F-8654-46D4-97CF-F99D83B49A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206375"/>
            <a:ext cx="20970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3" name="图片 4">
            <a:extLst>
              <a:ext uri="{FF2B5EF4-FFF2-40B4-BE49-F238E27FC236}">
                <a16:creationId xmlns:a16="http://schemas.microsoft.com/office/drawing/2014/main" id="{C123AA50-F62D-4456-B147-62554337EC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71200" y="-233363"/>
            <a:ext cx="1497013"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strips(downLeft)">
                                      <p:cBhvr>
                                        <p:cTn id="15" dur="500"/>
                                        <p:tgtEl>
                                          <p:spTgt spid="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strips(downLeft)">
                                      <p:cBhvr>
                                        <p:cTn id="2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a:extLst>
              <a:ext uri="{FF2B5EF4-FFF2-40B4-BE49-F238E27FC236}">
                <a16:creationId xmlns:a16="http://schemas.microsoft.com/office/drawing/2014/main" id="{7252C2FF-9A2F-4A63-B4FA-272A3A08C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15">
            <a:extLst>
              <a:ext uri="{FF2B5EF4-FFF2-40B4-BE49-F238E27FC236}">
                <a16:creationId xmlns:a16="http://schemas.microsoft.com/office/drawing/2014/main" id="{80A909AD-9B00-4C88-BD5C-8260D898AC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984250"/>
            <a:ext cx="95186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8">
            <a:extLst>
              <a:ext uri="{FF2B5EF4-FFF2-40B4-BE49-F238E27FC236}">
                <a16:creationId xmlns:a16="http://schemas.microsoft.com/office/drawing/2014/main" id="{5C56D1C0-DCC2-4E42-82B9-1C8FF4F6E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239713"/>
            <a:ext cx="2151063" cy="161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A346CC88-222C-49BE-A398-8C210DA14FF0}"/>
              </a:ext>
            </a:extLst>
          </p:cNvPr>
          <p:cNvSpPr/>
          <p:nvPr/>
        </p:nvSpPr>
        <p:spPr>
          <a:xfrm>
            <a:off x="304800" y="990600"/>
            <a:ext cx="11887200" cy="58102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0" name="矩形 17">
            <a:extLst>
              <a:ext uri="{FF2B5EF4-FFF2-40B4-BE49-F238E27FC236}">
                <a16:creationId xmlns:a16="http://schemas.microsoft.com/office/drawing/2014/main" id="{B482D99E-2EFC-4049-AFDA-55EBD2B3AD14}"/>
              </a:ext>
            </a:extLst>
          </p:cNvPr>
          <p:cNvSpPr/>
          <p:nvPr/>
        </p:nvSpPr>
        <p:spPr bwMode="auto">
          <a:xfrm>
            <a:off x="1727200" y="228600"/>
            <a:ext cx="8839200"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 Kiểm tra và chỉnh sửa bài viết</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aphicFrame>
        <p:nvGraphicFramePr>
          <p:cNvPr id="16" name="Table 15">
            <a:extLst>
              <a:ext uri="{FF2B5EF4-FFF2-40B4-BE49-F238E27FC236}">
                <a16:creationId xmlns:a16="http://schemas.microsoft.com/office/drawing/2014/main" id="{5CC922E3-BA62-47C2-BC1E-526C57BDEEA7}"/>
              </a:ext>
            </a:extLst>
          </p:cNvPr>
          <p:cNvGraphicFramePr>
            <a:graphicFrameLocks noGrp="1"/>
          </p:cNvGraphicFramePr>
          <p:nvPr>
            <p:extLst>
              <p:ext uri="{D42A27DB-BD31-4B8C-83A1-F6EECF244321}">
                <p14:modId xmlns:p14="http://schemas.microsoft.com/office/powerpoint/2010/main" val="2179319467"/>
              </p:ext>
            </p:extLst>
          </p:nvPr>
        </p:nvGraphicFramePr>
        <p:xfrm>
          <a:off x="914400" y="1371600"/>
          <a:ext cx="11277600" cy="5435599"/>
        </p:xfrm>
        <a:graphic>
          <a:graphicData uri="http://schemas.openxmlformats.org/drawingml/2006/table">
            <a:tbl>
              <a:tblPr/>
              <a:tblGrid>
                <a:gridCol w="8398933">
                  <a:extLst>
                    <a:ext uri="{9D8B030D-6E8A-4147-A177-3AD203B41FA5}">
                      <a16:colId xmlns:a16="http://schemas.microsoft.com/office/drawing/2014/main" val="20000"/>
                    </a:ext>
                  </a:extLst>
                </a:gridCol>
                <a:gridCol w="2878667">
                  <a:extLst>
                    <a:ext uri="{9D8B030D-6E8A-4147-A177-3AD203B41FA5}">
                      <a16:colId xmlns:a16="http://schemas.microsoft.com/office/drawing/2014/main" val="20001"/>
                    </a:ext>
                  </a:extLst>
                </a:gridCol>
              </a:tblGrid>
              <a:tr h="102869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2000" b="1" i="0" u="none" strike="noStrike" cap="none" normalizeH="0" baseline="0">
                          <a:ln>
                            <a:noFill/>
                          </a:ln>
                          <a:solidFill>
                            <a:srgbClr val="0000FF"/>
                          </a:solidFill>
                          <a:effectLst/>
                          <a:latin typeface="Times New Roman" pitchFamily="18" charset="0"/>
                          <a:cs typeface="Times New Roman" pitchFamily="18" charset="0"/>
                        </a:rPr>
                        <a:t>PHIẾU </a:t>
                      </a:r>
                      <a:r>
                        <a:rPr kumimoji="0" lang="en-US" sz="2000" b="1" i="0" u="none" strike="noStrike" cap="none" normalizeH="0" baseline="0">
                          <a:ln>
                            <a:noFill/>
                          </a:ln>
                          <a:solidFill>
                            <a:srgbClr val="0000FF"/>
                          </a:solidFill>
                          <a:effectLst/>
                          <a:latin typeface="Times New Roman" pitchFamily="18" charset="0"/>
                          <a:cs typeface="Times New Roman" pitchFamily="18" charset="0"/>
                        </a:rPr>
                        <a:t>GÓP  Ý BÀI VIẾT</a:t>
                      </a:r>
                      <a:r>
                        <a:rPr kumimoji="0" lang="en-US" sz="2000" b="0" i="0" u="none" strike="noStrike" cap="none" normalizeH="0" baseline="0">
                          <a:ln>
                            <a:noFill/>
                          </a:ln>
                          <a:solidFill>
                            <a:srgbClr val="0000FF"/>
                          </a:solidFill>
                          <a:effectLst/>
                          <a:latin typeface="Times New Roman" pitchFamily="18" charset="0"/>
                          <a:cs typeface="Times New Roman" pitchFamily="18" charset="0"/>
                        </a:rPr>
                        <a:t>  ( Phiếu số 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Họ và tên HS viết bài: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Họ và tên HS góp ý: .......................</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Bài viết đã giới thiệu được tên bài thơ và tác giả bài thơ chưa?</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Hình thức đoạn văn đã đảm bảo chưa? Về chỉnh thể và bố cục</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530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Nội dung đoạn văn đã thể hiện được cảm xúc suy nghĩ ấn tượng nhất về chi tiết nội dung hoặc yếu tố nghệ thuật trong bài thơ chưa?</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Đoạn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văn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cần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bổ</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sung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thêm</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nội</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dung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gì</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Nếu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hãy</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chỉ</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rõ</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Đoạn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văn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cần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lược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bỏ</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từ</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ngữ</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hoặc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câu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đoạn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nào</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Nếu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hãy</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chỉ</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rõ</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143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Nếu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được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được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đánh</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giá</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em</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đánh</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giá</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bạn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đạt</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bao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nhiêu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điểm</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10" name="图片 18">
            <a:extLst>
              <a:ext uri="{FF2B5EF4-FFF2-40B4-BE49-F238E27FC236}">
                <a16:creationId xmlns:a16="http://schemas.microsoft.com/office/drawing/2014/main" id="{A31A1598-812C-4B56-AA74-D6BBAEAF8B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1600" y="-127000"/>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9559B7C5-8DBF-4E46-A151-A265DE3E47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Box 3">
            <a:extLst>
              <a:ext uri="{FF2B5EF4-FFF2-40B4-BE49-F238E27FC236}">
                <a16:creationId xmlns:a16="http://schemas.microsoft.com/office/drawing/2014/main" id="{212E914A-4EF4-4142-A044-6723E12FC227}"/>
              </a:ext>
            </a:extLst>
          </p:cNvPr>
          <p:cNvSpPr txBox="1">
            <a:spLocks noChangeArrowheads="1"/>
          </p:cNvSpPr>
          <p:nvPr/>
        </p:nvSpPr>
        <p:spPr bwMode="auto">
          <a:xfrm>
            <a:off x="3121025" y="3844925"/>
            <a:ext cx="4908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3600" b="1">
                <a:solidFill>
                  <a:srgbClr val="0000FF"/>
                </a:solidFill>
                <a:latin typeface="Times New Roman" panose="02020603050405020304" pitchFamily="18" charset="0"/>
                <a:cs typeface="Times New Roman" panose="02020603050405020304" pitchFamily="18" charset="0"/>
              </a:rPr>
              <a:t>TRẢ BÀI</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3" descr="dây hoa">
            <a:extLst>
              <a:ext uri="{FF2B5EF4-FFF2-40B4-BE49-F238E27FC236}">
                <a16:creationId xmlns:a16="http://schemas.microsoft.com/office/drawing/2014/main" id="{ACEA240D-B2FF-4122-A100-4EC54B120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701675"/>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3" descr="dây hoa">
            <a:extLst>
              <a:ext uri="{FF2B5EF4-FFF2-40B4-BE49-F238E27FC236}">
                <a16:creationId xmlns:a16="http://schemas.microsoft.com/office/drawing/2014/main" id="{F83BA4B7-1B30-4F3F-A6A4-3782FBCD4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4770438"/>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7">
            <a:extLst>
              <a:ext uri="{FF2B5EF4-FFF2-40B4-BE49-F238E27FC236}">
                <a16:creationId xmlns:a16="http://schemas.microsoft.com/office/drawing/2014/main" id="{282F0C52-65DC-48FC-8F13-6E9E2038F04F}"/>
              </a:ext>
            </a:extLst>
          </p:cNvPr>
          <p:cNvSpPr txBox="1">
            <a:spLocks noChangeArrowheads="1"/>
          </p:cNvSpPr>
          <p:nvPr/>
        </p:nvSpPr>
        <p:spPr bwMode="auto">
          <a:xfrm>
            <a:off x="1338263" y="1520825"/>
            <a:ext cx="9667875" cy="3046413"/>
          </a:xfrm>
          <a:prstGeom prst="rect">
            <a:avLst/>
          </a:prstGeom>
          <a:solidFill>
            <a:schemeClr val="accent2">
              <a:lumMod val="40000"/>
              <a:lumOff val="6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marL="457200" indent="-457200" algn="just" eaLnBrk="1" hangingPunct="1">
              <a:spcBef>
                <a:spcPct val="50000"/>
              </a:spcBef>
              <a:buFontTx/>
              <a:buChar char="-"/>
              <a:defRPr/>
            </a:pPr>
            <a:r>
              <a:rPr lang="en-US" altLang="vi-VN" sz="3200" b="1">
                <a:latin typeface="Times New Roman" pitchFamily="18" charset="0"/>
              </a:rPr>
              <a:t>Nhớ được các bước làm bài: </a:t>
            </a:r>
            <a:r>
              <a:rPr lang="en-US" altLang="vi-VN" sz="3200" b="1" i="1">
                <a:latin typeface="Times New Roman" pitchFamily="18" charset="0"/>
              </a:rPr>
              <a:t>viết đoạn văn ghi lại cảm xúc về bài thơ bốn, năm chữ.</a:t>
            </a:r>
          </a:p>
          <a:p>
            <a:pPr marL="457200" indent="-457200" algn="just" eaLnBrk="1" hangingPunct="1">
              <a:spcBef>
                <a:spcPct val="50000"/>
              </a:spcBef>
              <a:buFontTx/>
              <a:buChar char="-"/>
              <a:defRPr/>
            </a:pPr>
            <a:r>
              <a:rPr lang="en-US" altLang="vi-VN" sz="3200">
                <a:latin typeface="Times New Roman" pitchFamily="18" charset="0"/>
              </a:rPr>
              <a:t>Nắm được phương pháp làm bài</a:t>
            </a:r>
          </a:p>
          <a:p>
            <a:pPr marL="457200" indent="-457200" algn="just" eaLnBrk="1" hangingPunct="1">
              <a:spcBef>
                <a:spcPct val="50000"/>
              </a:spcBef>
              <a:buFontTx/>
              <a:buChar char="-"/>
              <a:defRPr/>
            </a:pPr>
            <a:r>
              <a:rPr lang="en-US" altLang="vi-VN" sz="3200">
                <a:latin typeface="Times New Roman" pitchFamily="18" charset="0"/>
              </a:rPr>
              <a:t>Chuẩn bị trước bài nói và nghe: </a:t>
            </a:r>
            <a:r>
              <a:rPr lang="en-US" altLang="vi-VN" sz="3200" b="1" i="1">
                <a:latin typeface="Times New Roman" pitchFamily="18" charset="0"/>
              </a:rPr>
              <a:t>viết đoạn văn ghi lại cảm xúc về bài thơ “ Tiếng gà trưa” – Xuân Quỳnh</a:t>
            </a:r>
          </a:p>
        </p:txBody>
      </p:sp>
      <p:sp>
        <p:nvSpPr>
          <p:cNvPr id="31749" name="Text Box 97">
            <a:extLst>
              <a:ext uri="{FF2B5EF4-FFF2-40B4-BE49-F238E27FC236}">
                <a16:creationId xmlns:a16="http://schemas.microsoft.com/office/drawing/2014/main" id="{4BE6E262-A954-4CB1-BDF5-C98F9E50C5EC}"/>
              </a:ext>
            </a:extLst>
          </p:cNvPr>
          <p:cNvSpPr txBox="1">
            <a:spLocks noChangeArrowheads="1"/>
          </p:cNvSpPr>
          <p:nvPr/>
        </p:nvSpPr>
        <p:spPr bwMode="auto">
          <a:xfrm>
            <a:off x="9855200" y="609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a:solidFill>
                  <a:schemeClr val="bg1"/>
                </a:solidFill>
                <a:latin typeface="Arial" panose="020B0604020202020204" pitchFamily="34" charset="0"/>
              </a:rPr>
              <a:t>90 GIÂY</a:t>
            </a:r>
          </a:p>
        </p:txBody>
      </p:sp>
      <p:sp>
        <p:nvSpPr>
          <p:cNvPr id="6" name="Rectangle 5">
            <a:extLst>
              <a:ext uri="{FF2B5EF4-FFF2-40B4-BE49-F238E27FC236}">
                <a16:creationId xmlns:a16="http://schemas.microsoft.com/office/drawing/2014/main" id="{109C6EEC-016C-47D1-82D7-047E8679399E}"/>
              </a:ext>
            </a:extLst>
          </p:cNvPr>
          <p:cNvSpPr/>
          <p:nvPr/>
        </p:nvSpPr>
        <p:spPr>
          <a:xfrm>
            <a:off x="4222750" y="79375"/>
            <a:ext cx="3698875" cy="628650"/>
          </a:xfrm>
          <a:prstGeom prst="rect">
            <a:avLst/>
          </a:prstGeom>
          <a:solidFill>
            <a:srgbClr val="DD6D6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latin typeface="Times New Roman" pitchFamily="18" charset="0"/>
                <a:cs typeface="Times New Roman" pitchFamily="18" charset="0"/>
              </a:rPr>
              <a:t>VỀ NHÀ</a:t>
            </a:r>
          </a:p>
        </p:txBody>
      </p:sp>
    </p:spTree>
  </p:cSld>
  <p:clrMapOvr>
    <a:masterClrMapping/>
  </p:clrMapOvr>
  <p:transition spd="slow" advTm="5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02401" descr="B46">
            <a:extLst>
              <a:ext uri="{FF2B5EF4-FFF2-40B4-BE49-F238E27FC236}">
                <a16:creationId xmlns:a16="http://schemas.microsoft.com/office/drawing/2014/main" id="{C0922AB3-81A5-4C13-9D77-89CA34C27A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63425" cy="68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Rectangles 102402">
            <a:extLst>
              <a:ext uri="{FF2B5EF4-FFF2-40B4-BE49-F238E27FC236}">
                <a16:creationId xmlns:a16="http://schemas.microsoft.com/office/drawing/2014/main" id="{3550A26B-F804-4B77-9E08-94591F69F8EC}"/>
              </a:ext>
            </a:extLst>
          </p:cNvPr>
          <p:cNvSpPr>
            <a:spLocks noChangeArrowheads="1" noChangeShapeType="1" noTextEdit="1"/>
          </p:cNvSpPr>
          <p:nvPr/>
        </p:nvSpPr>
        <p:spPr bwMode="auto">
          <a:xfrm>
            <a:off x="2540000" y="1295400"/>
            <a:ext cx="8229600" cy="3733800"/>
          </a:xfrm>
          <a:prstGeom prst="rect">
            <a:avLst/>
          </a:prstGeom>
        </p:spPr>
        <p:txBody>
          <a:bodyPr wrap="none" fromWordArt="1">
            <a:prstTxWarp prst="textCanUp">
              <a:avLst>
                <a:gd name="adj" fmla="val 85713"/>
              </a:avLst>
            </a:prstTxWarp>
          </a:bodyPr>
          <a:lstStyle/>
          <a:p>
            <a:pPr algn="ctr"/>
            <a:r>
              <a:rPr lang="pt-BR" sz="3600" b="1" kern="10" spc="-360">
                <a:ln w="12700">
                  <a:solidFill>
                    <a:srgbClr val="CCFFCC"/>
                  </a:solidFill>
                  <a:round/>
                  <a:headEnd/>
                  <a:tailEnd/>
                </a:ln>
                <a:solidFill>
                  <a:srgbClr val="FF0000"/>
                </a:solidFill>
                <a:latin typeface="Times New Roman" panose="02020603050405020304" pitchFamily="18" charset="0"/>
                <a:cs typeface="Times New Roman" panose="02020603050405020304" pitchFamily="18" charset="0"/>
              </a:rPr>
              <a:t>CHÚC CÁC EM HỌC TỐT</a:t>
            </a:r>
            <a:endParaRPr lang="en-US" sz="3600" b="1" kern="10" spc="-360">
              <a:ln w="12700">
                <a:solidFill>
                  <a:srgbClr val="CCFFCC"/>
                </a:solidFill>
                <a:round/>
                <a:headEnd/>
                <a:tailEnd/>
              </a:ln>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ppt_w</p:attrName>
                                        </p:attrNameLst>
                                      </p:cBhvr>
                                      <p:tavLst>
                                        <p:tav tm="0">
                                          <p:val>
                                            <p:fltVal val="0"/>
                                          </p:val>
                                        </p:tav>
                                        <p:tav tm="100000">
                                          <p:val>
                                            <p:strVal val="#ppt_w"/>
                                          </p:val>
                                        </p:tav>
                                      </p:tavLst>
                                    </p:anim>
                                    <p:anim calcmode="lin" valueType="num">
                                      <p:cBhvr>
                                        <p:cTn id="8" dur="1000" fill="hold"/>
                                        <p:tgtEl>
                                          <p:spTgt spid="102403"/>
                                        </p:tgtEl>
                                        <p:attrNameLst>
                                          <p:attrName>ppt_h</p:attrName>
                                        </p:attrNameLst>
                                      </p:cBhvr>
                                      <p:tavLst>
                                        <p:tav tm="0">
                                          <p:val>
                                            <p:fltVal val="0"/>
                                          </p:val>
                                        </p:tav>
                                        <p:tav tm="100000">
                                          <p:val>
                                            <p:strVal val="#ppt_h"/>
                                          </p:val>
                                        </p:tav>
                                      </p:tavLst>
                                    </p:anim>
                                    <p:anim calcmode="lin" valueType="num">
                                      <p:cBhvr>
                                        <p:cTn id="9" dur="1000" fill="hold"/>
                                        <p:tgtEl>
                                          <p:spTgt spid="1024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0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lap.wav"/>
                                        </p:tgtEl>
                                      </p:cMediaNode>
                                    </p:audio>
                                  </p:subTnLst>
                                </p:cTn>
                              </p:par>
                            </p:childTnLst>
                          </p:cTn>
                        </p:par>
                        <p:par>
                          <p:cTn id="11" fill="hold" nodeType="afterGroup">
                            <p:stCondLst>
                              <p:cond delay="1000"/>
                            </p:stCondLst>
                            <p:childTnLst>
                              <p:par>
                                <p:cTn id="12" presetID="23" presetClass="emph" presetSubtype="0" fill="hold" nodeType="afterEffect">
                                  <p:stCondLst>
                                    <p:cond delay="0"/>
                                  </p:stCondLst>
                                  <p:childTnLst>
                                    <p:animClr clrSpc="hsl" dir="cw">
                                      <p:cBhvr override="childStyle">
                                        <p:cTn id="13" dur="500" fill="hold"/>
                                        <p:tgtEl>
                                          <p:spTgt spid="102402"/>
                                        </p:tgtEl>
                                        <p:attrNameLst>
                                          <p:attrName>style.color</p:attrName>
                                        </p:attrNameLst>
                                      </p:cBhvr>
                                      <p:by>
                                        <p:hsl h="10842353" s="0" l="0"/>
                                      </p:by>
                                    </p:animClr>
                                    <p:animClr clrSpc="hsl" dir="cw">
                                      <p:cBhvr>
                                        <p:cTn id="14" dur="500" fill="hold"/>
                                        <p:tgtEl>
                                          <p:spTgt spid="102402"/>
                                        </p:tgtEl>
                                        <p:attrNameLst>
                                          <p:attrName>fillcolor</p:attrName>
                                        </p:attrNameLst>
                                      </p:cBhvr>
                                      <p:by>
                                        <p:hsl h="10842353" s="0" l="0"/>
                                      </p:by>
                                    </p:animClr>
                                    <p:animClr clrSpc="hsl" dir="cw">
                                      <p:cBhvr>
                                        <p:cTn id="15" dur="500" fill="hold"/>
                                        <p:tgtEl>
                                          <p:spTgt spid="102402"/>
                                        </p:tgtEl>
                                        <p:attrNameLst>
                                          <p:attrName>stroke.color</p:attrName>
                                        </p:attrNameLst>
                                      </p:cBhvr>
                                      <p:by>
                                        <p:hsl h="10842353" s="0" l="0"/>
                                      </p:by>
                                    </p:animClr>
                                    <p:set>
                                      <p:cBhvr>
                                        <p:cTn id="16" dur="500" fill="hold"/>
                                        <p:tgtEl>
                                          <p:spTgt spid="102402"/>
                                        </p:tgtEl>
                                        <p:attrNameLst>
                                          <p:attrName>fill.type</p:attrName>
                                        </p:attrNameLst>
                                      </p:cBhvr>
                                      <p:to>
                                        <p:strVal val="solid"/>
                                      </p:to>
                                    </p:set>
                                  </p:childTnLst>
                                </p:cTn>
                              </p:par>
                            </p:childTnLst>
                          </p:cTn>
                        </p:par>
                        <p:par>
                          <p:cTn id="17" fill="hold" nodeType="afterGroup">
                            <p:stCondLst>
                              <p:cond delay="1500"/>
                            </p:stCondLst>
                            <p:childTnLst>
                              <p:par>
                                <p:cTn id="18" presetID="30" presetClass="emph" presetSubtype="0" fill="hold" nodeType="afterEffect">
                                  <p:stCondLst>
                                    <p:cond delay="0"/>
                                  </p:stCondLst>
                                  <p:childTnLst>
                                    <p:animClr clrSpc="hsl" dir="cw">
                                      <p:cBhvr override="childStyle">
                                        <p:cTn id="19" dur="500" fill="hold"/>
                                        <p:tgtEl>
                                          <p:spTgt spid="102402"/>
                                        </p:tgtEl>
                                        <p:attrNameLst>
                                          <p:attrName>style.color</p:attrName>
                                        </p:attrNameLst>
                                      </p:cBhvr>
                                      <p:by>
                                        <p:hsl h="0" s="12549" l="25098"/>
                                      </p:by>
                                    </p:animClr>
                                    <p:animClr clrSpc="hsl" dir="cw">
                                      <p:cBhvr>
                                        <p:cTn id="20" dur="500" fill="hold"/>
                                        <p:tgtEl>
                                          <p:spTgt spid="102402"/>
                                        </p:tgtEl>
                                        <p:attrNameLst>
                                          <p:attrName>fillcolor</p:attrName>
                                        </p:attrNameLst>
                                      </p:cBhvr>
                                      <p:by>
                                        <p:hsl h="0" s="12549" l="25098"/>
                                      </p:by>
                                    </p:animClr>
                                    <p:animClr clrSpc="hsl" dir="cw">
                                      <p:cBhvr>
                                        <p:cTn id="21" dur="500" fill="hold"/>
                                        <p:tgtEl>
                                          <p:spTgt spid="102402"/>
                                        </p:tgtEl>
                                        <p:attrNameLst>
                                          <p:attrName>stroke.color</p:attrName>
                                        </p:attrNameLst>
                                      </p:cBhvr>
                                      <p:by>
                                        <p:hsl h="0" s="12549" l="25098"/>
                                      </p:by>
                                    </p:animClr>
                                    <p:set>
                                      <p:cBhvr>
                                        <p:cTn id="22" dur="500" fill="hold"/>
                                        <p:tgtEl>
                                          <p:spTgt spid="1024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eparation 3">
            <a:extLst>
              <a:ext uri="{FF2B5EF4-FFF2-40B4-BE49-F238E27FC236}">
                <a16:creationId xmlns:a16="http://schemas.microsoft.com/office/drawing/2014/main" id="{16C3DA0B-CD5F-48DC-A281-9C523D91971E}"/>
              </a:ext>
            </a:extLst>
          </p:cNvPr>
          <p:cNvSpPr/>
          <p:nvPr/>
        </p:nvSpPr>
        <p:spPr>
          <a:xfrm>
            <a:off x="173038" y="1143000"/>
            <a:ext cx="11969750" cy="5181600"/>
          </a:xfrm>
          <a:prstGeom prst="flowChartPreparati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a:extLst>
              <a:ext uri="{FF2B5EF4-FFF2-40B4-BE49-F238E27FC236}">
                <a16:creationId xmlns:a16="http://schemas.microsoft.com/office/drawing/2014/main" id="{6E9CBFE9-5B57-47FF-8E13-C63E98E90380}"/>
              </a:ext>
            </a:extLst>
          </p:cNvPr>
          <p:cNvSpPr/>
          <p:nvPr/>
        </p:nvSpPr>
        <p:spPr>
          <a:xfrm>
            <a:off x="2032000" y="2286000"/>
            <a:ext cx="8147050" cy="267811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2400" dirty="0">
                <a:latin typeface="Times New Roman" pitchFamily="18" charset="0"/>
                <a:cs typeface="Times New Roman" pitchFamily="18" charset="0"/>
              </a:rPr>
              <a:t>              </a:t>
            </a:r>
          </a:p>
          <a:p>
            <a:pPr>
              <a:defRPr/>
            </a:pP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Tìm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hiểu</a:t>
            </a:r>
            <a:r>
              <a:rPr lang="en-US" sz="2400" dirty="0">
                <a:latin typeface="Times New Roman" pitchFamily="18" charset="0"/>
                <a:cs typeface="Times New Roman" pitchFamily="18" charset="0"/>
              </a:rPr>
              <a:t> tri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r>
              <a:rPr lang="en-US" sz="2400" dirty="0">
                <a:latin typeface="Times New Roman" pitchFamily="18" charset="0"/>
                <a:cs typeface="Times New Roman" pitchFamily="18" charset="0"/>
              </a:rPr>
              <a:t>      2.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r>
              <a:rPr lang="en-US" sz="2400" dirty="0">
                <a:latin typeface="Times New Roman" pitchFamily="18" charset="0"/>
                <a:cs typeface="Times New Roman" pitchFamily="18" charset="0"/>
              </a:rPr>
              <a:t>      3.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p:txBody>
      </p:sp>
      <p:sp>
        <p:nvSpPr>
          <p:cNvPr id="9" name="Flowchart: Alternate Process 8">
            <a:extLst>
              <a:ext uri="{FF2B5EF4-FFF2-40B4-BE49-F238E27FC236}">
                <a16:creationId xmlns:a16="http://schemas.microsoft.com/office/drawing/2014/main" id="{786568CE-7A00-4ED5-AFAB-8A3AB9F3A424}"/>
              </a:ext>
            </a:extLst>
          </p:cNvPr>
          <p:cNvSpPr/>
          <p:nvPr/>
        </p:nvSpPr>
        <p:spPr>
          <a:xfrm>
            <a:off x="38458" y="45378"/>
            <a:ext cx="11969750" cy="992312"/>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circle(in)">
                                      <p:cBhvr>
                                        <p:cTn id="12" dur="2000"/>
                                        <p:tgtEl>
                                          <p:spTgt spid="6">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wheel(1)">
                                      <p:cBhvr>
                                        <p:cTn id="17"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9227A904-A879-4A3F-A494-482355A5164D}"/>
              </a:ext>
            </a:extLst>
          </p:cNvPr>
          <p:cNvSpPr>
            <a:spLocks noGrp="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8195" name="Content Placeholder 2">
            <a:extLst>
              <a:ext uri="{FF2B5EF4-FFF2-40B4-BE49-F238E27FC236}">
                <a16:creationId xmlns:a16="http://schemas.microsoft.com/office/drawing/2014/main" id="{1FB5C4F7-8AB2-4ADB-921D-AE802F7480F1}"/>
              </a:ext>
            </a:extLst>
          </p:cNvPr>
          <p:cNvSpPr>
            <a:spLocks noGrp="1"/>
          </p:cNvSpPr>
          <p:nvPr>
            <p:ph idx="1"/>
          </p:nvPr>
        </p:nvSpPr>
        <p:spPr bwMode="auto">
          <a:xfrm>
            <a:off x="677863" y="2160588"/>
            <a:ext cx="8594725" cy="3881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pic>
        <p:nvPicPr>
          <p:cNvPr id="8196" name="Picture 8">
            <a:extLst>
              <a:ext uri="{FF2B5EF4-FFF2-40B4-BE49-F238E27FC236}">
                <a16:creationId xmlns:a16="http://schemas.microsoft.com/office/drawing/2014/main" id="{EDA2D3E8-9F70-46AE-A890-5EFACBA4E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59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590F38B-F74A-45C2-82C1-76D8A4E4FF21}"/>
              </a:ext>
            </a:extLst>
          </p:cNvPr>
          <p:cNvSpPr/>
          <p:nvPr/>
        </p:nvSpPr>
        <p:spPr>
          <a:xfrm>
            <a:off x="4779963" y="469900"/>
            <a:ext cx="3001962" cy="9398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en-US" sz="2400" b="1">
                <a:solidFill>
                  <a:srgbClr val="0000FF"/>
                </a:solidFill>
              </a:rPr>
              <a:t>PHIẾU HỌC TẬP SỐ 1</a:t>
            </a:r>
          </a:p>
        </p:txBody>
      </p:sp>
      <p:graphicFrame>
        <p:nvGraphicFramePr>
          <p:cNvPr id="6" name="Table 5">
            <a:extLst>
              <a:ext uri="{FF2B5EF4-FFF2-40B4-BE49-F238E27FC236}">
                <a16:creationId xmlns:a16="http://schemas.microsoft.com/office/drawing/2014/main" id="{2318AB71-EEE8-491E-841A-8DB6C9E1B569}"/>
              </a:ext>
            </a:extLst>
          </p:cNvPr>
          <p:cNvGraphicFramePr>
            <a:graphicFrameLocks noGrp="1"/>
          </p:cNvGraphicFramePr>
          <p:nvPr/>
        </p:nvGraphicFramePr>
        <p:xfrm>
          <a:off x="2584450" y="1722438"/>
          <a:ext cx="7342187" cy="3776661"/>
        </p:xfrm>
        <a:graphic>
          <a:graphicData uri="http://schemas.openxmlformats.org/drawingml/2006/table">
            <a:tbl>
              <a:tblPr firstRow="1" firstCol="1" bandRow="1">
                <a:tableStyleId>{5940675A-B579-460E-94D1-54222C63F5DA}</a:tableStyleId>
              </a:tblPr>
              <a:tblGrid>
                <a:gridCol w="1020361">
                  <a:extLst>
                    <a:ext uri="{9D8B030D-6E8A-4147-A177-3AD203B41FA5}">
                      <a16:colId xmlns:a16="http://schemas.microsoft.com/office/drawing/2014/main" val="20000"/>
                    </a:ext>
                  </a:extLst>
                </a:gridCol>
                <a:gridCol w="3267340">
                  <a:extLst>
                    <a:ext uri="{9D8B030D-6E8A-4147-A177-3AD203B41FA5}">
                      <a16:colId xmlns:a16="http://schemas.microsoft.com/office/drawing/2014/main" val="20001"/>
                    </a:ext>
                  </a:extLst>
                </a:gridCol>
                <a:gridCol w="3054486">
                  <a:extLst>
                    <a:ext uri="{9D8B030D-6E8A-4147-A177-3AD203B41FA5}">
                      <a16:colId xmlns:a16="http://schemas.microsoft.com/office/drawing/2014/main" val="20002"/>
                    </a:ext>
                  </a:extLst>
                </a:gridCol>
              </a:tblGrid>
              <a:tr h="707099">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a:solidFill>
                            <a:srgbClr val="FF0000"/>
                          </a:solidFill>
                          <a:effectLst/>
                          <a:latin typeface="Times New Roman" pitchFamily="18" charset="0"/>
                          <a:cs typeface="Times New Roman" pitchFamily="18" charset="0"/>
                        </a:rPr>
                        <a:t>Bài văn</a:t>
                      </a:r>
                      <a:endParaRPr lang="en-US" sz="2400" b="1">
                        <a:solidFill>
                          <a:srgbClr val="FF0000"/>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a:solidFill>
                            <a:srgbClr val="FF0000"/>
                          </a:solidFill>
                          <a:effectLst/>
                          <a:latin typeface="Times New Roman" pitchFamily="18" charset="0"/>
                          <a:cs typeface="Times New Roman" pitchFamily="18" charset="0"/>
                        </a:rPr>
                        <a:t>Đoạn văn</a:t>
                      </a:r>
                      <a:endParaRPr lang="en-US" sz="2400" b="1">
                        <a:solidFill>
                          <a:srgbClr val="FF0000"/>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extLst>
                  <a:ext uri="{0D108BD9-81ED-4DB2-BD59-A6C34878D82A}">
                    <a16:rowId xmlns:a16="http://schemas.microsoft.com/office/drawing/2014/main" val="10000"/>
                  </a:ext>
                </a:extLst>
              </a:tr>
              <a:tr h="1479829">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Giống nhau</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gridSpan="2">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hMerge="1">
                  <a:txBody>
                    <a:bodyPr/>
                    <a:lstStyle/>
                    <a:p>
                      <a:endParaRPr lang="en-US"/>
                    </a:p>
                  </a:txBody>
                  <a:tcPr/>
                </a:tc>
                <a:extLst>
                  <a:ext uri="{0D108BD9-81ED-4DB2-BD59-A6C34878D82A}">
                    <a16:rowId xmlns:a16="http://schemas.microsoft.com/office/drawing/2014/main" val="10001"/>
                  </a:ext>
                </a:extLst>
              </a:tr>
              <a:tr h="1589733">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Khác nhau</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transition spd="slow"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a:extLst>
              <a:ext uri="{FF2B5EF4-FFF2-40B4-BE49-F238E27FC236}">
                <a16:creationId xmlns:a16="http://schemas.microsoft.com/office/drawing/2014/main" id="{25692D24-63D4-442C-9DE6-32FDF9C8B13D}"/>
              </a:ext>
            </a:extLst>
          </p:cNvPr>
          <p:cNvSpPr>
            <a:spLocks noChangeArrowheads="1"/>
          </p:cNvSpPr>
          <p:nvPr/>
        </p:nvSpPr>
        <p:spPr bwMode="auto">
          <a:xfrm>
            <a:off x="388434" y="1182005"/>
            <a:ext cx="48148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dirty="0">
                <a:solidFill>
                  <a:srgbClr val="C00000"/>
                </a:solidFill>
                <a:latin typeface="Times New Roman" panose="02020603050405020304" pitchFamily="18" charset="0"/>
                <a:cs typeface="Times New Roman" panose="02020603050405020304" pitchFamily="18" charset="0"/>
              </a:rPr>
              <a:t>1.Tìm </a:t>
            </a:r>
            <a:r>
              <a:rPr lang="en-US" altLang="en-US" sz="2400" b="1" dirty="0" err="1">
                <a:solidFill>
                  <a:srgbClr val="C00000"/>
                </a:solidFill>
                <a:latin typeface="Times New Roman" panose="02020603050405020304" pitchFamily="18" charset="0"/>
                <a:cs typeface="Times New Roman" panose="02020603050405020304" pitchFamily="18" charset="0"/>
              </a:rPr>
              <a:t>hiểu</a:t>
            </a:r>
            <a:r>
              <a:rPr lang="en-US" altLang="en-US" sz="2400" b="1" dirty="0">
                <a:solidFill>
                  <a:srgbClr val="C00000"/>
                </a:solidFill>
                <a:latin typeface="Times New Roman" panose="02020603050405020304" pitchFamily="18" charset="0"/>
                <a:cs typeface="Times New Roman" panose="02020603050405020304" pitchFamily="18" charset="0"/>
              </a:rPr>
              <a:t> tri </a:t>
            </a:r>
            <a:r>
              <a:rPr lang="en-US" altLang="en-US" sz="2400" b="1" dirty="0" err="1">
                <a:solidFill>
                  <a:srgbClr val="C00000"/>
                </a:solidFill>
                <a:latin typeface="Times New Roman" panose="02020603050405020304" pitchFamily="18" charset="0"/>
                <a:cs typeface="Times New Roman" panose="02020603050405020304" pitchFamily="18" charset="0"/>
              </a:rPr>
              <a:t>thức</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về</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kiểu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văn</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bản</a:t>
            </a:r>
            <a:endParaRPr lang="en-US" altLang="en-US" sz="24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F8B3FB7C-E256-4CBB-AC4B-7CFABF853802}"/>
              </a:ext>
            </a:extLst>
          </p:cNvPr>
          <p:cNvGraphicFramePr>
            <a:graphicFrameLocks noGrp="1"/>
          </p:cNvGraphicFramePr>
          <p:nvPr>
            <p:extLst>
              <p:ext uri="{D42A27DB-BD31-4B8C-83A1-F6EECF244321}">
                <p14:modId xmlns:p14="http://schemas.microsoft.com/office/powerpoint/2010/main" val="883903807"/>
              </p:ext>
            </p:extLst>
          </p:nvPr>
        </p:nvGraphicFramePr>
        <p:xfrm>
          <a:off x="643347" y="1668246"/>
          <a:ext cx="10960100" cy="4281944"/>
        </p:xfrm>
        <a:graphic>
          <a:graphicData uri="http://schemas.openxmlformats.org/drawingml/2006/table">
            <a:tbl>
              <a:tblPr firstRow="1" firstCol="1" bandRow="1">
                <a:tableStyleId>{5940675A-B579-460E-94D1-54222C63F5DA}</a:tableStyleId>
              </a:tblPr>
              <a:tblGrid>
                <a:gridCol w="1523151">
                  <a:extLst>
                    <a:ext uri="{9D8B030D-6E8A-4147-A177-3AD203B41FA5}">
                      <a16:colId xmlns:a16="http://schemas.microsoft.com/office/drawing/2014/main" val="20000"/>
                    </a:ext>
                  </a:extLst>
                </a:gridCol>
                <a:gridCol w="4877344">
                  <a:extLst>
                    <a:ext uri="{9D8B030D-6E8A-4147-A177-3AD203B41FA5}">
                      <a16:colId xmlns:a16="http://schemas.microsoft.com/office/drawing/2014/main" val="20001"/>
                    </a:ext>
                  </a:extLst>
                </a:gridCol>
                <a:gridCol w="4559605">
                  <a:extLst>
                    <a:ext uri="{9D8B030D-6E8A-4147-A177-3AD203B41FA5}">
                      <a16:colId xmlns:a16="http://schemas.microsoft.com/office/drawing/2014/main" val="20002"/>
                    </a:ext>
                  </a:extLst>
                </a:gridCol>
              </a:tblGrid>
              <a:tr h="804105">
                <a:tc>
                  <a:txBody>
                    <a:bodyPr/>
                    <a:lstStyle/>
                    <a:p>
                      <a:pPr>
                        <a:lnSpc>
                          <a:spcPct val="130000"/>
                        </a:lnSpc>
                        <a:spcBef>
                          <a:spcPts val="300"/>
                        </a:spcBef>
                        <a:spcAft>
                          <a:spcPts val="300"/>
                        </a:spcAft>
                      </a:pPr>
                      <a:r>
                        <a:rPr lang="en-US" sz="2400">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dirty="0" err="1">
                          <a:solidFill>
                            <a:srgbClr val="FF0000"/>
                          </a:solidFill>
                          <a:effectLst/>
                          <a:latin typeface="Times New Roman" pitchFamily="18" charset="0"/>
                          <a:cs typeface="Times New Roman" pitchFamily="18" charset="0"/>
                        </a:rPr>
                        <a:t>Bài</a:t>
                      </a:r>
                      <a:r>
                        <a:rPr lang="en-US" sz="2400" b="1" dirty="0">
                          <a:solidFill>
                            <a:srgbClr val="FF0000"/>
                          </a:solidFill>
                          <a:effectLst/>
                          <a:latin typeface="Times New Roman" pitchFamily="18" charset="0"/>
                          <a:cs typeface="Times New Roman" pitchFamily="18" charset="0"/>
                        </a:rPr>
                        <a:t> </a:t>
                      </a:r>
                      <a:r>
                        <a:rPr lang="en-US" sz="2400" b="1" dirty="0" err="1">
                          <a:solidFill>
                            <a:srgbClr val="FF0000"/>
                          </a:solidFill>
                          <a:effectLst/>
                          <a:latin typeface="Times New Roman" pitchFamily="18" charset="0"/>
                          <a:cs typeface="Times New Roman" pitchFamily="18" charset="0"/>
                        </a:rPr>
                        <a:t>văn</a:t>
                      </a:r>
                      <a:endParaRPr lang="en-US" sz="2400" b="1" dirty="0">
                        <a:solidFill>
                          <a:srgbClr val="FF0000"/>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dirty="0" err="1">
                          <a:solidFill>
                            <a:srgbClr val="FF0000"/>
                          </a:solidFill>
                          <a:effectLst/>
                          <a:latin typeface="Times New Roman" pitchFamily="18" charset="0"/>
                          <a:cs typeface="Times New Roman" pitchFamily="18" charset="0"/>
                        </a:rPr>
                        <a:t>Đoạn</a:t>
                      </a:r>
                      <a:r>
                        <a:rPr lang="en-US" sz="2400" b="1" dirty="0">
                          <a:solidFill>
                            <a:srgbClr val="FF0000"/>
                          </a:solidFill>
                          <a:effectLst/>
                          <a:latin typeface="Times New Roman" pitchFamily="18" charset="0"/>
                          <a:cs typeface="Times New Roman" pitchFamily="18" charset="0"/>
                        </a:rPr>
                        <a:t> </a:t>
                      </a:r>
                      <a:r>
                        <a:rPr lang="en-US" sz="2400" b="1" dirty="0" err="1">
                          <a:solidFill>
                            <a:srgbClr val="FF0000"/>
                          </a:solidFill>
                          <a:effectLst/>
                          <a:latin typeface="Times New Roman" pitchFamily="18" charset="0"/>
                          <a:cs typeface="Times New Roman" pitchFamily="18" charset="0"/>
                        </a:rPr>
                        <a:t>văn</a:t>
                      </a:r>
                      <a:endParaRPr lang="en-US" sz="2400" b="1" dirty="0">
                        <a:solidFill>
                          <a:srgbClr val="FF0000"/>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extLst>
                  <a:ext uri="{0D108BD9-81ED-4DB2-BD59-A6C34878D82A}">
                    <a16:rowId xmlns:a16="http://schemas.microsoft.com/office/drawing/2014/main" val="10000"/>
                  </a:ext>
                </a:extLst>
              </a:tr>
              <a:tr h="1092780">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Giống nhau</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gridSpan="2">
                  <a:txBody>
                    <a:bodyPr/>
                    <a:lstStyle/>
                    <a:p>
                      <a:pPr>
                        <a:lnSpc>
                          <a:spcPct val="130000"/>
                        </a:lnSpc>
                        <a:spcBef>
                          <a:spcPts val="300"/>
                        </a:spcBef>
                        <a:spcAft>
                          <a:spcPts val="300"/>
                        </a:spcAft>
                      </a:pPr>
                      <a:r>
                        <a:rPr lang="en-US" sz="2400">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hMerge="1">
                  <a:txBody>
                    <a:bodyPr/>
                    <a:lstStyle/>
                    <a:p>
                      <a:endParaRPr lang="en-US"/>
                    </a:p>
                  </a:txBody>
                  <a:tcPr/>
                </a:tc>
                <a:extLst>
                  <a:ext uri="{0D108BD9-81ED-4DB2-BD59-A6C34878D82A}">
                    <a16:rowId xmlns:a16="http://schemas.microsoft.com/office/drawing/2014/main" val="10001"/>
                  </a:ext>
                </a:extLst>
              </a:tr>
              <a:tr h="2385059">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Khác nhau</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nSpc>
                          <a:spcPct val="130000"/>
                        </a:lnSpc>
                        <a:spcBef>
                          <a:spcPts val="300"/>
                        </a:spcBef>
                        <a:spcAft>
                          <a:spcPts val="300"/>
                        </a:spcAft>
                      </a:pP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nSpc>
                          <a:spcPct val="130000"/>
                        </a:lnSpc>
                        <a:spcBef>
                          <a:spcPts val="300"/>
                        </a:spcBef>
                        <a:spcAft>
                          <a:spcPts val="300"/>
                        </a:spcAft>
                      </a:pPr>
                      <a:r>
                        <a:rPr lang="en-US" sz="2400" dirty="0">
                          <a:effectLst/>
                          <a:latin typeface="Times New Roman" pitchFamily="18" charset="0"/>
                          <a:cs typeface="Times New Roman" pitchFamily="18" charset="0"/>
                        </a:rPr>
                        <a:t> </a:t>
                      </a:r>
                      <a:endParaRPr lang="en-US" sz="2400" b="1" dirty="0">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11" name="TextBox 10">
            <a:extLst>
              <a:ext uri="{FF2B5EF4-FFF2-40B4-BE49-F238E27FC236}">
                <a16:creationId xmlns:a16="http://schemas.microsoft.com/office/drawing/2014/main" id="{B25473A1-56B5-4321-BBD9-C2ADA3C5BE07}"/>
              </a:ext>
            </a:extLst>
          </p:cNvPr>
          <p:cNvSpPr txBox="1"/>
          <p:nvPr/>
        </p:nvSpPr>
        <p:spPr>
          <a:xfrm>
            <a:off x="7150882" y="3638662"/>
            <a:ext cx="4397268" cy="2123658"/>
          </a:xfrm>
          <a:prstGeom prst="rect">
            <a:avLst/>
          </a:prstGeom>
          <a:noFill/>
        </p:spPr>
        <p:txBody>
          <a:bodyPr wrap="square">
            <a:spAutoFit/>
          </a:bodyPr>
          <a:lstStyle/>
          <a:p>
            <a:pPr algn="just">
              <a:defRPr/>
            </a:pPr>
            <a:r>
              <a:rPr lang="en-US" sz="2200" dirty="0">
                <a:latin typeface="Times New Roman" pitchFamily="18" charset="0"/>
                <a:cs typeface="Times New Roman" pitchFamily="18" charset="0"/>
              </a:rPr>
              <a:t>-  Dung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ngắn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hơn</a:t>
            </a:r>
            <a:r>
              <a:rPr lang="en-US" sz="2200" dirty="0">
                <a:latin typeface="Times New Roman" pitchFamily="18" charset="0"/>
                <a:cs typeface="Times New Roman" pitchFamily="18" charset="0"/>
              </a:rPr>
              <a:t> </a:t>
            </a:r>
          </a:p>
          <a:p>
            <a:pPr algn="just">
              <a:defRPr/>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Một đoạn</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nhiều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bắt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chữ</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lùi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a:t>
            </a:r>
          </a:p>
          <a:p>
            <a:pPr algn="just">
              <a:defRPr/>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Các ý triển khai một cách khái quát.</a:t>
            </a:r>
            <a:endParaRPr lang="en-US" sz="2200" dirty="0">
              <a:latin typeface="Times New Roman" pitchFamily="18" charset="0"/>
              <a:cs typeface="Times New Roman" pitchFamily="18" charset="0"/>
            </a:endParaRPr>
          </a:p>
        </p:txBody>
      </p:sp>
      <p:sp>
        <p:nvSpPr>
          <p:cNvPr id="9238" name="TextBox 11">
            <a:extLst>
              <a:ext uri="{FF2B5EF4-FFF2-40B4-BE49-F238E27FC236}">
                <a16:creationId xmlns:a16="http://schemas.microsoft.com/office/drawing/2014/main" id="{257D3611-EEBC-49FA-94FA-62A77535ADAB}"/>
              </a:ext>
            </a:extLst>
          </p:cNvPr>
          <p:cNvSpPr txBox="1">
            <a:spLocks noChangeArrowheads="1"/>
          </p:cNvSpPr>
          <p:nvPr/>
        </p:nvSpPr>
        <p:spPr bwMode="auto">
          <a:xfrm>
            <a:off x="2311685" y="3669753"/>
            <a:ext cx="44803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indent="0" algn="just"/>
            <a:r>
              <a:rPr lang="en-US" altLang="en-US" sz="2200" dirty="0">
                <a:latin typeface="Times New Roman" panose="02020603050405020304" pitchFamily="18" charset="0"/>
                <a:cs typeface="Times New Roman" panose="02020603050405020304" pitchFamily="18" charset="0"/>
              </a:rPr>
              <a:t>- Dung </a:t>
            </a:r>
            <a:r>
              <a:rPr lang="en-US" altLang="en-US" sz="2200" dirty="0" err="1">
                <a:latin typeface="Times New Roman" panose="02020603050405020304" pitchFamily="18" charset="0"/>
                <a:cs typeface="Times New Roman" panose="02020603050405020304" pitchFamily="18" charset="0"/>
              </a:rPr>
              <a:t>lượng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lớn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hơn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gồm</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nhiều</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đoạn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văn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tạo</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thành</a:t>
            </a:r>
            <a:r>
              <a:rPr lang="vi-VN" altLang="en-US" sz="2200" dirty="0">
                <a:latin typeface="Times New Roman" panose="02020603050405020304" pitchFamily="18" charset="0"/>
                <a:cs typeface="Times New Roman" panose="02020603050405020304" pitchFamily="18" charset="0"/>
              </a:rPr>
              <a:t>.</a:t>
            </a:r>
          </a:p>
          <a:p>
            <a:pPr marL="0" indent="0" algn="just"/>
            <a:r>
              <a:rPr lang="en-US" altLang="en-US" sz="2200"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C</a:t>
            </a:r>
            <a:r>
              <a:rPr lang="en-US" altLang="en-US" sz="2200" dirty="0">
                <a:latin typeface="Times New Roman" panose="02020603050405020304" pitchFamily="18" charset="0"/>
                <a:cs typeface="Times New Roman" panose="02020603050405020304" pitchFamily="18" charset="0"/>
              </a:rPr>
              <a:t>ó </a:t>
            </a:r>
            <a:r>
              <a:rPr lang="en-US" altLang="en-US" sz="2200" dirty="0" err="1">
                <a:latin typeface="Times New Roman" panose="02020603050405020304" pitchFamily="18" charset="0"/>
                <a:cs typeface="Times New Roman" panose="02020603050405020304" pitchFamily="18" charset="0"/>
              </a:rPr>
              <a:t>phần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tách</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đoạn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phân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tách</a:t>
            </a:r>
            <a:r>
              <a:rPr lang="en-US" altLang="en-US" sz="2200" dirty="0">
                <a:latin typeface="Times New Roman" panose="02020603050405020304" pitchFamily="18" charset="0"/>
                <a:cs typeface="Times New Roman" panose="02020603050405020304" pitchFamily="18" charset="0"/>
              </a:rPr>
              <a:t> ý </a:t>
            </a:r>
            <a:r>
              <a:rPr lang="en-US" altLang="en-US" sz="2200" dirty="0" err="1">
                <a:latin typeface="Times New Roman" panose="02020603050405020304" pitchFamily="18" charset="0"/>
                <a:cs typeface="Times New Roman" panose="02020603050405020304" pitchFamily="18" charset="0"/>
              </a:rPr>
              <a:t>bằng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cách</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xuống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dòng</a:t>
            </a:r>
            <a:r>
              <a:rPr lang="vi-VN" altLang="en-US" sz="2200" dirty="0">
                <a:latin typeface="Times New Roman" panose="02020603050405020304" pitchFamily="18" charset="0"/>
                <a:cs typeface="Times New Roman" panose="02020603050405020304" pitchFamily="18" charset="0"/>
              </a:rPr>
              <a:t>.</a:t>
            </a:r>
          </a:p>
          <a:p>
            <a:pPr marL="0" indent="0" algn="just"/>
            <a:r>
              <a:rPr lang="en-US" altLang="en-US" sz="2200"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C</a:t>
            </a:r>
            <a:r>
              <a:rPr lang="en-US" altLang="en-US" sz="2200" dirty="0" err="1">
                <a:latin typeface="Times New Roman" panose="02020603050405020304" pitchFamily="18" charset="0"/>
                <a:cs typeface="Times New Roman" panose="02020603050405020304" pitchFamily="18" charset="0"/>
              </a:rPr>
              <a:t>ác</a:t>
            </a:r>
            <a:r>
              <a:rPr lang="en-US" altLang="en-US" sz="2200" dirty="0">
                <a:latin typeface="Times New Roman" panose="02020603050405020304" pitchFamily="18" charset="0"/>
                <a:cs typeface="Times New Roman" panose="02020603050405020304" pitchFamily="18" charset="0"/>
              </a:rPr>
              <a:t> ý </a:t>
            </a:r>
            <a:r>
              <a:rPr lang="en-US" altLang="en-US" sz="2200" dirty="0" err="1">
                <a:latin typeface="Times New Roman" panose="02020603050405020304" pitchFamily="18" charset="0"/>
                <a:cs typeface="Times New Roman" panose="02020603050405020304" pitchFamily="18" charset="0"/>
              </a:rPr>
              <a:t>được</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triển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khai</a:t>
            </a:r>
            <a:r>
              <a:rPr lang="en-US" altLang="en-US" sz="2200" dirty="0">
                <a:latin typeface="Times New Roman" panose="02020603050405020304" pitchFamily="18" charset="0"/>
                <a:cs typeface="Times New Roman" panose="02020603050405020304" pitchFamily="18" charset="0"/>
              </a:rPr>
              <a:t> chi </a:t>
            </a:r>
            <a:r>
              <a:rPr lang="en-US" altLang="en-US" sz="2200" dirty="0" err="1">
                <a:latin typeface="Times New Roman" panose="02020603050405020304" pitchFamily="18" charset="0"/>
                <a:cs typeface="Times New Roman" panose="02020603050405020304" pitchFamily="18" charset="0"/>
              </a:rPr>
              <a:t>tiết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hơn</a:t>
            </a:r>
            <a:r>
              <a:rPr lang="vi-VN" altLang="en-US" sz="2200" dirty="0">
                <a:latin typeface="Times New Roman" panose="02020603050405020304" pitchFamily="18" charset="0"/>
                <a:cs typeface="Times New Roman" panose="02020603050405020304" pitchFamily="18" charset="0"/>
              </a:rPr>
              <a:t>, cụ thể hơn</a:t>
            </a:r>
            <a:r>
              <a:rPr lang="en-US" altLang="en-US" sz="2200" dirty="0">
                <a:latin typeface="Times New Roman" panose="02020603050405020304" pitchFamily="18" charset="0"/>
                <a:cs typeface="Times New Roman" panose="02020603050405020304" pitchFamily="18" charset="0"/>
              </a:rPr>
              <a:t>.</a:t>
            </a:r>
          </a:p>
        </p:txBody>
      </p:sp>
      <p:sp>
        <p:nvSpPr>
          <p:cNvPr id="9239" name="TextBox 12">
            <a:extLst>
              <a:ext uri="{FF2B5EF4-FFF2-40B4-BE49-F238E27FC236}">
                <a16:creationId xmlns:a16="http://schemas.microsoft.com/office/drawing/2014/main" id="{260A0DD1-3784-4D1C-B21A-BA048A53DB8F}"/>
              </a:ext>
            </a:extLst>
          </p:cNvPr>
          <p:cNvSpPr txBox="1">
            <a:spLocks noChangeArrowheads="1"/>
          </p:cNvSpPr>
          <p:nvPr/>
        </p:nvSpPr>
        <p:spPr bwMode="auto">
          <a:xfrm>
            <a:off x="2311681" y="2573550"/>
            <a:ext cx="95994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indent="0"/>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Đều</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có</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bố</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cục</a:t>
            </a:r>
            <a:r>
              <a:rPr lang="en-US" altLang="en-US" sz="2200" dirty="0">
                <a:latin typeface="Times New Roman" panose="02020603050405020304" pitchFamily="18" charset="0"/>
                <a:cs typeface="Times New Roman" panose="02020603050405020304" pitchFamily="18" charset="0"/>
              </a:rPr>
              <a:t> 3 </a:t>
            </a:r>
            <a:r>
              <a:rPr lang="en-US" altLang="en-US" sz="2200" dirty="0" err="1">
                <a:latin typeface="Times New Roman" panose="02020603050405020304" pitchFamily="18" charset="0"/>
                <a:cs typeface="Times New Roman" panose="02020603050405020304" pitchFamily="18" charset="0"/>
              </a:rPr>
              <a:t>phẩn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Mở</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thân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kết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và</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có</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chức</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năng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giống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nhau</a:t>
            </a:r>
            <a:r>
              <a:rPr lang="en-US" altLang="en-US" sz="2200" dirty="0">
                <a:latin typeface="Times New Roman" panose="02020603050405020304" pitchFamily="18" charset="0"/>
                <a:cs typeface="Times New Roman" panose="02020603050405020304" pitchFamily="18" charset="0"/>
              </a:rPr>
              <a:t>.</a:t>
            </a:r>
          </a:p>
          <a:p>
            <a:pPr marL="0" indent="0"/>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Trình</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bày</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một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nội</a:t>
            </a:r>
            <a:r>
              <a:rPr lang="en-US" altLang="en-US" sz="2200" dirty="0">
                <a:latin typeface="Times New Roman" panose="02020603050405020304" pitchFamily="18" charset="0"/>
                <a:cs typeface="Times New Roman" panose="02020603050405020304" pitchFamily="18" charset="0"/>
              </a:rPr>
              <a:t> dung </a:t>
            </a:r>
            <a:r>
              <a:rPr lang="en-US" altLang="en-US" sz="2200" dirty="0" err="1">
                <a:latin typeface="Times New Roman" panose="02020603050405020304" pitchFamily="18" charset="0"/>
                <a:cs typeface="Times New Roman" panose="02020603050405020304" pitchFamily="18" charset="0"/>
              </a:rPr>
              <a:t>trọn</a:t>
            </a:r>
            <a:r>
              <a:rPr lang="en-US" altLang="en-US" sz="2200" dirty="0">
                <a:latin typeface="Times New Roman" panose="02020603050405020304" pitchFamily="18" charset="0"/>
                <a:cs typeface="Times New Roman" panose="02020603050405020304" pitchFamily="18" charset="0"/>
              </a:rPr>
              <a:t> </a:t>
            </a:r>
            <a:r>
              <a:rPr lang="en-US" altLang="en-US" sz="2200" err="1">
                <a:latin typeface="Times New Roman" panose="02020603050405020304" pitchFamily="18" charset="0"/>
                <a:cs typeface="Times New Roman" panose="02020603050405020304" pitchFamily="18" charset="0"/>
              </a:rPr>
              <a:t>vẹn</a:t>
            </a:r>
            <a:r>
              <a:rPr lang="en-US" altLang="en-US" sz="2200">
                <a:latin typeface="Times New Roman" panose="02020603050405020304" pitchFamily="18" charset="0"/>
                <a:cs typeface="Times New Roman" panose="02020603050405020304" pitchFamily="18" charset="0"/>
              </a:rPr>
              <a:t> (cảm </a:t>
            </a:r>
            <a:r>
              <a:rPr lang="en-US" altLang="en-US" sz="2200" dirty="0" err="1">
                <a:latin typeface="Times New Roman" panose="02020603050405020304" pitchFamily="18" charset="0"/>
                <a:cs typeface="Times New Roman" panose="02020603050405020304" pitchFamily="18" charset="0"/>
              </a:rPr>
              <a:t>xúc</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về</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một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bài</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thơ</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bốn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chữ</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năm</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chữ</a:t>
            </a:r>
            <a:r>
              <a:rPr lang="en-US" altLang="en-US" sz="2200" dirty="0">
                <a:latin typeface="Times New Roman" panose="02020603050405020304" pitchFamily="18" charset="0"/>
                <a:cs typeface="Times New Roman" panose="02020603050405020304" pitchFamily="18" charset="0"/>
              </a:rPr>
              <a:t>).</a:t>
            </a:r>
          </a:p>
        </p:txBody>
      </p:sp>
      <p:sp>
        <p:nvSpPr>
          <p:cNvPr id="8" name="Flowchart: Alternate Process 7">
            <a:extLst>
              <a:ext uri="{FF2B5EF4-FFF2-40B4-BE49-F238E27FC236}">
                <a16:creationId xmlns:a16="http://schemas.microsoft.com/office/drawing/2014/main" id="{C9244B96-8E84-43A6-829D-B463575F805B}"/>
              </a:ext>
            </a:extLst>
          </p:cNvPr>
          <p:cNvSpPr/>
          <p:nvPr/>
        </p:nvSpPr>
        <p:spPr>
          <a:xfrm>
            <a:off x="205483" y="76199"/>
            <a:ext cx="11774184" cy="97224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9241" name="Picture 33" descr="dây hoa">
            <a:extLst>
              <a:ext uri="{FF2B5EF4-FFF2-40B4-BE49-F238E27FC236}">
                <a16:creationId xmlns:a16="http://schemas.microsoft.com/office/drawing/2014/main" id="{4B7184E1-93D6-4596-AF4D-B080A38B2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6188075"/>
            <a:ext cx="12344401"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2" name="Picture 33" descr="dây hoa">
            <a:extLst>
              <a:ext uri="{FF2B5EF4-FFF2-40B4-BE49-F238E27FC236}">
                <a16:creationId xmlns:a16="http://schemas.microsoft.com/office/drawing/2014/main" id="{879A6C11-7324-4BFE-A61F-9A298CD33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50800"/>
            <a:ext cx="688975"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3" name="Picture 33" descr="dây hoa">
            <a:extLst>
              <a:ext uri="{FF2B5EF4-FFF2-40B4-BE49-F238E27FC236}">
                <a16:creationId xmlns:a16="http://schemas.microsoft.com/office/drawing/2014/main" id="{D6FD07CC-709E-45FD-BFA3-47AE26EB2E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6652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39"/>
                                        </p:tgtEl>
                                        <p:attrNameLst>
                                          <p:attrName>style.visibility</p:attrName>
                                        </p:attrNameLst>
                                      </p:cBhvr>
                                      <p:to>
                                        <p:strVal val="visible"/>
                                      </p:to>
                                    </p:set>
                                    <p:animEffect transition="in" filter="wipe(down)">
                                      <p:cBhvr>
                                        <p:cTn id="7" dur="500"/>
                                        <p:tgtEl>
                                          <p:spTgt spid="92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238"/>
                                        </p:tgtEl>
                                        <p:attrNameLst>
                                          <p:attrName>style.visibility</p:attrName>
                                        </p:attrNameLst>
                                      </p:cBhvr>
                                      <p:to>
                                        <p:strVal val="visible"/>
                                      </p:to>
                                    </p:set>
                                    <p:animEffect transition="in" filter="barn(inVertical)">
                                      <p:cBhvr>
                                        <p:cTn id="12" dur="500"/>
                                        <p:tgtEl>
                                          <p:spTgt spid="923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238" grpId="0"/>
      <p:bldP spid="92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9">
            <a:extLst>
              <a:ext uri="{FF2B5EF4-FFF2-40B4-BE49-F238E27FC236}">
                <a16:creationId xmlns:a16="http://schemas.microsoft.com/office/drawing/2014/main" id="{5E0FE2AD-E851-43E4-8540-B8ADB0648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9">
            <a:extLst>
              <a:ext uri="{FF2B5EF4-FFF2-40B4-BE49-F238E27FC236}">
                <a16:creationId xmlns:a16="http://schemas.microsoft.com/office/drawing/2014/main" id="{A2901E13-27D2-44C5-8F5B-5F88823DA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a16="http://schemas.microsoft.com/office/drawing/2014/main" id="{48B3E4E0-7931-4290-B03E-E0AA6720DD8D}"/>
              </a:ext>
            </a:extLst>
          </p:cNvPr>
          <p:cNvSpPr/>
          <p:nvPr/>
        </p:nvSpPr>
        <p:spPr>
          <a:xfrm>
            <a:off x="0" y="0"/>
            <a:ext cx="12192000" cy="6794500"/>
          </a:xfrm>
          <a:prstGeom prst="roundRect">
            <a:avLst/>
          </a:prstGeom>
          <a:ln/>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vi-VN" sz="1600" dirty="0">
              <a:solidFill>
                <a:schemeClr val="bg1"/>
              </a:solidFill>
              <a:latin typeface="Times New Roman" panose="02020603050405020304" pitchFamily="18" charset="0"/>
              <a:ea typeface="Times New Roman" panose="02020603050405020304" pitchFamily="18" charset="0"/>
            </a:endParaRPr>
          </a:p>
        </p:txBody>
      </p:sp>
      <p:sp>
        <p:nvSpPr>
          <p:cNvPr id="11269" name="TextBox 2">
            <a:extLst>
              <a:ext uri="{FF2B5EF4-FFF2-40B4-BE49-F238E27FC236}">
                <a16:creationId xmlns:a16="http://schemas.microsoft.com/office/drawing/2014/main" id="{6A6259E8-295C-4E64-BFE1-69699ACE5C65}"/>
              </a:ext>
            </a:extLst>
          </p:cNvPr>
          <p:cNvSpPr txBox="1">
            <a:spLocks noChangeArrowheads="1"/>
          </p:cNvSpPr>
          <p:nvPr/>
        </p:nvSpPr>
        <p:spPr bwMode="auto">
          <a:xfrm>
            <a:off x="4775200" y="381000"/>
            <a:ext cx="436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a:latin typeface="Arial" panose="020B0604020202020204" pitchFamily="34" charset="0"/>
            </a:endParaRPr>
          </a:p>
        </p:txBody>
      </p:sp>
      <p:sp>
        <p:nvSpPr>
          <p:cNvPr id="11270" name="Rectangle 11">
            <a:extLst>
              <a:ext uri="{FF2B5EF4-FFF2-40B4-BE49-F238E27FC236}">
                <a16:creationId xmlns:a16="http://schemas.microsoft.com/office/drawing/2014/main" id="{F8ED7C85-3766-40B9-9C1C-377D5D23582E}"/>
              </a:ext>
            </a:extLst>
          </p:cNvPr>
          <p:cNvSpPr>
            <a:spLocks noChangeArrowheads="1"/>
          </p:cNvSpPr>
          <p:nvPr/>
        </p:nvSpPr>
        <p:spPr bwMode="auto">
          <a:xfrm>
            <a:off x="654882" y="1156214"/>
            <a:ext cx="49624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dirty="0">
                <a:solidFill>
                  <a:srgbClr val="FF0000"/>
                </a:solidFill>
                <a:latin typeface="Times New Roman" panose="02020603050405020304" pitchFamily="18" charset="0"/>
                <a:cs typeface="Times New Roman" panose="02020603050405020304" pitchFamily="18" charset="0"/>
              </a:rPr>
              <a:t> 1. </a:t>
            </a:r>
            <a:r>
              <a:rPr lang="en-US" altLang="en-US" sz="2400" b="1" dirty="0" err="1">
                <a:solidFill>
                  <a:srgbClr val="FF0000"/>
                </a:solidFill>
                <a:latin typeface="Times New Roman" panose="02020603050405020304" pitchFamily="18" charset="0"/>
                <a:cs typeface="Times New Roman" panose="02020603050405020304" pitchFamily="18" charset="0"/>
              </a:rPr>
              <a:t>Tìm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hiểu</a:t>
            </a:r>
            <a:r>
              <a:rPr lang="en-US" altLang="en-US" sz="2400" b="1" dirty="0">
                <a:solidFill>
                  <a:srgbClr val="FF0000"/>
                </a:solidFill>
                <a:latin typeface="Times New Roman" panose="02020603050405020304" pitchFamily="18" charset="0"/>
                <a:cs typeface="Times New Roman" panose="02020603050405020304" pitchFamily="18" charset="0"/>
              </a:rPr>
              <a:t> tri </a:t>
            </a:r>
            <a:r>
              <a:rPr lang="en-US" altLang="en-US" sz="2400" b="1" dirty="0" err="1">
                <a:solidFill>
                  <a:srgbClr val="FF0000"/>
                </a:solidFill>
                <a:latin typeface="Times New Roman" panose="02020603050405020304" pitchFamily="18" charset="0"/>
                <a:cs typeface="Times New Roman" panose="02020603050405020304" pitchFamily="18" charset="0"/>
              </a:rPr>
              <a:t>thức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về</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kiểu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văn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bản</a:t>
            </a:r>
            <a:endParaRPr lang="vi-VN" altLang="en-US" sz="2400" b="1" dirty="0">
              <a:solidFill>
                <a:srgbClr val="FF0000"/>
              </a:solidFill>
              <a:latin typeface="Times New Roman" panose="02020603050405020304" pitchFamily="18" charset="0"/>
              <a:cs typeface="Times New Roman" panose="02020603050405020304" pitchFamily="18" charset="0"/>
            </a:endParaRPr>
          </a:p>
        </p:txBody>
      </p:sp>
      <p:sp>
        <p:nvSpPr>
          <p:cNvPr id="3" name="Rounded Rectangle 2">
            <a:extLst>
              <a:ext uri="{FF2B5EF4-FFF2-40B4-BE49-F238E27FC236}">
                <a16:creationId xmlns:a16="http://schemas.microsoft.com/office/drawing/2014/main" id="{C965D85F-DBA0-452E-A4DB-0B48260834E0}"/>
              </a:ext>
            </a:extLst>
          </p:cNvPr>
          <p:cNvSpPr/>
          <p:nvPr/>
        </p:nvSpPr>
        <p:spPr>
          <a:xfrm flipH="1" flipV="1">
            <a:off x="304800" y="1897454"/>
            <a:ext cx="11380788" cy="450334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a:p>
        </p:txBody>
      </p:sp>
      <p:sp>
        <p:nvSpPr>
          <p:cNvPr id="7" name="TextBox 6">
            <a:extLst>
              <a:ext uri="{FF2B5EF4-FFF2-40B4-BE49-F238E27FC236}">
                <a16:creationId xmlns:a16="http://schemas.microsoft.com/office/drawing/2014/main" id="{FC3B223B-5A37-44E4-88B4-AC7322475E78}"/>
              </a:ext>
            </a:extLst>
          </p:cNvPr>
          <p:cNvSpPr txBox="1"/>
          <p:nvPr/>
        </p:nvSpPr>
        <p:spPr>
          <a:xfrm>
            <a:off x="526268" y="2227332"/>
            <a:ext cx="10974388" cy="3139321"/>
          </a:xfrm>
          <a:prstGeom prst="rect">
            <a:avLst/>
          </a:prstGeom>
          <a:noFill/>
        </p:spPr>
        <p:txBody>
          <a:bodyPr wrap="square">
            <a:spAutoFit/>
          </a:bodyPr>
          <a:lstStyle/>
          <a:p>
            <a:pPr>
              <a:defRPr/>
            </a:pPr>
            <a:r>
              <a:rPr lang="en-US" sz="2200" dirty="0">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Phát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biểu</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cảm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nghĩ</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về</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một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bài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thơ</a:t>
            </a:r>
            <a:r>
              <a:rPr lang="en-US" sz="2200" b="1" dirty="0">
                <a:solidFill>
                  <a:srgbClr val="FF0000"/>
                </a:solidFill>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xét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đánh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cái</a:t>
            </a:r>
            <a:r>
              <a:rPr lang="en-US" sz="2200" dirty="0">
                <a:latin typeface="Times New Roman" pitchFamily="18" charset="0"/>
                <a:cs typeface="Times New Roman" pitchFamily="18" charset="0"/>
              </a:rPr>
              <a:t> hay </a:t>
            </a:r>
            <a:r>
              <a:rPr lang="en-US" sz="2200" dirty="0" err="1">
                <a:latin typeface="Times New Roman" pitchFamily="18" charset="0"/>
                <a:cs typeface="Times New Roman" pitchFamily="18" charset="0"/>
              </a:rPr>
              <a:t>nội</a:t>
            </a:r>
            <a:r>
              <a:rPr lang="en-US" sz="2200" dirty="0">
                <a:latin typeface="Times New Roman" pitchFamily="18" charset="0"/>
                <a:cs typeface="Times New Roman" pitchFamily="18" charset="0"/>
              </a:rPr>
              <a:t> dung, </a:t>
            </a:r>
            <a:r>
              <a:rPr lang="en-US" sz="2200" dirty="0" err="1">
                <a:latin typeface="Times New Roman" pitchFamily="18" charset="0"/>
                <a:cs typeface="Times New Roman" pitchFamily="18" charset="0"/>
              </a:rPr>
              <a:t>cái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đẹp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a:t>
            </a:r>
          </a:p>
          <a:p>
            <a:pPr>
              <a:defRPr/>
            </a:pPr>
            <a:r>
              <a:rPr lang="en-US" sz="2200" b="1" dirty="0">
                <a:solidFill>
                  <a:srgbClr val="FF0000"/>
                </a:solidFill>
                <a:latin typeface="+mj-lt"/>
              </a:rPr>
              <a:t>* </a:t>
            </a:r>
            <a:r>
              <a:rPr lang="vi-VN" sz="2200" b="1" dirty="0">
                <a:solidFill>
                  <a:srgbClr val="FF0000"/>
                </a:solidFill>
                <a:latin typeface="+mj-lt"/>
              </a:rPr>
              <a:t> Về hình thức: </a:t>
            </a:r>
          </a:p>
          <a:p>
            <a:pPr marL="342900" indent="-342900">
              <a:buFontTx/>
              <a:buChar char="-"/>
              <a:defRPr/>
            </a:pPr>
            <a:r>
              <a:rPr lang="vi-VN" sz="2200" dirty="0">
                <a:latin typeface="+mj-lt"/>
              </a:rPr>
              <a:t>Đoạn</a:t>
            </a:r>
            <a:r>
              <a:rPr lang="en-US" sz="2200" dirty="0">
                <a:latin typeface="+mj-lt"/>
              </a:rPr>
              <a:t> </a:t>
            </a:r>
            <a:r>
              <a:rPr lang="vi-VN" sz="2200" dirty="0">
                <a:latin typeface="+mj-lt"/>
              </a:rPr>
              <a:t>văn thường </a:t>
            </a:r>
            <a:r>
              <a:rPr lang="en-US" sz="2200" dirty="0">
                <a:latin typeface="Times New Roman" pitchFamily="18" charset="0"/>
                <a:cs typeface="Times New Roman" pitchFamily="18" charset="0"/>
              </a:rPr>
              <a:t>do </a:t>
            </a:r>
            <a:r>
              <a:rPr lang="en-US" sz="2200" dirty="0" err="1">
                <a:latin typeface="Times New Roman" pitchFamily="18" charset="0"/>
                <a:cs typeface="Times New Roman" pitchFamily="18" charset="0"/>
              </a:rPr>
              <a:t>nhiều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bắt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chữ</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lùi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marL="342900" indent="-342900">
              <a:buFontTx/>
              <a:buChar char="-"/>
              <a:defRPr/>
            </a:pPr>
            <a:r>
              <a:rPr lang="vi-VN" sz="2200" dirty="0">
                <a:latin typeface="+mj-lt"/>
              </a:rPr>
              <a:t>Bố cục gồm 3 phần: Mở đoạn, Thân đoạn, Kết đoạn.</a:t>
            </a:r>
          </a:p>
          <a:p>
            <a:pPr marL="342900" indent="-342900">
              <a:buFontTx/>
              <a:buChar char="-"/>
              <a:defRPr/>
            </a:pPr>
            <a:endParaRPr lang="vi-VN" sz="2200" dirty="0">
              <a:latin typeface="+mj-lt"/>
            </a:endParaRPr>
          </a:p>
          <a:p>
            <a:pPr>
              <a:defRPr/>
            </a:pPr>
            <a:r>
              <a:rPr lang="vi-VN" sz="2200" b="1" dirty="0">
                <a:solidFill>
                  <a:srgbClr val="FF0000"/>
                </a:solidFill>
                <a:latin typeface="+mj-lt"/>
              </a:rPr>
              <a:t>* Về nội dung: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hướng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một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đề</a:t>
            </a:r>
            <a:r>
              <a:rPr lang="en-US" sz="2200" dirty="0">
                <a:latin typeface="+mj-lt"/>
              </a:rPr>
              <a:t>, b</a:t>
            </a:r>
            <a:r>
              <a:rPr lang="vi-VN" sz="2200" dirty="0">
                <a:latin typeface="+mj-lt"/>
              </a:rPr>
              <a:t>iểu đạt một nội dung tương đối trọn vẹn.</a:t>
            </a:r>
            <a:endParaRPr lang="en-US" sz="2200" dirty="0">
              <a:latin typeface="+mj-lt"/>
            </a:endParaRPr>
          </a:p>
          <a:p>
            <a:pPr>
              <a:defRPr/>
            </a:pPr>
            <a:endParaRPr lang="en-US" sz="2200" dirty="0">
              <a:latin typeface="+mj-lt"/>
            </a:endParaRPr>
          </a:p>
        </p:txBody>
      </p:sp>
      <p:sp>
        <p:nvSpPr>
          <p:cNvPr id="12" name="Flowchart: Alternate Process 11">
            <a:extLst>
              <a:ext uri="{FF2B5EF4-FFF2-40B4-BE49-F238E27FC236}">
                <a16:creationId xmlns:a16="http://schemas.microsoft.com/office/drawing/2014/main" id="{CB5C7FC0-688C-4904-A58B-0B03775D7BF9}"/>
              </a:ext>
            </a:extLst>
          </p:cNvPr>
          <p:cNvSpPr/>
          <p:nvPr/>
        </p:nvSpPr>
        <p:spPr>
          <a:xfrm>
            <a:off x="226031" y="3175"/>
            <a:ext cx="11702266" cy="1003692"/>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11274" name="Picture 33" descr="dây hoa">
            <a:extLst>
              <a:ext uri="{FF2B5EF4-FFF2-40B4-BE49-F238E27FC236}">
                <a16:creationId xmlns:a16="http://schemas.microsoft.com/office/drawing/2014/main" id="{6E49B9A3-0737-4431-B268-5B397E8E36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6188075"/>
            <a:ext cx="12344401"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33" descr="dây hoa">
            <a:extLst>
              <a:ext uri="{FF2B5EF4-FFF2-40B4-BE49-F238E27FC236}">
                <a16:creationId xmlns:a16="http://schemas.microsoft.com/office/drawing/2014/main" id="{EC37F4C3-66B2-4AF7-A14A-918C57253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50800"/>
            <a:ext cx="688975"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33" descr="dây hoa">
            <a:extLst>
              <a:ext uri="{FF2B5EF4-FFF2-40B4-BE49-F238E27FC236}">
                <a16:creationId xmlns:a16="http://schemas.microsoft.com/office/drawing/2014/main" id="{0EB57AD3-0C5F-49EC-8AEE-B9025B8F26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6652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7">
            <a:extLst>
              <a:ext uri="{FF2B5EF4-FFF2-40B4-BE49-F238E27FC236}">
                <a16:creationId xmlns:a16="http://schemas.microsoft.com/office/drawing/2014/main" id="{6BD0C436-4632-49A6-AEF2-7448C9B07DD8}"/>
              </a:ext>
            </a:extLst>
          </p:cNvPr>
          <p:cNvSpPr/>
          <p:nvPr/>
        </p:nvSpPr>
        <p:spPr bwMode="auto">
          <a:xfrm>
            <a:off x="0" y="1300163"/>
            <a:ext cx="12192000" cy="5454650"/>
          </a:xfrm>
          <a:prstGeom prst="rect">
            <a:avLst/>
          </a:prstGeom>
          <a:solidFill>
            <a:srgbClr val="D4DA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ltLang="zh-CN" sz="2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ea typeface="Microsoft YaHei UI" pitchFamily="34" charset="-122"/>
              <a:cs typeface="Times New Roman" pitchFamily="18" charset="0"/>
            </a:endParaRPr>
          </a:p>
          <a:p>
            <a:pPr algn="ctr">
              <a:defRPr/>
            </a:pPr>
            <a:endParaRPr lang="vi-VN" altLang="zh-CN" sz="2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ea typeface="Microsoft YaHei UI" pitchFamily="34" charset="-122"/>
              <a:cs typeface="Times New Roman" pitchFamily="18" charset="0"/>
            </a:endParaRPr>
          </a:p>
          <a:p>
            <a:pPr algn="ctr">
              <a:defRPr/>
            </a:pPr>
            <a:endParaRPr lang="vi-VN" altLang="zh-CN" sz="2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ea typeface="Microsoft YaHei UI" pitchFamily="34" charset="-122"/>
              <a:cs typeface="Times New Roman" pitchFamily="18" charset="0"/>
            </a:endParaRPr>
          </a:p>
        </p:txBody>
      </p:sp>
      <p:sp>
        <p:nvSpPr>
          <p:cNvPr id="14" name="Flowchart: Alternate Process 13">
            <a:extLst>
              <a:ext uri="{FF2B5EF4-FFF2-40B4-BE49-F238E27FC236}">
                <a16:creationId xmlns:a16="http://schemas.microsoft.com/office/drawing/2014/main" id="{5B56516F-9C02-4287-B2F9-CEFB3F424C70}"/>
              </a:ext>
            </a:extLst>
          </p:cNvPr>
          <p:cNvSpPr/>
          <p:nvPr/>
        </p:nvSpPr>
        <p:spPr>
          <a:xfrm>
            <a:off x="203200" y="76200"/>
            <a:ext cx="11969750" cy="7620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a:solidFill>
                  <a:srgbClr val="0000FF"/>
                </a:solidFill>
                <a:latin typeface="Times New Roman" pitchFamily="18" charset="0"/>
                <a:cs typeface="Times New Roman" pitchFamily="18" charset="0"/>
              </a:rPr>
              <a:t>VIẾT ĐOẠN</a:t>
            </a:r>
            <a:r>
              <a:rPr lang="en-US" sz="2800" b="1">
                <a:solidFill>
                  <a:srgbClr val="0000FF"/>
                </a:solidFill>
                <a:latin typeface="Times New Roman" pitchFamily="18" charset="0"/>
                <a:cs typeface="Times New Roman" pitchFamily="18" charset="0"/>
              </a:rPr>
              <a:t> </a:t>
            </a:r>
            <a:r>
              <a:rPr lang="pl-PL" sz="2800" b="1">
                <a:solidFill>
                  <a:srgbClr val="0000FF"/>
                </a:solidFill>
                <a:latin typeface="Times New Roman" pitchFamily="18" charset="0"/>
                <a:cs typeface="Times New Roman" pitchFamily="18" charset="0"/>
              </a:rPr>
              <a:t>V</a:t>
            </a:r>
            <a:r>
              <a:rPr lang="en-US" sz="2800" b="1">
                <a:solidFill>
                  <a:srgbClr val="0000FF"/>
                </a:solidFill>
                <a:latin typeface="Times New Roman" pitchFamily="18" charset="0"/>
                <a:cs typeface="Times New Roman" pitchFamily="18" charset="0"/>
              </a:rPr>
              <a:t>ĂN GHI LẠI CẢM XÚC SAU KHI ĐỌC</a:t>
            </a:r>
          </a:p>
          <a:p>
            <a:pPr algn="ctr">
              <a:defRPr/>
            </a:pPr>
            <a:r>
              <a:rPr lang="en-US" sz="2800" b="1">
                <a:solidFill>
                  <a:srgbClr val="0000FF"/>
                </a:solidFill>
                <a:latin typeface="Times New Roman" pitchFamily="18" charset="0"/>
                <a:cs typeface="Times New Roman" pitchFamily="18" charset="0"/>
              </a:rPr>
              <a:t> MỘT </a:t>
            </a:r>
            <a:r>
              <a:rPr lang="pl-PL" sz="2800" b="1">
                <a:solidFill>
                  <a:srgbClr val="0000FF"/>
                </a:solidFill>
                <a:latin typeface="Times New Roman" pitchFamily="18" charset="0"/>
                <a:cs typeface="Times New Roman" pitchFamily="18" charset="0"/>
              </a:rPr>
              <a:t>BÀI THƠ </a:t>
            </a:r>
            <a:r>
              <a:rPr lang="en-US" sz="2800" b="1">
                <a:solidFill>
                  <a:srgbClr val="0000FF"/>
                </a:solidFill>
                <a:latin typeface="Times New Roman" pitchFamily="18" charset="0"/>
                <a:cs typeface="Times New Roman" pitchFamily="18" charset="0"/>
              </a:rPr>
              <a:t>BỐN CHỮ, NĂM CHỮ</a:t>
            </a:r>
            <a:endParaRPr lang="pl-PL" sz="2800">
              <a:latin typeface="Times New Roman" pitchFamily="18" charset="0"/>
              <a:cs typeface="Times New Roman" pitchFamily="18" charset="0"/>
            </a:endParaRPr>
          </a:p>
        </p:txBody>
      </p:sp>
      <p:sp>
        <p:nvSpPr>
          <p:cNvPr id="12292" name="Rectangle 14">
            <a:extLst>
              <a:ext uri="{FF2B5EF4-FFF2-40B4-BE49-F238E27FC236}">
                <a16:creationId xmlns:a16="http://schemas.microsoft.com/office/drawing/2014/main" id="{02583E63-A527-49CD-9026-807C0291DA04}"/>
              </a:ext>
            </a:extLst>
          </p:cNvPr>
          <p:cNvSpPr>
            <a:spLocks noChangeArrowheads="1"/>
          </p:cNvSpPr>
          <p:nvPr/>
        </p:nvSpPr>
        <p:spPr bwMode="auto">
          <a:xfrm>
            <a:off x="803275" y="838200"/>
            <a:ext cx="3597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a:solidFill>
                  <a:srgbClr val="FF0000"/>
                </a:solidFill>
                <a:latin typeface="Times New Roman" panose="02020603050405020304" pitchFamily="18" charset="0"/>
                <a:cs typeface="Times New Roman" panose="02020603050405020304" pitchFamily="18" charset="0"/>
              </a:rPr>
              <a:t> </a:t>
            </a:r>
            <a:r>
              <a:rPr lang="vi-VN" altLang="en-US" sz="2400" b="1">
                <a:solidFill>
                  <a:srgbClr val="FF0000"/>
                </a:solidFill>
                <a:latin typeface="Times New Roman" panose="02020603050405020304" pitchFamily="18" charset="0"/>
                <a:cs typeface="Times New Roman" panose="02020603050405020304" pitchFamily="18" charset="0"/>
              </a:rPr>
              <a:t>2. Phân tích kiểu văn bản</a:t>
            </a:r>
          </a:p>
        </p:txBody>
      </p:sp>
      <p:sp>
        <p:nvSpPr>
          <p:cNvPr id="12293" name="Rectangle 2">
            <a:extLst>
              <a:ext uri="{FF2B5EF4-FFF2-40B4-BE49-F238E27FC236}">
                <a16:creationId xmlns:a16="http://schemas.microsoft.com/office/drawing/2014/main" id="{6C6AADE8-3008-4C68-B965-363C773BAC33}"/>
              </a:ext>
            </a:extLst>
          </p:cNvPr>
          <p:cNvSpPr>
            <a:spLocks noChangeArrowheads="1"/>
          </p:cNvSpPr>
          <p:nvPr/>
        </p:nvSpPr>
        <p:spPr bwMode="auto">
          <a:xfrm>
            <a:off x="185738" y="1290638"/>
            <a:ext cx="1181735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a:t>
            </a:r>
            <a:r>
              <a:rPr lang="en-US" altLang="en-US" dirty="0">
                <a:latin typeface="Times New Roman" panose="02020603050405020304" pitchFamily="18" charset="0"/>
                <a:cs typeface="Times New Roman" panose="02020603050405020304" pitchFamily="18" charset="0"/>
              </a:rPr>
              <a:t> </a:t>
            </a:r>
            <a:r>
              <a:rPr lang="vi-VN" altLang="en-US" dirty="0">
                <a:latin typeface="Times New Roman" panose="02020603050405020304" pitchFamily="18" charset="0"/>
                <a:cs typeface="Times New Roman" panose="02020603050405020304" pitchFamily="18" charset="0"/>
              </a:rPr>
              <a:t>Bài thơ </a:t>
            </a:r>
            <a:r>
              <a:rPr lang="en-US" altLang="en-US" b="1" i="1" dirty="0">
                <a:latin typeface="Times New Roman" panose="02020603050405020304" pitchFamily="18" charset="0"/>
                <a:cs typeface="Times New Roman" panose="02020603050405020304" pitchFamily="18" charset="0"/>
              </a:rPr>
              <a:t>“ </a:t>
            </a:r>
            <a:r>
              <a:rPr lang="en-US" altLang="en-US" b="1" i="1" dirty="0" err="1">
                <a:latin typeface="Times New Roman" panose="02020603050405020304" pitchFamily="18" charset="0"/>
                <a:cs typeface="Times New Roman" panose="02020603050405020304" pitchFamily="18" charset="0"/>
              </a:rPr>
              <a:t>Mẹ</a:t>
            </a:r>
            <a:r>
              <a:rPr lang="en-US" altLang="en-US" b="1" i="1" dirty="0">
                <a:latin typeface="Times New Roman" panose="02020603050405020304" pitchFamily="18" charset="0"/>
                <a:cs typeface="Times New Roman" panose="02020603050405020304" pitchFamily="18" charset="0"/>
              </a:rPr>
              <a:t>”</a:t>
            </a:r>
            <a:r>
              <a:rPr lang="vi-VN" altLang="en-US" dirty="0">
                <a:latin typeface="Times New Roman" panose="02020603050405020304" pitchFamily="18" charset="0"/>
                <a:cs typeface="Times New Roman" panose="02020603050405020304" pitchFamily="18" charset="0"/>
              </a:rPr>
              <a:t> của nhà thơ </a:t>
            </a:r>
            <a:r>
              <a:rPr lang="en-US" altLang="en-US" u="sng" dirty="0" err="1">
                <a:latin typeface="Times New Roman" panose="02020603050405020304" pitchFamily="18" charset="0"/>
                <a:cs typeface="Times New Roman" panose="02020603050405020304" pitchFamily="18" charset="0"/>
              </a:rPr>
              <a:t>Đỗ</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Trung</a:t>
            </a:r>
            <a:r>
              <a:rPr lang="en-US" altLang="en-US" u="sng" dirty="0">
                <a:latin typeface="Times New Roman" panose="02020603050405020304" pitchFamily="18" charset="0"/>
                <a:cs typeface="Times New Roman" panose="02020603050405020304" pitchFamily="18" charset="0"/>
              </a:rPr>
              <a:t> Lai</a:t>
            </a:r>
            <a:r>
              <a:rPr lang="vi-VN" altLang="en-US" dirty="0">
                <a:latin typeface="Times New Roman" panose="02020603050405020304" pitchFamily="18" charset="0"/>
                <a:cs typeface="Times New Roman" panose="02020603050405020304" pitchFamily="18" charset="0"/>
              </a:rPr>
              <a:t> là một trong những bài thơ </a:t>
            </a:r>
            <a:r>
              <a:rPr lang="en-US" altLang="en-US" dirty="0">
                <a:latin typeface="Times New Roman" panose="02020603050405020304" pitchFamily="18" charset="0"/>
                <a:cs typeface="Times New Roman" panose="02020603050405020304" pitchFamily="18" charset="0"/>
              </a:rPr>
              <a:t>hay </a:t>
            </a:r>
            <a:r>
              <a:rPr lang="en-US" altLang="en-US" dirty="0" err="1">
                <a:latin typeface="Times New Roman" panose="02020603050405020304" pitchFamily="18" charset="0"/>
                <a:cs typeface="Times New Roman" panose="02020603050405020304" pitchFamily="18" charset="0"/>
              </a:rPr>
              <a:t>viết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(2)</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thơ</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em</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vô</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cùng</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xúc</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động</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(3)</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Xuyên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suốt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sóng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đôi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mẹ</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cau</a:t>
            </a:r>
            <a:r>
              <a:rPr lang="en-US" altLang="en-US" b="1" dirty="0">
                <a:latin typeface="Times New Roman" panose="02020603050405020304" pitchFamily="18" charset="0"/>
                <a:cs typeface="Times New Roman" panose="02020603050405020304" pitchFamily="18" charset="0"/>
              </a:rPr>
              <a:t>. (4)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thứ</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gũi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sống</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quê</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qua </a:t>
            </a:r>
            <a:r>
              <a:rPr lang="en-US" altLang="en-US" dirty="0" err="1">
                <a:latin typeface="Times New Roman" panose="02020603050405020304" pitchFamily="18" charset="0"/>
                <a:cs typeface="Times New Roman" panose="02020603050405020304" pitchFamily="18" charset="0"/>
              </a:rPr>
              <a:t>từng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khổ</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cảm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nhận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hết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sức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chân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thực</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Lưng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còng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rồi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vẫn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thẳng</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ngọn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xanh</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rờn</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đầu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bạc</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trắng</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(5)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như</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nhận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xét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thường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đằng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chữ</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đắng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nhận</a:t>
            </a:r>
            <a:r>
              <a:rPr lang="en-US" altLang="en-US" dirty="0">
                <a:latin typeface="Times New Roman" panose="02020603050405020304" pitchFamily="18" charset="0"/>
                <a:cs typeface="Times New Roman" panose="02020603050405020304" pitchFamily="18" charset="0"/>
              </a:rPr>
              <a:t> ra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cuộc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mái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đầu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bạc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(6)</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chỉ</a:t>
            </a:r>
            <a:r>
              <a:rPr lang="en-US" altLang="en-US" dirty="0">
                <a:latin typeface="Times New Roman" panose="02020603050405020304" pitchFamily="18" charset="0"/>
                <a:cs typeface="Times New Roman" panose="02020603050405020304" pitchFamily="18" charset="0"/>
              </a:rPr>
              <a:t> </a:t>
            </a:r>
            <a:r>
              <a:rPr lang="en-US" altLang="en-US" b="1" dirty="0">
                <a:solidFill>
                  <a:srgbClr val="0000FF"/>
                </a:solidFill>
                <a:latin typeface="Times New Roman" panose="02020603050405020304" pitchFamily="18" charset="0"/>
                <a:cs typeface="Times New Roman" panose="02020603050405020304" pitchFamily="18" charset="0"/>
              </a:rPr>
              <a:t>qua </a:t>
            </a:r>
            <a:r>
              <a:rPr lang="en-US" altLang="en-US" b="1" dirty="0" err="1">
                <a:solidFill>
                  <a:srgbClr val="0000FF"/>
                </a:solidFill>
                <a:latin typeface="Times New Roman" panose="02020603050405020304" pitchFamily="18" charset="0"/>
                <a:cs typeface="Times New Roman" panose="02020603050405020304" pitchFamily="18" charset="0"/>
              </a:rPr>
              <a:t>hai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lưng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còng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mái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đầu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bạc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trắng</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được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đắng</a:t>
            </a:r>
            <a:r>
              <a:rPr lang="en-US" altLang="en-US" dirty="0">
                <a:latin typeface="Times New Roman" panose="02020603050405020304" pitchFamily="18" charset="0"/>
                <a:cs typeface="Times New Roman" panose="02020603050405020304" pitchFamily="18" charset="0"/>
              </a:rPr>
              <a:t> cay me </a:t>
            </a:r>
            <a:r>
              <a:rPr lang="en-US" altLang="en-US" dirty="0" err="1">
                <a:latin typeface="Times New Roman" panose="02020603050405020304" pitchFamily="18" charset="0"/>
                <a:cs typeface="Times New Roman" panose="02020603050405020304" pitchFamily="18" charset="0"/>
              </a:rPr>
              <a:t>trải</a:t>
            </a:r>
            <a:r>
              <a:rPr lang="en-US" altLang="en-US" dirty="0">
                <a:latin typeface="Times New Roman" panose="02020603050405020304" pitchFamily="18" charset="0"/>
                <a:cs typeface="Times New Roman" panose="02020603050405020304" pitchFamily="18" charset="0"/>
              </a:rPr>
              <a:t> qua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nuôi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lớn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trưởng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(7)</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thấp</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với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đất</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nghe</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(8)</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Khoảng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cách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theo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bóng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b="1" dirty="0">
                <a:latin typeface="Times New Roman" panose="02020603050405020304" pitchFamily="18" charset="0"/>
                <a:cs typeface="Times New Roman" panose="02020603050405020304" pitchFamily="18" charset="0"/>
              </a:rPr>
              <a:t>.                                 (9)</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đèn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trước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chuối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chín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khắc</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đang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(10)</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răng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rụng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dần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miếng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nhỏ</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vẫn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a:t>
            </a:r>
            <a:r>
              <a:rPr lang="en-US" altLang="en-US" b="1" dirty="0">
                <a:solidFill>
                  <a:srgbClr val="FF0000"/>
                </a:solidFill>
                <a:latin typeface="Times New Roman" panose="02020603050405020304" pitchFamily="18" charset="0"/>
                <a:cs typeface="Times New Roman" panose="02020603050405020304" pitchFamily="18" charset="0"/>
              </a:rPr>
              <a:t>11)</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Đọc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vần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thơ</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ấy</a:t>
            </a:r>
            <a:r>
              <a:rPr lang="en-US" altLang="en-US" b="1" dirty="0">
                <a:solidFill>
                  <a:srgbClr val="FF0000"/>
                </a:solidFill>
                <a:latin typeface="Times New Roman" panose="02020603050405020304" pitchFamily="18" charset="0"/>
                <a:cs typeface="Times New Roman" panose="02020603050405020304" pitchFamily="18" charset="0"/>
              </a:rPr>
              <a:t>, ai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nghẹn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ngào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thảng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thốt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giật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nghĩ</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tới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của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để</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rồi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tự</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vấn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lương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tâm</a:t>
            </a:r>
            <a:r>
              <a:rPr lang="en-US" altLang="en-US" b="1" dirty="0">
                <a:solidFill>
                  <a:srgbClr val="FF0000"/>
                </a:solidFill>
                <a:latin typeface="Times New Roman" panose="02020603050405020304" pitchFamily="18" charset="0"/>
                <a:cs typeface="Times New Roman" panose="02020603050405020304" pitchFamily="18" charset="0"/>
              </a:rPr>
              <a:t> “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đã</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làm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được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gì</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giống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bằng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câu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hỏi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từ</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không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đáp</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Ngẩng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hỏi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vậy</a:t>
            </a:r>
            <a:r>
              <a:rPr lang="en-US" altLang="en-US" i="1" dirty="0">
                <a:latin typeface="Times New Roman" panose="02020603050405020304" pitchFamily="18" charset="0"/>
                <a:cs typeface="Times New Roman" panose="02020603050405020304" pitchFamily="18" charset="0"/>
              </a:rPr>
              <a:t>/- Sao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ta </a:t>
            </a:r>
            <a:r>
              <a:rPr lang="en-US" altLang="en-US" i="1" dirty="0" err="1">
                <a:latin typeface="Times New Roman" panose="02020603050405020304" pitchFamily="18" charset="0"/>
                <a:cs typeface="Times New Roman" panose="02020603050405020304" pitchFamily="18" charset="0"/>
              </a:rPr>
              <a:t>già</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Không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một</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lời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đáp</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Mây</a:t>
            </a:r>
            <a:r>
              <a:rPr lang="en-US" altLang="en-US" i="1" dirty="0">
                <a:latin typeface="Times New Roman" panose="02020603050405020304" pitchFamily="18" charset="0"/>
                <a:cs typeface="Times New Roman" panose="02020603050405020304" pitchFamily="18" charset="0"/>
              </a:rPr>
              <a:t> bay </a:t>
            </a:r>
            <a:r>
              <a:rPr lang="en-US" altLang="en-US" i="1" dirty="0" err="1">
                <a:latin typeface="Times New Roman" panose="02020603050405020304" pitchFamily="18" charset="0"/>
                <a:cs typeface="Times New Roman" panose="02020603050405020304" pitchFamily="18" charset="0"/>
              </a:rPr>
              <a:t>về</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(12) </a:t>
            </a:r>
            <a:r>
              <a:rPr lang="en-US" altLang="en-US" b="1" dirty="0" err="1">
                <a:solidFill>
                  <a:srgbClr val="0000FF"/>
                </a:solidFill>
                <a:latin typeface="Times New Roman" panose="02020603050405020304" pitchFamily="18" charset="0"/>
                <a:cs typeface="Times New Roman" panose="02020603050405020304" pitchFamily="18" charset="0"/>
              </a:rPr>
              <a:t>Với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thể</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4 </a:t>
            </a:r>
            <a:r>
              <a:rPr lang="en-US" altLang="en-US" b="1" dirty="0" err="1">
                <a:solidFill>
                  <a:srgbClr val="0000FF"/>
                </a:solidFill>
                <a:latin typeface="Times New Roman" panose="02020603050405020304" pitchFamily="18" charset="0"/>
                <a:cs typeface="Times New Roman" panose="02020603050405020304" pitchFamily="18" charset="0"/>
              </a:rPr>
              <a:t>chữ</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mộc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gần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gũi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cùng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tương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phản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gây</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xúc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động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a:t>
            </a:r>
            <a:r>
              <a:rPr lang="en-US" altLang="en-US" dirty="0" err="1">
                <a:latin typeface="Times New Roman" panose="02020603050405020304" pitchFamily="18" charset="0"/>
                <a:cs typeface="Times New Roman" panose="02020603050405020304" pitchFamily="18" charset="0"/>
              </a:rPr>
              <a: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bởi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chân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chạm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TÌNH MẪU TỬ. </a:t>
            </a:r>
            <a:r>
              <a:rPr lang="en-US" altLang="en-US" b="1" dirty="0">
                <a:latin typeface="Times New Roman" panose="02020603050405020304" pitchFamily="18" charset="0"/>
                <a:cs typeface="Times New Roman" panose="02020603050405020304" pitchFamily="18" charset="0"/>
              </a:rPr>
              <a:t>(13) </a:t>
            </a:r>
            <a:r>
              <a:rPr lang="en-US" altLang="en-US" dirty="0" err="1">
                <a:latin typeface="Times New Roman" panose="02020603050405020304" pitchFamily="18" charset="0"/>
                <a:cs typeface="Times New Roman" panose="02020603050405020304" pitchFamily="18" charset="0"/>
              </a:rPr>
              <a:t>Chúng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nhớ</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ơn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biển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cha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nụ</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luôn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nở</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môi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nhé</a:t>
            </a:r>
            <a:r>
              <a:rPr lang="en-US" altLang="en-US" dirty="0">
                <a:latin typeface="Times New Roman" panose="02020603050405020304" pitchFamily="18" charset="0"/>
                <a:cs typeface="Times New Roman" panose="02020603050405020304" pitchFamily="18" charset="0"/>
              </a:rPr>
              <a:t>.</a:t>
            </a:r>
          </a:p>
          <a:p>
            <a:pPr algn="just"/>
            <a:endParaRPr lang="en-US" altLang="en-US" dirty="0">
              <a:latin typeface="Times New Roman" panose="02020603050405020304" pitchFamily="18" charset="0"/>
              <a:cs typeface="Times New Roman" panose="02020603050405020304" pitchFamily="18" charset="0"/>
            </a:endParaRPr>
          </a:p>
        </p:txBody>
      </p:sp>
      <p:pic>
        <p:nvPicPr>
          <p:cNvPr id="12294" name="Picture 33" descr="dây hoa">
            <a:extLst>
              <a:ext uri="{FF2B5EF4-FFF2-40B4-BE49-F238E27FC236}">
                <a16:creationId xmlns:a16="http://schemas.microsoft.com/office/drawing/2014/main" id="{9B0A93B4-5BEE-43A5-B652-52868057E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6135688"/>
            <a:ext cx="123444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3" descr="dây hoa">
            <a:extLst>
              <a:ext uri="{FF2B5EF4-FFF2-40B4-BE49-F238E27FC236}">
                <a16:creationId xmlns:a16="http://schemas.microsoft.com/office/drawing/2014/main" id="{F8BAB8CC-31A6-4B52-A002-CC538A5B3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25413"/>
            <a:ext cx="12322175" cy="688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a:extLst>
              <a:ext uri="{FF2B5EF4-FFF2-40B4-BE49-F238E27FC236}">
                <a16:creationId xmlns:a16="http://schemas.microsoft.com/office/drawing/2014/main" id="{5FB801E6-A1A4-4CF7-A64B-4DDFBC3E4540}"/>
              </a:ext>
            </a:extLst>
          </p:cNvPr>
          <p:cNvSpPr/>
          <p:nvPr/>
        </p:nvSpPr>
        <p:spPr>
          <a:xfrm>
            <a:off x="1725613" y="1168400"/>
            <a:ext cx="8027987" cy="3403600"/>
          </a:xfrm>
          <a:prstGeom prst="cloudCallout">
            <a:avLst>
              <a:gd name="adj1" fmla="val -53777"/>
              <a:gd name="adj2" fmla="val 66072"/>
            </a:avLst>
          </a:prstGeom>
          <a:solidFill>
            <a:schemeClr val="accent2">
              <a:lumMod val="60000"/>
              <a:lumOff val="40000"/>
            </a:schemeClr>
          </a:solidFill>
          <a:ln>
            <a:solidFill>
              <a:srgbClr val="C00000"/>
            </a:solid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vi-VN" sz="2400" b="1">
                <a:solidFill>
                  <a:schemeClr val="tx1"/>
                </a:solidFill>
              </a:rPr>
              <a:t>Chỉ rõ bố cục 3 phần của đoạn văn trên? Nêu nội dung chính của từng phần</a:t>
            </a:r>
            <a:endParaRPr lang="en-US" sz="2400" b="1">
              <a:solidFill>
                <a:schemeClr val="tx1"/>
              </a:solidFill>
            </a:endParaRPr>
          </a:p>
        </p:txBody>
      </p:sp>
      <p:pic>
        <p:nvPicPr>
          <p:cNvPr id="13316" name="Picture 33" descr="dây hoa">
            <a:extLst>
              <a:ext uri="{FF2B5EF4-FFF2-40B4-BE49-F238E27FC236}">
                <a16:creationId xmlns:a16="http://schemas.microsoft.com/office/drawing/2014/main" id="{134288ED-686E-424F-884A-8C5499C8A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6135688"/>
            <a:ext cx="123444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图片 3">
            <a:extLst>
              <a:ext uri="{FF2B5EF4-FFF2-40B4-BE49-F238E27FC236}">
                <a16:creationId xmlns:a16="http://schemas.microsoft.com/office/drawing/2014/main" id="{05457DAF-46DC-43CE-8AD3-53117D5A83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513" y="382588"/>
            <a:ext cx="209708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图片 4">
            <a:extLst>
              <a:ext uri="{FF2B5EF4-FFF2-40B4-BE49-F238E27FC236}">
                <a16:creationId xmlns:a16="http://schemas.microsoft.com/office/drawing/2014/main" id="{790B305D-7887-4F45-9D11-D4DBAF44E3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4788" y="523875"/>
            <a:ext cx="1495425"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3" descr="dây hoa">
            <a:extLst>
              <a:ext uri="{FF2B5EF4-FFF2-40B4-BE49-F238E27FC236}">
                <a16:creationId xmlns:a16="http://schemas.microsoft.com/office/drawing/2014/main" id="{E2D03C89-EDAC-4211-9C12-F9EAEDA86C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3" descr="dây hoa">
            <a:extLst>
              <a:ext uri="{FF2B5EF4-FFF2-40B4-BE49-F238E27FC236}">
                <a16:creationId xmlns:a16="http://schemas.microsoft.com/office/drawing/2014/main" id="{C3EF05A4-F578-4D5B-80D2-699AF08C67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9987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op 123+] Hình nền Powerpoint “ĐẸP NHỨC NÁCH”">
            <a:extLst>
              <a:ext uri="{FF2B5EF4-FFF2-40B4-BE49-F238E27FC236}">
                <a16:creationId xmlns:a16="http://schemas.microsoft.com/office/drawing/2014/main" id="{BCCA95CB-CC12-4894-B828-A94A0CAED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0"/>
            <a:ext cx="1214755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6" name="TextBox 2">
            <a:extLst>
              <a:ext uri="{FF2B5EF4-FFF2-40B4-BE49-F238E27FC236}">
                <a16:creationId xmlns:a16="http://schemas.microsoft.com/office/drawing/2014/main" id="{B8B3C7CC-E135-48DA-8B0A-EF9622645BCF}"/>
              </a:ext>
            </a:extLst>
          </p:cNvPr>
          <p:cNvSpPr txBox="1">
            <a:spLocks noChangeArrowheads="1"/>
          </p:cNvSpPr>
          <p:nvPr/>
        </p:nvSpPr>
        <p:spPr bwMode="auto">
          <a:xfrm>
            <a:off x="4703763" y="1136650"/>
            <a:ext cx="3817937" cy="460375"/>
          </a:xfrm>
          <a:prstGeom prst="rect">
            <a:avLst/>
          </a:prstGeom>
          <a:solidFill>
            <a:schemeClr val="accent2">
              <a:lumMod val="60000"/>
              <a:lumOff val="4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algn="ctr">
              <a:defRPr/>
            </a:pPr>
            <a:r>
              <a:rPr lang="en-US" sz="2400" b="1">
                <a:solidFill>
                  <a:schemeClr val="accent5">
                    <a:lumMod val="50000"/>
                  </a:schemeClr>
                </a:solidFill>
                <a:latin typeface="Times New Roman" pitchFamily="18" charset="0"/>
                <a:cs typeface="Times New Roman" pitchFamily="18" charset="0"/>
              </a:rPr>
              <a:t>PHIẾU HỌC TẬP SỐ 2</a:t>
            </a:r>
          </a:p>
        </p:txBody>
      </p:sp>
      <p:graphicFrame>
        <p:nvGraphicFramePr>
          <p:cNvPr id="5" name="Table 4">
            <a:extLst>
              <a:ext uri="{FF2B5EF4-FFF2-40B4-BE49-F238E27FC236}">
                <a16:creationId xmlns:a16="http://schemas.microsoft.com/office/drawing/2014/main" id="{1E4ED6F6-592C-45F0-8EAC-92D5E5E08880}"/>
              </a:ext>
            </a:extLst>
          </p:cNvPr>
          <p:cNvGraphicFramePr>
            <a:graphicFrameLocks noGrp="1"/>
          </p:cNvGraphicFramePr>
          <p:nvPr/>
        </p:nvGraphicFramePr>
        <p:xfrm>
          <a:off x="1881188" y="1620838"/>
          <a:ext cx="9158287" cy="3898900"/>
        </p:xfrm>
        <a:graphic>
          <a:graphicData uri="http://schemas.openxmlformats.org/drawingml/2006/table">
            <a:tbl>
              <a:tblPr firstRow="1" bandRow="1">
                <a:tableStyleId>{5940675A-B579-460E-94D1-54222C63F5DA}</a:tableStyleId>
              </a:tblPr>
              <a:tblGrid>
                <a:gridCol w="2184546">
                  <a:extLst>
                    <a:ext uri="{9D8B030D-6E8A-4147-A177-3AD203B41FA5}">
                      <a16:colId xmlns:a16="http://schemas.microsoft.com/office/drawing/2014/main" val="20000"/>
                    </a:ext>
                  </a:extLst>
                </a:gridCol>
                <a:gridCol w="6973741">
                  <a:extLst>
                    <a:ext uri="{9D8B030D-6E8A-4147-A177-3AD203B41FA5}">
                      <a16:colId xmlns:a16="http://schemas.microsoft.com/office/drawing/2014/main" val="20001"/>
                    </a:ext>
                  </a:extLst>
                </a:gridCol>
              </a:tblGrid>
              <a:tr h="889000">
                <a:tc>
                  <a:txBody>
                    <a:bodyPr/>
                    <a:lstStyle/>
                    <a:p>
                      <a:endParaRPr lang="en-US"/>
                    </a:p>
                  </a:txBody>
                  <a:tcPr marL="121934" marR="121934">
                    <a:solidFill>
                      <a:schemeClr val="accent4">
                        <a:lumMod val="60000"/>
                        <a:lumOff val="40000"/>
                      </a:schemeClr>
                    </a:solidFill>
                  </a:tcPr>
                </a:tc>
                <a:tc>
                  <a:txBody>
                    <a:bodyPr/>
                    <a:lstStyle/>
                    <a:p>
                      <a:endParaRPr lang="en-US"/>
                    </a:p>
                  </a:txBody>
                  <a:tcPr marL="121934" marR="121934">
                    <a:solidFill>
                      <a:schemeClr val="accent4">
                        <a:lumMod val="60000"/>
                        <a:lumOff val="40000"/>
                      </a:schemeClr>
                    </a:solidFill>
                  </a:tcPr>
                </a:tc>
                <a:extLst>
                  <a:ext uri="{0D108BD9-81ED-4DB2-BD59-A6C34878D82A}">
                    <a16:rowId xmlns:a16="http://schemas.microsoft.com/office/drawing/2014/main" val="10000"/>
                  </a:ext>
                </a:extLst>
              </a:tr>
              <a:tr h="1003300">
                <a:tc>
                  <a:txBody>
                    <a:bodyPr/>
                    <a:lstStyle/>
                    <a:p>
                      <a:endParaRPr lang="vi-VN" sz="2200" b="1">
                        <a:latin typeface="Times New Roman" pitchFamily="18" charset="0"/>
                        <a:cs typeface="Times New Roman" pitchFamily="18" charset="0"/>
                      </a:endParaRPr>
                    </a:p>
                    <a:p>
                      <a:r>
                        <a:rPr lang="vi-VN" sz="2200" b="1">
                          <a:latin typeface="Times New Roman" pitchFamily="18" charset="0"/>
                          <a:cs typeface="Times New Roman" pitchFamily="18" charset="0"/>
                        </a:rPr>
                        <a:t>Mở</a:t>
                      </a:r>
                      <a:r>
                        <a:rPr lang="vi-VN" sz="2200" b="1"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34" marR="121934">
                    <a:solidFill>
                      <a:schemeClr val="accent4">
                        <a:lumMod val="60000"/>
                        <a:lumOff val="40000"/>
                      </a:schemeClr>
                    </a:solidFill>
                  </a:tcPr>
                </a:tc>
                <a:tc>
                  <a:txBody>
                    <a:bodyPr/>
                    <a:lstStyle/>
                    <a:p>
                      <a:endParaRPr lang="en-US" sz="2200">
                        <a:latin typeface="Times New Roman" pitchFamily="18" charset="0"/>
                        <a:cs typeface="Times New Roman" pitchFamily="18" charset="0"/>
                      </a:endParaRPr>
                    </a:p>
                  </a:txBody>
                  <a:tcPr marL="121934" marR="121934">
                    <a:solidFill>
                      <a:schemeClr val="accent4">
                        <a:lumMod val="60000"/>
                        <a:lumOff val="40000"/>
                      </a:schemeClr>
                    </a:solidFill>
                  </a:tcPr>
                </a:tc>
                <a:extLst>
                  <a:ext uri="{0D108BD9-81ED-4DB2-BD59-A6C34878D82A}">
                    <a16:rowId xmlns:a16="http://schemas.microsoft.com/office/drawing/2014/main" val="10001"/>
                  </a:ext>
                </a:extLst>
              </a:tr>
              <a:tr h="1003300">
                <a:tc>
                  <a:txBody>
                    <a:bodyPr/>
                    <a:lstStyle/>
                    <a:p>
                      <a:endParaRPr lang="vi-VN" sz="2200" b="1">
                        <a:latin typeface="Times New Roman" pitchFamily="18" charset="0"/>
                        <a:cs typeface="Times New Roman" pitchFamily="18" charset="0"/>
                      </a:endParaRPr>
                    </a:p>
                    <a:p>
                      <a:r>
                        <a:rPr lang="vi-VN" sz="2200" b="1">
                          <a:latin typeface="Times New Roman" pitchFamily="18" charset="0"/>
                          <a:cs typeface="Times New Roman" pitchFamily="18" charset="0"/>
                        </a:rPr>
                        <a:t>Thân</a:t>
                      </a:r>
                      <a:r>
                        <a:rPr lang="vi-VN" sz="2200" b="1"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34" marR="121934">
                    <a:solidFill>
                      <a:schemeClr val="accent4">
                        <a:lumMod val="60000"/>
                        <a:lumOff val="40000"/>
                      </a:schemeClr>
                    </a:solidFill>
                  </a:tcPr>
                </a:tc>
                <a:tc>
                  <a:txBody>
                    <a:bodyPr/>
                    <a:lstStyle/>
                    <a:p>
                      <a:endParaRPr lang="en-US" sz="2200">
                        <a:latin typeface="Times New Roman" pitchFamily="18" charset="0"/>
                        <a:cs typeface="Times New Roman" pitchFamily="18" charset="0"/>
                      </a:endParaRPr>
                    </a:p>
                  </a:txBody>
                  <a:tcPr marL="121934" marR="121934">
                    <a:solidFill>
                      <a:schemeClr val="accent4">
                        <a:lumMod val="60000"/>
                        <a:lumOff val="40000"/>
                      </a:schemeClr>
                    </a:solidFill>
                  </a:tcPr>
                </a:tc>
                <a:extLst>
                  <a:ext uri="{0D108BD9-81ED-4DB2-BD59-A6C34878D82A}">
                    <a16:rowId xmlns:a16="http://schemas.microsoft.com/office/drawing/2014/main" val="10002"/>
                  </a:ext>
                </a:extLst>
              </a:tr>
              <a:tr h="1003300">
                <a:tc>
                  <a:txBody>
                    <a:bodyPr/>
                    <a:lstStyle/>
                    <a:p>
                      <a:endParaRPr lang="vi-VN" sz="2200" b="1">
                        <a:latin typeface="Times New Roman" pitchFamily="18" charset="0"/>
                        <a:cs typeface="Times New Roman" pitchFamily="18" charset="0"/>
                      </a:endParaRPr>
                    </a:p>
                    <a:p>
                      <a:r>
                        <a:rPr lang="vi-VN" sz="2200" b="1">
                          <a:latin typeface="Times New Roman" pitchFamily="18" charset="0"/>
                          <a:cs typeface="Times New Roman" pitchFamily="18" charset="0"/>
                        </a:rPr>
                        <a:t>Kết</a:t>
                      </a:r>
                      <a:r>
                        <a:rPr lang="vi-VN" sz="2200" b="1"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34" marR="121934">
                    <a:solidFill>
                      <a:schemeClr val="accent4">
                        <a:lumMod val="60000"/>
                        <a:lumOff val="40000"/>
                      </a:schemeClr>
                    </a:solidFill>
                  </a:tcPr>
                </a:tc>
                <a:tc>
                  <a:txBody>
                    <a:bodyPr/>
                    <a:lstStyle/>
                    <a:p>
                      <a:endParaRPr lang="en-US" sz="2200">
                        <a:latin typeface="Times New Roman" pitchFamily="18" charset="0"/>
                        <a:cs typeface="Times New Roman" pitchFamily="18" charset="0"/>
                      </a:endParaRPr>
                    </a:p>
                  </a:txBody>
                  <a:tcPr marL="121934" marR="121934">
                    <a:solidFill>
                      <a:schemeClr val="accent4">
                        <a:lumMod val="60000"/>
                        <a:lumOff val="40000"/>
                      </a:schemeClr>
                    </a:solidFill>
                  </a:tcPr>
                </a:tc>
                <a:extLst>
                  <a:ext uri="{0D108BD9-81ED-4DB2-BD59-A6C34878D82A}">
                    <a16:rowId xmlns:a16="http://schemas.microsoft.com/office/drawing/2014/main" val="10003"/>
                  </a:ext>
                </a:extLst>
              </a:tr>
            </a:tbl>
          </a:graphicData>
        </a:graphic>
      </p:graphicFrame>
      <p:sp>
        <p:nvSpPr>
          <p:cNvPr id="14357" name="TextBox 6">
            <a:extLst>
              <a:ext uri="{FF2B5EF4-FFF2-40B4-BE49-F238E27FC236}">
                <a16:creationId xmlns:a16="http://schemas.microsoft.com/office/drawing/2014/main" id="{5203E08A-4049-40EB-AD5B-1AD25BAA793D}"/>
              </a:ext>
            </a:extLst>
          </p:cNvPr>
          <p:cNvSpPr txBox="1">
            <a:spLocks noChangeArrowheads="1"/>
          </p:cNvSpPr>
          <p:nvPr/>
        </p:nvSpPr>
        <p:spPr bwMode="auto">
          <a:xfrm>
            <a:off x="2227263" y="1808163"/>
            <a:ext cx="120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Bố cục</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14358" name="TextBox 7">
            <a:extLst>
              <a:ext uri="{FF2B5EF4-FFF2-40B4-BE49-F238E27FC236}">
                <a16:creationId xmlns:a16="http://schemas.microsoft.com/office/drawing/2014/main" id="{8E2626E2-4215-428D-818C-0029B771C54D}"/>
              </a:ext>
            </a:extLst>
          </p:cNvPr>
          <p:cNvSpPr txBox="1">
            <a:spLocks noChangeArrowheads="1"/>
          </p:cNvSpPr>
          <p:nvPr/>
        </p:nvSpPr>
        <p:spPr bwMode="auto">
          <a:xfrm>
            <a:off x="6294438" y="1808163"/>
            <a:ext cx="233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Nội dung</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8" name="Flowchart: Alternate Process 7">
            <a:extLst>
              <a:ext uri="{FF2B5EF4-FFF2-40B4-BE49-F238E27FC236}">
                <a16:creationId xmlns:a16="http://schemas.microsoft.com/office/drawing/2014/main" id="{76734C4D-83F3-4F7F-BFB3-528E14D7C3AE}"/>
              </a:ext>
            </a:extLst>
          </p:cNvPr>
          <p:cNvSpPr/>
          <p:nvPr/>
        </p:nvSpPr>
        <p:spPr>
          <a:xfrm>
            <a:off x="3617913" y="76199"/>
            <a:ext cx="8453437" cy="1036637"/>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2925</Words>
  <Application>Microsoft Office PowerPoint</Application>
  <PresentationFormat>Widescreen</PresentationFormat>
  <Paragraphs>199</Paragraphs>
  <Slides>24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cp:revision>
  <dcterms:created xsi:type="dcterms:W3CDTF">2022-06-28T03:04:10Z</dcterms:created>
  <dcterms:modified xsi:type="dcterms:W3CDTF">2022-06-28T16:16:09Z</dcterms:modified>
</cp:coreProperties>
</file>