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22" r:id="rId3"/>
    <p:sldMasterId id="2147483729" r:id="rId4"/>
    <p:sldMasterId id="2147483760" r:id="rId5"/>
    <p:sldMasterId id="2147483766" r:id="rId6"/>
  </p:sldMasterIdLst>
  <p:notesMasterIdLst>
    <p:notesMasterId r:id="rId27"/>
  </p:notesMasterIdLst>
  <p:sldIdLst>
    <p:sldId id="284" r:id="rId7"/>
    <p:sldId id="285" r:id="rId8"/>
    <p:sldId id="288" r:id="rId9"/>
    <p:sldId id="310" r:id="rId10"/>
    <p:sldId id="290" r:id="rId11"/>
    <p:sldId id="311" r:id="rId12"/>
    <p:sldId id="293" r:id="rId13"/>
    <p:sldId id="292" r:id="rId14"/>
    <p:sldId id="294" r:id="rId15"/>
    <p:sldId id="295" r:id="rId16"/>
    <p:sldId id="296" r:id="rId17"/>
    <p:sldId id="309" r:id="rId18"/>
    <p:sldId id="302" r:id="rId19"/>
    <p:sldId id="303" r:id="rId20"/>
    <p:sldId id="305" r:id="rId21"/>
    <p:sldId id="304" r:id="rId22"/>
    <p:sldId id="291" r:id="rId23"/>
    <p:sldId id="306" r:id="rId24"/>
    <p:sldId id="307" r:id="rId25"/>
    <p:sldId id="30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3C2617-E3A4-486B-9AB2-4C145FFE2583}" type="datetimeFigureOut">
              <a:rPr lang="en-US" smtClean="0"/>
              <a:t>4/2/2022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56D81-1856-4EF2-B1C6-3CB9105EA6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14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286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2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08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052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1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397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991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355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606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25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309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CD3EAC-2CF8-4190-AC21-DB13166B26C2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0912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D059FF-4DD2-4023-9D66-46C742201C0A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442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B41F34-9C86-4525-BFF5-2DD4A408E86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745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BDC2F0-FBC9-47D5-8BA8-F1C13AF2338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362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30D008-A6C0-479B-9278-6844159C730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000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03788D-AECA-4700-A864-0B2B553B37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1729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17D71F-21FB-4D02-8F47-F5843218F821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1384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FC510A-27DF-402B-9CA4-F3740006F054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4841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4D4F32-08AF-4B30-A7EC-2C714289440C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0149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6BE865-0BE2-4BD8-B552-9ED7025D999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11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2017B5-418D-4F47-9EBD-3FD18C619333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301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90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90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3E8C3C-B864-4185-AB75-A20B121CDC46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118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4403197"/>
      </p:ext>
    </p:extLst>
  </p:cSld>
  <p:clrMapOvr>
    <a:masterClrMapping/>
  </p:clrMapOvr>
  <p:transition spd="slow" advTm="0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54522"/>
      </p:ext>
    </p:extLst>
  </p:cSld>
  <p:clrMapOvr>
    <a:masterClrMapping/>
  </p:clrMapOvr>
  <p:transition spd="slow" advTm="0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  <p:cxnSp>
        <p:nvCxnSpPr>
          <p:cNvPr id="3" name="直接连接符 2"/>
          <p:cNvCxnSpPr/>
          <p:nvPr userDrawn="1"/>
        </p:nvCxnSpPr>
        <p:spPr>
          <a:xfrm>
            <a:off x="343406" y="1110373"/>
            <a:ext cx="840505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958296" flipH="1">
            <a:off x="7745811" y="149248"/>
            <a:ext cx="917999" cy="99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58081"/>
      </p:ext>
    </p:extLst>
  </p:cSld>
  <p:clrMapOvr>
    <a:masterClrMapping/>
  </p:clrMapOvr>
  <p:transition spd="slow" advTm="0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60614"/>
      </p:ext>
    </p:extLst>
  </p:cSld>
  <p:clrMapOvr>
    <a:masterClrMapping/>
  </p:clrMapOvr>
  <p:transition spd="slow" advTm="0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003464"/>
      </p:ext>
    </p:extLst>
  </p:cSld>
  <p:clrMapOvr>
    <a:masterClrMapping/>
  </p:clrMapOvr>
  <p:transition spd="slow" advTm="0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4/2/2022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2549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251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239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3806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592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9656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5570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2797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2469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590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4163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7830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7811897"/>
      </p:ext>
    </p:extLst>
  </p:cSld>
  <p:clrMapOvr>
    <a:masterClrMapping/>
  </p:clrMapOvr>
  <p:transition spd="slow" advTm="0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05086"/>
      </p:ext>
    </p:extLst>
  </p:cSld>
  <p:clrMapOvr>
    <a:masterClrMapping/>
  </p:clrMapOvr>
  <p:transition spd="slow" advTm="0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  <p:cxnSp>
        <p:nvCxnSpPr>
          <p:cNvPr id="3" name="直接连接符 2"/>
          <p:cNvCxnSpPr/>
          <p:nvPr userDrawn="1"/>
        </p:nvCxnSpPr>
        <p:spPr>
          <a:xfrm>
            <a:off x="343406" y="1110373"/>
            <a:ext cx="840505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958296" flipH="1">
            <a:off x="7745811" y="149248"/>
            <a:ext cx="917999" cy="99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98984"/>
      </p:ext>
    </p:extLst>
  </p:cSld>
  <p:clrMapOvr>
    <a:masterClrMapping/>
  </p:clrMapOvr>
  <p:transition spd="slow" advTm="0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448988"/>
      </p:ext>
    </p:extLst>
  </p:cSld>
  <p:clrMapOvr>
    <a:masterClrMapping/>
  </p:clrMapOvr>
  <p:transition spd="slow" advTm="0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00126"/>
      </p:ext>
    </p:extLst>
  </p:cSld>
  <p:clrMapOvr>
    <a:masterClrMapping/>
  </p:clrMapOvr>
  <p:transition spd="slow" advTm="0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1458531"/>
      </p:ext>
    </p:extLst>
  </p:cSld>
  <p:clrMapOvr>
    <a:masterClrMapping/>
  </p:clrMapOvr>
  <p:transition spd="slow" advTm="0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05268"/>
      </p:ext>
    </p:extLst>
  </p:cSld>
  <p:clrMapOvr>
    <a:masterClrMapping/>
  </p:clrMapOvr>
  <p:transition spd="slow" advTm="0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"/>
            <a:ext cx="9144000" cy="6851904"/>
          </a:xfrm>
          <a:prstGeom prst="rect">
            <a:avLst/>
          </a:prstGeom>
        </p:spPr>
      </p:pic>
      <p:cxnSp>
        <p:nvCxnSpPr>
          <p:cNvPr id="3" name="直接连接符 2"/>
          <p:cNvCxnSpPr/>
          <p:nvPr userDrawn="1"/>
        </p:nvCxnSpPr>
        <p:spPr>
          <a:xfrm>
            <a:off x="343406" y="1110373"/>
            <a:ext cx="840505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958296" flipH="1">
            <a:off x="7745811" y="149248"/>
            <a:ext cx="917999" cy="99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78192"/>
      </p:ext>
    </p:extLst>
  </p:cSld>
  <p:clrMapOvr>
    <a:masterClrMapping/>
  </p:clrMapOvr>
  <p:transition spd="slow" advTm="0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34548"/>
      </p:ext>
    </p:extLst>
  </p:cSld>
  <p:clrMapOvr>
    <a:masterClrMapping/>
  </p:clrMapOvr>
  <p:transition spd="slow" advTm="0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692166"/>
      </p:ext>
    </p:extLst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48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88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E3D52EC-76AA-473C-A1D4-B29458A18F0E}" type="slidenum">
              <a:rPr lang="en-US" altLang="en-US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927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9" b="71307"/>
          <a:stretch/>
        </p:blipFill>
        <p:spPr>
          <a:xfrm>
            <a:off x="5523092" y="4543119"/>
            <a:ext cx="3620909" cy="2317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2643604-4AA1-431F-A3FD-A92279CD9E87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14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</p:sldLayoutIdLst>
  <p:transition spd="slow" advTm="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4505F-0C82-4D6D-B004-FC5C444DBA5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E436F-7EAC-4517-A803-86530C5630E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356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9" b="71307"/>
          <a:stretch/>
        </p:blipFill>
        <p:spPr>
          <a:xfrm>
            <a:off x="5523092" y="4543119"/>
            <a:ext cx="3620909" cy="2317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2643604-4AA1-431F-A3FD-A92279CD9E87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319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</p:sldLayoutIdLst>
  <p:transition spd="slow" advTm="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2022/4/2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9" b="71307"/>
          <a:stretch/>
        </p:blipFill>
        <p:spPr>
          <a:xfrm>
            <a:off x="5523092" y="4543119"/>
            <a:ext cx="3620909" cy="23170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42643604-4AA1-431F-A3FD-A92279CD9E87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3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</p:sldLayoutIdLst>
  <p:transition spd="slow" advTm="0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666392076091536791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666392076091536791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666392076091536791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666392076091536791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6.jpeg"/><Relationship Id="rId5" Type="http://schemas.openxmlformats.org/officeDocument/2006/relationships/image" Target="../media/image25.jpg"/><Relationship Id="rId4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666392076091536791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anhdepbonphuong.com/13-khung-hinh-dep-da-dang-va-phong-phu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47.xml"/><Relationship Id="rId5" Type="http://schemas.openxmlformats.org/officeDocument/2006/relationships/hyperlink" Target="http://downloadphanmem2015.blogspot.com/2014/12/200-khung-anh-nen-ep-cho-be-yeu-tai.html" TargetMode="Externa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671328" y="2917148"/>
            <a:ext cx="2492349" cy="519439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soft" dir="t">
              <a:rot lat="0" lon="0" rev="15600000"/>
            </a:lightRig>
          </a:scene3d>
          <a:sp3d>
            <a:bevelT w="82550" h="82550"/>
          </a:sp3d>
        </p:spPr>
        <p:txBody>
          <a:bodyPr wrap="none" lIns="51435" tIns="25718" rIns="51435" bIns="25718">
            <a:spAutoFit/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038" b="1" dirty="0">
                <a:ln/>
                <a:solidFill>
                  <a:prstClr val="white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KHỞI ĐỘNG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94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lacvi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86868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D:\NĂM HỌC 2021-2022\TỔNG HỢP\maxresdefault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722416"/>
            <a:ext cx="4128231" cy="453538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1143000" y="5576804"/>
            <a:ext cx="7239000" cy="105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ts val="300"/>
              </a:spcBef>
              <a:spcAft>
                <a:spcPts val="0"/>
              </a:spcAft>
            </a:pPr>
            <a:r>
              <a:rPr lang="en-US" sz="2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Quan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sát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hình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ảnh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em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biết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gì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về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mảnh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đất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con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người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gắn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với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những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hình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ảnh</a:t>
            </a:r>
            <a:r>
              <a:rPr 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trên</a:t>
            </a:r>
            <a:r>
              <a:rPr 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en-US" sz="2400" b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28" y="5830755"/>
            <a:ext cx="926672" cy="798645"/>
          </a:xfrm>
          <a:prstGeom prst="rect">
            <a:avLst/>
          </a:prstGeom>
        </p:spPr>
      </p:pic>
      <p:pic>
        <p:nvPicPr>
          <p:cNvPr id="9" name="Picture 8" descr="D:\NĂM HỌC 2021-2022\TỔNG HỢP\tải xuống (1)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22416"/>
            <a:ext cx="4572001" cy="4535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28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-274700"/>
            <a:ext cx="128027" cy="4389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3941366" cy="2256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73711"/>
            <a:ext cx="2452528" cy="24525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504" y="1295400"/>
            <a:ext cx="4359018" cy="29141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800" y="2508534"/>
            <a:ext cx="2999492" cy="7254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1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19600" cy="668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WordArt 5"/>
          <p:cNvSpPr>
            <a:spLocks noChangeArrowheads="1" noChangeShapeType="1" noTextEdit="1"/>
          </p:cNvSpPr>
          <p:nvPr/>
        </p:nvSpPr>
        <p:spPr bwMode="auto">
          <a:xfrm rot="356204">
            <a:off x="4398963" y="836613"/>
            <a:ext cx="4724400" cy="1524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vi-VN" b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04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BÀI </a:t>
            </a:r>
            <a:r>
              <a:rPr lang="vi-VN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04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2</a:t>
            </a:r>
            <a:r>
              <a:rPr lang="en-US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04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0</a:t>
            </a:r>
            <a:r>
              <a:rPr lang="vi-VN" b="1" kern="1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04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:NƯỚC </a:t>
            </a:r>
            <a:r>
              <a:rPr lang="vi-VN" b="1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04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CHAM PA</a:t>
            </a:r>
            <a:endParaRPr lang="en-US" b="1" kern="10" dirty="0">
              <a:ln w="9525">
                <a:solidFill>
                  <a:srgbClr val="FFFF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04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4102" name="WordArt 6"/>
          <p:cNvSpPr>
            <a:spLocks noChangeArrowheads="1" noChangeShapeType="1" noTextEdit="1"/>
          </p:cNvSpPr>
          <p:nvPr/>
        </p:nvSpPr>
        <p:spPr bwMode="auto">
          <a:xfrm>
            <a:off x="4572000" y="2209800"/>
            <a:ext cx="42672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800" kern="1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TỪ THẾ KỈ THỨ II ĐẾNTHẾ KỈ THỨ X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00600" y="596376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TIẾT 45, 46, 47</a:t>
            </a:r>
          </a:p>
        </p:txBody>
      </p:sp>
    </p:spTree>
    <p:extLst>
      <p:ext uri="{BB962C8B-B14F-4D97-AF65-F5344CB8AC3E}">
        <p14:creationId xmlns:p14="http://schemas.microsoft.com/office/powerpoint/2010/main" val="2347005032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1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 animBg="1"/>
      <p:bldP spid="410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6200" y="0"/>
            <a:ext cx="88392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TIẾT 45</a:t>
            </a:r>
            <a:r>
              <a:rPr lang="en-US" sz="2400" dirty="0"/>
              <a:t>, 46, </a:t>
            </a:r>
            <a:r>
              <a:rPr lang="en-US" sz="2400" dirty="0" smtClean="0"/>
              <a:t>47: </a:t>
            </a:r>
            <a:r>
              <a:rPr lang="nl-NL" sz="2000" b="1" dirty="0" smtClean="0">
                <a:solidFill>
                  <a:srgbClr val="000000"/>
                </a:solidFill>
                <a:latin typeface="Arial"/>
              </a:rPr>
              <a:t>BÀI 20. </a:t>
            </a:r>
            <a:r>
              <a:rPr lang="nl-NL" sz="2000" b="1" dirty="0">
                <a:solidFill>
                  <a:srgbClr val="000000"/>
                </a:solidFill>
                <a:latin typeface="Arial"/>
              </a:rPr>
              <a:t>VƯƠNG QUỐC </a:t>
            </a:r>
            <a:r>
              <a:rPr lang="nl-NL" sz="2000" b="1" dirty="0" smtClean="0">
                <a:solidFill>
                  <a:srgbClr val="000000"/>
                </a:solidFill>
                <a:latin typeface="Arial"/>
              </a:rPr>
              <a:t>CHĂM-PA </a:t>
            </a:r>
            <a:r>
              <a:rPr lang="nl-NL" sz="2000" b="1" dirty="0">
                <a:solidFill>
                  <a:srgbClr val="000000"/>
                </a:solidFill>
                <a:latin typeface="Arial"/>
              </a:rPr>
              <a:t>TỪ THẾ </a:t>
            </a:r>
            <a:r>
              <a:rPr lang="nl-NL" sz="2000" b="1" dirty="0" smtClean="0">
                <a:solidFill>
                  <a:srgbClr val="000000"/>
                </a:solidFill>
                <a:latin typeface="Arial"/>
              </a:rPr>
              <a:t>KỈ </a:t>
            </a:r>
            <a:r>
              <a:rPr lang="nl-NL" sz="2000" b="1" dirty="0">
                <a:solidFill>
                  <a:srgbClr val="000000"/>
                </a:solidFill>
                <a:latin typeface="Arial"/>
              </a:rPr>
              <a:t>II ĐẾN THẾ </a:t>
            </a:r>
            <a:r>
              <a:rPr lang="nl-NL" sz="2000" b="1" dirty="0" smtClean="0">
                <a:solidFill>
                  <a:srgbClr val="000000"/>
                </a:solidFill>
                <a:latin typeface="Arial"/>
              </a:rPr>
              <a:t>KỈ </a:t>
            </a:r>
            <a:r>
              <a:rPr lang="nl-NL" sz="2000" b="1" dirty="0">
                <a:solidFill>
                  <a:srgbClr val="000000"/>
                </a:solidFill>
                <a:latin typeface="Arial"/>
              </a:rPr>
              <a:t>X</a:t>
            </a:r>
            <a:endParaRPr lang="en-US" sz="2000" b="1" dirty="0">
              <a:solidFill>
                <a:srgbClr val="000000"/>
              </a:solidFill>
              <a:latin typeface="Arial"/>
            </a:endParaRPr>
          </a:p>
          <a:p>
            <a:pPr algn="ctr"/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762000"/>
            <a:ext cx="464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0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 </a:t>
            </a:r>
            <a:r>
              <a:rPr lang="nl-NL" sz="2000" b="1" dirty="0">
                <a:latin typeface="Arial" panose="020B0604020202020204" pitchFamily="34" charset="0"/>
                <a:cs typeface="Arial" panose="020B0604020202020204" pitchFamily="34" charset="0"/>
              </a:rPr>
              <a:t>Sự ra đời và quá trình phát triển của Vương quốc Chăm-pa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648200" y="990600"/>
            <a:ext cx="0" cy="586740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2" name="TextBox 1"/>
          <p:cNvSpPr txBox="1"/>
          <p:nvPr/>
        </p:nvSpPr>
        <p:spPr>
          <a:xfrm>
            <a:off x="4724400" y="1066800"/>
            <a:ext cx="4419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? HS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xây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dựng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trục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thời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gian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quá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trình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phát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triển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của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vương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quốc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Chăm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-pa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theo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mốc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thời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gian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trong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sơ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đổ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20.2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tương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ứng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với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các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tư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liệu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lịch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sử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cung</a:t>
            </a:r>
            <a:r>
              <a:rPr lang="en-U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000" b="1" dirty="0" err="1" smtClean="0">
                <a:latin typeface="Times New Roman" panose="02020603050405020304" pitchFamily="18" charset="0"/>
                <a:ea typeface="Calibri" panose="020F0502020204030204" pitchFamily="34" charset="0"/>
              </a:rPr>
              <a:t>cấp</a:t>
            </a:r>
            <a:r>
              <a:rPr lang="en-US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?</a:t>
            </a:r>
            <a:endParaRPr lang="en-US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551325"/>
            <a:ext cx="46482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- Năm 192, nhân dân huyện Tượng Lâm (quận Nhật Nam) đã nổi dậy lật đổ ách thống trị của nhà Hán, giành độc lập, lập nước Lâm Ấp </a:t>
            </a:r>
            <a:r>
              <a:rPr lang="nl-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(Thế kỉ VII </a:t>
            </a: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gọi là Chăm-pa).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- Phát triển qua nhiều giai đoạn, gắn liền với việc di chuyển kinh đô.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- Lãnh thổ dần được mở rộng và thống nhất, trải dài từ phía bắc dãy Hoành Sơn đến vùng sông Dinh, Ninh Thuận ở phía nam. 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1"/>
            <a:ext cx="8382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1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0"/>
            <a:ext cx="6324600" cy="668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5833301"/>
      </p:ext>
    </p:extLst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D19D38-C1AC-4441-902E-CABA5EF56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" y="0"/>
            <a:ext cx="9433047" cy="68133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0E38B9-C5C2-49A4-9A8E-6DCC16A334AC}"/>
              </a:ext>
            </a:extLst>
          </p:cNvPr>
          <p:cNvSpPr txBox="1"/>
          <p:nvPr/>
        </p:nvSpPr>
        <p:spPr>
          <a:xfrm>
            <a:off x="883469" y="1942155"/>
            <a:ext cx="38638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400" b="1" dirty="0" smtClean="0">
                <a:solidFill>
                  <a:srgbClr val="060FBA"/>
                </a:solidFill>
                <a:latin typeface="Arial"/>
              </a:rPr>
              <a:t>BÀI 20. </a:t>
            </a:r>
            <a:r>
              <a:rPr lang="nl-NL" sz="2400" b="1" dirty="0">
                <a:solidFill>
                  <a:srgbClr val="060FBA"/>
                </a:solidFill>
                <a:latin typeface="Arial"/>
              </a:rPr>
              <a:t>VƯƠNG QUỐC CHAM-PA TỪ THẾ KÌ II ĐẾN THẾ KÌ X</a:t>
            </a:r>
            <a:endParaRPr lang="en-US" sz="2400" b="1" dirty="0">
              <a:solidFill>
                <a:srgbClr val="060FBA"/>
              </a:solidFill>
              <a:latin typeface="Arial"/>
            </a:endParaRPr>
          </a:p>
          <a:p>
            <a:pPr algn="just">
              <a:defRPr/>
            </a:pPr>
            <a:endParaRPr lang="en-US" sz="2400" b="1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EFB622-DB97-4C2C-AFD4-06D07E46FA3E}"/>
              </a:ext>
            </a:extLst>
          </p:cNvPr>
          <p:cNvSpPr txBox="1"/>
          <p:nvPr/>
        </p:nvSpPr>
        <p:spPr>
          <a:xfrm>
            <a:off x="4747333" y="762000"/>
            <a:ext cx="38632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800" b="1" dirty="0">
                <a:solidFill>
                  <a:srgbClr val="FF0000"/>
                </a:solidFill>
                <a:latin typeface="Arial"/>
              </a:rPr>
              <a:t>I. </a:t>
            </a:r>
            <a:r>
              <a:rPr lang="nl-NL" sz="2800" b="1" dirty="0">
                <a:solidFill>
                  <a:srgbClr val="FF0000"/>
                </a:solidFill>
              </a:rPr>
              <a:t>Sự ra đời và quá trình phát triển của Vương quốc Chăm-pa</a:t>
            </a:r>
            <a:endParaRPr lang="en-US" sz="28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24400" y="2209800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800" b="1" dirty="0">
                <a:solidFill>
                  <a:srgbClr val="FF0000"/>
                </a:solidFill>
              </a:rPr>
              <a:t>II. Kinh tế và tổ chức xã hội</a:t>
            </a:r>
            <a:endParaRPr 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230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39" y="530917"/>
            <a:ext cx="1949598" cy="165715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762000"/>
            <a:ext cx="6096000" cy="4495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"/>
            <a:ext cx="914400" cy="76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0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39" y="530917"/>
            <a:ext cx="1949598" cy="165715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200400" y="147531"/>
            <a:ext cx="2959926" cy="766773"/>
            <a:chOff x="3370370" y="229653"/>
            <a:chExt cx="2959926" cy="7667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Rounded Rectangle 8"/>
            <p:cNvSpPr/>
            <p:nvPr/>
          </p:nvSpPr>
          <p:spPr>
            <a:xfrm>
              <a:off x="3370370" y="229653"/>
              <a:ext cx="2959926" cy="766773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000"/>
                <a:hueOff val="0"/>
                <a:satOff val="0"/>
                <a:lumOff val="0"/>
                <a:alphaOff val="0"/>
              </a:srgbClr>
            </a:solidFill>
            <a:ln w="9525" cap="flat" cmpd="sng" algn="ctr">
              <a:solidFill>
                <a:srgbClr val="F6E068">
                  <a:hueOff val="0"/>
                  <a:satOff val="0"/>
                  <a:lumOff val="0"/>
                  <a:alphaOff val="0"/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z="152400" extrusionH="63500" prstMaterial="dkEdge">
              <a:bevelT w="125400" h="36350" prst="relaxedInset"/>
              <a:contourClr>
                <a:srgbClr val="FFFFFF"/>
              </a:contourClr>
            </a:sp3d>
          </p:spPr>
        </p:sp>
        <p:sp>
          <p:nvSpPr>
            <p:cNvPr id="10" name="Rounded Rectangle 4"/>
            <p:cNvSpPr/>
            <p:nvPr/>
          </p:nvSpPr>
          <p:spPr>
            <a:xfrm>
              <a:off x="3392828" y="252111"/>
              <a:ext cx="2915010" cy="721857"/>
            </a:xfrm>
            <a:prstGeom prst="rect">
              <a:avLst/>
            </a:prstGeom>
            <a:noFill/>
            <a:ln>
              <a:noFill/>
            </a:ln>
            <a:effectLst/>
            <a:sp3d z="152400"/>
          </p:spPr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3200" b="1" dirty="0" err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Thảo</a:t>
              </a:r>
              <a:r>
                <a:rPr lang="en-US" sz="3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luận</a:t>
              </a:r>
              <a:r>
                <a:rPr lang="en-US" sz="3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nhóm</a:t>
              </a:r>
              <a:endPara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ibbon: Tilted Up 5">
            <a:extLst>
              <a:ext uri="{FF2B5EF4-FFF2-40B4-BE49-F238E27FC236}">
                <a16:creationId xmlns:a16="http://schemas.microsoft.com/office/drawing/2014/main" id="{B24580CB-6B21-44FA-ACD8-715A373D6D62}"/>
              </a:ext>
            </a:extLst>
          </p:cNvPr>
          <p:cNvSpPr/>
          <p:nvPr/>
        </p:nvSpPr>
        <p:spPr>
          <a:xfrm>
            <a:off x="0" y="533400"/>
            <a:ext cx="2448272" cy="1152128"/>
          </a:xfrm>
          <a:prstGeom prst="ribbon2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>
              <a:defRPr/>
            </a:pPr>
            <a:r>
              <a:rPr lang="en-US" sz="28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28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2800" kern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Equal 1"/>
          <p:cNvSpPr/>
          <p:nvPr/>
        </p:nvSpPr>
        <p:spPr>
          <a:xfrm>
            <a:off x="304800" y="1066800"/>
            <a:ext cx="8458200" cy="4038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1905000"/>
            <a:ext cx="6172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kiện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nhiên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cư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xưa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algn="just"/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3406914"/>
            <a:ext cx="617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Theo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4481044"/>
            <a:ext cx="2895601" cy="13101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04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D19D38-C1AC-4441-902E-CABA5EF56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" y="0"/>
            <a:ext cx="9433047" cy="6813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2192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800" b="1" dirty="0">
                <a:solidFill>
                  <a:srgbClr val="00B0F0"/>
                </a:solidFill>
              </a:rPr>
              <a:t>II. Kinh tế và tổ chức xã hội</a:t>
            </a:r>
            <a:endParaRPr lang="en-US" sz="2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00600" y="685800"/>
            <a:ext cx="373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Hoạt động kinh tế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Hoạt động kinh tế chính: Trồng lúa nước, chăn nuôi gia súc, gia cầm, sản xuất hàng thủ công, khai thác các nguồn lợi </a:t>
            </a:r>
            <a:r>
              <a:rPr lang="nl-NL" sz="20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rừng </a:t>
            </a:r>
            <a:r>
              <a:rPr lang="nl-NL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 biển; buôn bán bằng đường biển.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03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4953000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nl-NL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 xã hội gồm có mấy tầng lớp? </a:t>
            </a:r>
            <a:r>
              <a:rPr lang="nl-NL" sz="20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Hãy mô tả công việc của họ?</a:t>
            </a:r>
            <a:endParaRPr lang="en-US" sz="2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b="1" dirty="0" smtClean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5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D19D38-C1AC-4441-902E-CABA5EF56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" y="0"/>
            <a:ext cx="9433047" cy="6813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219200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800" b="1" dirty="0">
                <a:solidFill>
                  <a:srgbClr val="00B0F0"/>
                </a:solidFill>
              </a:rPr>
              <a:t>II. Kinh tế và tổ chức xã hội</a:t>
            </a:r>
            <a:endParaRPr lang="en-US" sz="28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00600" y="685800"/>
            <a:ext cx="3733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Hoạt động kinh tế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Hoạt động kinh tế chính: Trồng lúa nước, chăn nuôi gia súc, gia cầm, sản xuất hàng thủ công, khai thác các nguồn lợi rùng và biển; buôn bán bằng đường biển.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2932569"/>
            <a:ext cx="381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r>
              <a:rPr lang="vi-VN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Xã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tộc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en-US" sz="2000" dirty="0" smtClean="0">
              <a:solidFill>
                <a:srgbClr val="0070C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46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D19D38-C1AC-4441-902E-CABA5EF56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" y="0"/>
            <a:ext cx="9433047" cy="6813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371600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800" b="1" dirty="0">
                <a:solidFill>
                  <a:srgbClr val="0070C0"/>
                </a:solidFill>
              </a:rPr>
              <a:t>III. Những thành tựu văn hoá tiêu biểu</a:t>
            </a:r>
            <a:endParaRPr lang="en-US" sz="2800" dirty="0">
              <a:solidFill>
                <a:srgbClr val="0070C0"/>
              </a:solidFill>
            </a:endParaRPr>
          </a:p>
        </p:txBody>
      </p:sp>
      <p:pic>
        <p:nvPicPr>
          <p:cNvPr id="7" name="Picture 6" descr="D:\NĂM HỌC 2021-2022\TỔNG HỢP\maxresdefault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272" y="685800"/>
            <a:ext cx="3909528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73" y="3124200"/>
            <a:ext cx="1928327" cy="25241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3128865"/>
            <a:ext cx="1981200" cy="251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0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572000"/>
            <a:ext cx="1949598" cy="1657158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3200400" y="147531"/>
            <a:ext cx="2959926" cy="766773"/>
            <a:chOff x="3370370" y="229653"/>
            <a:chExt cx="2959926" cy="76677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9" name="Rounded Rectangle 8"/>
            <p:cNvSpPr/>
            <p:nvPr/>
          </p:nvSpPr>
          <p:spPr>
            <a:xfrm>
              <a:off x="3370370" y="229653"/>
              <a:ext cx="2959926" cy="766773"/>
            </a:xfrm>
            <a:prstGeom prst="roundRect">
              <a:avLst>
                <a:gd name="adj" fmla="val 10000"/>
              </a:avLst>
            </a:prstGeom>
            <a:solidFill>
              <a:srgbClr val="FFFFFF">
                <a:alpha val="90000"/>
                <a:hueOff val="0"/>
                <a:satOff val="0"/>
                <a:lumOff val="0"/>
                <a:alphaOff val="0"/>
              </a:srgbClr>
            </a:solidFill>
            <a:ln w="9525" cap="flat" cmpd="sng" algn="ctr">
              <a:solidFill>
                <a:srgbClr val="F6E068">
                  <a:hueOff val="0"/>
                  <a:satOff val="0"/>
                  <a:lumOff val="0"/>
                  <a:alphaOff val="0"/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z="152400" extrusionH="63500" prstMaterial="dkEdge">
              <a:bevelT w="125400" h="36350" prst="relaxedInset"/>
              <a:contourClr>
                <a:srgbClr val="FFFFFF"/>
              </a:contourClr>
            </a:sp3d>
          </p:spPr>
        </p:sp>
        <p:sp>
          <p:nvSpPr>
            <p:cNvPr id="10" name="Rounded Rectangle 4"/>
            <p:cNvSpPr/>
            <p:nvPr/>
          </p:nvSpPr>
          <p:spPr>
            <a:xfrm>
              <a:off x="3392828" y="252111"/>
              <a:ext cx="2915010" cy="721857"/>
            </a:xfrm>
            <a:prstGeom prst="rect">
              <a:avLst/>
            </a:prstGeom>
            <a:noFill/>
            <a:ln>
              <a:noFill/>
            </a:ln>
            <a:effectLst/>
            <a:sp3d z="152400"/>
          </p:spPr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3200" b="1" dirty="0" err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Thảo</a:t>
              </a:r>
              <a:r>
                <a:rPr lang="en-US" sz="3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luận</a:t>
              </a:r>
              <a:r>
                <a:rPr lang="en-US" sz="3200" b="1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3200" b="1" dirty="0" err="1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nhóm</a:t>
              </a:r>
              <a:endParaRPr lang="en-US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ibbon: Tilted Up 5">
            <a:extLst>
              <a:ext uri="{FF2B5EF4-FFF2-40B4-BE49-F238E27FC236}">
                <a16:creationId xmlns:a16="http://schemas.microsoft.com/office/drawing/2014/main" id="{B24580CB-6B21-44FA-ACD8-715A373D6D62}"/>
              </a:ext>
            </a:extLst>
          </p:cNvPr>
          <p:cNvSpPr/>
          <p:nvPr/>
        </p:nvSpPr>
        <p:spPr>
          <a:xfrm>
            <a:off x="0" y="228600"/>
            <a:ext cx="2448272" cy="1152128"/>
          </a:xfrm>
          <a:prstGeom prst="ribbon2">
            <a:avLst/>
          </a:prstGeom>
          <a:solidFill>
            <a:srgbClr val="FFFFFF"/>
          </a:solidFill>
          <a:ln>
            <a:solidFill>
              <a:srgbClr val="000000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rtlCol="0" anchor="ctr"/>
          <a:lstStyle/>
          <a:p>
            <a:pPr algn="ctr">
              <a:defRPr/>
            </a:pPr>
            <a:r>
              <a:rPr lang="en-US" sz="28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Phiếu</a:t>
            </a:r>
            <a:r>
              <a:rPr lang="en-US" sz="28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2800" kern="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kern="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endParaRPr lang="en-US" sz="2800" kern="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600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thiện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bảng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tựu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Cham-pa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817849"/>
              </p:ext>
            </p:extLst>
          </p:nvPr>
        </p:nvGraphicFramePr>
        <p:xfrm>
          <a:off x="1371600" y="2895600"/>
          <a:ext cx="6096000" cy="150199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 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23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7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D19D38-C1AC-4441-902E-CABA5EF56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1" y="0"/>
            <a:ext cx="9433047" cy="6813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371600"/>
            <a:ext cx="3886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800" b="1" dirty="0">
                <a:solidFill>
                  <a:srgbClr val="92D050"/>
                </a:solidFill>
              </a:rPr>
              <a:t>III. Những thành tựu văn hoá tiêu biểu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04064" y="685800"/>
            <a:ext cx="3657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nl-NL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Chữ viết</a:t>
            </a: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+ Sáng tạo ra chữ viết riêng trên cơ sở chữ Phạn (chữ Chăm cổ, thế kỉ IV).</a:t>
            </a: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Tôn giáo:</a:t>
            </a: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nhập Bà La Môn và Phật giáo.</a:t>
            </a: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Kiến trúc và điêu khắc:</a:t>
            </a:r>
            <a:r>
              <a:rPr 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Gắn với các công trình tôn giáo đặc sắc, trở thành di sản văn hoá tiêu biểu (Thánh địa Mỹ Sơn,...).</a:t>
            </a:r>
            <a:endParaRPr lang="en-US" sz="200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nl-NL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2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Âm</a:t>
            </a: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nhạc</a:t>
            </a: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múa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phục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tôn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giáo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tầng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đông</a:t>
            </a:r>
            <a:r>
              <a:rPr lang="en-US" sz="2000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đảo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nhạc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vũ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nữ</a:t>
            </a:r>
            <a:r>
              <a:rPr lang="en-US" sz="20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536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873712"/>
            <a:ext cx="5256584" cy="3491393"/>
          </a:xfrm>
          <a:prstGeom prst="rect">
            <a:avLst/>
          </a:prstGeom>
        </p:spPr>
      </p:pic>
      <p:sp>
        <p:nvSpPr>
          <p:cNvPr id="30" name="TextBox 68"/>
          <p:cNvSpPr txBox="1">
            <a:spLocks/>
          </p:cNvSpPr>
          <p:nvPr/>
        </p:nvSpPr>
        <p:spPr>
          <a:xfrm>
            <a:off x="4483468" y="2902673"/>
            <a:ext cx="2608813" cy="1620125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  <a:defRPr/>
            </a:pPr>
            <a:endParaRPr lang="zh-CN" altLang="en-US" sz="10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3941366" cy="2256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73711"/>
            <a:ext cx="2452528" cy="24525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CDB1A3-9A7A-4425-A5F7-336080DB8C40}"/>
              </a:ext>
            </a:extLst>
          </p:cNvPr>
          <p:cNvSpPr txBox="1"/>
          <p:nvPr/>
        </p:nvSpPr>
        <p:spPr>
          <a:xfrm>
            <a:off x="3505200" y="1792766"/>
            <a:ext cx="3082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LUYỆN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TẬP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6200" y="1219200"/>
            <a:ext cx="8763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54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sz="2400" b="1" dirty="0" err="1">
                <a:solidFill>
                  <a:srgbClr val="00B050"/>
                </a:solidFill>
              </a:rPr>
              <a:t>Câu</a:t>
            </a:r>
            <a:r>
              <a:rPr lang="en-US" sz="2400" b="1" dirty="0">
                <a:solidFill>
                  <a:srgbClr val="00B050"/>
                </a:solidFill>
              </a:rPr>
              <a:t> 1: </a:t>
            </a:r>
            <a:r>
              <a:rPr lang="en-US" sz="2400" i="1" dirty="0" err="1">
                <a:solidFill>
                  <a:srgbClr val="00B050"/>
                </a:solidFill>
              </a:rPr>
              <a:t>Hoạt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động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kinh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tế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của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cư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dân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Chăm</a:t>
            </a:r>
            <a:r>
              <a:rPr lang="en-US" sz="2400" i="1" dirty="0">
                <a:solidFill>
                  <a:srgbClr val="00B050"/>
                </a:solidFill>
              </a:rPr>
              <a:t>-pa </a:t>
            </a:r>
            <a:r>
              <a:rPr lang="en-US" sz="2400" i="1" dirty="0" err="1">
                <a:solidFill>
                  <a:srgbClr val="00B050"/>
                </a:solidFill>
              </a:rPr>
              <a:t>xưa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gắn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với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biển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như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thế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nào</a:t>
            </a:r>
            <a:r>
              <a:rPr lang="en-US" sz="2400" i="1" dirty="0">
                <a:solidFill>
                  <a:srgbClr val="00B050"/>
                </a:solidFill>
              </a:rPr>
              <a:t>?</a:t>
            </a:r>
            <a:endParaRPr lang="en-US" sz="2400" dirty="0">
              <a:solidFill>
                <a:srgbClr val="00B050"/>
              </a:solidFill>
            </a:endParaRPr>
          </a:p>
          <a:p>
            <a:r>
              <a:rPr lang="en-US" sz="2400" b="1" dirty="0" err="1">
                <a:solidFill>
                  <a:srgbClr val="00B050"/>
                </a:solidFill>
              </a:rPr>
              <a:t>Câu</a:t>
            </a:r>
            <a:r>
              <a:rPr lang="en-US" sz="2400" b="1" dirty="0">
                <a:solidFill>
                  <a:srgbClr val="00B050"/>
                </a:solidFill>
              </a:rPr>
              <a:t> 2: </a:t>
            </a:r>
            <a:r>
              <a:rPr lang="en-US" sz="2400" i="1" dirty="0" err="1">
                <a:solidFill>
                  <a:srgbClr val="00B050"/>
                </a:solidFill>
              </a:rPr>
              <a:t>Em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hãy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nêu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những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hoạt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động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kinh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tế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chủ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yếu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của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cư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dân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Chăm</a:t>
            </a:r>
            <a:r>
              <a:rPr lang="en-US" sz="2400" i="1" dirty="0">
                <a:solidFill>
                  <a:srgbClr val="00B050"/>
                </a:solidFill>
              </a:rPr>
              <a:t>-pa. </a:t>
            </a:r>
            <a:r>
              <a:rPr lang="en-US" sz="2400" i="1" dirty="0" err="1">
                <a:solidFill>
                  <a:srgbClr val="00B050"/>
                </a:solidFill>
              </a:rPr>
              <a:t>Hoạt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động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kinh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tế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nào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ngày</a:t>
            </a:r>
            <a:r>
              <a:rPr lang="en-US" sz="2400" i="1" dirty="0">
                <a:solidFill>
                  <a:srgbClr val="00B050"/>
                </a:solidFill>
              </a:rPr>
              <a:t> nay </a:t>
            </a:r>
            <a:r>
              <a:rPr lang="en-US" sz="2400" i="1" dirty="0" err="1">
                <a:solidFill>
                  <a:srgbClr val="00B050"/>
                </a:solidFill>
              </a:rPr>
              <a:t>vẫn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được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cư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dân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miền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Trung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Việt</a:t>
            </a:r>
            <a:r>
              <a:rPr lang="en-US" sz="2400" i="1" dirty="0">
                <a:solidFill>
                  <a:srgbClr val="00B050"/>
                </a:solidFill>
              </a:rPr>
              <a:t> Nam </a:t>
            </a:r>
            <a:r>
              <a:rPr lang="en-US" sz="2400" i="1" dirty="0" err="1">
                <a:solidFill>
                  <a:srgbClr val="00B050"/>
                </a:solidFill>
              </a:rPr>
              <a:t>chú</a:t>
            </a:r>
            <a:r>
              <a:rPr lang="en-US" sz="2400" i="1" dirty="0">
                <a:solidFill>
                  <a:srgbClr val="00B050"/>
                </a:solidFill>
              </a:rPr>
              <a:t> </a:t>
            </a:r>
            <a:r>
              <a:rPr lang="en-US" sz="2400" i="1" dirty="0" err="1">
                <a:solidFill>
                  <a:srgbClr val="00B050"/>
                </a:solidFill>
              </a:rPr>
              <a:t>trọng</a:t>
            </a:r>
            <a:r>
              <a:rPr lang="en-US" sz="2400" i="1" dirty="0">
                <a:solidFill>
                  <a:srgbClr val="00B050"/>
                </a:solidFill>
              </a:rPr>
              <a:t>?</a:t>
            </a:r>
            <a:endParaRPr lang="en-US" sz="2400" dirty="0">
              <a:solidFill>
                <a:srgbClr val="00B050"/>
              </a:solidFill>
            </a:endParaRPr>
          </a:p>
        </p:txBody>
      </p:sp>
      <p:pic>
        <p:nvPicPr>
          <p:cNvPr id="4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1605"/>
            <a:ext cx="3941366" cy="22563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3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-274700"/>
            <a:ext cx="128027" cy="4389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9040"/>
            <a:ext cx="3941366" cy="22563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73711"/>
            <a:ext cx="2452528" cy="24525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504" y="1295400"/>
            <a:ext cx="4359018" cy="291414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52800" y="24384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VẬN DỤNG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6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A271FE-69EA-4404-8A77-3465599B47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490480" y="470688"/>
            <a:ext cx="7903732" cy="55300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B860A6-AB5E-4F4C-AF53-5013154CA0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0" y="620688"/>
            <a:ext cx="9144000" cy="55300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7EEE10-6A6D-48B3-B644-39327E648A85}"/>
              </a:ext>
            </a:extLst>
          </p:cNvPr>
          <p:cNvSpPr txBox="1"/>
          <p:nvPr/>
        </p:nvSpPr>
        <p:spPr>
          <a:xfrm>
            <a:off x="762000" y="1828800"/>
            <a:ext cx="4800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tựu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hoá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tiểu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biểu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Vương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quốc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-pa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vẫn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nay? Di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hoá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UNESCO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i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4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9144000" cy="5143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68926" y="2438400"/>
            <a:ext cx="4623060" cy="11772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rgbClr val="ED1E28"/>
                </a:solidFill>
              </a:rPr>
              <a:t>TẠM BIỆT</a:t>
            </a:r>
          </a:p>
          <a:p>
            <a:pPr algn="ctr"/>
            <a:r>
              <a:rPr lang="en-US" sz="3600" b="1" dirty="0" smtClean="0">
                <a:ln/>
                <a:solidFill>
                  <a:srgbClr val="ED1E28"/>
                </a:solidFill>
              </a:rPr>
              <a:t>CHÚC </a:t>
            </a:r>
            <a:r>
              <a:rPr lang="en-US" sz="3600" b="1" dirty="0">
                <a:ln/>
                <a:solidFill>
                  <a:srgbClr val="ED1E28"/>
                </a:solidFill>
              </a:rPr>
              <a:t>CÁC EM HỌC TỐT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914400"/>
            <a:ext cx="243840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TRƯỜNG THCS </a:t>
            </a:r>
            <a:r>
              <a:rPr lang="en-US" sz="1350" b="1" dirty="0" smtClean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CẨM ĐOÀI</a:t>
            </a:r>
            <a:endParaRPr lang="en-US" sz="1350" b="1" dirty="0">
              <a:solidFill>
                <a:srgbClr val="FF000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1"/>
            <a:ext cx="9906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7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6E068"/>
      </a:accent1>
      <a:accent2>
        <a:srgbClr val="F6E068"/>
      </a:accent2>
      <a:accent3>
        <a:srgbClr val="F6E068"/>
      </a:accent3>
      <a:accent4>
        <a:srgbClr val="F6E068"/>
      </a:accent4>
      <a:accent5>
        <a:srgbClr val="F6E068"/>
      </a:accent5>
      <a:accent6>
        <a:srgbClr val="F6E068"/>
      </a:accent6>
      <a:hlink>
        <a:srgbClr val="696356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6E068"/>
      </a:accent1>
      <a:accent2>
        <a:srgbClr val="F6E068"/>
      </a:accent2>
      <a:accent3>
        <a:srgbClr val="F6E068"/>
      </a:accent3>
      <a:accent4>
        <a:srgbClr val="F6E068"/>
      </a:accent4>
      <a:accent5>
        <a:srgbClr val="F6E068"/>
      </a:accent5>
      <a:accent6>
        <a:srgbClr val="F6E068"/>
      </a:accent6>
      <a:hlink>
        <a:srgbClr val="696356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3_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6E068"/>
      </a:accent1>
      <a:accent2>
        <a:srgbClr val="F6E068"/>
      </a:accent2>
      <a:accent3>
        <a:srgbClr val="F6E068"/>
      </a:accent3>
      <a:accent4>
        <a:srgbClr val="F6E068"/>
      </a:accent4>
      <a:accent5>
        <a:srgbClr val="F6E068"/>
      </a:accent5>
      <a:accent6>
        <a:srgbClr val="F6E068"/>
      </a:accent6>
      <a:hlink>
        <a:srgbClr val="696356"/>
      </a:hlink>
      <a:folHlink>
        <a:srgbClr val="BFBF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691</Words>
  <Application>Microsoft Office PowerPoint</Application>
  <PresentationFormat>On-screen Show (4:3)</PresentationFormat>
  <Paragraphs>50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微软雅黑</vt:lpstr>
      <vt:lpstr>宋体</vt:lpstr>
      <vt:lpstr>Arial</vt:lpstr>
      <vt:lpstr>Calibri</vt:lpstr>
      <vt:lpstr>Calibri Light</vt:lpstr>
      <vt:lpstr>Tahoma</vt:lpstr>
      <vt:lpstr>Times New Roman</vt:lpstr>
      <vt:lpstr>4_Office Theme</vt:lpstr>
      <vt:lpstr>1_Default Design</vt:lpstr>
      <vt:lpstr>第一PPT，www.1ppt.com</vt:lpstr>
      <vt:lpstr>6_Office Theme</vt:lpstr>
      <vt:lpstr>2_第一PPT，www.1ppt.com</vt:lpstr>
      <vt:lpstr>3_第一PPT，www.1ppt.com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DELL</cp:lastModifiedBy>
  <cp:revision>83</cp:revision>
  <dcterms:created xsi:type="dcterms:W3CDTF">2021-04-18T07:45:22Z</dcterms:created>
  <dcterms:modified xsi:type="dcterms:W3CDTF">2022-04-02T08:56:02Z</dcterms:modified>
</cp:coreProperties>
</file>