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419" r:id="rId2"/>
    <p:sldId id="415" r:id="rId3"/>
    <p:sldId id="414" r:id="rId4"/>
    <p:sldId id="398" r:id="rId5"/>
    <p:sldId id="399" r:id="rId6"/>
    <p:sldId id="402" r:id="rId7"/>
    <p:sldId id="416" r:id="rId8"/>
    <p:sldId id="393" r:id="rId9"/>
    <p:sldId id="407" r:id="rId10"/>
    <p:sldId id="408" r:id="rId11"/>
    <p:sldId id="409" r:id="rId12"/>
    <p:sldId id="411" r:id="rId13"/>
    <p:sldId id="395" r:id="rId14"/>
    <p:sldId id="413" r:id="rId15"/>
    <p:sldId id="422" r:id="rId16"/>
    <p:sldId id="390" r:id="rId17"/>
    <p:sldId id="412" r:id="rId18"/>
    <p:sldId id="420" r:id="rId19"/>
    <p:sldId id="281" r:id="rId20"/>
    <p:sldId id="378" r:id="rId21"/>
    <p:sldId id="372" r:id="rId22"/>
    <p:sldId id="391" r:id="rId23"/>
    <p:sldId id="418" r:id="rId24"/>
    <p:sldId id="400" r:id="rId25"/>
    <p:sldId id="401" r:id="rId26"/>
    <p:sldId id="386" r:id="rId27"/>
    <p:sldId id="421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333399"/>
    <a:srgbClr val="FFFF00"/>
    <a:srgbClr val="3399FF"/>
    <a:srgbClr val="FFFFCC"/>
    <a:srgbClr val="FFFF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>
      <p:cViewPr varScale="1">
        <p:scale>
          <a:sx n="50" d="100"/>
          <a:sy n="50" d="100"/>
        </p:scale>
        <p:origin x="66" y="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7F646-10A6-4D71-A0E3-64CBBA577AE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4335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AAE86D-916F-4098-A3C3-665740872B9A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53792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0E42C-4ADC-47B6-A993-D3121F6A82BA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67815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D3DBC-51C4-47CF-8FA3-39143CAD0F2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0958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BDA0B-883B-4403-8C63-4FB82F14A7C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80343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ACCF0-1700-4FDC-8097-1E52F476B1E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97295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F2369-0AB4-4A93-839D-DCDA0B5E123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815360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2F7D6-5A3E-4506-A689-404E0B66F72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821313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4FBB3-8F00-440B-ADD1-9A2F7737B7E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66681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A9548-4601-4BC1-8AB1-FDC53DD9127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68909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E8572-CF55-4046-BBBA-790A8B41200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4799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1B086D-CBC1-4277-9951-24C8D73CD31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/C:\Users\admi\Desktop\Tranh%20in%20hoa%20l&#225;\clip%20c&#225;c%20b&#432;&#7899;c%20in%20tranh%20t&#297;nh%20v&#7853;t%20m&#224;u.mp4" TargetMode="External"/><Relationship Id="rId1" Type="http://schemas.microsoft.com/office/2007/relationships/media" Target="file:///C:\Users\admi\Desktop\Tranh%20in%20hoa%20l&#225;\clip%20c&#225;c%20b&#432;&#7899;c%20in%20tranh%20t&#297;nh%20v&#7853;t%20m&#224;u.mp4" TargetMode="External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file:///C:\Users\admi\Desktop\Tranh%20in%20hoa%20l&#225;\clip%20in%20tranh%20b&#7857;ng%20hoa%20l&#225;%20th&#7853;t.mp4" TargetMode="External"/><Relationship Id="rId1" Type="http://schemas.microsoft.com/office/2007/relationships/media" Target="file:///C:\Users\admi\Desktop\Tranh%20in%20hoa%20l&#225;\clip%20in%20tranh%20b&#7857;ng%20hoa%20l&#225;%20th&#7853;t.mp4" TargetMode="External"/><Relationship Id="rId4" Type="http://schemas.openxmlformats.org/officeDocument/2006/relationships/image" Target="../media/image5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f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fif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g"/><Relationship Id="rId4" Type="http://schemas.openxmlformats.org/officeDocument/2006/relationships/image" Target="../media/image86.gi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4.jpeg"/><Relationship Id="rId3" Type="http://schemas.openxmlformats.org/officeDocument/2006/relationships/image" Target="../media/image31.jpeg"/><Relationship Id="rId7" Type="http://schemas.openxmlformats.org/officeDocument/2006/relationships/image" Target="../media/image26.jpeg"/><Relationship Id="rId12" Type="http://schemas.openxmlformats.org/officeDocument/2006/relationships/image" Target="../media/image3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8.jpeg"/><Relationship Id="rId11" Type="http://schemas.openxmlformats.org/officeDocument/2006/relationships/image" Target="../media/image30.jpeg"/><Relationship Id="rId5" Type="http://schemas.openxmlformats.org/officeDocument/2006/relationships/image" Target="../media/image28.jpeg"/><Relationship Id="rId10" Type="http://schemas.openxmlformats.org/officeDocument/2006/relationships/image" Target="../media/image27.jpeg"/><Relationship Id="rId4" Type="http://schemas.openxmlformats.org/officeDocument/2006/relationships/image" Target="../media/image33.jpeg"/><Relationship Id="rId9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24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13" Type="http://schemas.openxmlformats.org/officeDocument/2006/relationships/image" Target="../media/image30.jpeg"/><Relationship Id="rId18" Type="http://schemas.openxmlformats.org/officeDocument/2006/relationships/image" Target="../media/image35.jpeg"/><Relationship Id="rId3" Type="http://schemas.openxmlformats.org/officeDocument/2006/relationships/image" Target="../media/image20.jpg"/><Relationship Id="rId21" Type="http://schemas.openxmlformats.org/officeDocument/2006/relationships/image" Target="../media/image38.jpe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17" Type="http://schemas.openxmlformats.org/officeDocument/2006/relationships/image" Target="../media/image34.jpeg"/><Relationship Id="rId2" Type="http://schemas.openxmlformats.org/officeDocument/2006/relationships/image" Target="../media/image19.jpeg"/><Relationship Id="rId16" Type="http://schemas.openxmlformats.org/officeDocument/2006/relationships/image" Target="../media/image33.jpeg"/><Relationship Id="rId20" Type="http://schemas.openxmlformats.org/officeDocument/2006/relationships/image" Target="../media/image3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5" Type="http://schemas.openxmlformats.org/officeDocument/2006/relationships/image" Target="../media/image32.jpeg"/><Relationship Id="rId10" Type="http://schemas.openxmlformats.org/officeDocument/2006/relationships/image" Target="../media/image27.jpeg"/><Relationship Id="rId19" Type="http://schemas.openxmlformats.org/officeDocument/2006/relationships/image" Target="../media/image36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Relationship Id="rId14" Type="http://schemas.openxmlformats.org/officeDocument/2006/relationships/image" Target="../media/image31.jpeg"/><Relationship Id="rId22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jpeg"/><Relationship Id="rId11" Type="http://schemas.openxmlformats.org/officeDocument/2006/relationships/image" Target="../media/image49.jpg"/><Relationship Id="rId5" Type="http://schemas.openxmlformats.org/officeDocument/2006/relationships/image" Target="../media/image43.jpg"/><Relationship Id="rId10" Type="http://schemas.openxmlformats.org/officeDocument/2006/relationships/image" Target="../media/image48.jpeg"/><Relationship Id="rId4" Type="http://schemas.openxmlformats.org/officeDocument/2006/relationships/image" Target="../media/image42.jpg"/><Relationship Id="rId9" Type="http://schemas.openxmlformats.org/officeDocument/2006/relationships/image" Target="../media/image4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uble Wave 5"/>
          <p:cNvSpPr/>
          <p:nvPr/>
        </p:nvSpPr>
        <p:spPr>
          <a:xfrm>
            <a:off x="76200" y="381000"/>
            <a:ext cx="8839200" cy="1447800"/>
          </a:xfrm>
          <a:prstGeom prst="doubleWave">
            <a:avLst/>
          </a:prstGeom>
          <a:gradFill>
            <a:gsLst>
              <a:gs pos="10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4572000"/>
            <a:ext cx="2537846" cy="2275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875746"/>
            <a:ext cx="6553200" cy="49719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33400" y="1066800"/>
            <a:ext cx="10058400" cy="1295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Calibri "/>
              </a:rPr>
              <a:t>CHÀO MỪNG CÁC BẠN THAM DỰ</a:t>
            </a:r>
            <a:br>
              <a:rPr lang="en-US" b="1" dirty="0" smtClean="0">
                <a:solidFill>
                  <a:srgbClr val="FF0000"/>
                </a:solidFill>
                <a:latin typeface="Calibri "/>
              </a:rPr>
            </a:br>
            <a:r>
              <a:rPr lang="en-US" b="1" dirty="0" smtClean="0">
                <a:solidFill>
                  <a:srgbClr val="FF0000"/>
                </a:solidFill>
                <a:latin typeface="Calibri "/>
              </a:rPr>
              <a:t>BUỔI HỌC  HÔM NAY</a:t>
            </a:r>
            <a:r>
              <a:rPr lang="en-US" b="1" dirty="0" smtClean="0">
                <a:solidFill>
                  <a:srgbClr val="0000CC"/>
                </a:solidFill>
                <a:latin typeface="Calibri "/>
              </a:rPr>
              <a:t/>
            </a:r>
            <a:br>
              <a:rPr lang="en-US" b="1" dirty="0" smtClean="0">
                <a:solidFill>
                  <a:srgbClr val="0000CC"/>
                </a:solidFill>
                <a:latin typeface="Calibri "/>
              </a:rPr>
            </a:br>
            <a:endParaRPr lang="en-US" b="1" dirty="0" smtClean="0">
              <a:solidFill>
                <a:srgbClr val="0000CC"/>
              </a:solidFill>
              <a:latin typeface="Calibri 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" name="clip các bước in tranh tĩnh vật màu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54" y="0"/>
            <a:ext cx="9144000" cy="6858000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4"/>
          <p:cNvSpPr txBox="1">
            <a:spLocks noChangeArrowheads="1"/>
          </p:cNvSpPr>
          <p:nvPr/>
        </p:nvSpPr>
        <p:spPr bwMode="auto">
          <a:xfrm>
            <a:off x="457200" y="0"/>
            <a:ext cx="1257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vi-VN" sz="28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r>
              <a:rPr lang="en-US" altLang="vi-VN" sz="2800" b="1" i="1" u="sng">
                <a:latin typeface="VNI-Times" pitchFamily="2" charset="0"/>
              </a:rPr>
              <a:t>:</a:t>
            </a:r>
          </a:p>
        </p:txBody>
      </p:sp>
      <p:sp>
        <p:nvSpPr>
          <p:cNvPr id="12291" name="Title 1"/>
          <p:cNvSpPr txBox="1">
            <a:spLocks/>
          </p:cNvSpPr>
          <p:nvPr/>
        </p:nvSpPr>
        <p:spPr bwMode="auto">
          <a:xfrm>
            <a:off x="838200" y="1460500"/>
            <a:ext cx="88392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00000"/>
                </a:solidFill>
                <a:latin typeface="Calibri Light" panose="020F0302020204030204" pitchFamily="34" charset="0"/>
              </a:rPr>
              <a:t>II)</a:t>
            </a:r>
            <a:r>
              <a:rPr lang="vi-VN" altLang="en-US" sz="2400" b="1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>
                <a:solidFill>
                  <a:srgbClr val="C00000"/>
                </a:solidFill>
                <a:latin typeface="Calibri Light" panose="020F0302020204030204" pitchFamily="34" charset="0"/>
              </a:rPr>
              <a:t>CÁCH TẠO BỨC TRANH BẰNG HÌNH THỨC IN: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714500" y="898525"/>
            <a:ext cx="5715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I</a:t>
            </a:r>
            <a:r>
              <a:rPr lang="en-US" altLang="en-US" sz="20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)</a:t>
            </a:r>
            <a:r>
              <a:rPr lang="vi-VN" altLang="en-US" sz="20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</a:t>
            </a:r>
            <a:r>
              <a:rPr lang="en-US" altLang="en-US" sz="2000" b="1" dirty="0" smtClean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KHÁM </a:t>
            </a:r>
            <a:r>
              <a:rPr lang="en-US" altLang="en-US" sz="20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PHÁ TRANH IN HOA LÁ: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79388" y="2117725"/>
            <a:ext cx="88392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Calibri Light" panose="020F0302020204030204" pitchFamily="34" charset="0"/>
              </a:rPr>
              <a:t>III) </a:t>
            </a:r>
            <a:r>
              <a:rPr lang="vi-VN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TẠO BỨC TRANH IN TỪ HOA LÁ</a:t>
            </a:r>
            <a:endParaRPr lang="en-US" altLang="en-US" sz="3600" b="1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5" t="52778" r="50000" b="18765"/>
          <a:stretch/>
        </p:blipFill>
        <p:spPr bwMode="auto">
          <a:xfrm>
            <a:off x="5562600" y="3487890"/>
            <a:ext cx="3505200" cy="29891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2" name="Picture 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22" t="53255" r="23012" b="19209"/>
          <a:stretch/>
        </p:blipFill>
        <p:spPr bwMode="auto">
          <a:xfrm>
            <a:off x="170601" y="4179736"/>
            <a:ext cx="3352800" cy="23734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" t="2242" r="4616" b="5852"/>
          <a:stretch/>
        </p:blipFill>
        <p:spPr bwMode="auto">
          <a:xfrm rot="20812529">
            <a:off x="3464252" y="2975136"/>
            <a:ext cx="2286000" cy="3552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7" name="Text Box 5"/>
          <p:cNvSpPr txBox="1">
            <a:spLocks noChangeArrowheads="1"/>
          </p:cNvSpPr>
          <p:nvPr/>
        </p:nvSpPr>
        <p:spPr bwMode="auto">
          <a:xfrm>
            <a:off x="584200" y="0"/>
            <a:ext cx="7366000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800" b="1">
                <a:solidFill>
                  <a:schemeClr val="tx2"/>
                </a:solidFill>
              </a:rPr>
              <a:t>   </a:t>
            </a:r>
            <a:r>
              <a:rPr lang="en-US" altLang="vi-VN" sz="4400" b="1">
                <a:solidFill>
                  <a:srgbClr val="0000CC"/>
                </a:solidFill>
              </a:rPr>
              <a:t>TRANH IN HOA LÁ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" name="clip in tranh bằng hoa lá thật.mp4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5" y="23813"/>
            <a:ext cx="9166225" cy="6875462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Box 11"/>
          <p:cNvSpPr txBox="1">
            <a:spLocks noChangeArrowheads="1"/>
          </p:cNvSpPr>
          <p:nvPr/>
        </p:nvSpPr>
        <p:spPr bwMode="auto">
          <a:xfrm>
            <a:off x="152400" y="2235200"/>
            <a:ext cx="3733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III)THỰC HÀNH:</a:t>
            </a:r>
            <a:endParaRPr lang="vi-VN" altLang="vi-VN" sz="3200" b="1">
              <a:solidFill>
                <a:srgbClr val="FF0000"/>
              </a:solidFill>
            </a:endParaRPr>
          </a:p>
        </p:txBody>
      </p:sp>
      <p:sp>
        <p:nvSpPr>
          <p:cNvPr id="46084" name="TextBox 9"/>
          <p:cNvSpPr txBox="1">
            <a:spLocks noChangeArrowheads="1"/>
          </p:cNvSpPr>
          <p:nvPr/>
        </p:nvSpPr>
        <p:spPr bwMode="auto">
          <a:xfrm>
            <a:off x="1818482" y="3825746"/>
            <a:ext cx="62658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( A4)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085" name="TextBox 11"/>
          <p:cNvSpPr txBox="1">
            <a:spLocks noChangeArrowheads="1"/>
          </p:cNvSpPr>
          <p:nvPr/>
        </p:nvSpPr>
        <p:spPr bwMode="auto">
          <a:xfrm>
            <a:off x="1447800" y="2876640"/>
            <a:ext cx="63960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vi-VN" sz="28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vi-VN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</a:p>
          <a:p>
            <a:pPr algn="ctr"/>
            <a:r>
              <a:rPr lang="en-US" altLang="vi-VN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vi-VN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8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altLang="vi-VN" sz="2800" i="1" dirty="0">
              <a:solidFill>
                <a:srgbClr val="00206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" y="1568450"/>
            <a:ext cx="8839200" cy="5492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sz="2600" b="1" dirty="0" smtClean="0">
                <a:solidFill>
                  <a:srgbClr val="C00000"/>
                </a:solidFill>
                <a:latin typeface="+mn-lt"/>
              </a:rPr>
              <a:t>II)CÁCH TẠO BỨC TRANH BẰNG HÌNH THỨC IN: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447800" y="1114425"/>
            <a:ext cx="5715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>
                <a:solidFill>
                  <a:schemeClr val="accent2">
                    <a:lumMod val="75000"/>
                  </a:schemeClr>
                </a:solidFill>
                <a:cs typeface="Calibri" panose="020F0502020204030204" pitchFamily="34" charset="0"/>
              </a:rPr>
              <a:t>I)KHÁM PHÁ TRANH IN HOA LÁ:</a:t>
            </a:r>
          </a:p>
        </p:txBody>
      </p:sp>
      <p:sp>
        <p:nvSpPr>
          <p:cNvPr id="14344" name="TextBox 8"/>
          <p:cNvSpPr txBox="1">
            <a:spLocks noChangeArrowheads="1"/>
          </p:cNvSpPr>
          <p:nvPr/>
        </p:nvSpPr>
        <p:spPr bwMode="auto">
          <a:xfrm>
            <a:off x="741363" y="-42863"/>
            <a:ext cx="3048000" cy="523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vi-VN" sz="28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r>
              <a:rPr lang="en-US" altLang="vi-VN" sz="2800" b="1" i="1" u="sng">
                <a:latin typeface="VNI-Times" pitchFamily="2" charset="0"/>
              </a:rPr>
              <a:t>:</a:t>
            </a:r>
          </a:p>
        </p:txBody>
      </p:sp>
      <p:sp>
        <p:nvSpPr>
          <p:cNvPr id="14345" name="Text Box 5"/>
          <p:cNvSpPr txBox="1">
            <a:spLocks noChangeArrowheads="1"/>
          </p:cNvSpPr>
          <p:nvPr/>
        </p:nvSpPr>
        <p:spPr bwMode="auto">
          <a:xfrm>
            <a:off x="762000" y="71438"/>
            <a:ext cx="7364413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800" b="1">
                <a:solidFill>
                  <a:schemeClr val="tx2"/>
                </a:solidFill>
              </a:rPr>
              <a:t>   </a:t>
            </a:r>
            <a:r>
              <a:rPr lang="en-US" altLang="vi-VN" sz="4400" b="1">
                <a:solidFill>
                  <a:srgbClr val="0000CC"/>
                </a:solidFill>
              </a:rPr>
              <a:t>TRANH IN HOA LÁ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1737" y="5105399"/>
            <a:ext cx="5148263" cy="17380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88">
        <p14:conveyor dir="l"/>
      </p:transition>
    </mc:Choice>
    <mc:Fallback xmlns="">
      <p:transition spd="slow" advTm="200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4" grpId="0"/>
      <p:bldP spid="4608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76250" y="128588"/>
            <a:ext cx="7886700" cy="762000"/>
          </a:xfrm>
        </p:spPr>
        <p:txBody>
          <a:bodyPr/>
          <a:lstStyle/>
          <a:p>
            <a:pPr algn="ctr"/>
            <a:r>
              <a:rPr lang="vi-VN" altLang="en-US" sz="44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 THAM KHẢO</a:t>
            </a:r>
            <a:endParaRPr lang="en-US" altLang="en-US" sz="4400" b="1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sz="half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15364" name="Content Placeholder 3"/>
          <p:cNvSpPr>
            <a:spLocks noGrp="1"/>
          </p:cNvSpPr>
          <p:nvPr>
            <p:ph sz="half" idx="2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23544"/>
            <a:ext cx="4267200" cy="5715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287" b="1133"/>
          <a:stretch/>
        </p:blipFill>
        <p:spPr bwMode="auto">
          <a:xfrm>
            <a:off x="4640201" y="914400"/>
            <a:ext cx="4317871" cy="5715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13" t="29869" r="886" b="42763"/>
          <a:stretch/>
        </p:blipFill>
        <p:spPr bwMode="auto">
          <a:xfrm rot="21346664">
            <a:off x="118631" y="1932181"/>
            <a:ext cx="3316323" cy="473395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6624">
            <a:off x="5959906" y="765828"/>
            <a:ext cx="2571750" cy="5955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24104" y="1384330"/>
            <a:ext cx="3048000" cy="53705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8" t="506" b="73908"/>
          <a:stretch/>
        </p:blipFill>
        <p:spPr bwMode="auto">
          <a:xfrm>
            <a:off x="4617814" y="3810000"/>
            <a:ext cx="3365341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auto">
          <a:xfrm>
            <a:off x="476250" y="0"/>
            <a:ext cx="78867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 eaLnBrk="1" hangingPunct="1"/>
            <a:r>
              <a:rPr lang="vi-VN" altLang="en-US" sz="44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 THAM KHẢO</a:t>
            </a:r>
            <a:endParaRPr lang="en-US" altLang="en-US" sz="4400" b="1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180" y="762000"/>
            <a:ext cx="4209421" cy="5880565"/>
          </a:xfrm>
          <a:prstGeom prst="rect">
            <a:avLst/>
          </a:prstGeom>
        </p:spPr>
      </p:pic>
      <p:pic>
        <p:nvPicPr>
          <p:cNvPr id="7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61999"/>
            <a:ext cx="4308764" cy="588056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761998"/>
            <a:ext cx="4308764" cy="5880566"/>
          </a:xfrm>
          <a:prstGeom prst="rect">
            <a:avLst/>
          </a:prstGeom>
        </p:spPr>
      </p:pic>
      <p:pic>
        <p:nvPicPr>
          <p:cNvPr id="9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9" y="755070"/>
            <a:ext cx="4292075" cy="5887494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325" y="761998"/>
            <a:ext cx="4237131" cy="588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2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88"/>
            <a:ext cx="4210050" cy="319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400"/>
            <a:ext cx="91440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loud 14"/>
          <p:cNvSpPr/>
          <p:nvPr/>
        </p:nvSpPr>
        <p:spPr>
          <a:xfrm rot="21170927">
            <a:off x="4071776" y="921135"/>
            <a:ext cx="2190519" cy="2667101"/>
          </a:xfrm>
          <a:prstGeom prst="cloud">
            <a:avLst/>
          </a:prstGeom>
          <a:gradFill>
            <a:gsLst>
              <a:gs pos="100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-57393" y="-304800"/>
            <a:ext cx="6707566" cy="7181500"/>
            <a:chOff x="-57393" y="-304800"/>
            <a:chExt cx="6707566" cy="7181500"/>
          </a:xfrm>
        </p:grpSpPr>
        <p:grpSp>
          <p:nvGrpSpPr>
            <p:cNvPr id="3" name="Group 2"/>
            <p:cNvGrpSpPr/>
            <p:nvPr/>
          </p:nvGrpSpPr>
          <p:grpSpPr>
            <a:xfrm>
              <a:off x="2279711" y="-304800"/>
              <a:ext cx="4370462" cy="4604010"/>
              <a:chOff x="3517322" y="-489548"/>
              <a:chExt cx="2705326" cy="4604010"/>
            </a:xfrm>
          </p:grpSpPr>
          <p:sp>
            <p:nvSpPr>
              <p:cNvPr id="17" name="Cloud 16"/>
              <p:cNvSpPr/>
              <p:nvPr/>
            </p:nvSpPr>
            <p:spPr>
              <a:xfrm rot="3874088">
                <a:off x="3621157" y="-302121"/>
                <a:ext cx="2274176" cy="2481846"/>
              </a:xfrm>
              <a:prstGeom prst="cloud">
                <a:avLst/>
              </a:prstGeom>
              <a:gradFill>
                <a:gsLst>
                  <a:gs pos="100000">
                    <a:srgbClr val="E7E1E1">
                      <a:alpha val="82001"/>
                    </a:srgbClr>
                  </a:gs>
                  <a:gs pos="0">
                    <a:srgbClr val="FFFFFF">
                      <a:alpha val="26999"/>
                    </a:srgb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6" name="Cloud 15"/>
              <p:cNvSpPr/>
              <p:nvPr/>
            </p:nvSpPr>
            <p:spPr>
              <a:xfrm>
                <a:off x="3884783" y="-489548"/>
                <a:ext cx="2072915" cy="2904655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8" name="Cloud 17"/>
              <p:cNvSpPr/>
              <p:nvPr/>
            </p:nvSpPr>
            <p:spPr>
              <a:xfrm rot="20565197">
                <a:off x="4125560" y="1547475"/>
                <a:ext cx="2097088" cy="2566987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54" r="8674" b="14444"/>
            <a:stretch/>
          </p:blipFill>
          <p:spPr>
            <a:xfrm>
              <a:off x="-57393" y="1110780"/>
              <a:ext cx="3833755" cy="57659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716048" y="1787003"/>
            <a:ext cx="6477000" cy="347821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vi-VN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vi-VN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vi-VN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vi-VN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altLang="vi-V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defRPr/>
            </a:pP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in.</a:t>
            </a:r>
          </a:p>
          <a:p>
            <a:pPr>
              <a:defRPr/>
            </a:pP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endParaRPr lang="en-US" altLang="vi-V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thẩm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endParaRPr lang="vi-VN" altLang="vi-VN" sz="2400" dirty="0"/>
          </a:p>
        </p:txBody>
      </p:sp>
      <p:sp>
        <p:nvSpPr>
          <p:cNvPr id="54275" name="TextBox 11"/>
          <p:cNvSpPr txBox="1">
            <a:spLocks noChangeArrowheads="1"/>
          </p:cNvSpPr>
          <p:nvPr/>
        </p:nvSpPr>
        <p:spPr bwMode="auto">
          <a:xfrm>
            <a:off x="2878592" y="741412"/>
            <a:ext cx="6781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</a:t>
            </a:r>
          </a:p>
          <a:p>
            <a:pPr algn="ctr"/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CHIA SẺ:</a:t>
            </a:r>
            <a:endParaRPr lang="vi-VN" altLang="vi-V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1645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42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910" t="3663" r="1818" b="7752"/>
          <a:stretch/>
        </p:blipFill>
        <p:spPr>
          <a:xfrm>
            <a:off x="228600" y="719138"/>
            <a:ext cx="8686800" cy="596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411" name="TextBox 13"/>
          <p:cNvSpPr txBox="1">
            <a:spLocks noChangeArrowheads="1"/>
          </p:cNvSpPr>
          <p:nvPr/>
        </p:nvSpPr>
        <p:spPr bwMode="auto">
          <a:xfrm>
            <a:off x="1017588" y="11113"/>
            <a:ext cx="7337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en-US" sz="4000" b="1" dirty="0">
                <a:solidFill>
                  <a:srgbClr val="FFFF00"/>
                </a:solidFill>
              </a:rPr>
              <a:t>TRANH IN TRONG ĐỜI SỐNG</a:t>
            </a:r>
            <a:endParaRPr lang="en-US" altLang="en-US" sz="4000" b="1" dirty="0">
              <a:solidFill>
                <a:srgbClr val="FFFF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307" y="3505200"/>
            <a:ext cx="3783093" cy="29688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6085"/>
            <a:ext cx="5638800" cy="59212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93082"/>
            <a:ext cx="4495800" cy="53879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893082"/>
            <a:ext cx="4038600" cy="53879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TextBox 13"/>
          <p:cNvSpPr txBox="1">
            <a:spLocks noChangeArrowheads="1"/>
          </p:cNvSpPr>
          <p:nvPr/>
        </p:nvSpPr>
        <p:spPr bwMode="auto">
          <a:xfrm>
            <a:off x="1501775" y="65088"/>
            <a:ext cx="7337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en-US" sz="4000" b="1" dirty="0">
                <a:solidFill>
                  <a:srgbClr val="FFFF00"/>
                </a:solidFill>
              </a:rPr>
              <a:t>TRANH IN TRONG ĐỜI SỐNG</a:t>
            </a:r>
            <a:endParaRPr lang="en-US" altLang="en-US" sz="40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1300" y="641098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chemeClr val="bg1"/>
                </a:solidFill>
              </a:rPr>
              <a:t>TRANH KHẮC GỖ</a:t>
            </a:r>
            <a:endParaRPr lang="en-US" sz="28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46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4495800" cy="58765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62000"/>
            <a:ext cx="4267199" cy="5876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1882775" y="-22225"/>
            <a:ext cx="7337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en-US" sz="4000" b="1">
                <a:solidFill>
                  <a:srgbClr val="FFFF00"/>
                </a:solidFill>
              </a:rPr>
              <a:t>TRANH IN TRONG ĐỜI SỐNG</a:t>
            </a:r>
            <a:endParaRPr lang="en-US" altLang="en-US" sz="4000" b="1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tiger_flap_mc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11216">
            <a:off x="7878763" y="2587625"/>
            <a:ext cx="1223962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tiger_flap_mc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8207">
            <a:off x="1133475" y="552450"/>
            <a:ext cx="581025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8150">
            <a:off x="6103424" y="3856887"/>
            <a:ext cx="2893330" cy="27801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33" b="8879"/>
          <a:stretch/>
        </p:blipFill>
        <p:spPr>
          <a:xfrm flipH="1">
            <a:off x="35289" y="3483368"/>
            <a:ext cx="3126569" cy="32923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3490">
            <a:off x="2632155" y="2891809"/>
            <a:ext cx="3683018" cy="36895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0008" y="5135122"/>
            <a:ext cx="1355002" cy="19051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987550" y="1425575"/>
            <a:ext cx="556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vi-VN" sz="2800" b="1">
                <a:solidFill>
                  <a:srgbClr val="0000CC"/>
                </a:solidFill>
                <a:cs typeface="Segoe UI Historic" panose="020B0502040204020203" pitchFamily="34" charset="0"/>
              </a:rPr>
              <a:t>CHỦ ĐỀ 1: BIỂU CẢM CỦA SẮC MÀU</a:t>
            </a: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09600" y="1831975"/>
            <a:ext cx="82296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6000" b="1">
                <a:solidFill>
                  <a:srgbClr val="FF0000"/>
                </a:solidFill>
              </a:rPr>
              <a:t>   TRANH IN HOA LÁ</a:t>
            </a:r>
          </a:p>
        </p:txBody>
      </p:sp>
      <p:pic>
        <p:nvPicPr>
          <p:cNvPr id="24" name="Picture 23" descr="tiger_flap_mc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1260">
            <a:off x="-79375" y="1165225"/>
            <a:ext cx="858838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4"/>
          <p:cNvSpPr txBox="1">
            <a:spLocks noChangeArrowheads="1"/>
          </p:cNvSpPr>
          <p:nvPr/>
        </p:nvSpPr>
        <p:spPr bwMode="auto">
          <a:xfrm>
            <a:off x="273050" y="2049463"/>
            <a:ext cx="1784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vi-VN" sz="32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3:</a:t>
            </a:r>
            <a:endParaRPr lang="en-US" altLang="vi-VN" sz="3200" b="1" i="1" u="sng">
              <a:latin typeface="VNI-Times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mph" presetSubtype="1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cw">
                                      <p:cBhvr override="childStyle">
                                        <p:cTn id="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3" grpId="1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3943"/>
            <a:ext cx="8839200" cy="61055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017588" y="-22225"/>
            <a:ext cx="7337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en-US" sz="4000" b="1">
                <a:solidFill>
                  <a:srgbClr val="FFFF00"/>
                </a:solidFill>
              </a:rPr>
              <a:t>TRANH IN TRONG ĐỜI SỐNG</a:t>
            </a:r>
            <a:endParaRPr lang="en-US" altLang="en-US" sz="4000" b="1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4800600" cy="29355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7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033" y="609600"/>
            <a:ext cx="4460081" cy="2971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700" y="3810000"/>
            <a:ext cx="3986100" cy="288254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6836">
            <a:off x="6591544" y="4583309"/>
            <a:ext cx="2151572" cy="18017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581400"/>
            <a:ext cx="2362200" cy="2971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8439" name="TextBox 11"/>
          <p:cNvSpPr txBox="1">
            <a:spLocks noChangeArrowheads="1"/>
          </p:cNvSpPr>
          <p:nvPr/>
        </p:nvSpPr>
        <p:spPr bwMode="auto">
          <a:xfrm>
            <a:off x="1017588" y="-22225"/>
            <a:ext cx="7337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en-US" sz="4000" b="1" dirty="0">
                <a:solidFill>
                  <a:srgbClr val="FFFF00"/>
                </a:solidFill>
              </a:rPr>
              <a:t>TRANH IN TRONG ĐỜI SỐNG</a:t>
            </a:r>
            <a:endParaRPr lang="en-US" altLang="en-US" sz="4000" b="1" dirty="0">
              <a:solidFill>
                <a:srgbClr val="FFFF00"/>
              </a:solidFill>
            </a:endParaRPr>
          </a:p>
        </p:txBody>
      </p:sp>
      <p:sp>
        <p:nvSpPr>
          <p:cNvPr id="9" name="Double Wave 8"/>
          <p:cNvSpPr/>
          <p:nvPr/>
        </p:nvSpPr>
        <p:spPr>
          <a:xfrm>
            <a:off x="76200" y="2971800"/>
            <a:ext cx="8980488" cy="2095500"/>
          </a:xfrm>
          <a:prstGeom prst="doubleWave">
            <a:avLst/>
          </a:prstGeom>
          <a:gradFill>
            <a:gsLst>
              <a:gs pos="6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52400" y="3154740"/>
            <a:ext cx="9144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Kĩ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thuật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in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đồ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hoạ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được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sử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dụng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khá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phổ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biến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trong</a:t>
            </a:r>
            <a:r>
              <a:rPr lang="en-US" altLang="vi-VN" sz="3200" b="1" dirty="0" smtClean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đời</a:t>
            </a:r>
            <a:r>
              <a:rPr lang="en-US" altLang="vi-VN" sz="3200" b="1" dirty="0" smtClean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sống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có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thể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tạo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ra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các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tác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phẩm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mĩ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thuật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nâng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cao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giá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trị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sử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dụng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tính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thẩm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mĩ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cho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sản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phẩm</a:t>
            </a:r>
            <a:r>
              <a:rPr lang="en-US" altLang="vi-VN" sz="3200" b="1" dirty="0">
                <a:solidFill>
                  <a:srgbClr val="0000CC"/>
                </a:solidFill>
                <a:latin typeface="+mn-lt"/>
                <a:cs typeface="Times New Roman" panose="02020603050405020304" pitchFamily="18" charset="0"/>
              </a:rPr>
              <a:t>.</a:t>
            </a:r>
            <a:endParaRPr lang="vi-VN" altLang="vi-VN" sz="3200" b="1" dirty="0">
              <a:solidFill>
                <a:srgbClr val="0000CC"/>
              </a:solidFill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4630">
        <p14:doors dir="vert"/>
      </p:transition>
    </mc:Choice>
    <mc:Fallback xmlns="">
      <p:transition spd="slow" advTm="463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4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7938"/>
            <a:ext cx="61325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TextBox 11"/>
          <p:cNvSpPr txBox="1">
            <a:spLocks noChangeArrowheads="1"/>
          </p:cNvSpPr>
          <p:nvPr/>
        </p:nvSpPr>
        <p:spPr bwMode="auto">
          <a:xfrm>
            <a:off x="4217988" y="1041400"/>
            <a:ext cx="402113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DÒ:</a:t>
            </a:r>
            <a:endParaRPr lang="vi-VN" altLang="vi-VN" sz="6000" b="1">
              <a:solidFill>
                <a:srgbClr val="FF0000"/>
              </a:solidFill>
            </a:endParaRPr>
          </a:p>
        </p:txBody>
      </p:sp>
      <p:sp>
        <p:nvSpPr>
          <p:cNvPr id="55300" name="TextBox 13"/>
          <p:cNvSpPr txBox="1">
            <a:spLocks noChangeArrowheads="1"/>
          </p:cNvSpPr>
          <p:nvPr/>
        </p:nvSpPr>
        <p:spPr bwMode="auto">
          <a:xfrm>
            <a:off x="3238500" y="2438400"/>
            <a:ext cx="61722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4:          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vi-VN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vi-VN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Thiệp</a:t>
            </a:r>
            <a:r>
              <a:rPr lang="en-US" altLang="vi-VN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altLang="vi-VN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altLang="vi-VN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vi-VN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vi-VN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en-US" altLang="vi-VN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bìa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cứng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vi-VN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vi-VN" alt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76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5311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9466" y="1219200"/>
            <a:ext cx="4327872" cy="4419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0629">
            <a:off x="6945281" y="1258936"/>
            <a:ext cx="2624505" cy="1524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t="20000" r="16666" b="21111"/>
          <a:stretch/>
        </p:blipFill>
        <p:spPr>
          <a:xfrm>
            <a:off x="7010400" y="6096000"/>
            <a:ext cx="2133600" cy="609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8" t="11867" r="20757" b="23994"/>
          <a:stretch>
            <a:fillRect/>
          </a:stretch>
        </p:blipFill>
        <p:spPr bwMode="auto">
          <a:xfrm>
            <a:off x="811213" y="1622425"/>
            <a:ext cx="2586037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itle 1"/>
          <p:cNvSpPr txBox="1">
            <a:spLocks/>
          </p:cNvSpPr>
          <p:nvPr/>
        </p:nvSpPr>
        <p:spPr bwMode="auto">
          <a:xfrm>
            <a:off x="5308600" y="1246188"/>
            <a:ext cx="2111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300">
                <a:latin typeface="Calibri Light" panose="020F0302020204030204" pitchFamily="34" charset="0"/>
              </a:rPr>
              <a:t>Khuôn nhân tạo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325" y="1778000"/>
            <a:ext cx="2928938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4" name="Picture 2" descr="Khoai tây tím độc lạ khiến người Hà Nội &amp;quot;mê mẩn&amp;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48250"/>
            <a:ext cx="29305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3425825"/>
            <a:ext cx="2586037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43323">
            <a:off x="6767513" y="4156075"/>
            <a:ext cx="1360487" cy="121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0" t="9442" r="28334" b="18065"/>
          <a:stretch>
            <a:fillRect/>
          </a:stretch>
        </p:blipFill>
        <p:spPr bwMode="auto">
          <a:xfrm>
            <a:off x="631825" y="1390650"/>
            <a:ext cx="2582863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1" b="13318"/>
          <a:stretch>
            <a:fillRect/>
          </a:stretch>
        </p:blipFill>
        <p:spPr bwMode="auto">
          <a:xfrm>
            <a:off x="6605588" y="839788"/>
            <a:ext cx="2924175" cy="17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5180013"/>
            <a:ext cx="261143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28" t="19414" r="21970" b="21030"/>
          <a:stretch>
            <a:fillRect/>
          </a:stretch>
        </p:blipFill>
        <p:spPr bwMode="auto">
          <a:xfrm>
            <a:off x="2644775" y="58738"/>
            <a:ext cx="2614613" cy="173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288" y="4330700"/>
            <a:ext cx="2597150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6" t="13646" r="15796" b="12727"/>
          <a:stretch>
            <a:fillRect/>
          </a:stretch>
        </p:blipFill>
        <p:spPr bwMode="auto">
          <a:xfrm rot="-2040497">
            <a:off x="2386013" y="3527425"/>
            <a:ext cx="1233487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838" y="3606800"/>
            <a:ext cx="2922587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51" name="Title 1"/>
          <p:cNvSpPr>
            <a:spLocks noGrp="1"/>
          </p:cNvSpPr>
          <p:nvPr>
            <p:ph type="title"/>
          </p:nvPr>
        </p:nvSpPr>
        <p:spPr>
          <a:xfrm>
            <a:off x="528638" y="814388"/>
            <a:ext cx="1795462" cy="2159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>
                <a:solidFill>
                  <a:schemeClr val="bg1"/>
                </a:solidFill>
              </a:rPr>
              <a:t>Khuôn có sẵn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914400" y="-76200"/>
            <a:ext cx="8077200" cy="685800"/>
          </a:xfrm>
        </p:spPr>
        <p:txBody>
          <a:bodyPr/>
          <a:lstStyle/>
          <a:p>
            <a:r>
              <a:rPr lang="en-US" altLang="en-US" b="1" smtClean="0"/>
              <a:t>TRANH, ẢNH MẪU, PHÁC THẢO HÌNH ẢNH…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219" y="609600"/>
            <a:ext cx="2667000" cy="294322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50" y="609600"/>
            <a:ext cx="3289300" cy="29622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02"/>
          <a:stretch/>
        </p:blipFill>
        <p:spPr>
          <a:xfrm>
            <a:off x="138523" y="3572581"/>
            <a:ext cx="2917655" cy="28282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511" y="3729390"/>
            <a:ext cx="3810000" cy="335721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685800"/>
            <a:ext cx="2846989" cy="34245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917">
            <a:off x="6989763" y="3575050"/>
            <a:ext cx="2062162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221" y="1851464"/>
            <a:ext cx="2743066" cy="4735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1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6088">
            <a:off x="379394" y="2538587"/>
            <a:ext cx="2977086" cy="41609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1"/>
          <a:stretch>
            <a:fillRect/>
          </a:stretch>
        </p:blipFill>
        <p:spPr bwMode="auto">
          <a:xfrm rot="351172">
            <a:off x="3199229" y="2722703"/>
            <a:ext cx="2912125" cy="38244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762000" y="-30163"/>
            <a:ext cx="8077200" cy="20621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</a:t>
            </a:r>
            <a:r>
              <a:rPr lang="en-US" altLang="vi-V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 CỦA HỌC SINH:</a:t>
            </a:r>
          </a:p>
          <a:p>
            <a:pPr>
              <a:defRPr/>
            </a:pP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en-US" altLang="vi-VN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  <a:defRPr/>
            </a:pP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chai,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tăm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>
              <a:defRPr/>
            </a:pP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-Rau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in.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acrylic…</a:t>
            </a:r>
          </a:p>
        </p:txBody>
      </p:sp>
      <p:sp>
        <p:nvSpPr>
          <p:cNvPr id="2" name="Right Arrow 1"/>
          <p:cNvSpPr/>
          <p:nvPr/>
        </p:nvSpPr>
        <p:spPr>
          <a:xfrm>
            <a:off x="212725" y="1685925"/>
            <a:ext cx="762000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212725" y="1001713"/>
            <a:ext cx="762000" cy="3048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28600" y="596900"/>
            <a:ext cx="7620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 advTm="18614">
    <p:randomBar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5" t="24252" r="47342" b="35973"/>
          <a:stretch>
            <a:fillRect/>
          </a:stretch>
        </p:blipFill>
        <p:spPr bwMode="auto">
          <a:xfrm>
            <a:off x="3809912" y="2393890"/>
            <a:ext cx="5105488" cy="42934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61" t="24252" r="22626" b="35973"/>
          <a:stretch>
            <a:fillRect/>
          </a:stretch>
        </p:blipFill>
        <p:spPr bwMode="auto">
          <a:xfrm>
            <a:off x="533312" y="3025776"/>
            <a:ext cx="3581317" cy="33527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0329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3200400"/>
            <a:ext cx="71501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86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loud 6"/>
          <p:cNvSpPr/>
          <p:nvPr/>
        </p:nvSpPr>
        <p:spPr>
          <a:xfrm rot="5737333">
            <a:off x="2726059" y="4833481"/>
            <a:ext cx="3193733" cy="2057400"/>
          </a:xfrm>
          <a:prstGeom prst="cloud">
            <a:avLst/>
          </a:prstGeom>
          <a:gradFill>
            <a:gsLst>
              <a:gs pos="100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3087399" y="-76199"/>
            <a:ext cx="2905736" cy="5202704"/>
            <a:chOff x="3087399" y="-76199"/>
            <a:chExt cx="2905736" cy="5202704"/>
          </a:xfrm>
          <a:gradFill>
            <a:gsLst>
              <a:gs pos="100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</p:grpSpPr>
        <p:sp>
          <p:nvSpPr>
            <p:cNvPr id="6" name="Cloud 5"/>
            <p:cNvSpPr/>
            <p:nvPr/>
          </p:nvSpPr>
          <p:spPr>
            <a:xfrm rot="5400000">
              <a:off x="3060566" y="-49366"/>
              <a:ext cx="2111066" cy="2057400"/>
            </a:xfrm>
            <a:prstGeom prst="clou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Cloud 7"/>
            <p:cNvSpPr/>
            <p:nvPr/>
          </p:nvSpPr>
          <p:spPr>
            <a:xfrm>
              <a:off x="3392971" y="3069105"/>
              <a:ext cx="1331429" cy="2057400"/>
            </a:xfrm>
            <a:prstGeom prst="clou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Cloud 8"/>
            <p:cNvSpPr/>
            <p:nvPr/>
          </p:nvSpPr>
          <p:spPr>
            <a:xfrm rot="10490359">
              <a:off x="3725260" y="1160128"/>
              <a:ext cx="2267875" cy="2427682"/>
            </a:xfrm>
            <a:prstGeom prst="clou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 bwMode="auto">
          <a:xfrm>
            <a:off x="4127500" y="885825"/>
            <a:ext cx="5049838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vi-VN" sz="2800">
                <a:latin typeface="Sitka Banner" panose="02000505000000020004" pitchFamily="2" charset="0"/>
                <a:cs typeface="Segoe UI Historic" panose="020B0502040204020203" pitchFamily="34" charset="0"/>
              </a:rPr>
              <a:t/>
            </a:r>
            <a:br>
              <a:rPr lang="en-US" altLang="vi-VN" sz="2800">
                <a:latin typeface="Sitka Banner" panose="02000505000000020004" pitchFamily="2" charset="0"/>
                <a:cs typeface="Segoe UI Historic" panose="020B0502040204020203" pitchFamily="34" charset="0"/>
              </a:rPr>
            </a:br>
            <a:r>
              <a:rPr lang="en-US" altLang="vi-VN" sz="2800" b="1">
                <a:latin typeface="Sitka Banner" panose="02000505000000020004" pitchFamily="2" charset="0"/>
                <a:cs typeface="Segoe UI Historic" panose="020B0502040204020203" pitchFamily="34" charset="0"/>
              </a:rPr>
              <a:t>- Tranh in thuộc kĩ thuật đồ hoạ tạo hình, được thể hiện bằng cách gián tiếp, đưa chấm, nét, hình, màu từ  khuôn in lên giấy, vải… để thể hiện ý tưởng.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vi-VN" sz="2800" b="1">
                <a:latin typeface="Sitka Banner" panose="02000505000000020004" pitchFamily="2" charset="0"/>
                <a:cs typeface="Segoe UI Historic" panose="020B0502040204020203" pitchFamily="34" charset="0"/>
              </a:rPr>
              <a:t/>
            </a:r>
            <a:br>
              <a:rPr lang="en-US" altLang="vi-VN" sz="2800" b="1">
                <a:latin typeface="Sitka Banner" panose="02000505000000020004" pitchFamily="2" charset="0"/>
                <a:cs typeface="Segoe UI Historic" panose="020B0502040204020203" pitchFamily="34" charset="0"/>
              </a:rPr>
            </a:br>
            <a:r>
              <a:rPr lang="en-US" altLang="vi-VN" sz="2800" b="1">
                <a:latin typeface="Sitka Banner" panose="02000505000000020004" pitchFamily="2" charset="0"/>
                <a:cs typeface="Segoe UI Historic" panose="020B0502040204020203" pitchFamily="34" charset="0"/>
              </a:rPr>
              <a:t>- Kĩ thuật và hình in có thể ứng dụng lên nhiều loại sản phẩm phục vụ đời sống như: vải, giấy gói hàng, giấy dán tường, áo, váy, mũ, ba lô, giày…</a:t>
            </a:r>
            <a:br>
              <a:rPr lang="en-US" altLang="vi-VN" sz="2800" b="1">
                <a:latin typeface="Sitka Banner" panose="02000505000000020004" pitchFamily="2" charset="0"/>
                <a:cs typeface="Segoe UI Historic" panose="020B0502040204020203" pitchFamily="34" charset="0"/>
              </a:rPr>
            </a:br>
            <a:r>
              <a:rPr lang="en-US" altLang="vi-VN" sz="2800" b="1">
                <a:latin typeface="Sitka Banner" panose="02000505000000020004" pitchFamily="2" charset="0"/>
                <a:cs typeface="Segoe UI Historic" panose="020B0502040204020203" pitchFamily="34" charset="0"/>
              </a:rPr>
              <a:t/>
            </a:r>
            <a:br>
              <a:rPr lang="en-US" altLang="vi-VN" sz="2800" b="1">
                <a:latin typeface="Sitka Banner" panose="02000505000000020004" pitchFamily="2" charset="0"/>
                <a:cs typeface="Segoe UI Historic" panose="020B0502040204020203" pitchFamily="34" charset="0"/>
              </a:rPr>
            </a:br>
            <a:endParaRPr lang="en-US" altLang="vi-VN" sz="2800" b="1">
              <a:latin typeface="Sitka Banner" panose="02000505000000020004" pitchFamily="2" charset="0"/>
              <a:cs typeface="Segoe UI Historic" panose="020B0502040204020203" pitchFamily="34" charset="0"/>
            </a:endParaRPr>
          </a:p>
        </p:txBody>
      </p:sp>
      <p:sp>
        <p:nvSpPr>
          <p:cNvPr id="15" name="Content Placeholder 2"/>
          <p:cNvSpPr txBox="1">
            <a:spLocks noChangeArrowheads="1"/>
          </p:cNvSpPr>
          <p:nvPr/>
        </p:nvSpPr>
        <p:spPr bwMode="auto">
          <a:xfrm>
            <a:off x="3392488" y="165100"/>
            <a:ext cx="6284912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vi-VN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TÌM HIỂU NGHỆ THUẬT TRANH IN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49226"/>
            <a:ext cx="4157662" cy="651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49225"/>
            <a:ext cx="4286250" cy="651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2" r="14844"/>
          <a:stretch>
            <a:fillRect/>
          </a:stretch>
        </p:blipFill>
        <p:spPr bwMode="auto">
          <a:xfrm>
            <a:off x="214313" y="149226"/>
            <a:ext cx="4157662" cy="651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725" y="149226"/>
            <a:ext cx="4286250" cy="6516688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0" t="3381" r="1077" b="1353"/>
          <a:stretch>
            <a:fillRect/>
          </a:stretch>
        </p:blipFill>
        <p:spPr bwMode="auto">
          <a:xfrm>
            <a:off x="4648200" y="160111"/>
            <a:ext cx="4286250" cy="651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" t="3633" r="51093" b="1157"/>
          <a:stretch>
            <a:fillRect/>
          </a:stretch>
        </p:blipFill>
        <p:spPr bwMode="auto">
          <a:xfrm>
            <a:off x="214313" y="149225"/>
            <a:ext cx="4157662" cy="6516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850" y="85725"/>
            <a:ext cx="7886700" cy="1187450"/>
          </a:xfrm>
        </p:spPr>
        <p:txBody>
          <a:bodyPr/>
          <a:lstStyle/>
          <a:p>
            <a:pPr algn="ctr"/>
            <a:r>
              <a:rPr lang="en-US" altLang="en-US" sz="4000" b="1" dirty="0" smtClean="0">
                <a:solidFill>
                  <a:srgbClr val="FFFF00"/>
                </a:solidFill>
              </a:rPr>
              <a:t>EM HÃY CHO BIẾT NÉT, HÌNH, MÀU SẮC TRONG TRANH NHƯ THẾ NÀO?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4572000"/>
            <a:ext cx="4306887" cy="2178050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9" r="9839"/>
          <a:stretch>
            <a:fillRect/>
          </a:stretch>
        </p:blipFill>
        <p:spPr bwMode="auto">
          <a:xfrm>
            <a:off x="4546600" y="4592638"/>
            <a:ext cx="4548188" cy="2185987"/>
          </a:xfr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750" y="1403350"/>
            <a:ext cx="1974850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411288"/>
            <a:ext cx="2122488" cy="301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4" t="2026" r="2013" b="682"/>
          <a:stretch>
            <a:fillRect/>
          </a:stretch>
        </p:blipFill>
        <p:spPr bwMode="auto">
          <a:xfrm>
            <a:off x="4572000" y="1411288"/>
            <a:ext cx="2141538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" t="3381" r="51360" b="1353"/>
          <a:stretch>
            <a:fillRect/>
          </a:stretch>
        </p:blipFill>
        <p:spPr bwMode="auto">
          <a:xfrm>
            <a:off x="136525" y="1411288"/>
            <a:ext cx="2144713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ouble Wave 2"/>
          <p:cNvSpPr/>
          <p:nvPr/>
        </p:nvSpPr>
        <p:spPr>
          <a:xfrm>
            <a:off x="239712" y="3779838"/>
            <a:ext cx="8751888" cy="1325562"/>
          </a:xfrm>
          <a:prstGeom prst="doubleWave">
            <a:avLst/>
          </a:prstGeom>
          <a:gradFill>
            <a:gsLst>
              <a:gs pos="6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357188" y="3965575"/>
            <a:ext cx="96250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vi-VN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vi-VN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alt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nhạt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370138"/>
            <a:ext cx="4614863" cy="2124075"/>
          </a:xfrm>
          <a:prstGeom prst="rect">
            <a:avLst/>
          </a:prstGeom>
          <a:noFill/>
          <a:ln w="127000" cap="sq">
            <a:solidFill>
              <a:srgbClr val="000000"/>
            </a:solidFill>
            <a:miter lim="800000"/>
            <a:headEnd/>
            <a:tailEnd/>
          </a:ln>
          <a:effectLst>
            <a:outerShdw blurRad="57150" dist="508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02"/>
          <a:stretch/>
        </p:blipFill>
        <p:spPr>
          <a:xfrm flipH="1">
            <a:off x="688901" y="4703782"/>
            <a:ext cx="3557390" cy="17965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88975" y="134938"/>
            <a:ext cx="773906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CỦA HỌC SINH: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71525" y="1208088"/>
            <a:ext cx="4572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 thảo ý tưởng ,</a:t>
            </a:r>
          </a:p>
          <a:p>
            <a:r>
              <a:rPr lang="en-US" altLang="vi-VN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chọn hình mẫu yêu thích…</a:t>
            </a:r>
            <a:endParaRPr lang="en-US" altLang="en-US" sz="2800">
              <a:solidFill>
                <a:srgbClr val="FFFF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8100" y="1543050"/>
            <a:ext cx="7620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38100" y="3581400"/>
            <a:ext cx="762000" cy="304800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63500" y="5297488"/>
            <a:ext cx="762000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23158" y="1313933"/>
            <a:ext cx="1768442" cy="291649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46882" y="4143290"/>
            <a:ext cx="2860689" cy="291755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59416" y="1676400"/>
            <a:ext cx="2101872" cy="2851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917" flipH="1">
            <a:off x="7485063" y="4311650"/>
            <a:ext cx="1568450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25500" y="3470275"/>
            <a:ext cx="16335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Khuôn in</a:t>
            </a:r>
          </a:p>
        </p:txBody>
      </p:sp>
      <p:pic>
        <p:nvPicPr>
          <p:cNvPr id="19" name="Picture 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8" t="11867" r="20757" b="23994"/>
          <a:stretch>
            <a:fillRect/>
          </a:stretch>
        </p:blipFill>
        <p:spPr bwMode="auto">
          <a:xfrm>
            <a:off x="2773363" y="2611438"/>
            <a:ext cx="2995612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10" t="9442" r="28334" b="18065"/>
          <a:stretch>
            <a:fillRect/>
          </a:stretch>
        </p:blipFill>
        <p:spPr bwMode="auto">
          <a:xfrm>
            <a:off x="2773363" y="2611438"/>
            <a:ext cx="2981325" cy="220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28" t="19414" r="21970" b="21030"/>
          <a:stretch>
            <a:fillRect/>
          </a:stretch>
        </p:blipFill>
        <p:spPr bwMode="auto">
          <a:xfrm>
            <a:off x="2769673" y="2565401"/>
            <a:ext cx="298767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3124200" y="2152650"/>
            <a:ext cx="25313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en-US" sz="2800" b="1" i="1" dirty="0" err="1">
                <a:solidFill>
                  <a:schemeClr val="bg1"/>
                </a:solidFill>
                <a:latin typeface="+mn-lt"/>
              </a:rPr>
              <a:t>Khuôn</a:t>
            </a:r>
            <a:r>
              <a:rPr lang="en-US" altLang="en-US" sz="2800" b="1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en-US" sz="2800" b="1" i="1" dirty="0" smtClean="0">
                <a:solidFill>
                  <a:schemeClr val="bg1"/>
                </a:solidFill>
                <a:latin typeface="+mn-lt"/>
              </a:rPr>
              <a:t>in </a:t>
            </a:r>
            <a:r>
              <a:rPr lang="en-US" altLang="en-US" sz="2800" b="1" i="1" dirty="0" err="1" smtClean="0">
                <a:solidFill>
                  <a:schemeClr val="bg1"/>
                </a:solidFill>
                <a:latin typeface="+mn-lt"/>
              </a:rPr>
              <a:t>có</a:t>
            </a:r>
            <a:r>
              <a:rPr lang="en-US" altLang="en-US" sz="2800" b="1" i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+mn-lt"/>
              </a:rPr>
              <a:t>sẵn</a:t>
            </a:r>
            <a:endParaRPr lang="en-US" sz="2800" b="1" i="1" dirty="0">
              <a:latin typeface="+mn-lt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4629150"/>
            <a:ext cx="2960687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8" y="4659313"/>
            <a:ext cx="2967037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3" y="4633913"/>
            <a:ext cx="296545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590800"/>
            <a:ext cx="3092450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1" b="13318"/>
          <a:stretch>
            <a:fillRect/>
          </a:stretch>
        </p:blipFill>
        <p:spPr bwMode="auto">
          <a:xfrm>
            <a:off x="5949950" y="2590800"/>
            <a:ext cx="3100388" cy="190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" descr="Khoai tây tím độc lạ khiến người Hà Nội &amp;quot;mê mẩn&amp;quot;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494213"/>
            <a:ext cx="3082925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4506913"/>
            <a:ext cx="3084512" cy="223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43323">
            <a:off x="7594600" y="3868738"/>
            <a:ext cx="1357313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096000" y="2133600"/>
            <a:ext cx="29238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Khuôn</a:t>
            </a:r>
            <a:r>
              <a:rPr lang="en-US" altLang="en-US" sz="28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altLang="en-US" sz="2800" b="1" i="1" dirty="0" err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en-US" sz="2800" b="1" i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tạo</a:t>
            </a:r>
            <a:endParaRPr lang="en-US" altLang="en-US" sz="2800" b="1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6" t="13646" r="15796" b="12727"/>
          <a:stretch>
            <a:fillRect/>
          </a:stretch>
        </p:blipFill>
        <p:spPr bwMode="auto">
          <a:xfrm rot="-2040497">
            <a:off x="3878263" y="3859213"/>
            <a:ext cx="1606550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7" t="20100" r="-525" b="31825"/>
          <a:stretch>
            <a:fillRect/>
          </a:stretch>
        </p:blipFill>
        <p:spPr bwMode="auto">
          <a:xfrm>
            <a:off x="4328914" y="2224088"/>
            <a:ext cx="3138686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6" b="25000"/>
          <a:stretch>
            <a:fillRect/>
          </a:stretch>
        </p:blipFill>
        <p:spPr bwMode="auto">
          <a:xfrm>
            <a:off x="4328914" y="4964113"/>
            <a:ext cx="3337123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3" b="12074"/>
          <a:stretch>
            <a:fillRect/>
          </a:stretch>
        </p:blipFill>
        <p:spPr bwMode="auto">
          <a:xfrm rot="-2986158">
            <a:off x="6460332" y="3371056"/>
            <a:ext cx="2470150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71525" y="5200650"/>
            <a:ext cx="364875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vi-VN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A4, </a:t>
            </a:r>
            <a:r>
              <a:rPr lang="en-US" altLang="vi-VN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altLang="vi-VN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acrylic,</a:t>
            </a:r>
          </a:p>
          <a:p>
            <a:r>
              <a:rPr lang="en-US" altLang="vi-VN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</a:t>
            </a:r>
            <a:r>
              <a:rPr lang="en-US" altLang="vi-VN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altLang="vi-VN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khay</a:t>
            </a:r>
            <a:r>
              <a:rPr lang="en-US" altLang="vi-VN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</a:t>
            </a:r>
            <a:r>
              <a:rPr lang="en-US" altLang="vi-VN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altLang="vi-VN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vi-VN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vi-VN" sz="28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ballate</a:t>
            </a:r>
            <a:r>
              <a:rPr lang="en-US" altLang="vi-VN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)…</a:t>
            </a:r>
            <a:endParaRPr lang="en-US" altLang="vi-VN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7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 nodeType="clickPar">
                      <p:stCondLst>
                        <p:cond delay="indefinite"/>
                      </p:stCondLst>
                      <p:childTnLst>
                        <p:par>
                          <p:cTn id="1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5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5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 nodeType="clickPar">
                      <p:stCondLst>
                        <p:cond delay="indefinite"/>
                      </p:stCondLst>
                      <p:childTnLst>
                        <p:par>
                          <p:cTn id="2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11" grpId="0" animBg="1"/>
      <p:bldP spid="9" grpId="0"/>
      <p:bldP spid="22" grpId="0"/>
      <p:bldP spid="22" grpId="1"/>
      <p:bldP spid="32" grpId="0"/>
      <p:bldP spid="32" grpId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819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52400" y="1279525"/>
            <a:ext cx="8839200" cy="54927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altLang="en-US" b="1" dirty="0" smtClean="0">
                <a:solidFill>
                  <a:srgbClr val="FF0000"/>
                </a:solidFill>
                <a:latin typeface="+mn-lt"/>
              </a:rPr>
              <a:t>II)CÁCH TẠO BỨC TRANH BẰNG HÌNH THỨC IN: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952500" y="762000"/>
            <a:ext cx="5715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200" b="1" dirty="0">
                <a:solidFill>
                  <a:schemeClr val="accent2">
                    <a:lumMod val="75000"/>
                  </a:schemeClr>
                </a:solidFill>
                <a:cs typeface="Calibri" panose="020F0502020204030204" pitchFamily="34" charset="0"/>
              </a:rPr>
              <a:t>I)KHÁM PHÁ TRANH IN HOA LÁ: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12700" y="2041525"/>
            <a:ext cx="38735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800" b="1" dirty="0">
                <a:latin typeface="+mn-lt"/>
              </a:rPr>
              <a:t>1) </a:t>
            </a:r>
            <a:r>
              <a:rPr lang="en-US" altLang="en-US" sz="2800" b="1" dirty="0" err="1">
                <a:latin typeface="+mn-lt"/>
              </a:rPr>
              <a:t>Chuẩn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bị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của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học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sinh</a:t>
            </a:r>
            <a:r>
              <a:rPr lang="en-US" altLang="en-US" sz="2800" b="1" dirty="0">
                <a:latin typeface="+mn-lt"/>
              </a:rPr>
              <a:t>.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-76200" y="4349750"/>
            <a:ext cx="5697538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3) In thêm hình, phối màu để tạo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 sự hài hòa và nhịp điệu cho tranh.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-76200" y="5672138"/>
            <a:ext cx="5697538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4) Vẽ thêm nét, màu để làm rõ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cs typeface="Calibri" panose="020F0502020204030204" pitchFamily="34" charset="0"/>
              </a:rPr>
              <a:t> hình ảnh trong tranh .</a:t>
            </a:r>
          </a:p>
        </p:txBody>
      </p:sp>
      <p:grpSp>
        <p:nvGrpSpPr>
          <p:cNvPr id="16" name="Group 15"/>
          <p:cNvGrpSpPr>
            <a:grpSpLocks/>
          </p:cNvGrpSpPr>
          <p:nvPr/>
        </p:nvGrpSpPr>
        <p:grpSpPr bwMode="auto">
          <a:xfrm>
            <a:off x="3810000" y="1905000"/>
            <a:ext cx="5073650" cy="4979988"/>
            <a:chOff x="4670798" y="2056449"/>
            <a:chExt cx="4139021" cy="498058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15129">
              <a:off x="6312730" y="3097000"/>
              <a:ext cx="2497089" cy="3940032"/>
            </a:xfrm>
            <a:prstGeom prst="ellipse">
              <a:avLst/>
            </a:prstGeom>
            <a:ln w="190500" cap="rnd">
              <a:solidFill>
                <a:srgbClr val="C8C6BD"/>
              </a:solidFill>
              <a:prstDash val="solid"/>
            </a:ln>
            <a:effectLst>
              <a:outerShdw blurRad="127000" algn="bl" rotWithShape="0">
                <a:srgbClr val="000000"/>
              </a:outerShdw>
            </a:effectLst>
            <a:scene3d>
              <a:camera prst="perspectiveFront" fov="5400000"/>
              <a:lightRig rig="threePt" dir="t">
                <a:rot lat="0" lon="0" rev="19200000"/>
              </a:lightRig>
            </a:scene3d>
            <a:sp3d extrusionH="25400">
              <a:bevelT w="304800" h="152400" prst="hardEdge"/>
              <a:extrusionClr>
                <a:srgbClr val="000000"/>
              </a:extrusionClr>
            </a:sp3d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0798" y="2056449"/>
              <a:ext cx="2119670" cy="403860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</p:grp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5235575" y="1987550"/>
            <a:ext cx="3740150" cy="4532313"/>
            <a:chOff x="5695452" y="1554659"/>
            <a:chExt cx="3552777" cy="268730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6128190" y="1121921"/>
              <a:ext cx="2687301" cy="35527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400000">
              <a:off x="7975476" y="2965442"/>
              <a:ext cx="1121983" cy="14235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267200"/>
            <a:ext cx="3413125" cy="2238375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2600" y="1987550"/>
            <a:ext cx="3413125" cy="2279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9115">
            <a:off x="5256716" y="2113137"/>
            <a:ext cx="3417328" cy="23106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598" y="4261494"/>
            <a:ext cx="3435527" cy="2254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238" y="1904999"/>
            <a:ext cx="3214365" cy="47799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208" name="TextBox 26"/>
          <p:cNvSpPr txBox="1">
            <a:spLocks noChangeArrowheads="1"/>
          </p:cNvSpPr>
          <p:nvPr/>
        </p:nvSpPr>
        <p:spPr bwMode="auto">
          <a:xfrm>
            <a:off x="134938" y="33338"/>
            <a:ext cx="304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vi-VN" sz="2800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Bài 3</a:t>
            </a:r>
            <a:r>
              <a:rPr lang="en-US" altLang="vi-VN" sz="2800" b="1" i="1" u="sng">
                <a:latin typeface="VNI-Times" pitchFamily="2" charset="0"/>
              </a:rPr>
              <a:t>:</a:t>
            </a:r>
          </a:p>
        </p:txBody>
      </p:sp>
      <p:sp>
        <p:nvSpPr>
          <p:cNvPr id="8209" name="Text Box 5"/>
          <p:cNvSpPr txBox="1">
            <a:spLocks noChangeArrowheads="1"/>
          </p:cNvSpPr>
          <p:nvPr/>
        </p:nvSpPr>
        <p:spPr bwMode="auto">
          <a:xfrm>
            <a:off x="614363" y="-76200"/>
            <a:ext cx="7364412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4800" b="1">
                <a:solidFill>
                  <a:schemeClr val="tx2"/>
                </a:solidFill>
              </a:rPr>
              <a:t>   </a:t>
            </a:r>
            <a:r>
              <a:rPr lang="en-US" altLang="vi-VN" sz="4400" b="1">
                <a:solidFill>
                  <a:srgbClr val="0000CC"/>
                </a:solidFill>
              </a:rPr>
              <a:t>TRANH IN HOA LÁ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-44450" y="3224213"/>
            <a:ext cx="569753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0002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4574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9146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371850" indent="-17145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800" b="1" dirty="0">
                <a:latin typeface="+mn-lt"/>
              </a:rPr>
              <a:t>2) </a:t>
            </a:r>
            <a:r>
              <a:rPr lang="en-US" altLang="en-US" sz="2800" b="1" dirty="0" err="1">
                <a:latin typeface="+mn-lt"/>
              </a:rPr>
              <a:t>Bôi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màu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vào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khuôn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và</a:t>
            </a:r>
            <a:r>
              <a:rPr lang="en-US" altLang="en-US" sz="2800" b="1" dirty="0">
                <a:latin typeface="+mn-lt"/>
              </a:rPr>
              <a:t> in </a:t>
            </a:r>
            <a:r>
              <a:rPr lang="en-US" altLang="en-US" sz="2800" b="1" dirty="0" err="1" smtClean="0">
                <a:latin typeface="+mn-lt"/>
              </a:rPr>
              <a:t>hình</a:t>
            </a:r>
            <a:r>
              <a:rPr lang="en-US" altLang="en-US" sz="2800" b="1" dirty="0">
                <a:latin typeface="+mn-lt"/>
              </a:rPr>
              <a:t> </a:t>
            </a:r>
            <a:endParaRPr lang="en-US" altLang="en-US" sz="2800" b="1" dirty="0" smtClean="0">
              <a:latin typeface="+mn-lt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en-US" altLang="en-US" sz="2800" b="1" dirty="0" smtClean="0">
                <a:latin typeface="+mn-lt"/>
              </a:rPr>
              <a:t> </a:t>
            </a:r>
            <a:r>
              <a:rPr lang="en-US" altLang="en-US" sz="2800" b="1" dirty="0" err="1" smtClean="0">
                <a:latin typeface="+mn-lt"/>
              </a:rPr>
              <a:t>lên</a:t>
            </a:r>
            <a:r>
              <a:rPr lang="en-US" altLang="en-US" sz="2800" b="1" dirty="0" smtClean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giấy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để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tạo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bức</a:t>
            </a:r>
            <a:r>
              <a:rPr lang="en-US" altLang="en-US" sz="2800" b="1" dirty="0">
                <a:latin typeface="+mn-lt"/>
              </a:rPr>
              <a:t> </a:t>
            </a:r>
            <a:r>
              <a:rPr lang="en-US" altLang="en-US" sz="2800" b="1" dirty="0" err="1">
                <a:latin typeface="+mn-lt"/>
              </a:rPr>
              <a:t>tranh</a:t>
            </a:r>
            <a:r>
              <a:rPr lang="en-US" altLang="en-US" sz="2800" b="1" dirty="0">
                <a:latin typeface="+mn-lt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8" presetClass="exit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5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3200400"/>
            <a:ext cx="71501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81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loud 5"/>
          <p:cNvSpPr/>
          <p:nvPr/>
        </p:nvSpPr>
        <p:spPr>
          <a:xfrm rot="5737333">
            <a:off x="2726059" y="4833481"/>
            <a:ext cx="3193733" cy="2057400"/>
          </a:xfrm>
          <a:prstGeom prst="cloud">
            <a:avLst/>
          </a:prstGeom>
          <a:gradFill>
            <a:gsLst>
              <a:gs pos="100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2819400" y="-76199"/>
            <a:ext cx="2905736" cy="5202704"/>
            <a:chOff x="3087399" y="-76199"/>
            <a:chExt cx="2905736" cy="5202704"/>
          </a:xfrm>
          <a:gradFill>
            <a:gsLst>
              <a:gs pos="100000">
                <a:srgbClr val="E7E1E1">
                  <a:alpha val="82001"/>
                </a:srgbClr>
              </a:gs>
              <a:gs pos="0">
                <a:srgbClr val="FFFFFF">
                  <a:alpha val="26999"/>
                </a:srgbClr>
              </a:gs>
            </a:gsLst>
            <a:lin ang="5400000" scaled="1"/>
          </a:gradFill>
        </p:grpSpPr>
        <p:sp>
          <p:nvSpPr>
            <p:cNvPr id="9" name="Cloud 8"/>
            <p:cNvSpPr/>
            <p:nvPr/>
          </p:nvSpPr>
          <p:spPr>
            <a:xfrm rot="5400000">
              <a:off x="3060566" y="-49366"/>
              <a:ext cx="2111066" cy="2057400"/>
            </a:xfrm>
            <a:prstGeom prst="clou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Cloud 9"/>
            <p:cNvSpPr/>
            <p:nvPr/>
          </p:nvSpPr>
          <p:spPr>
            <a:xfrm>
              <a:off x="3392971" y="3069105"/>
              <a:ext cx="1331429" cy="2057400"/>
            </a:xfrm>
            <a:prstGeom prst="clou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Cloud 10"/>
            <p:cNvSpPr/>
            <p:nvPr/>
          </p:nvSpPr>
          <p:spPr>
            <a:xfrm rot="10490359">
              <a:off x="3725260" y="1160128"/>
              <a:ext cx="2267875" cy="2427682"/>
            </a:xfrm>
            <a:prstGeom prst="clou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8" name="TextBox 11"/>
          <p:cNvSpPr txBox="1">
            <a:spLocks noChangeArrowheads="1"/>
          </p:cNvSpPr>
          <p:nvPr/>
        </p:nvSpPr>
        <p:spPr bwMode="auto">
          <a:xfrm>
            <a:off x="2133600" y="865188"/>
            <a:ext cx="830580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vi-VN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ĐẠT:</a:t>
            </a:r>
          </a:p>
          <a:p>
            <a:pPr algn="ctr"/>
            <a:endParaRPr lang="en-US" altLang="vi-VN" sz="24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352800" y="1444625"/>
            <a:ext cx="8704263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endParaRPr lang="en-US" altLang="vi-VN" sz="2800" b="1" dirty="0">
              <a:latin typeface="Sitka Display" panose="02000505000000020004" pitchFamily="2" charset="0"/>
              <a:cs typeface="Times New Roman" panose="02020603050405020304" pitchFamily="18" charset="0"/>
            </a:endParaRP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  - 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Chỉ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ra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một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kĩ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thuật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in</a:t>
            </a: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từ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vật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liệu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khác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nhau</a:t>
            </a:r>
            <a:endParaRPr lang="en-US" altLang="vi-VN" sz="2800" b="1" dirty="0">
              <a:latin typeface="Sitka Display" panose="02000505000000020004" pitchFamily="2" charset="0"/>
              <a:cs typeface="Times New Roman" panose="02020603050405020304" pitchFamily="18" charset="0"/>
            </a:endParaRP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  - 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Tạo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ra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1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bức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tranh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in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hoa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lá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  - 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Nhận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biết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biểu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cảm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nét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đẹp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tạo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hình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hoa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lá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sản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phẩm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in. </a:t>
            </a: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  - 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Biết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cách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vận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dụng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kĩ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thuật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in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học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tập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sáng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tạo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mĩ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Sitka Display" panose="02000505000000020004" pitchFamily="2" charset="0"/>
                <a:cs typeface="Times New Roman" panose="02020603050405020304" pitchFamily="18" charset="0"/>
              </a:rPr>
              <a:t>thuật</a:t>
            </a:r>
            <a:r>
              <a:rPr lang="en-US" altLang="vi-VN" sz="2800" b="1" dirty="0">
                <a:latin typeface="Sitka Display" panose="02000505000000020004" pitchFamily="2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21118">
        <p14:switch dir="r"/>
      </p:transition>
    </mc:Choice>
    <mc:Fallback xmlns="">
      <p:transition spd="slow" advTm="211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6453">
            <a:off x="4794400" y="1488810"/>
            <a:ext cx="4419600" cy="3048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47362"/>
            <a:ext cx="7886700" cy="1325563"/>
          </a:xfrm>
        </p:spPr>
        <p:txBody>
          <a:bodyPr/>
          <a:lstStyle/>
          <a:p>
            <a:r>
              <a:rPr lang="en-US" altLang="en-US" sz="5400" b="1" dirty="0" err="1" smtClean="0">
                <a:latin typeface="VNI-Diudang" pitchFamily="2" charset="0"/>
              </a:rPr>
              <a:t>Caùc</a:t>
            </a:r>
            <a:r>
              <a:rPr lang="en-US" altLang="en-US" sz="5400" b="1" dirty="0" smtClean="0">
                <a:latin typeface="VNI-Diudang" pitchFamily="2" charset="0"/>
              </a:rPr>
              <a:t> </a:t>
            </a:r>
            <a:r>
              <a:rPr lang="en-US" altLang="en-US" sz="5400" b="1" dirty="0" err="1" smtClean="0">
                <a:latin typeface="VNI-Diudang" pitchFamily="2" charset="0"/>
              </a:rPr>
              <a:t>böôùc</a:t>
            </a:r>
            <a:r>
              <a:rPr lang="en-US" altLang="en-US" sz="5400" b="1" dirty="0" smtClean="0">
                <a:latin typeface="VNI-Diudang" pitchFamily="2" charset="0"/>
              </a:rPr>
              <a:t> in </a:t>
            </a:r>
            <a:r>
              <a:rPr lang="en-US" altLang="en-US" sz="5400" b="1" dirty="0" err="1" smtClean="0">
                <a:latin typeface="VNI-Diudang" pitchFamily="2" charset="0"/>
              </a:rPr>
              <a:t>hoa</a:t>
            </a:r>
            <a:r>
              <a:rPr lang="en-US" altLang="en-US" sz="5400" b="1" dirty="0" smtClean="0">
                <a:latin typeface="VNI-Diudang" pitchFamily="2" charset="0"/>
              </a:rPr>
              <a:t> </a:t>
            </a:r>
            <a:r>
              <a:rPr lang="en-US" altLang="en-US" sz="5400" b="1" dirty="0" err="1" smtClean="0">
                <a:latin typeface="VNI-Diudang" pitchFamily="2" charset="0"/>
              </a:rPr>
              <a:t>laù</a:t>
            </a:r>
            <a:r>
              <a:rPr lang="en-US" altLang="en-US" sz="5400" b="1" dirty="0" smtClean="0">
                <a:latin typeface="VNI-Diudang" pitchFamily="2" charset="0"/>
              </a:rPr>
              <a:t>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5410200"/>
            <a:ext cx="2209800" cy="16389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6368</TotalTime>
  <Words>605</Words>
  <Application>Microsoft Office PowerPoint</Application>
  <PresentationFormat>On-screen Show (4:3)</PresentationFormat>
  <Paragraphs>87</Paragraphs>
  <Slides>27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</vt:lpstr>
      <vt:lpstr>Calibri Light</vt:lpstr>
      <vt:lpstr>Segoe UI Historic</vt:lpstr>
      <vt:lpstr>Sitka Banner</vt:lpstr>
      <vt:lpstr>Sitka Display</vt:lpstr>
      <vt:lpstr>Times New Roman</vt:lpstr>
      <vt:lpstr>VNI-Diudang</vt:lpstr>
      <vt:lpstr>VNI-Times</vt:lpstr>
      <vt:lpstr>Office Theme</vt:lpstr>
      <vt:lpstr>CHÀO MỪNG CÁC BẠN THAM DỰ BUỔI HỌC  HÔM NAY </vt:lpstr>
      <vt:lpstr>PowerPoint Presentation</vt:lpstr>
      <vt:lpstr>PowerPoint Presentation</vt:lpstr>
      <vt:lpstr>PowerPoint Presentation</vt:lpstr>
      <vt:lpstr>EM HÃY CHO BIẾT NÉT, HÌNH, MÀU SẮC TRONG TRANH NHƯ THẾ NÀO?</vt:lpstr>
      <vt:lpstr>PowerPoint Presentation</vt:lpstr>
      <vt:lpstr>PowerPoint Presentation</vt:lpstr>
      <vt:lpstr>PowerPoint Presentation</vt:lpstr>
      <vt:lpstr>Caùc böôùc in hoa laù </vt:lpstr>
      <vt:lpstr>PowerPoint Presentation</vt:lpstr>
      <vt:lpstr>PowerPoint Presentation</vt:lpstr>
      <vt:lpstr>PowerPoint Presentation</vt:lpstr>
      <vt:lpstr>PowerPoint Presentation</vt:lpstr>
      <vt:lpstr>TRANH THAM KHẢO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Khuôn có sẵn</vt:lpstr>
      <vt:lpstr>TRANH, ẢNH MẪU, PHÁC THẢO HÌNH ẢNH…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Baøi 3: (veõ trang trí)              Taïo hoaï tieát trang trí</dc:title>
  <dc:creator>user01</dc:creator>
  <cp:lastModifiedBy>admi</cp:lastModifiedBy>
  <cp:revision>466</cp:revision>
  <dcterms:created xsi:type="dcterms:W3CDTF">2008-01-17T04:17:11Z</dcterms:created>
  <dcterms:modified xsi:type="dcterms:W3CDTF">2021-09-26T15:42:50Z</dcterms:modified>
</cp:coreProperties>
</file>