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7" r:id="rId2"/>
    <p:sldId id="288" r:id="rId3"/>
    <p:sldId id="286" r:id="rId4"/>
    <p:sldId id="258" r:id="rId5"/>
    <p:sldId id="261" r:id="rId6"/>
    <p:sldId id="262" r:id="rId7"/>
    <p:sldId id="260" r:id="rId8"/>
    <p:sldId id="263" r:id="rId9"/>
    <p:sldId id="284" r:id="rId10"/>
    <p:sldId id="285" r:id="rId11"/>
    <p:sldId id="264" r:id="rId12"/>
    <p:sldId id="267" r:id="rId13"/>
    <p:sldId id="268" r:id="rId14"/>
    <p:sldId id="265" r:id="rId15"/>
    <p:sldId id="269" r:id="rId16"/>
    <p:sldId id="272" r:id="rId17"/>
    <p:sldId id="274" r:id="rId18"/>
    <p:sldId id="282" r:id="rId19"/>
    <p:sldId id="270" r:id="rId20"/>
    <p:sldId id="273" r:id="rId21"/>
    <p:sldId id="283" r:id="rId22"/>
    <p:sldId id="276" r:id="rId23"/>
    <p:sldId id="271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3A938-0586-4FF9-B483-802924DC1A38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40BF4D-D750-4648-B601-A22AFE4449F6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4392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1494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78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4149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278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ABEF33-434B-40DE-935B-300954A35B39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457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833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7089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51074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443586"/>
      </p:ext>
    </p:extLst>
  </p:cSld>
  <p:clrMapOvr>
    <a:masterClrMapping/>
  </p:clrMapOvr>
  <p:transition spd="slow" advClick="0" advTm="4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47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4933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0670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0573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226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8000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1490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1502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48933-8884-4311-A038-230EEF6E80DB}" type="datetimeFigureOut">
              <a:rPr lang="vi-VN" smtClean="0"/>
              <a:pPr/>
              <a:t>12/02/2023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C0F6D-FCF3-474B-903F-E59A1F480F74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272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2.wav"/><Relationship Id="rId7" Type="http://schemas.openxmlformats.org/officeDocument/2006/relationships/slide" Target="slide1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971800" y="0"/>
            <a:ext cx="6553200" cy="6858000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663300"/>
            </a:solidFill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endParaRPr lang="en-US" sz="160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762000" y="0"/>
            <a:ext cx="2667000" cy="6858000"/>
          </a:xfrm>
          <a:prstGeom prst="rect">
            <a:avLst/>
          </a:prstGeom>
          <a:gradFill rotWithShape="1">
            <a:gsLst>
              <a:gs pos="0">
                <a:srgbClr val="00FF00"/>
              </a:gs>
              <a:gs pos="50000">
                <a:srgbClr val="FFCCFF"/>
              </a:gs>
              <a:gs pos="100000">
                <a:srgbClr val="00FF00"/>
              </a:gs>
            </a:gsLst>
            <a:lin ang="0" scaled="1"/>
          </a:gradFill>
          <a:ln w="9525">
            <a:solidFill>
              <a:srgbClr val="663300"/>
            </a:solidFill>
            <a:miter lim="800000"/>
            <a:headEnd/>
            <a:tailEnd/>
          </a:ln>
          <a:effectLst>
            <a:outerShdw dist="45791" dir="3378596" algn="ctr" rotWithShape="0">
              <a:srgbClr val="F11789"/>
            </a:outerShdw>
          </a:effec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-685800" y="0"/>
            <a:ext cx="10134600" cy="1447800"/>
            <a:chOff x="0" y="864"/>
            <a:chExt cx="5760" cy="432"/>
          </a:xfrm>
        </p:grpSpPr>
        <p:grpSp>
          <p:nvGrpSpPr>
            <p:cNvPr id="5130" name="Group 5"/>
            <p:cNvGrpSpPr>
              <a:grpSpLocks/>
            </p:cNvGrpSpPr>
            <p:nvPr/>
          </p:nvGrpSpPr>
          <p:grpSpPr bwMode="auto">
            <a:xfrm>
              <a:off x="0" y="864"/>
              <a:ext cx="5760" cy="432"/>
              <a:chOff x="192" y="672"/>
              <a:chExt cx="5856" cy="432"/>
            </a:xfrm>
          </p:grpSpPr>
          <p:pic>
            <p:nvPicPr>
              <p:cNvPr id="5134" name="Picture 6" descr="Dau-Slide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" y="672"/>
                <a:ext cx="5760" cy="432"/>
              </a:xfrm>
              <a:prstGeom prst="rect">
                <a:avLst/>
              </a:prstGeom>
              <a:solidFill>
                <a:srgbClr val="00FF00"/>
              </a:solidFill>
              <a:ln w="38100" cmpd="dbl">
                <a:solidFill>
                  <a:srgbClr val="CCFFFF"/>
                </a:solidFill>
                <a:miter lim="800000"/>
                <a:headEnd/>
                <a:tailEnd/>
              </a:ln>
            </p:spPr>
          </p:pic>
          <p:sp>
            <p:nvSpPr>
              <p:cNvPr id="5135" name="Rectangle 7"/>
              <p:cNvSpPr>
                <a:spLocks noChangeArrowheads="1"/>
              </p:cNvSpPr>
              <p:nvPr/>
            </p:nvSpPr>
            <p:spPr bwMode="auto">
              <a:xfrm>
                <a:off x="1205" y="672"/>
                <a:ext cx="4843" cy="432"/>
              </a:xfrm>
              <a:prstGeom prst="rect">
                <a:avLst/>
              </a:prstGeom>
              <a:gradFill rotWithShape="1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 w="38100" cmpd="dbl">
                <a:solidFill>
                  <a:srgbClr val="CCFFFF"/>
                </a:solidFill>
                <a:miter lim="800000"/>
                <a:headEnd/>
                <a:tailEnd/>
              </a:ln>
              <a:effectLst>
                <a:prstShdw prst="shdw17" dist="35921" dir="2700000">
                  <a:srgbClr val="66FFFF"/>
                </a:prstShdw>
              </a:effec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2800" b="1">
                    <a:solidFill>
                      <a:srgbClr val="0000CC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PHÒNG GD- ĐT BA VÌ</a:t>
                </a:r>
                <a:endParaRPr lang="en-US" sz="36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2400" b="1">
                    <a:solidFill>
                      <a:srgbClr val="A5002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TRƯỜNG THCS THÁI HÒA</a:t>
                </a:r>
              </a:p>
            </p:txBody>
          </p:sp>
          <p:sp>
            <p:nvSpPr>
              <p:cNvPr id="5136" name="Rectangle 8"/>
              <p:cNvSpPr>
                <a:spLocks noChangeArrowheads="1"/>
              </p:cNvSpPr>
              <p:nvPr/>
            </p:nvSpPr>
            <p:spPr bwMode="auto">
              <a:xfrm>
                <a:off x="192" y="672"/>
                <a:ext cx="576" cy="432"/>
              </a:xfrm>
              <a:prstGeom prst="rect">
                <a:avLst/>
              </a:prstGeom>
              <a:gradFill rotWithShape="1">
                <a:gsLst>
                  <a:gs pos="0">
                    <a:srgbClr val="767600"/>
                  </a:gs>
                  <a:gs pos="50000">
                    <a:srgbClr val="FFFF00"/>
                  </a:gs>
                  <a:gs pos="100000">
                    <a:srgbClr val="767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38100" cmpd="dbl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sz="18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131" name="Group 9"/>
            <p:cNvGrpSpPr>
              <a:grpSpLocks/>
            </p:cNvGrpSpPr>
            <p:nvPr/>
          </p:nvGrpSpPr>
          <p:grpSpPr bwMode="auto">
            <a:xfrm>
              <a:off x="1920" y="872"/>
              <a:ext cx="3264" cy="216"/>
              <a:chOff x="1920" y="872"/>
              <a:chExt cx="3264" cy="216"/>
            </a:xfrm>
          </p:grpSpPr>
          <p:sp>
            <p:nvSpPr>
              <p:cNvPr id="5132" name="Text Box 10"/>
              <p:cNvSpPr txBox="1">
                <a:spLocks noChangeArrowheads="1"/>
              </p:cNvSpPr>
              <p:nvPr/>
            </p:nvSpPr>
            <p:spPr bwMode="auto">
              <a:xfrm>
                <a:off x="1968" y="872"/>
                <a:ext cx="3216" cy="1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cmpd="dbl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600" b="1">
                    <a:solidFill>
                      <a:srgbClr val="3333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endParaRPr lang="en-US" sz="1600" b="1">
                  <a:solidFill>
                    <a:srgbClr val="8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33" name="Text Box 11"/>
              <p:cNvSpPr txBox="1">
                <a:spLocks noChangeArrowheads="1"/>
              </p:cNvSpPr>
              <p:nvPr/>
            </p:nvSpPr>
            <p:spPr bwMode="auto">
              <a:xfrm>
                <a:off x="1920" y="978"/>
                <a:ext cx="3168" cy="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 cmpd="dbl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endParaRPr lang="en-US" sz="1800" b="1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5125" name="Line 12"/>
          <p:cNvSpPr>
            <a:spLocks noChangeShapeType="1"/>
          </p:cNvSpPr>
          <p:nvPr/>
        </p:nvSpPr>
        <p:spPr bwMode="auto">
          <a:xfrm>
            <a:off x="0" y="1371600"/>
            <a:ext cx="91440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126" name="Oval 15"/>
          <p:cNvSpPr>
            <a:spLocks noChangeArrowheads="1"/>
          </p:cNvSpPr>
          <p:nvPr/>
        </p:nvSpPr>
        <p:spPr bwMode="auto">
          <a:xfrm>
            <a:off x="2514600" y="3505200"/>
            <a:ext cx="4343400" cy="1219200"/>
          </a:xfrm>
          <a:prstGeom prst="ellipse">
            <a:avLst/>
          </a:prstGeom>
          <a:solidFill>
            <a:srgbClr val="CCFFCC"/>
          </a:solidFill>
          <a:ln w="76200" cmpd="tri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>
                <a:solidFill>
                  <a:srgbClr val="FFFF00"/>
                </a:solidFill>
                <a:latin typeface="VNtimes New Roman"/>
              </a:rPr>
              <a:t> </a:t>
            </a:r>
            <a:endParaRPr lang="en-CA" sz="4000" b="1">
              <a:solidFill>
                <a:srgbClr val="FFFF00"/>
              </a:solidFill>
              <a:latin typeface="VNtimes New Roman"/>
            </a:endParaRPr>
          </a:p>
        </p:txBody>
      </p:sp>
      <p:sp>
        <p:nvSpPr>
          <p:cNvPr id="92177" name="WordArt 17"/>
          <p:cNvSpPr>
            <a:spLocks noChangeArrowheads="1" noChangeShapeType="1" noTextEdit="1"/>
          </p:cNvSpPr>
          <p:nvPr/>
        </p:nvSpPr>
        <p:spPr bwMode="auto">
          <a:xfrm>
            <a:off x="3276600" y="3886200"/>
            <a:ext cx="3200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28575">
                  <a:solidFill>
                    <a:srgbClr val="00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Lớp 6</a:t>
            </a:r>
          </a:p>
        </p:txBody>
      </p:sp>
      <p:sp>
        <p:nvSpPr>
          <p:cNvPr id="92178" name="WordArt 18"/>
          <p:cNvSpPr>
            <a:spLocks noChangeArrowheads="1" noChangeShapeType="1" noTextEdit="1"/>
          </p:cNvSpPr>
          <p:nvPr/>
        </p:nvSpPr>
        <p:spPr bwMode="auto">
          <a:xfrm>
            <a:off x="609600" y="2362200"/>
            <a:ext cx="7924800" cy="923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6000">
                      <a:srgbClr val="E81766"/>
                    </a:gs>
                    <a:gs pos="13499">
                      <a:srgbClr val="EE3F17"/>
                    </a:gs>
                    <a:gs pos="24001">
                      <a:srgbClr val="FFFF00"/>
                    </a:gs>
                    <a:gs pos="32500">
                      <a:srgbClr val="1A8D48"/>
                    </a:gs>
                    <a:gs pos="39500">
                      <a:srgbClr val="0819FB"/>
                    </a:gs>
                    <a:gs pos="50000">
                      <a:srgbClr val="A603AB"/>
                    </a:gs>
                    <a:gs pos="60501">
                      <a:srgbClr val="0819FB"/>
                    </a:gs>
                    <a:gs pos="67500">
                      <a:srgbClr val="1A8D48"/>
                    </a:gs>
                    <a:gs pos="75999">
                      <a:srgbClr val="FFFF00"/>
                    </a:gs>
                    <a:gs pos="86501">
                      <a:srgbClr val="EE3F17"/>
                    </a:gs>
                    <a:gs pos="94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</a:rPr>
              <a:t>Giáo án Ngữ văn</a:t>
            </a:r>
          </a:p>
        </p:txBody>
      </p:sp>
      <p:sp>
        <p:nvSpPr>
          <p:cNvPr id="18" name="WordArt 7"/>
          <p:cNvSpPr>
            <a:spLocks noChangeArrowheads="1" noChangeShapeType="1" noTextEdit="1"/>
          </p:cNvSpPr>
          <p:nvPr/>
        </p:nvSpPr>
        <p:spPr bwMode="auto">
          <a:xfrm>
            <a:off x="4267200" y="5715000"/>
            <a:ext cx="449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GV </a:t>
            </a:r>
            <a:r>
              <a:rPr lang="vi-VN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d</a:t>
            </a:r>
            <a:r>
              <a:rPr lang="en-US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ạy</a:t>
            </a:r>
            <a:r>
              <a:rPr lang="vi-VN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: </a:t>
            </a:r>
            <a:r>
              <a:rPr lang="vi-VN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+mj-lt"/>
              </a:rPr>
              <a:t>CHU THỊ PHƯƠNG THÚY</a:t>
            </a:r>
            <a:endParaRPr lang="en-US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3617416"/>
      </p:ext>
    </p:extLst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0"/>
                                        <p:tgtEl>
                                          <p:spTgt spid="9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23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" dur="50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50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3" dur="5000" fill="hold"/>
                                        <p:tgtEl>
                                          <p:spTgt spid="921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92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" dur="5000" fill="hold"/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0" fill="hold"/>
                                        <p:tgtEl>
                                          <p:spTgt spid="92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0" fill="hold"/>
                                        <p:tgtEl>
                                          <p:spTgt spid="9217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0" dur="5000" fill="hold"/>
                                        <p:tgtEl>
                                          <p:spTgt spid="92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7" grpId="0" animBg="1"/>
      <p:bldP spid="92177" grpId="1" animBg="1"/>
      <p:bldP spid="92178" grpId="0" animBg="1"/>
      <p:bldP spid="92178" grpId="1" animBg="1"/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6527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vi-VN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-108520" y="2132856"/>
            <a:ext cx="2952328" cy="1656184"/>
          </a:xfrm>
          <a:prstGeom prst="wedgeEllipseCallout">
            <a:avLst>
              <a:gd name="adj1" fmla="val 69943"/>
              <a:gd name="adj2" fmla="val 26529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endParaRPr 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Horizontal Scroll 15"/>
          <p:cNvSpPr/>
          <p:nvPr/>
        </p:nvSpPr>
        <p:spPr>
          <a:xfrm>
            <a:off x="3455368" y="2143116"/>
            <a:ext cx="5688632" cy="309634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2004,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Australia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ty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quảng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24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Leo Burnett Sydney.</a:t>
            </a:r>
            <a:endParaRPr lang="en-US" sz="24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2910" y="5214950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-&gt;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ràng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hiểu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83011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6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465620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77970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57043" y="27359"/>
            <a:ext cx="468589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CC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THẢO LUẬN NHÓM </a:t>
            </a:r>
            <a:endParaRPr lang="en-US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9512" y="2924944"/>
            <a:ext cx="8640960" cy="830997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ctr"/>
            <a:endParaRPr lang="en-US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79512" y="3894147"/>
            <a:ext cx="8640960" cy="830997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/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ctr"/>
            <a:r>
              <a:rPr lang="en-US" sz="2400" b="1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4892967"/>
            <a:ext cx="8640960" cy="461665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vi-VN" sz="2400" b="1" dirty="0" smtClean="0">
                <a:effectLst/>
                <a:latin typeface="Times New Roman" pitchFamily="18" charset="0"/>
                <a:cs typeface="Times New Roman" pitchFamily="18" charset="0"/>
              </a:rPr>
              <a:t>Trình bày quá trình phát triển của chiến dịch?</a:t>
            </a:r>
            <a:endParaRPr lang="en-US" sz="2400" b="1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9512" y="836712"/>
            <a:ext cx="8640960" cy="1938992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txBody>
          <a:bodyPr wrap="square" lIns="91440" tIns="45720" rIns="91440" bIns="45720">
            <a:spAutoFit/>
          </a:bodyPr>
          <a:lstStyle/>
          <a:p>
            <a:r>
              <a:rPr lang="en-US" sz="2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mốc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b="1" i="0" dirty="0" smtClean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940744"/>
              </p:ext>
            </p:extLst>
          </p:nvPr>
        </p:nvGraphicFramePr>
        <p:xfrm>
          <a:off x="755576" y="1628800"/>
          <a:ext cx="7632848" cy="1058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6424"/>
                <a:gridCol w="3816424"/>
              </a:tblGrid>
              <a:tr h="529281">
                <a:tc>
                  <a:txBody>
                    <a:bodyPr/>
                    <a:lstStyle/>
                    <a:p>
                      <a:pPr algn="ctr"/>
                      <a:r>
                        <a:rPr lang="en-US" sz="24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gian</a:t>
                      </a:r>
                      <a:endParaRPr lang="vi-VN" sz="2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i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i="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chính</a:t>
                      </a:r>
                      <a:endParaRPr lang="vi-VN" sz="2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29281">
                <a:tc>
                  <a:txBody>
                    <a:bodyPr/>
                    <a:lstStyle/>
                    <a:p>
                      <a:pPr algn="ctr"/>
                      <a:endParaRPr lang="vi-VN" sz="2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870409"/>
      </p:ext>
    </p:extLst>
  </p:cSld>
  <p:clrMapOvr>
    <a:masterClrMapping/>
  </p:clrMapOvr>
  <p:transition spd="slow" advClick="0" advTm="4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478397"/>
              </p:ext>
            </p:extLst>
          </p:nvPr>
        </p:nvGraphicFramePr>
        <p:xfrm>
          <a:off x="251520" y="1124744"/>
          <a:ext cx="8712968" cy="5192195"/>
        </p:xfrm>
        <a:graphic>
          <a:graphicData uri="http://schemas.openxmlformats.org/drawingml/2006/table">
            <a:tbl>
              <a:tblPr firstRow="1" firstCol="1" bandRow="1"/>
              <a:tblGrid>
                <a:gridCol w="1691148"/>
                <a:gridCol w="7021820"/>
              </a:tblGrid>
              <a:tr h="5557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Thời</a:t>
                      </a: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gian</a:t>
                      </a:r>
                      <a:endParaRPr lang="en-US" sz="2400" b="1" i="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Thông</a:t>
                      </a: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tin </a:t>
                      </a:r>
                      <a:r>
                        <a:rPr lang="en-US" sz="2400" b="1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chính</a:t>
                      </a: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5557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2005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Tiếng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tắt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lớn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đời</a:t>
                      </a:r>
                      <a:endParaRPr lang="en-US" sz="2400" b="0" i="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36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“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Tiếng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tắt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lớn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”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đổi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thành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Giờ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Đất</a:t>
                      </a:r>
                      <a:endParaRPr lang="en-US" sz="2400" b="0" i="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404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31/03/2007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Khai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mạc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sự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Giờ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tại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Sydney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4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29/3/2008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Giờ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được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mở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rộng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ra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35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quốc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thế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giới</a:t>
                      </a:r>
                      <a:endParaRPr lang="en-US" sz="2400" b="0" i="0" dirty="0"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148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1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2009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Con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các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quốc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gia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hưởng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ứng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giờ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Trái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Đất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lên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0" i="0" dirty="0" err="1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đến</a:t>
                      </a:r>
                      <a:r>
                        <a:rPr lang="en-US" sz="2400" b="0" i="0" dirty="0"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Times New Roman" panose="02020603050405020304" pitchFamily="18" charset="0"/>
                          <a:cs typeface="Times New Roman" pitchFamily="18" charset="0"/>
                        </a:rPr>
                        <a:t> 88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05208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21604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23528" y="1844824"/>
            <a:ext cx="784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i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i="1" dirty="0" err="1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i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i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b="1" i="1" dirty="0" smtClean="0"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vi-VN" sz="2400" dirty="0" smtClean="0"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2005,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+ 2006,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”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9512" y="3030051"/>
            <a:ext cx="86409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Kêu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4579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21604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98884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Thu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- 29-3-2008,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371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35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50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- 2009,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4000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88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5051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Folded Corner 2"/>
          <p:cNvSpPr/>
          <p:nvPr/>
        </p:nvSpPr>
        <p:spPr>
          <a:xfrm>
            <a:off x="323528" y="1305063"/>
            <a:ext cx="8208912" cy="3204057"/>
          </a:xfrm>
          <a:prstGeom prst="foldedCorne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i="1" dirty="0" smtClean="0">
                <a:solidFill>
                  <a:schemeClr val="tx1"/>
                </a:solidFill>
              </a:rPr>
              <a:t>“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…”</a:t>
            </a:r>
          </a:p>
          <a:p>
            <a:pPr algn="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En 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Rít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-li (Andy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Ridly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1201986" y="4869160"/>
            <a:ext cx="4882182" cy="1628800"/>
          </a:xfrm>
          <a:prstGeom prst="cloudCallout">
            <a:avLst>
              <a:gd name="adj1" fmla="val 19951"/>
              <a:gd name="adj2" fmla="val -113166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vi-VN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63688" y="5157192"/>
            <a:ext cx="4104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Ý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En-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Rít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-li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7465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Folded Corner 2"/>
          <p:cNvSpPr/>
          <p:nvPr/>
        </p:nvSpPr>
        <p:spPr>
          <a:xfrm>
            <a:off x="323528" y="1052736"/>
            <a:ext cx="8208912" cy="3204057"/>
          </a:xfrm>
          <a:prstGeom prst="foldedCorner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b="1" i="1" dirty="0" smtClean="0">
                <a:solidFill>
                  <a:schemeClr val="tx1"/>
                </a:solidFill>
              </a:rPr>
              <a:t>“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dừng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đèn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bào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…”</a:t>
            </a:r>
          </a:p>
          <a:p>
            <a:pPr algn="r"/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En -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Rít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-li (Andy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Ridly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 algn="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đốc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ight Arrow 1"/>
          <p:cNvSpPr/>
          <p:nvPr/>
        </p:nvSpPr>
        <p:spPr>
          <a:xfrm>
            <a:off x="0" y="5000636"/>
            <a:ext cx="590426" cy="2880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" name="TextBox 3"/>
          <p:cNvSpPr txBox="1"/>
          <p:nvPr/>
        </p:nvSpPr>
        <p:spPr>
          <a:xfrm>
            <a:off x="642910" y="4286256"/>
            <a:ext cx="78581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đích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ta.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bất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kỳ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vi-VN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vi-VN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065650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321604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vi-VN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1988840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Thu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- 29-3-2008,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371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35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50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- 2009,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4000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88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4500570"/>
            <a:ext cx="828680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=&gt;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bền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lâu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khâp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suốt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tinh</a:t>
            </a:r>
            <a:r>
              <a:rPr lang="en-US" sz="24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15051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1340768"/>
            <a:ext cx="6826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vi-VN" sz="2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683568" y="1916832"/>
            <a:ext cx="3888433" cy="1872208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/>
          <p:cNvSpPr/>
          <p:nvPr/>
        </p:nvSpPr>
        <p:spPr>
          <a:xfrm>
            <a:off x="1043608" y="2204864"/>
            <a:ext cx="34563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” 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3779912" y="3284984"/>
            <a:ext cx="5112567" cy="2794748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ăm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2009,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hận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HN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192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2434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457200" y="1600200"/>
            <a:ext cx="7772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lIns="92075" tIns="46038" rIns="92075" bIns="46038"/>
          <a:lstStyle>
            <a:lvl1pPr algn="ctr">
              <a:spcBef>
                <a:spcPct val="20000"/>
              </a:spcBef>
              <a:buClr>
                <a:schemeClr val="hlink"/>
              </a:buClr>
              <a:buSzPct val="120000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1pPr>
            <a:lvl2pPr algn="ctr">
              <a:spcBef>
                <a:spcPct val="20000"/>
              </a:spcBef>
              <a:buFont typeface="Tahoma" panose="020B0604030504040204" pitchFamily="34" charset="0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2pPr>
            <a:lvl3pPr algn="ctr">
              <a:spcBef>
                <a:spcPct val="20000"/>
              </a:spcBef>
              <a:buClr>
                <a:schemeClr val="hlink"/>
              </a:buClr>
              <a:buSzPct val="120000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3pPr>
            <a:lvl4pPr algn="ctr">
              <a:spcBef>
                <a:spcPct val="20000"/>
              </a:spcBef>
              <a:buFont typeface="Tahoma" panose="020B0604030504040204" pitchFamily="34" charset="0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4pPr>
            <a:lvl5pPr algn="ctr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anose="020B0604030504040204" pitchFamily="34" charset="0"/>
              </a:defRPr>
            </a:lvl9pPr>
          </a:lstStyle>
          <a:p>
            <a:pPr lvl="1" eaLnBrk="1" hangingPunct="1">
              <a:defRPr/>
            </a:pP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endParaRPr lang="en-US" altLang="en-US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457200" y="2667000"/>
            <a:ext cx="7391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5" descr="L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90800"/>
            <a:ext cx="48768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6" descr="L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0"/>
            <a:ext cx="48768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WordArt 8"/>
          <p:cNvSpPr>
            <a:spLocks noChangeArrowheads="1" noChangeShapeType="1" noTextEdit="1"/>
          </p:cNvSpPr>
          <p:nvPr/>
        </p:nvSpPr>
        <p:spPr bwMode="auto">
          <a:xfrm>
            <a:off x="609600" y="381000"/>
            <a:ext cx="8077200" cy="17526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47306"/>
              </a:avLst>
            </a:prstTxWarp>
            <a:scene3d>
              <a:camera prst="legacyPerspectiveTop"/>
              <a:lightRig rig="legacyFlat3" dir="b"/>
            </a:scene3d>
            <a:sp3d extrusionH="354000" prstMaterial="legacyMatte">
              <a:extrusionClr>
                <a:srgbClr val="00CC66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solidFill>
                  <a:srgbClr val="FFFF00">
                    <a:alpha val="87842"/>
                  </a:srgbClr>
                </a:solidFill>
              </a:rPr>
              <a:t>Khởi động </a:t>
            </a:r>
          </a:p>
        </p:txBody>
      </p:sp>
      <p:pic>
        <p:nvPicPr>
          <p:cNvPr id="6151" name="Picture 10" descr="Káº¿t quáº£ hÃ¬nh áº£nh cho hÃ¬nh hoa hÆ°á»ng dÆ°Æ¡ng Äáº¹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486150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839918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1340768"/>
            <a:ext cx="6826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vi-VN" sz="2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loud 5"/>
          <p:cNvSpPr/>
          <p:nvPr/>
        </p:nvSpPr>
        <p:spPr>
          <a:xfrm>
            <a:off x="759950" y="2084948"/>
            <a:ext cx="5295219" cy="2304256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Rectangle 15"/>
          <p:cNvSpPr/>
          <p:nvPr/>
        </p:nvSpPr>
        <p:spPr>
          <a:xfrm>
            <a:off x="1475656" y="2564904"/>
            <a:ext cx="43672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? </a:t>
            </a:r>
            <a:endParaRPr lang="vi-VN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5197657" y="4077072"/>
            <a:ext cx="3153990" cy="1584176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2009</a:t>
            </a:r>
            <a:endParaRPr lang="vi-VN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67465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6" grpId="0"/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1340768"/>
            <a:ext cx="6826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”.</a:t>
            </a:r>
            <a:endParaRPr lang="vi-VN" sz="28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2910" y="2285992"/>
            <a:ext cx="77867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2009,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hiệp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192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2009,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42434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3"/>
          <p:cNvGrpSpPr>
            <a:grpSpLocks/>
          </p:cNvGrpSpPr>
          <p:nvPr/>
        </p:nvGrpSpPr>
        <p:grpSpPr bwMode="auto">
          <a:xfrm>
            <a:off x="1219200" y="202902"/>
            <a:ext cx="7138988" cy="1641922"/>
            <a:chOff x="3989878" y="372140"/>
            <a:chExt cx="5955984" cy="1786269"/>
          </a:xfrm>
        </p:grpSpPr>
        <p:pic>
          <p:nvPicPr>
            <p:cNvPr id="5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0954" y="-200124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182596" y="112729"/>
            <a:ext cx="23255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III. TỔNG KẾT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89243" y="1565920"/>
            <a:ext cx="5634371" cy="11430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00CC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22854" y="1661899"/>
            <a:ext cx="57655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Sử dụng kết hợp ngôn ngữ ( xen trích dẫn) và hình ảnh.</a:t>
            </a:r>
            <a:endParaRPr lang="en-US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18294" y="3302496"/>
            <a:ext cx="5538242" cy="990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6002" y="3389252"/>
            <a:ext cx="5714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Ngôn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Bent Arrow 16"/>
          <p:cNvSpPr/>
          <p:nvPr/>
        </p:nvSpPr>
        <p:spPr>
          <a:xfrm>
            <a:off x="1219200" y="1600200"/>
            <a:ext cx="762000" cy="1828800"/>
          </a:xfrm>
          <a:prstGeom prst="ben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Bent Arrow 18"/>
          <p:cNvSpPr/>
          <p:nvPr/>
        </p:nvSpPr>
        <p:spPr>
          <a:xfrm flipV="1">
            <a:off x="1219200" y="2492896"/>
            <a:ext cx="779417" cy="2122373"/>
          </a:xfrm>
          <a:prstGeom prst="ben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666" y="2626336"/>
            <a:ext cx="1981200" cy="838200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3394" y="2817614"/>
            <a:ext cx="2087431" cy="3877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609600" lvl="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843808" y="4989289"/>
            <a:ext cx="5815982" cy="139203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97276" y="5053571"/>
            <a:ext cx="5360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cung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vi-VN" sz="24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Bent Arrow 23"/>
          <p:cNvSpPr/>
          <p:nvPr/>
        </p:nvSpPr>
        <p:spPr>
          <a:xfrm>
            <a:off x="1641567" y="5575399"/>
            <a:ext cx="1219200" cy="685800"/>
          </a:xfrm>
          <a:prstGeom prst="ben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54425" y="5446068"/>
            <a:ext cx="2057400" cy="838200"/>
          </a:xfrm>
          <a:prstGeom prst="round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0625" y="5637346"/>
            <a:ext cx="1955985" cy="387798"/>
          </a:xfrm>
          <a:prstGeom prst="rect">
            <a:avLst/>
          </a:prstGeom>
          <a:solidFill>
            <a:srgbClr val="006600"/>
          </a:solidFill>
        </p:spPr>
        <p:txBody>
          <a:bodyPr wrap="none">
            <a:spAutoFit/>
          </a:bodyPr>
          <a:lstStyle/>
          <a:p>
            <a:pPr marL="609600" lvl="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altLang="en-US" sz="24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 Nội dung:  </a:t>
            </a:r>
          </a:p>
        </p:txBody>
      </p:sp>
    </p:spTree>
    <p:extLst>
      <p:ext uri="{BB962C8B-B14F-4D97-AF65-F5344CB8AC3E}">
        <p14:creationId xmlns:p14="http://schemas.microsoft.com/office/powerpoint/2010/main" val="31220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2" grpId="0"/>
      <p:bldP spid="13" grpId="0" animBg="1"/>
      <p:bldP spid="14" grpId="0"/>
      <p:bldP spid="17" grpId="0" animBg="1"/>
      <p:bldP spid="19" grpId="0" animBg="1"/>
      <p:bldP spid="20" grpId="0" animBg="1"/>
      <p:bldP spid="21" grpId="0"/>
      <p:bldP spid="22" grpId="0" animBg="1"/>
      <p:bldP spid="23" grpId="0"/>
      <p:bldP spid="24" grpId="0" animBg="1"/>
      <p:bldP spid="25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5">
            <a:extLst>
              <a:ext uri="{FF2B5EF4-FFF2-40B4-BE49-F238E27FC236}">
                <a16:creationId xmlns:a16="http://schemas.microsoft.com/office/drawing/2014/main" xmlns="" id="{C3DB7EF5-02CF-479D-BF94-218346A638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6592" y="2996952"/>
            <a:ext cx="4171919" cy="4088777"/>
          </a:xfrm>
          <a:prstGeom prst="rect">
            <a:avLst/>
          </a:prstGeom>
        </p:spPr>
      </p:pic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720404" y="1438147"/>
            <a:ext cx="64519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smtClean="0">
                <a:solidFill>
                  <a:srgbClr val="FF0000"/>
                </a:solidFill>
                <a:latin typeface="+mj-lt"/>
              </a:rPr>
              <a:t>  IV. </a:t>
            </a:r>
            <a:r>
              <a:rPr lang="vi-VN" sz="4400" b="1" dirty="0" smtClean="0">
                <a:solidFill>
                  <a:srgbClr val="FF0000"/>
                </a:solidFill>
                <a:latin typeface="+mj-lt"/>
              </a:rPr>
              <a:t>LUYỆN TẬP</a:t>
            </a:r>
            <a:endParaRPr lang="vi-VN" sz="44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5237143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Nhóm 11"/>
          <p:cNvGrpSpPr/>
          <p:nvPr/>
        </p:nvGrpSpPr>
        <p:grpSpPr>
          <a:xfrm>
            <a:off x="152400" y="152400"/>
            <a:ext cx="8763000" cy="2947934"/>
            <a:chOff x="-7257" y="100066"/>
            <a:chExt cx="8473022" cy="2947934"/>
          </a:xfrm>
        </p:grpSpPr>
        <p:sp>
          <p:nvSpPr>
            <p:cNvPr id="37" name="Hình chữ nhật 12"/>
            <p:cNvSpPr/>
            <p:nvPr/>
          </p:nvSpPr>
          <p:spPr>
            <a:xfrm>
              <a:off x="609600" y="533400"/>
              <a:ext cx="7856165" cy="25146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pic>
          <p:nvPicPr>
            <p:cNvPr id="39" name="Ảnh 1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-7257" y="100066"/>
              <a:ext cx="1704762" cy="866667"/>
            </a:xfrm>
            <a:prstGeom prst="rect">
              <a:avLst/>
            </a:prstGeom>
          </p:spPr>
        </p:pic>
      </p:grpSp>
      <p:sp>
        <p:nvSpPr>
          <p:cNvPr id="40" name="Rounded Rectangle 23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00:10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1" name="Rounded Rectangle 24"/>
          <p:cNvSpPr/>
          <p:nvPr/>
        </p:nvSpPr>
        <p:spPr>
          <a:xfrm>
            <a:off x="6400800" y="327864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00:09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2" name="Rounded Rectangle 25"/>
          <p:cNvSpPr/>
          <p:nvPr/>
        </p:nvSpPr>
        <p:spPr>
          <a:xfrm>
            <a:off x="6400800" y="328860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00:08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3" name="Rounded Rectangle 26"/>
          <p:cNvSpPr/>
          <p:nvPr/>
        </p:nvSpPr>
        <p:spPr>
          <a:xfrm>
            <a:off x="6400800" y="32789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00:07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4" name="Rounded Rectangle 27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00:06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5" name="Rounded Rectangle 28"/>
          <p:cNvSpPr/>
          <p:nvPr/>
        </p:nvSpPr>
        <p:spPr>
          <a:xfrm>
            <a:off x="6400800" y="328378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00:05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6" name="Rounded Rectangle 29"/>
          <p:cNvSpPr/>
          <p:nvPr/>
        </p:nvSpPr>
        <p:spPr>
          <a:xfrm>
            <a:off x="6400800" y="327381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00:04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7" name="Rounded Rectangle 30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00:03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8" name="Rounded Rectangle 31"/>
          <p:cNvSpPr/>
          <p:nvPr/>
        </p:nvSpPr>
        <p:spPr>
          <a:xfrm>
            <a:off x="6400800" y="324393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00:02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9" name="Rounded Rectangle 32"/>
          <p:cNvSpPr/>
          <p:nvPr/>
        </p:nvSpPr>
        <p:spPr>
          <a:xfrm>
            <a:off x="6400800" y="325389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00:01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0" name="Rounded Rectangle 33"/>
          <p:cNvSpPr/>
          <p:nvPr/>
        </p:nvSpPr>
        <p:spPr>
          <a:xfrm>
            <a:off x="6400800" y="325389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00:00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51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22625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A"/>
          <p:cNvSpPr/>
          <p:nvPr/>
        </p:nvSpPr>
        <p:spPr>
          <a:xfrm>
            <a:off x="185058" y="4550229"/>
            <a:ext cx="4343398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/>
              <a:t>Giờ Trái Đất</a:t>
            </a:r>
            <a:endParaRPr lang="vi-VN" sz="2800" b="1" dirty="0"/>
          </a:p>
        </p:txBody>
      </p:sp>
      <p:sp>
        <p:nvSpPr>
          <p:cNvPr id="54" name="B"/>
          <p:cNvSpPr/>
          <p:nvPr/>
        </p:nvSpPr>
        <p:spPr>
          <a:xfrm>
            <a:off x="174171" y="5715000"/>
            <a:ext cx="4343398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/>
              <a:t>Bảo vệ môi trường</a:t>
            </a:r>
            <a:endParaRPr lang="vi-VN" sz="2800" b="1" dirty="0"/>
          </a:p>
        </p:txBody>
      </p:sp>
      <p:sp>
        <p:nvSpPr>
          <p:cNvPr id="55" name="C"/>
          <p:cNvSpPr/>
          <p:nvPr/>
        </p:nvSpPr>
        <p:spPr>
          <a:xfrm flipH="1">
            <a:off x="4674279" y="4550229"/>
            <a:ext cx="4339091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/>
              <a:t>Chống biến đổi khí hậu</a:t>
            </a:r>
            <a:endParaRPr lang="vi-VN" sz="2800" b="1" dirty="0"/>
          </a:p>
        </p:txBody>
      </p:sp>
      <p:sp>
        <p:nvSpPr>
          <p:cNvPr id="56" name="D"/>
          <p:cNvSpPr/>
          <p:nvPr/>
        </p:nvSpPr>
        <p:spPr>
          <a:xfrm flipH="1">
            <a:off x="4696050" y="5715000"/>
            <a:ext cx="4339091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/>
              <a:t>Bảo vệ nguồn nước</a:t>
            </a:r>
            <a:endParaRPr lang="vi-VN" sz="2800" b="1" dirty="0"/>
          </a:p>
        </p:txBody>
      </p:sp>
      <p:pic>
        <p:nvPicPr>
          <p:cNvPr id="4" name="Picture 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46" b="100000" l="0" r="9569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03236" y="5172468"/>
            <a:ext cx="720312" cy="7058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97491" y="1550646"/>
            <a:ext cx="57599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 smtClean="0"/>
              <a:t>Văn bản thuật lại sự kiện gì?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78048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Nhóm 11"/>
          <p:cNvGrpSpPr/>
          <p:nvPr/>
        </p:nvGrpSpPr>
        <p:grpSpPr>
          <a:xfrm>
            <a:off x="152400" y="152400"/>
            <a:ext cx="8763000" cy="2947934"/>
            <a:chOff x="-7257" y="100066"/>
            <a:chExt cx="8473022" cy="2947934"/>
          </a:xfrm>
        </p:grpSpPr>
        <p:sp>
          <p:nvSpPr>
            <p:cNvPr id="39" name="Hình chữ nhật 12"/>
            <p:cNvSpPr/>
            <p:nvPr/>
          </p:nvSpPr>
          <p:spPr>
            <a:xfrm>
              <a:off x="609600" y="533400"/>
              <a:ext cx="7856165" cy="25146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pic>
          <p:nvPicPr>
            <p:cNvPr id="40" name="Ảnh 1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-7257" y="100066"/>
              <a:ext cx="1704762" cy="866667"/>
            </a:xfrm>
            <a:prstGeom prst="rect">
              <a:avLst/>
            </a:prstGeom>
          </p:spPr>
        </p:pic>
      </p:grpSp>
      <p:sp>
        <p:nvSpPr>
          <p:cNvPr id="41" name="Rounded Rectangle 23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00:10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2" name="Rounded Rectangle 24"/>
          <p:cNvSpPr/>
          <p:nvPr/>
        </p:nvSpPr>
        <p:spPr>
          <a:xfrm>
            <a:off x="6400800" y="327864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00:09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3" name="Rounded Rectangle 25"/>
          <p:cNvSpPr/>
          <p:nvPr/>
        </p:nvSpPr>
        <p:spPr>
          <a:xfrm>
            <a:off x="6400800" y="328860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00:08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4" name="Rounded Rectangle 26"/>
          <p:cNvSpPr/>
          <p:nvPr/>
        </p:nvSpPr>
        <p:spPr>
          <a:xfrm>
            <a:off x="6400800" y="32789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00:07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5" name="Rounded Rectangle 27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00:06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6" name="Rounded Rectangle 28"/>
          <p:cNvSpPr/>
          <p:nvPr/>
        </p:nvSpPr>
        <p:spPr>
          <a:xfrm>
            <a:off x="6400800" y="328378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00:05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7" name="Rounded Rectangle 29"/>
          <p:cNvSpPr/>
          <p:nvPr/>
        </p:nvSpPr>
        <p:spPr>
          <a:xfrm>
            <a:off x="6400800" y="327381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00:04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8" name="Rounded Rectangle 30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00:03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9" name="Rounded Rectangle 31"/>
          <p:cNvSpPr/>
          <p:nvPr/>
        </p:nvSpPr>
        <p:spPr>
          <a:xfrm>
            <a:off x="6400800" y="324393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00:02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0" name="Rounded Rectangle 32"/>
          <p:cNvSpPr/>
          <p:nvPr/>
        </p:nvSpPr>
        <p:spPr>
          <a:xfrm>
            <a:off x="6400800" y="325389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00:01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1" name="Rounded Rectangle 33"/>
          <p:cNvSpPr/>
          <p:nvPr/>
        </p:nvSpPr>
        <p:spPr>
          <a:xfrm>
            <a:off x="6400800" y="325389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00:00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52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22625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A"/>
          <p:cNvSpPr/>
          <p:nvPr/>
        </p:nvSpPr>
        <p:spPr>
          <a:xfrm>
            <a:off x="152400" y="5715000"/>
            <a:ext cx="4343398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B. </a:t>
            </a:r>
            <a:r>
              <a:rPr lang="vi-VN" sz="2400" b="1" dirty="0" smtClean="0"/>
              <a:t>Tiếng tắt lớn</a:t>
            </a:r>
            <a:endParaRPr lang="vi-VN" sz="2400" b="1" dirty="0"/>
          </a:p>
        </p:txBody>
      </p:sp>
      <p:sp>
        <p:nvSpPr>
          <p:cNvPr id="55" name="B"/>
          <p:cNvSpPr/>
          <p:nvPr/>
        </p:nvSpPr>
        <p:spPr>
          <a:xfrm>
            <a:off x="152400" y="4550229"/>
            <a:ext cx="4343398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/>
              <a:t>A. </a:t>
            </a:r>
            <a:r>
              <a:rPr lang="vi-VN" sz="2400" b="1" dirty="0" smtClean="0"/>
              <a:t>Tiếng nổ lớn</a:t>
            </a:r>
            <a:endParaRPr lang="vi-VN" sz="2400" b="1" dirty="0"/>
          </a:p>
        </p:txBody>
      </p:sp>
      <p:sp>
        <p:nvSpPr>
          <p:cNvPr id="56" name="C"/>
          <p:cNvSpPr/>
          <p:nvPr/>
        </p:nvSpPr>
        <p:spPr>
          <a:xfrm flipH="1">
            <a:off x="4630739" y="4550229"/>
            <a:ext cx="4339091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 smtClean="0"/>
              <a:t>      C</a:t>
            </a:r>
            <a:r>
              <a:rPr lang="vi-VN" sz="2400" b="1" dirty="0"/>
              <a:t>. </a:t>
            </a:r>
            <a:r>
              <a:rPr lang="vi-VN" sz="2400" b="1" dirty="0" smtClean="0"/>
              <a:t>Một giờ</a:t>
            </a:r>
            <a:endParaRPr lang="vi-VN" sz="2400" b="1" dirty="0"/>
          </a:p>
        </p:txBody>
      </p:sp>
      <p:sp>
        <p:nvSpPr>
          <p:cNvPr id="57" name="D"/>
          <p:cNvSpPr/>
          <p:nvPr/>
        </p:nvSpPr>
        <p:spPr>
          <a:xfrm flipH="1">
            <a:off x="4652510" y="5715000"/>
            <a:ext cx="4339091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400" b="1" dirty="0" smtClean="0"/>
              <a:t>        D</a:t>
            </a:r>
            <a:r>
              <a:rPr lang="vi-VN" sz="2400" b="1" dirty="0"/>
              <a:t>. </a:t>
            </a:r>
            <a:r>
              <a:rPr lang="vi-VN" sz="2400" b="1" dirty="0" smtClean="0"/>
              <a:t>60 phút</a:t>
            </a:r>
            <a:endParaRPr lang="vi-VN" sz="2400" b="1" dirty="0"/>
          </a:p>
        </p:txBody>
      </p:sp>
      <p:pic>
        <p:nvPicPr>
          <p:cNvPr id="22" name="Picture 2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46" b="100000" l="0" r="9569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3998" y="5148340"/>
            <a:ext cx="720312" cy="7058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033952" y="1324865"/>
            <a:ext cx="795764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Tên ban đầu của chiến dịch Giờ Trái Đất là gì?</a:t>
            </a:r>
            <a:endParaRPr lang="vi-VN" sz="3200" dirty="0"/>
          </a:p>
          <a:p>
            <a:endParaRPr lang="vi-VN" sz="3200" b="1" dirty="0"/>
          </a:p>
          <a:p>
            <a:r>
              <a:rPr lang="vi-VN" sz="3200" b="1" dirty="0"/>
              <a:t/>
            </a:r>
            <a:br>
              <a:rPr lang="vi-VN" sz="3200" b="1" dirty="0"/>
            </a:br>
            <a:endParaRPr lang="vi-VN" sz="3200" b="1" dirty="0"/>
          </a:p>
        </p:txBody>
      </p:sp>
    </p:spTree>
    <p:extLst>
      <p:ext uri="{BB962C8B-B14F-4D97-AF65-F5344CB8AC3E}">
        <p14:creationId xmlns:p14="http://schemas.microsoft.com/office/powerpoint/2010/main" val="149439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Nhóm 11"/>
          <p:cNvGrpSpPr/>
          <p:nvPr/>
        </p:nvGrpSpPr>
        <p:grpSpPr>
          <a:xfrm>
            <a:off x="152400" y="152400"/>
            <a:ext cx="8763000" cy="2947934"/>
            <a:chOff x="-7257" y="100066"/>
            <a:chExt cx="8473022" cy="2947934"/>
          </a:xfrm>
        </p:grpSpPr>
        <p:sp>
          <p:nvSpPr>
            <p:cNvPr id="39" name="Hình chữ nhật 12"/>
            <p:cNvSpPr/>
            <p:nvPr/>
          </p:nvSpPr>
          <p:spPr>
            <a:xfrm>
              <a:off x="609600" y="533400"/>
              <a:ext cx="7856165" cy="2514600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800" b="1" dirty="0">
                <a:solidFill>
                  <a:srgbClr val="FF0000"/>
                </a:solidFill>
              </a:endParaRPr>
            </a:p>
          </p:txBody>
        </p:sp>
        <p:pic>
          <p:nvPicPr>
            <p:cNvPr id="40" name="Ảnh 13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-7257" y="100066"/>
              <a:ext cx="1704762" cy="866667"/>
            </a:xfrm>
            <a:prstGeom prst="rect">
              <a:avLst/>
            </a:prstGeom>
          </p:spPr>
        </p:pic>
      </p:grpSp>
      <p:sp>
        <p:nvSpPr>
          <p:cNvPr id="41" name="Rounded Rectangle 23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00:10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2" name="Rounded Rectangle 24"/>
          <p:cNvSpPr/>
          <p:nvPr/>
        </p:nvSpPr>
        <p:spPr>
          <a:xfrm>
            <a:off x="6400800" y="3278641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00:09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3" name="Rounded Rectangle 25"/>
          <p:cNvSpPr/>
          <p:nvPr/>
        </p:nvSpPr>
        <p:spPr>
          <a:xfrm>
            <a:off x="6400800" y="3288604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00:08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4" name="Rounded Rectangle 26"/>
          <p:cNvSpPr/>
          <p:nvPr/>
        </p:nvSpPr>
        <p:spPr>
          <a:xfrm>
            <a:off x="6400800" y="327896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00:07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5" name="Rounded Rectangle 27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00:06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6" name="Rounded Rectangle 28"/>
          <p:cNvSpPr/>
          <p:nvPr/>
        </p:nvSpPr>
        <p:spPr>
          <a:xfrm>
            <a:off x="6400800" y="3283782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00:05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7" name="Rounded Rectangle 29"/>
          <p:cNvSpPr/>
          <p:nvPr/>
        </p:nvSpPr>
        <p:spPr>
          <a:xfrm>
            <a:off x="6400800" y="3273819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00:04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8" name="Rounded Rectangle 30"/>
          <p:cNvSpPr/>
          <p:nvPr/>
        </p:nvSpPr>
        <p:spPr>
          <a:xfrm>
            <a:off x="6400800" y="3263856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00:03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49" name="Rounded Rectangle 31"/>
          <p:cNvSpPr/>
          <p:nvPr/>
        </p:nvSpPr>
        <p:spPr>
          <a:xfrm>
            <a:off x="6400800" y="3243930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00:02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0" name="Rounded Rectangle 32"/>
          <p:cNvSpPr/>
          <p:nvPr/>
        </p:nvSpPr>
        <p:spPr>
          <a:xfrm>
            <a:off x="6400800" y="325389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00:01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51" name="Rounded Rectangle 33"/>
          <p:cNvSpPr/>
          <p:nvPr/>
        </p:nvSpPr>
        <p:spPr>
          <a:xfrm>
            <a:off x="6400800" y="3253893"/>
            <a:ext cx="1524000" cy="6858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rgbClr val="002060"/>
                </a:solidFill>
              </a:rPr>
              <a:t>00:00</a:t>
            </a:r>
            <a:endParaRPr lang="en-US" sz="3200">
              <a:solidFill>
                <a:srgbClr val="002060"/>
              </a:solidFill>
            </a:endParaRPr>
          </a:p>
        </p:txBody>
      </p:sp>
      <p:pic>
        <p:nvPicPr>
          <p:cNvPr id="52" name="Picture 2" descr="Káº¿t quáº£ hÃ¬nh áº£nh cho icon Äá»ng há»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3226253"/>
            <a:ext cx="780874" cy="79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A"/>
          <p:cNvSpPr/>
          <p:nvPr/>
        </p:nvSpPr>
        <p:spPr>
          <a:xfrm flipH="1">
            <a:off x="4604660" y="5715000"/>
            <a:ext cx="4343398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/>
              <a:t>   2009</a:t>
            </a:r>
            <a:endParaRPr lang="vi-VN" sz="2800" b="1" dirty="0"/>
          </a:p>
        </p:txBody>
      </p:sp>
      <p:sp>
        <p:nvSpPr>
          <p:cNvPr id="55" name="B"/>
          <p:cNvSpPr/>
          <p:nvPr/>
        </p:nvSpPr>
        <p:spPr>
          <a:xfrm>
            <a:off x="119745" y="5715000"/>
            <a:ext cx="4343398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 smtClean="0"/>
              <a:t>      2007</a:t>
            </a:r>
            <a:endParaRPr lang="vi-VN" sz="2800" b="1" dirty="0"/>
          </a:p>
        </p:txBody>
      </p:sp>
      <p:sp>
        <p:nvSpPr>
          <p:cNvPr id="56" name="C"/>
          <p:cNvSpPr/>
          <p:nvPr/>
        </p:nvSpPr>
        <p:spPr>
          <a:xfrm>
            <a:off x="232909" y="4568646"/>
            <a:ext cx="4339091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 smtClean="0"/>
              <a:t>      2006</a:t>
            </a:r>
            <a:endParaRPr lang="vi-VN" sz="2800" b="1" dirty="0"/>
          </a:p>
        </p:txBody>
      </p:sp>
      <p:sp>
        <p:nvSpPr>
          <p:cNvPr id="57" name="D"/>
          <p:cNvSpPr/>
          <p:nvPr/>
        </p:nvSpPr>
        <p:spPr>
          <a:xfrm flipH="1">
            <a:off x="4595184" y="4568646"/>
            <a:ext cx="4339091" cy="794660"/>
          </a:xfrm>
          <a:custGeom>
            <a:avLst/>
            <a:gdLst>
              <a:gd name="connsiteX0" fmla="*/ 0 w 4056063"/>
              <a:gd name="connsiteY0" fmla="*/ 0 h 794660"/>
              <a:gd name="connsiteX1" fmla="*/ 3642405 w 4056063"/>
              <a:gd name="connsiteY1" fmla="*/ 0 h 794660"/>
              <a:gd name="connsiteX2" fmla="*/ 3642405 w 4056063"/>
              <a:gd name="connsiteY2" fmla="*/ 1 h 794660"/>
              <a:gd name="connsiteX3" fmla="*/ 4056063 w 4056063"/>
              <a:gd name="connsiteY3" fmla="*/ 397331 h 794660"/>
              <a:gd name="connsiteX4" fmla="*/ 3642405 w 4056063"/>
              <a:gd name="connsiteY4" fmla="*/ 794660 h 794660"/>
              <a:gd name="connsiteX5" fmla="*/ 3642405 w 4056063"/>
              <a:gd name="connsiteY5" fmla="*/ 794658 h 794660"/>
              <a:gd name="connsiteX6" fmla="*/ 0 w 4056063"/>
              <a:gd name="connsiteY6" fmla="*/ 794658 h 79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56063" h="794660">
                <a:moveTo>
                  <a:pt x="0" y="0"/>
                </a:moveTo>
                <a:lnTo>
                  <a:pt x="3642405" y="0"/>
                </a:lnTo>
                <a:lnTo>
                  <a:pt x="3642405" y="1"/>
                </a:lnTo>
                <a:lnTo>
                  <a:pt x="4056063" y="397331"/>
                </a:lnTo>
                <a:lnTo>
                  <a:pt x="3642405" y="794660"/>
                </a:lnTo>
                <a:lnTo>
                  <a:pt x="3642405" y="794658"/>
                </a:lnTo>
                <a:lnTo>
                  <a:pt x="0" y="7946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 smtClean="0"/>
              <a:t>                  2008</a:t>
            </a:r>
            <a:endParaRPr lang="vi-VN" sz="2800" b="1" dirty="0"/>
          </a:p>
        </p:txBody>
      </p:sp>
      <p:pic>
        <p:nvPicPr>
          <p:cNvPr id="22" name="Picture 21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46" b="100000" l="0" r="9569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1160" y="5218695"/>
            <a:ext cx="720312" cy="7058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548798" y="1055837"/>
            <a:ext cx="6608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/>
              <a:t>Việt Nam gia nhập chiến dịch Giờ Trái Đất vào năm nào?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96004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7B5EB1B5-2972-4D46-89FA-DC33E6EA558B}"/>
              </a:ext>
            </a:extLst>
          </p:cNvPr>
          <p:cNvGrpSpPr/>
          <p:nvPr/>
        </p:nvGrpSpPr>
        <p:grpSpPr>
          <a:xfrm>
            <a:off x="1" y="0"/>
            <a:ext cx="9143999" cy="6858000"/>
            <a:chOff x="0" y="0"/>
            <a:chExt cx="12191999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71C0711C-3A15-4BED-8D6C-E743E1762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4857" y="0"/>
              <a:ext cx="9797142" cy="6858000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3B87A3B2-65EA-4546-8C49-CA50B99F1A23}"/>
                </a:ext>
              </a:extLst>
            </p:cNvPr>
            <p:cNvSpPr/>
            <p:nvPr/>
          </p:nvSpPr>
          <p:spPr>
            <a:xfrm>
              <a:off x="0" y="0"/>
              <a:ext cx="2394857" cy="6858000"/>
            </a:xfrm>
            <a:prstGeom prst="rect">
              <a:avLst/>
            </a:prstGeom>
            <a:solidFill>
              <a:srgbClr val="FEF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7BF031E-F55A-4B9E-B45B-44B3C537A0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118" cy="8068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ADFC0295-E956-481A-BF52-7F222479FF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7" y="510990"/>
            <a:ext cx="1715248" cy="2958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09A517C-A1B8-4071-AB88-0D9C481596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50" y="662678"/>
            <a:ext cx="7600259" cy="5150258"/>
          </a:xfrm>
          <a:prstGeom prst="rect">
            <a:avLst/>
          </a:prstGeom>
        </p:spPr>
      </p:pic>
      <p:grpSp>
        <p:nvGrpSpPr>
          <p:cNvPr id="12" name="Gruppieren 19"/>
          <p:cNvGrpSpPr>
            <a:grpSpLocks/>
          </p:cNvGrpSpPr>
          <p:nvPr/>
        </p:nvGrpSpPr>
        <p:grpSpPr bwMode="auto">
          <a:xfrm>
            <a:off x="7536793" y="-32876"/>
            <a:ext cx="1480246" cy="2320354"/>
            <a:chOff x="2932118" y="138113"/>
            <a:chExt cx="3273432" cy="6401712"/>
          </a:xfrm>
        </p:grpSpPr>
        <p:sp>
          <p:nvSpPr>
            <p:cNvPr id="13" name="Rectangle 6"/>
            <p:cNvSpPr>
              <a:spLocks noChangeArrowheads="1"/>
            </p:cNvSpPr>
            <p:nvPr/>
          </p:nvSpPr>
          <p:spPr bwMode="gray">
            <a:xfrm>
              <a:off x="2932118" y="477374"/>
              <a:ext cx="3273432" cy="5676480"/>
            </a:xfrm>
            <a:prstGeom prst="rect">
              <a:avLst/>
            </a:pr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gray">
            <a:xfrm>
              <a:off x="3127056" y="629796"/>
              <a:ext cx="2885485" cy="5524059"/>
            </a:xfrm>
            <a:prstGeom prst="rect">
              <a:avLst/>
            </a:prstGeom>
            <a:solidFill>
              <a:srgbClr val="AFAFAF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gray">
            <a:xfrm>
              <a:off x="3165658" y="674047"/>
              <a:ext cx="2808281" cy="5479807"/>
            </a:xfrm>
            <a:prstGeom prst="rect">
              <a:avLst/>
            </a:prstGeom>
            <a:solidFill>
              <a:srgbClr val="FFFFFF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7" name="Rectangle 9"/>
            <p:cNvSpPr>
              <a:spLocks noChangeArrowheads="1"/>
            </p:cNvSpPr>
            <p:nvPr/>
          </p:nvSpPr>
          <p:spPr bwMode="gray">
            <a:xfrm>
              <a:off x="3231281" y="740425"/>
              <a:ext cx="2675104" cy="5413429"/>
            </a:xfrm>
            <a:prstGeom prst="rect">
              <a:avLst/>
            </a:prstGeom>
            <a:solidFill>
              <a:srgbClr val="969696"/>
            </a:soli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gray">
            <a:xfrm>
              <a:off x="3300765" y="826469"/>
              <a:ext cx="2545789" cy="5329843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gray">
            <a:xfrm>
              <a:off x="4383545" y="3137379"/>
              <a:ext cx="214239" cy="6391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34" y="0"/>
                </a:cxn>
                <a:cxn ang="0">
                  <a:pos x="11" y="0"/>
                </a:cxn>
                <a:cxn ang="0">
                  <a:pos x="6" y="0"/>
                </a:cxn>
                <a:cxn ang="0">
                  <a:pos x="0" y="9"/>
                </a:cxn>
                <a:cxn ang="0">
                  <a:pos x="6" y="17"/>
                </a:cxn>
                <a:cxn ang="0">
                  <a:pos x="11" y="17"/>
                </a:cxn>
                <a:cxn ang="0">
                  <a:pos x="34" y="17"/>
                </a:cxn>
                <a:cxn ang="0">
                  <a:pos x="49" y="17"/>
                </a:cxn>
                <a:cxn ang="0">
                  <a:pos x="57" y="9"/>
                </a:cxn>
                <a:cxn ang="0">
                  <a:pos x="49" y="0"/>
                </a:cxn>
              </a:cxnLst>
              <a:rect l="0" t="0" r="r" b="b"/>
              <a:pathLst>
                <a:path w="57" h="17">
                  <a:moveTo>
                    <a:pt x="49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" y="0"/>
                    <a:pt x="0" y="4"/>
                    <a:pt x="0" y="9"/>
                  </a:cubicBezTo>
                  <a:cubicBezTo>
                    <a:pt x="0" y="13"/>
                    <a:pt x="1" y="17"/>
                    <a:pt x="6" y="17"/>
                  </a:cubicBezTo>
                  <a:cubicBezTo>
                    <a:pt x="11" y="17"/>
                    <a:pt x="11" y="17"/>
                    <a:pt x="11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4" y="17"/>
                    <a:pt x="57" y="13"/>
                    <a:pt x="57" y="9"/>
                  </a:cubicBezTo>
                  <a:cubicBezTo>
                    <a:pt x="57" y="4"/>
                    <a:pt x="54" y="0"/>
                    <a:pt x="4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gray">
            <a:xfrm>
              <a:off x="4605505" y="138113"/>
              <a:ext cx="1233328" cy="6401712"/>
            </a:xfrm>
            <a:custGeom>
              <a:avLst/>
              <a:gdLst>
                <a:gd name="connsiteX0" fmla="*/ 10000 w 10000"/>
                <a:gd name="connsiteY0" fmla="*/ 9097 h 9731"/>
                <a:gd name="connsiteX1" fmla="*/ 0 w 10000"/>
                <a:gd name="connsiteY1" fmla="*/ 9731 h 9731"/>
                <a:gd name="connsiteX2" fmla="*/ 0 w 10000"/>
                <a:gd name="connsiteY2" fmla="*/ 0 h 9731"/>
                <a:gd name="connsiteX3" fmla="*/ 10000 w 10000"/>
                <a:gd name="connsiteY3" fmla="*/ 941 h 9731"/>
                <a:gd name="connsiteX4" fmla="*/ 10000 w 10000"/>
                <a:gd name="connsiteY4" fmla="*/ 9097 h 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9731">
                  <a:moveTo>
                    <a:pt x="10000" y="9097"/>
                  </a:moveTo>
                  <a:lnTo>
                    <a:pt x="0" y="9731"/>
                  </a:lnTo>
                  <a:lnTo>
                    <a:pt x="0" y="0"/>
                  </a:lnTo>
                  <a:lnTo>
                    <a:pt x="10000" y="941"/>
                  </a:lnTo>
                  <a:lnTo>
                    <a:pt x="10000" y="90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gray">
            <a:xfrm>
              <a:off x="4499351" y="138113"/>
              <a:ext cx="106154" cy="6401712"/>
            </a:xfrm>
            <a:custGeom>
              <a:avLst/>
              <a:gdLst/>
              <a:ahLst/>
              <a:cxnLst>
                <a:cxn ang="0">
                  <a:pos x="0" y="4125"/>
                </a:cxn>
                <a:cxn ang="0">
                  <a:pos x="71" y="4144"/>
                </a:cxn>
                <a:cxn ang="0">
                  <a:pos x="71" y="0"/>
                </a:cxn>
                <a:cxn ang="0">
                  <a:pos x="0" y="21"/>
                </a:cxn>
                <a:cxn ang="0">
                  <a:pos x="0" y="4125"/>
                </a:cxn>
              </a:cxnLst>
              <a:rect l="0" t="0" r="r" b="b"/>
              <a:pathLst>
                <a:path w="71" h="4144">
                  <a:moveTo>
                    <a:pt x="0" y="4125"/>
                  </a:moveTo>
                  <a:lnTo>
                    <a:pt x="71" y="4144"/>
                  </a:lnTo>
                  <a:lnTo>
                    <a:pt x="71" y="0"/>
                  </a:lnTo>
                  <a:lnTo>
                    <a:pt x="0" y="21"/>
                  </a:lnTo>
                  <a:lnTo>
                    <a:pt x="0" y="4125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D7D7D7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gray">
            <a:xfrm>
              <a:off x="4707800" y="3075919"/>
              <a:ext cx="106154" cy="484307"/>
            </a:xfrm>
            <a:custGeom>
              <a:avLst/>
              <a:gdLst/>
              <a:ahLst/>
              <a:cxnLst>
                <a:cxn ang="0">
                  <a:pos x="68" y="297"/>
                </a:cxn>
                <a:cxn ang="0">
                  <a:pos x="0" y="305"/>
                </a:cxn>
                <a:cxn ang="0">
                  <a:pos x="0" y="0"/>
                </a:cxn>
                <a:cxn ang="0">
                  <a:pos x="68" y="7"/>
                </a:cxn>
                <a:cxn ang="0">
                  <a:pos x="68" y="297"/>
                </a:cxn>
              </a:cxnLst>
              <a:rect l="0" t="0" r="r" b="b"/>
              <a:pathLst>
                <a:path w="68" h="305">
                  <a:moveTo>
                    <a:pt x="68" y="297"/>
                  </a:moveTo>
                  <a:lnTo>
                    <a:pt x="0" y="305"/>
                  </a:lnTo>
                  <a:lnTo>
                    <a:pt x="0" y="0"/>
                  </a:lnTo>
                  <a:lnTo>
                    <a:pt x="68" y="7"/>
                  </a:lnTo>
                  <a:lnTo>
                    <a:pt x="68" y="29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gray">
            <a:xfrm>
              <a:off x="4748332" y="3137379"/>
              <a:ext cx="123526" cy="63919"/>
            </a:xfrm>
            <a:custGeom>
              <a:avLst/>
              <a:gdLst/>
              <a:ahLst/>
              <a:cxnLst>
                <a:cxn ang="0">
                  <a:pos x="33" y="0"/>
                </a:cxn>
                <a:cxn ang="0">
                  <a:pos x="10" y="0"/>
                </a:cxn>
                <a:cxn ang="0">
                  <a:pos x="5" y="0"/>
                </a:cxn>
                <a:cxn ang="0">
                  <a:pos x="5" y="17"/>
                </a:cxn>
                <a:cxn ang="0">
                  <a:pos x="10" y="17"/>
                </a:cxn>
                <a:cxn ang="0">
                  <a:pos x="33" y="17"/>
                </a:cxn>
                <a:cxn ang="0">
                  <a:pos x="33" y="0"/>
                </a:cxn>
              </a:cxnLst>
              <a:rect l="0" t="0" r="r" b="b"/>
              <a:pathLst>
                <a:path w="33" h="17">
                  <a:moveTo>
                    <a:pt x="33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0" y="0"/>
                    <a:pt x="0" y="17"/>
                    <a:pt x="5" y="17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33" y="17"/>
                    <a:pt x="33" y="17"/>
                    <a:pt x="33" y="17"/>
                  </a:cubicBezTo>
                  <a:lnTo>
                    <a:pt x="3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  <p:sp>
          <p:nvSpPr>
            <p:cNvPr id="24" name="Freeform 16"/>
            <p:cNvSpPr>
              <a:spLocks/>
            </p:cNvSpPr>
            <p:nvPr/>
          </p:nvSpPr>
          <p:spPr bwMode="gray">
            <a:xfrm>
              <a:off x="4812025" y="3137379"/>
              <a:ext cx="218100" cy="63919"/>
            </a:xfrm>
            <a:custGeom>
              <a:avLst/>
              <a:gdLst/>
              <a:ahLst/>
              <a:cxnLst>
                <a:cxn ang="0">
                  <a:pos x="49" y="0"/>
                </a:cxn>
                <a:cxn ang="0">
                  <a:pos x="35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9"/>
                </a:cxn>
                <a:cxn ang="0">
                  <a:pos x="6" y="17"/>
                </a:cxn>
                <a:cxn ang="0">
                  <a:pos x="12" y="17"/>
                </a:cxn>
                <a:cxn ang="0">
                  <a:pos x="35" y="17"/>
                </a:cxn>
                <a:cxn ang="0">
                  <a:pos x="49" y="17"/>
                </a:cxn>
                <a:cxn ang="0">
                  <a:pos x="58" y="9"/>
                </a:cxn>
                <a:cxn ang="0">
                  <a:pos x="49" y="0"/>
                </a:cxn>
              </a:cxnLst>
              <a:rect l="0" t="0" r="r" b="b"/>
              <a:pathLst>
                <a:path w="58" h="17">
                  <a:moveTo>
                    <a:pt x="49" y="0"/>
                  </a:moveTo>
                  <a:cubicBezTo>
                    <a:pt x="35" y="0"/>
                    <a:pt x="35" y="0"/>
                    <a:pt x="3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4"/>
                    <a:pt x="0" y="9"/>
                  </a:cubicBezTo>
                  <a:cubicBezTo>
                    <a:pt x="0" y="13"/>
                    <a:pt x="2" y="17"/>
                    <a:pt x="6" y="17"/>
                  </a:cubicBezTo>
                  <a:cubicBezTo>
                    <a:pt x="12" y="17"/>
                    <a:pt x="12" y="17"/>
                    <a:pt x="12" y="17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54" y="17"/>
                    <a:pt x="58" y="13"/>
                    <a:pt x="58" y="9"/>
                  </a:cubicBezTo>
                  <a:cubicBezTo>
                    <a:pt x="58" y="4"/>
                    <a:pt x="54" y="0"/>
                    <a:pt x="49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AFAFAF"/>
                </a:gs>
                <a:gs pos="100000">
                  <a:srgbClr val="C8C8C8"/>
                </a:gs>
              </a:gsLst>
              <a:lin ang="0" scaled="1"/>
              <a:tileRect/>
            </a:gradFill>
            <a:ln w="14288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e-DE">
                <a:solidFill>
                  <a:prstClr val="black"/>
                </a:solidFill>
                <a:latin typeface="Calibri"/>
                <a:ea typeface="+mn-ea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006751" y="3443516"/>
            <a:ext cx="6696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                          V.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Vận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+mj-lt"/>
              </a:rPr>
              <a:t>dụng</a:t>
            </a:r>
            <a:r>
              <a:rPr lang="en-US" sz="3200" b="1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r>
              <a:rPr lang="vi-VN" sz="3200" b="1" dirty="0" smtClean="0">
                <a:solidFill>
                  <a:srgbClr val="0000CC"/>
                </a:solidFill>
                <a:latin typeface="+mj-lt"/>
              </a:rPr>
              <a:t>Chia sẻ với bạn bè về </a:t>
            </a:r>
            <a:r>
              <a:rPr lang="pt-BR" sz="3200" b="1" dirty="0" smtClean="0">
                <a:solidFill>
                  <a:srgbClr val="0000CC"/>
                </a:solidFill>
                <a:latin typeface="+mj-lt"/>
              </a:rPr>
              <a:t>việc </a:t>
            </a:r>
            <a:r>
              <a:rPr lang="pt-BR" sz="3200" b="1" dirty="0">
                <a:solidFill>
                  <a:srgbClr val="0000CC"/>
                </a:solidFill>
                <a:latin typeface="+mj-lt"/>
              </a:rPr>
              <a:t>hưởng ứng chiến dịch Giờ Trái Đất ở địa phương em.</a:t>
            </a:r>
            <a:endParaRPr lang="vi-VN" sz="3200" b="1" dirty="0">
              <a:solidFill>
                <a:srgbClr val="0000C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723489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642918"/>
            <a:ext cx="7572428" cy="357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HƯỚNG DẪN VỀ  NHÀ</a:t>
            </a:r>
          </a:p>
          <a:p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vi-VN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Chia sẻ với bạn bè về </a:t>
            </a:r>
            <a:r>
              <a:rPr lang="pt-BR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việc hưởng ứng chiến dịch Giờ Trái Đất ở địa phương em.</a:t>
            </a:r>
            <a:endParaRPr lang="vi-VN" sz="36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2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uuuu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052" name="Picture 4" descr="Pictur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blue_lin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-3175"/>
            <a:ext cx="853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blue_lin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 flipH="1">
            <a:off x="5541963" y="3252787"/>
            <a:ext cx="6858000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blue_lin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5400000" flipH="1" flipV="1">
            <a:off x="-3276600" y="3273425"/>
            <a:ext cx="685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5050" y="0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 descr="blue_lin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6545263"/>
            <a:ext cx="86106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52400" y="5391150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15200" y="5391150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6200" y="-76200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1295400" y="4876800"/>
            <a:ext cx="6400800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.VnAristote" pitchFamily="34" charset="0"/>
              </a:rPr>
              <a:t>Gi¸o viªn : Ph¹m ThÞ T­¬i</a:t>
            </a:r>
          </a:p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  <a:latin typeface=".VnAristote" pitchFamily="34" charset="0"/>
              </a:rPr>
              <a:t>THCS Thuþ D­¬ng</a:t>
            </a: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057400" y="457200"/>
            <a:ext cx="5486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  <a:latin typeface=".VnTimeH" pitchFamily="34" charset="0"/>
              </a:rPr>
              <a:t>PHßNG GI¸O dôc - §µo t¹o th¸I thuþ</a:t>
            </a:r>
          </a:p>
        </p:txBody>
      </p:sp>
      <p:pic>
        <p:nvPicPr>
          <p:cNvPr id="2063" name="Picture 15" descr="Trochoi"/>
          <p:cNvPicPr>
            <a:picLocks noChangeAspect="1" noChangeArrowheads="1" noCrop="1"/>
          </p:cNvPicPr>
          <p:nvPr/>
        </p:nvPicPr>
        <p:blipFill>
          <a:blip r:embed="rId5">
            <a:lum contrast="24000"/>
          </a:blip>
          <a:srcRect/>
          <a:stretch>
            <a:fillRect/>
          </a:stretch>
        </p:blipFill>
        <p:spPr bwMode="auto">
          <a:xfrm>
            <a:off x="-3810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7" name="Picture 19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96975" y="-223019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21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63550" y="5733256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3800" y="5733256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23" descr="hoa8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12576" y="-99392"/>
            <a:ext cx="175895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916832"/>
            <a:ext cx="6248400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597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  <p:bldP spid="2061" grpId="0"/>
      <p:bldP spid="20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1124744"/>
            <a:ext cx="835292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spc="0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b="1" cap="all" spc="0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62+ 63:</a:t>
            </a:r>
          </a:p>
          <a:p>
            <a:pPr algn="ctr"/>
            <a:r>
              <a:rPr lang="en-US" sz="44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THỰC HÀNH ĐỌC HIỂU</a:t>
            </a:r>
          </a:p>
          <a:p>
            <a:pPr algn="ctr"/>
            <a:r>
              <a:rPr lang="en-US" sz="4400" b="1" cap="all" spc="0" dirty="0" smtClean="0">
                <a:ln w="0"/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VĂN BẢN 3: GIỜ TRÁI ĐẤT</a:t>
            </a:r>
            <a:endParaRPr lang="en-US" sz="4400" b="1" cap="all" spc="0" dirty="0">
              <a:ln w="0"/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066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7B5EB1B5-2972-4D46-89FA-DC33E6EA558B}"/>
              </a:ext>
            </a:extLst>
          </p:cNvPr>
          <p:cNvGrpSpPr/>
          <p:nvPr/>
        </p:nvGrpSpPr>
        <p:grpSpPr>
          <a:xfrm>
            <a:off x="1" y="0"/>
            <a:ext cx="9143999" cy="6858000"/>
            <a:chOff x="0" y="0"/>
            <a:chExt cx="12191999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71C0711C-3A15-4BED-8D6C-E743E1762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4857" y="0"/>
              <a:ext cx="9797142" cy="6858000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3B87A3B2-65EA-4546-8C49-CA50B99F1A23}"/>
                </a:ext>
              </a:extLst>
            </p:cNvPr>
            <p:cNvSpPr/>
            <p:nvPr/>
          </p:nvSpPr>
          <p:spPr>
            <a:xfrm>
              <a:off x="0" y="0"/>
              <a:ext cx="2394857" cy="6858000"/>
            </a:xfrm>
            <a:prstGeom prst="rect">
              <a:avLst/>
            </a:prstGeom>
            <a:solidFill>
              <a:srgbClr val="FEF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5B71469-5215-4798-81DC-338FEFF121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118" cy="8068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0A5D46D6-B7CF-42D6-9A90-F4A44DC6D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7" y="510990"/>
            <a:ext cx="1715248" cy="2958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F067669-CEA1-4C1D-A73A-324B2276F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3102"/>
            <a:ext cx="2286871" cy="2931513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xmlns="" id="{F0000350-C088-4BD9-973D-62C10158B495}"/>
              </a:ext>
            </a:extLst>
          </p:cNvPr>
          <p:cNvSpPr/>
          <p:nvPr/>
        </p:nvSpPr>
        <p:spPr>
          <a:xfrm>
            <a:off x="2375371" y="1667494"/>
            <a:ext cx="3852813" cy="753394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xmlns="" id="{94CA3871-7D2B-4E80-8188-EBB804F9F2F9}"/>
              </a:ext>
            </a:extLst>
          </p:cNvPr>
          <p:cNvSpPr/>
          <p:nvPr/>
        </p:nvSpPr>
        <p:spPr>
          <a:xfrm>
            <a:off x="2389015" y="2776378"/>
            <a:ext cx="3839169" cy="652622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xmlns="" id="{2A037CE9-F276-4B60-B7B2-D8B0023C32ED}"/>
              </a:ext>
            </a:extLst>
          </p:cNvPr>
          <p:cNvSpPr/>
          <p:nvPr/>
        </p:nvSpPr>
        <p:spPr>
          <a:xfrm>
            <a:off x="2267744" y="3784490"/>
            <a:ext cx="5688632" cy="796638"/>
          </a:xfrm>
          <a:prstGeom prst="roundRect">
            <a:avLst>
              <a:gd name="adj" fmla="val 50000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Times New Roman" pitchFamily="18" charset="0"/>
              <a:ea typeface="inpin heiti" charset="-122"/>
              <a:cs typeface="Times New Roman" pitchFamily="18" charset="0"/>
            </a:endParaRPr>
          </a:p>
        </p:txBody>
      </p:sp>
      <p:grpSp>
        <p:nvGrpSpPr>
          <p:cNvPr id="11" name="组合 13"/>
          <p:cNvGrpSpPr>
            <a:grpSpLocks/>
          </p:cNvGrpSpPr>
          <p:nvPr/>
        </p:nvGrpSpPr>
        <p:grpSpPr bwMode="auto">
          <a:xfrm>
            <a:off x="1219200" y="188640"/>
            <a:ext cx="7138988" cy="1785938"/>
            <a:chOff x="3989878" y="372140"/>
            <a:chExt cx="5955984" cy="1786269"/>
          </a:xfrm>
        </p:grpSpPr>
        <p:pic>
          <p:nvPicPr>
            <p:cNvPr id="13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图片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0954" y="-200124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555776" y="112729"/>
            <a:ext cx="4148123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I. ĐỌC – TÌM HIỂU CHUNG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5776" y="1763524"/>
            <a:ext cx="4454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xứ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baodautu.vn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83272" y="2849160"/>
            <a:ext cx="36449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87244" y="3872985"/>
            <a:ext cx="58261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minh</a:t>
            </a:r>
            <a:endParaRPr lang="vi-VN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83977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8" grpId="0" animBg="1"/>
      <p:bldP spid="19" grpId="0"/>
      <p:bldP spid="8" grpId="0"/>
      <p:bldP spid="10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7B5EB1B5-2972-4D46-89FA-DC33E6EA558B}"/>
              </a:ext>
            </a:extLst>
          </p:cNvPr>
          <p:cNvGrpSpPr/>
          <p:nvPr/>
        </p:nvGrpSpPr>
        <p:grpSpPr>
          <a:xfrm>
            <a:off x="1" y="0"/>
            <a:ext cx="9143999" cy="6858000"/>
            <a:chOff x="0" y="0"/>
            <a:chExt cx="12191999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xmlns="" id="{71C0711C-3A15-4BED-8D6C-E743E1762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4857" y="0"/>
              <a:ext cx="9797142" cy="6858000"/>
            </a:xfrm>
            <a:prstGeom prst="rect">
              <a:avLst/>
            </a:prstGeom>
          </p:spPr>
        </p:pic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3B87A3B2-65EA-4546-8C49-CA50B99F1A23}"/>
                </a:ext>
              </a:extLst>
            </p:cNvPr>
            <p:cNvSpPr/>
            <p:nvPr/>
          </p:nvSpPr>
          <p:spPr>
            <a:xfrm>
              <a:off x="0" y="0"/>
              <a:ext cx="2394857" cy="6858000"/>
            </a:xfrm>
            <a:prstGeom prst="rect">
              <a:avLst/>
            </a:prstGeom>
            <a:solidFill>
              <a:srgbClr val="FEFB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inpin heiti" charset="-122"/>
                <a:ea typeface="inpin heiti" charset="-122"/>
              </a:endParaRPr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5B71469-5215-4798-81DC-338FEFF121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5118" cy="80682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0A5D46D6-B7CF-42D6-9A90-F4A44DC6D6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07" y="510990"/>
            <a:ext cx="1715248" cy="29583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6F067669-CEA1-4C1D-A73A-324B2276F8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191117"/>
            <a:ext cx="1395686" cy="1504100"/>
          </a:xfrm>
          <a:prstGeom prst="rect">
            <a:avLst/>
          </a:prstGeom>
        </p:spPr>
      </p:pic>
      <p:grpSp>
        <p:nvGrpSpPr>
          <p:cNvPr id="11" name="组合 13"/>
          <p:cNvGrpSpPr>
            <a:grpSpLocks/>
          </p:cNvGrpSpPr>
          <p:nvPr/>
        </p:nvGrpSpPr>
        <p:grpSpPr bwMode="auto">
          <a:xfrm>
            <a:off x="1219200" y="188640"/>
            <a:ext cx="7138988" cy="1785938"/>
            <a:chOff x="3989878" y="372140"/>
            <a:chExt cx="5955984" cy="1786269"/>
          </a:xfrm>
        </p:grpSpPr>
        <p:pic>
          <p:nvPicPr>
            <p:cNvPr id="13" name="Picture 1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6" name="图片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图片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0954" y="-200124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2555776" y="112729"/>
            <a:ext cx="4148123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I. ĐỌC – TÌM HIỂU CHUNG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83568" y="2840737"/>
            <a:ext cx="2016224" cy="31683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477655" y="1191117"/>
            <a:ext cx="1886433" cy="86973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endParaRPr lang="en-US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347864" y="2840737"/>
            <a:ext cx="2016224" cy="31683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47865" y="2984753"/>
            <a:ext cx="20162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dirty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156176" y="2912745"/>
            <a:ext cx="2016224" cy="316835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373192" y="2984753"/>
            <a:ext cx="16551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ctr"/>
            <a:endParaRPr lang="en-US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800" dirty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364088" y="1625982"/>
            <a:ext cx="1656184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7006417" y="1625982"/>
            <a:ext cx="0" cy="1286763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591962" y="1625982"/>
            <a:ext cx="1872208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1600351" y="1625981"/>
            <a:ext cx="0" cy="1214755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4420871" y="2060848"/>
            <a:ext cx="0" cy="779889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343024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5" grpId="0" animBg="1"/>
      <p:bldP spid="26" grpId="0"/>
      <p:bldP spid="27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5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0954" y="-200124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844824"/>
            <a:ext cx="81250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Nằm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đăng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tải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29/03/2014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dung Sa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pô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29/3,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hậu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74850" y="1268760"/>
            <a:ext cx="16145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en-US" sz="32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pô</a:t>
            </a:r>
            <a:endParaRPr lang="vi-VN" sz="32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51520" y="5373216"/>
            <a:ext cx="662434" cy="2880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/>
          <p:cNvSpPr txBox="1"/>
          <p:nvPr/>
        </p:nvSpPr>
        <p:spPr>
          <a:xfrm>
            <a:off x="1043608" y="5085184"/>
            <a:ext cx="7802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Thu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endParaRPr lang="vi-VN" sz="28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94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11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40352" y="-174753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2555776" y="112729"/>
            <a:ext cx="4511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+mj-lt"/>
              </a:rPr>
              <a:t>II. ĐỌC – TÌM HIỂU CHI TIẾT</a:t>
            </a:r>
            <a:endParaRPr lang="vi-VN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536" y="1412776"/>
            <a:ext cx="65274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gốc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vi-VN" sz="2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63432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13"/>
          <p:cNvGrpSpPr>
            <a:grpSpLocks/>
          </p:cNvGrpSpPr>
          <p:nvPr/>
        </p:nvGrpSpPr>
        <p:grpSpPr bwMode="auto">
          <a:xfrm>
            <a:off x="1219200" y="202902"/>
            <a:ext cx="7138988" cy="1785938"/>
            <a:chOff x="3989878" y="372140"/>
            <a:chExt cx="5955984" cy="1786269"/>
          </a:xfrm>
        </p:grpSpPr>
        <p:pic>
          <p:nvPicPr>
            <p:cNvPr id="5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5400000">
              <a:off x="6414775" y="-1372678"/>
              <a:ext cx="1106190" cy="5955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矩形 17"/>
            <p:cNvSpPr/>
            <p:nvPr/>
          </p:nvSpPr>
          <p:spPr>
            <a:xfrm>
              <a:off x="3989878" y="372140"/>
              <a:ext cx="5955984" cy="679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-236637"/>
            <a:ext cx="1612900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图片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90954" y="-200124"/>
            <a:ext cx="1614488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55776" y="112729"/>
            <a:ext cx="2456122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vi-VN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7544" y="1844824"/>
            <a:ext cx="81250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1.Nêu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đời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chiến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endParaRPr lang="en-US" sz="24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34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9|1|1.4|1|1.4|0.8|63.9|3.6|8.3|1.3|7.4|1.1|0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1580</Words>
  <Application>Microsoft Office PowerPoint</Application>
  <PresentationFormat>On-screen Show (4:3)</PresentationFormat>
  <Paragraphs>195</Paragraphs>
  <Slides>28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Microsoft YaHei UI</vt:lpstr>
      <vt:lpstr>宋体</vt:lpstr>
      <vt:lpstr>.VnAristote</vt:lpstr>
      <vt:lpstr>.VnTimeH</vt:lpstr>
      <vt:lpstr>Arial</vt:lpstr>
      <vt:lpstr>Calibri</vt:lpstr>
      <vt:lpstr>inpin heiti</vt:lpstr>
      <vt:lpstr>Tahoma</vt:lpstr>
      <vt:lpstr>Times New Roman</vt:lpstr>
      <vt:lpstr>VNtimes New Roman</vt:lpstr>
      <vt:lpstr>Office Theme</vt:lpstr>
      <vt:lpstr>PowerPoint Presentation</vt:lpstr>
      <vt:lpstr>PowerPoint Presentation</vt:lpstr>
      <vt:lpstr>uuuu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uuuu</dc:title>
  <dc:creator>21AK22</dc:creator>
  <cp:lastModifiedBy>ADMIN</cp:lastModifiedBy>
  <cp:revision>144</cp:revision>
  <dcterms:created xsi:type="dcterms:W3CDTF">2021-08-12T06:58:26Z</dcterms:created>
  <dcterms:modified xsi:type="dcterms:W3CDTF">2023-02-12T02:26:30Z</dcterms:modified>
</cp:coreProperties>
</file>