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63" r:id="rId2"/>
    <p:sldId id="264" r:id="rId3"/>
  </p:sldIdLst>
  <p:sldSz cx="9144000" cy="6858000" type="screen4x3"/>
  <p:notesSz cx="6858000" cy="9144000"/>
  <p:custDataLst>
    <p:tags r:id="rId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3366FF"/>
    <a:srgbClr val="FF0066"/>
    <a:srgbClr val="008000"/>
    <a:srgbClr val="000099"/>
    <a:srgbClr val="0099FF"/>
    <a:srgbClr val="33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45EEA3B9-9D73-4E4B-8673-F3C2E111AF66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8EFED9F-A4C1-4B4F-9783-09F2BC41F8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7AA0E61-050F-4A77-9BEA-9B59D99F40E2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2B816-4BD7-4F8B-B092-FF9A1D1064C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05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C968F1B-F7BC-4CAA-8D31-90C77A6F727D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7966F6-9164-48FF-914B-4F945BAE24D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43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3964371-7790-426F-8C33-383FD6532032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C26424-B7C2-49FE-ADDE-5B9ECF5D40D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046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5D8DDCE-1D7C-425B-84A6-4C89594C8C64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E544F-59D1-4B3D-A8D1-0E4F0C8B5F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218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2C05DC-A611-42FA-ADCA-5B3699E0E7FC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79E6D-AAD6-46F2-BDEF-2EC37318EC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392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C5209-CBBC-4DDB-BB8C-9D8379D1002A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A9C27-FCFE-4FDA-B131-702C150A53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94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CDFCDD1-1CB7-4850-A661-791C426400F0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44DFC6-BE3C-47D2-ACE3-A1F09CC5C4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98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0B55B7-B91C-4E34-B715-C270E9F531E3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97988C-86A9-4178-BD68-EADFB914AC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717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884F581-BBE7-4FBF-926D-FEBB4BA44941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04EC7-33A8-43A8-B3E5-EFF1E6F59F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988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9F596D-4AF6-4B79-A826-260C34E9C2FA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609AE5-560E-4453-840C-9FF59B48CC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732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4199EE18-9CF1-47CA-93A1-2A6EBEA8DE71}" type="datetimeFigureOut">
              <a:rPr lang="en-US"/>
              <a:pPr/>
              <a:t>8/2/2021</a:t>
            </a:fld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5B67A1C3-D77B-4525-9797-A859E54BC3F7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10" Type="http://schemas.openxmlformats.org/officeDocument/2006/relationships/image" Target="../media/image6.gif"/><Relationship Id="rId4" Type="http://schemas.openxmlformats.org/officeDocument/2006/relationships/audio" Target="../media/audio3.wav"/><Relationship Id="rId9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Pictur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57400"/>
            <a:ext cx="3743325" cy="372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WordArt 7"/>
          <p:cNvSpPr>
            <a:spLocks noChangeArrowheads="1" noChangeShapeType="1" noTextEdit="1"/>
          </p:cNvSpPr>
          <p:nvPr/>
        </p:nvSpPr>
        <p:spPr bwMode="auto">
          <a:xfrm>
            <a:off x="838200" y="304800"/>
            <a:ext cx="7543800" cy="2590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54884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sy="50000" rotWithShape="0">
                    <a:srgbClr val="C0C0C0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Chiếc nón kỳ diệu</a:t>
            </a:r>
          </a:p>
        </p:txBody>
      </p:sp>
      <p:sp>
        <p:nvSpPr>
          <p:cNvPr id="18442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276600" y="6019800"/>
            <a:ext cx="2438400" cy="533400"/>
          </a:xfrm>
          <a:prstGeom prst="actionButtonBlank">
            <a:avLst/>
          </a:prstGeom>
          <a:gradFill rotWithShape="1">
            <a:gsLst>
              <a:gs pos="0">
                <a:srgbClr val="0099FF">
                  <a:gamma/>
                  <a:shade val="46275"/>
                  <a:invGamma/>
                </a:srgbClr>
              </a:gs>
              <a:gs pos="50000">
                <a:srgbClr val="0099FF"/>
              </a:gs>
              <a:gs pos="100000">
                <a:srgbClr val="0099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rgbClr val="0000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lang="en-US" sz="2800" b="1"/>
              <a:t>Play</a:t>
            </a:r>
            <a:endParaRPr lang="vi-VN" sz="280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76200" y="457200"/>
            <a:ext cx="3276600" cy="3276600"/>
          </a:xfrm>
          <a:prstGeom prst="rect">
            <a:avLst/>
          </a:prstGeom>
          <a:solidFill>
            <a:schemeClr val="tx1"/>
          </a:solidFill>
          <a:ln w="47625" cmpd="dbl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40" name="Picture 39" descr="Picture1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"/>
            <a:ext cx="2935288" cy="292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0</a:t>
            </a:r>
          </a:p>
        </p:txBody>
      </p:sp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1</a:t>
            </a:r>
          </a:p>
        </p:txBody>
      </p:sp>
      <p:sp>
        <p:nvSpPr>
          <p:cNvPr id="19464" name="AutoShape 8"/>
          <p:cNvSpPr>
            <a:spLocks noChangeArrowheads="1"/>
          </p:cNvSpPr>
          <p:nvPr/>
        </p:nvSpPr>
        <p:spPr bwMode="auto">
          <a:xfrm flipH="1">
            <a:off x="0" y="5257800"/>
            <a:ext cx="1371600" cy="838200"/>
          </a:xfrm>
          <a:prstGeom prst="leftArrow">
            <a:avLst>
              <a:gd name="adj1" fmla="val 50000"/>
              <a:gd name="adj2" fmla="val 40909"/>
            </a:avLst>
          </a:prstGeom>
          <a:gradFill rotWithShape="1">
            <a:gsLst>
              <a:gs pos="0">
                <a:srgbClr val="FF0000">
                  <a:gamma/>
                  <a:shade val="46275"/>
                  <a:invGamma/>
                </a:srgbClr>
              </a:gs>
              <a:gs pos="50000">
                <a:srgbClr val="FF0000"/>
              </a:gs>
              <a:gs pos="100000">
                <a:srgbClr val="FF000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33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FFFF00"/>
                </a:solidFill>
                <a:latin typeface="Arial" charset="0"/>
              </a:rPr>
              <a:t>Thời gian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2</a:t>
            </a: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3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4</a:t>
            </a: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5</a:t>
            </a:r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6</a:t>
            </a: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7</a:t>
            </a:r>
          </a:p>
        </p:txBody>
      </p:sp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8</a:t>
            </a:r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9</a:t>
            </a:r>
          </a:p>
        </p:txBody>
      </p:sp>
      <p:sp>
        <p:nvSpPr>
          <p:cNvPr id="19473" name="Rectangle 17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6600" b="1">
                <a:solidFill>
                  <a:srgbClr val="FFFF00"/>
                </a:solidFill>
                <a:latin typeface="Arial" charset="0"/>
              </a:rPr>
              <a:t>10</a:t>
            </a:r>
          </a:p>
        </p:txBody>
      </p:sp>
      <p:sp>
        <p:nvSpPr>
          <p:cNvPr id="19474" name="Rectangle 18"/>
          <p:cNvSpPr>
            <a:spLocks noChangeArrowheads="1"/>
          </p:cNvSpPr>
          <p:nvPr/>
        </p:nvSpPr>
        <p:spPr bwMode="auto">
          <a:xfrm>
            <a:off x="1447800" y="5257800"/>
            <a:ext cx="1295400" cy="762000"/>
          </a:xfrm>
          <a:prstGeom prst="rect">
            <a:avLst/>
          </a:prstGeom>
          <a:gradFill rotWithShape="1">
            <a:gsLst>
              <a:gs pos="0">
                <a:srgbClr val="000080">
                  <a:gamma/>
                  <a:shade val="46275"/>
                  <a:invGamma/>
                </a:srgbClr>
              </a:gs>
              <a:gs pos="50000">
                <a:srgbClr val="000080"/>
              </a:gs>
              <a:gs pos="100000">
                <a:srgbClr val="000080">
                  <a:gamma/>
                  <a:shade val="46275"/>
                  <a:invGamma/>
                </a:srgbClr>
              </a:gs>
            </a:gsLst>
            <a:lin ang="5400000" scaled="1"/>
          </a:gradFill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800" b="1">
                <a:solidFill>
                  <a:srgbClr val="FFFF00"/>
                </a:solidFill>
                <a:latin typeface="Arial" charset="0"/>
              </a:rPr>
              <a:t>Hết giờ</a:t>
            </a:r>
          </a:p>
        </p:txBody>
      </p:sp>
      <p:sp>
        <p:nvSpPr>
          <p:cNvPr id="16" name="SG_submit"/>
          <p:cNvSpPr>
            <a:spLocks noChangeArrowheads="1"/>
          </p:cNvSpPr>
          <p:nvPr/>
        </p:nvSpPr>
        <p:spPr bwMode="auto">
          <a:xfrm>
            <a:off x="7620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2" name="SG_submit"/>
          <p:cNvSpPr>
            <a:spLocks noChangeArrowheads="1"/>
          </p:cNvSpPr>
          <p:nvPr/>
        </p:nvSpPr>
        <p:spPr bwMode="auto">
          <a:xfrm>
            <a:off x="16002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2</a:t>
            </a:r>
          </a:p>
        </p:txBody>
      </p:sp>
      <p:sp>
        <p:nvSpPr>
          <p:cNvPr id="3" name="SG_submit"/>
          <p:cNvSpPr>
            <a:spLocks noChangeArrowheads="1"/>
          </p:cNvSpPr>
          <p:nvPr/>
        </p:nvSpPr>
        <p:spPr bwMode="auto">
          <a:xfrm>
            <a:off x="24384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3</a:t>
            </a:r>
          </a:p>
        </p:txBody>
      </p:sp>
      <p:sp>
        <p:nvSpPr>
          <p:cNvPr id="4" name="SG_submit"/>
          <p:cNvSpPr>
            <a:spLocks noChangeArrowheads="1"/>
          </p:cNvSpPr>
          <p:nvPr/>
        </p:nvSpPr>
        <p:spPr bwMode="auto">
          <a:xfrm>
            <a:off x="32766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4</a:t>
            </a:r>
          </a:p>
        </p:txBody>
      </p:sp>
      <p:sp>
        <p:nvSpPr>
          <p:cNvPr id="5" name="SG_submit"/>
          <p:cNvSpPr>
            <a:spLocks noChangeArrowheads="1"/>
          </p:cNvSpPr>
          <p:nvPr/>
        </p:nvSpPr>
        <p:spPr bwMode="auto">
          <a:xfrm>
            <a:off x="41148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6" name="SG_submit"/>
          <p:cNvSpPr>
            <a:spLocks noChangeArrowheads="1"/>
          </p:cNvSpPr>
          <p:nvPr/>
        </p:nvSpPr>
        <p:spPr bwMode="auto">
          <a:xfrm>
            <a:off x="49530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6</a:t>
            </a:r>
          </a:p>
        </p:txBody>
      </p:sp>
      <p:sp>
        <p:nvSpPr>
          <p:cNvPr id="7" name="SG_submit"/>
          <p:cNvSpPr>
            <a:spLocks noChangeArrowheads="1"/>
          </p:cNvSpPr>
          <p:nvPr/>
        </p:nvSpPr>
        <p:spPr bwMode="auto">
          <a:xfrm>
            <a:off x="57912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7</a:t>
            </a:r>
          </a:p>
        </p:txBody>
      </p:sp>
      <p:sp>
        <p:nvSpPr>
          <p:cNvPr id="8" name="SG_submit"/>
          <p:cNvSpPr>
            <a:spLocks noChangeArrowheads="1"/>
          </p:cNvSpPr>
          <p:nvPr/>
        </p:nvSpPr>
        <p:spPr bwMode="auto">
          <a:xfrm>
            <a:off x="66294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1</a:t>
            </a:r>
          </a:p>
        </p:txBody>
      </p:sp>
      <p:sp>
        <p:nvSpPr>
          <p:cNvPr id="9" name="SG_submit"/>
          <p:cNvSpPr>
            <a:spLocks noChangeArrowheads="1"/>
          </p:cNvSpPr>
          <p:nvPr/>
        </p:nvSpPr>
        <p:spPr bwMode="auto">
          <a:xfrm>
            <a:off x="66294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8</a:t>
            </a:r>
          </a:p>
        </p:txBody>
      </p:sp>
      <p:sp>
        <p:nvSpPr>
          <p:cNvPr id="10" name="SG_submit"/>
          <p:cNvSpPr>
            <a:spLocks noChangeArrowheads="1"/>
          </p:cNvSpPr>
          <p:nvPr/>
        </p:nvSpPr>
        <p:spPr bwMode="auto">
          <a:xfrm>
            <a:off x="74676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9</a:t>
            </a:r>
          </a:p>
        </p:txBody>
      </p:sp>
      <p:sp>
        <p:nvSpPr>
          <p:cNvPr id="11" name="SG_submit"/>
          <p:cNvSpPr>
            <a:spLocks noChangeArrowheads="1"/>
          </p:cNvSpPr>
          <p:nvPr/>
        </p:nvSpPr>
        <p:spPr bwMode="auto">
          <a:xfrm>
            <a:off x="8305800" y="6248400"/>
            <a:ext cx="838200" cy="5334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008080">
                  <a:gamma/>
                  <a:shade val="46275"/>
                  <a:invGamma/>
                </a:srgbClr>
              </a:gs>
              <a:gs pos="50000">
                <a:srgbClr val="008080"/>
              </a:gs>
              <a:gs pos="100000">
                <a:srgbClr val="008080">
                  <a:gamma/>
                  <a:shade val="46275"/>
                  <a:invGamma/>
                </a:srgbClr>
              </a:gs>
            </a:gsLst>
            <a:lin ang="5400000" scaled="1"/>
          </a:gra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SG" sz="2800" b="1">
                <a:solidFill>
                  <a:srgbClr val="FFFFFF"/>
                </a:solidFill>
                <a:latin typeface="Calibri" pitchFamily="34" charset="0"/>
              </a:rPr>
              <a:t>10</a:t>
            </a:r>
          </a:p>
        </p:txBody>
      </p:sp>
      <p:sp>
        <p:nvSpPr>
          <p:cNvPr id="19486" name="AutoShape 30"/>
          <p:cNvSpPr>
            <a:spLocks noChangeArrowheads="1"/>
          </p:cNvSpPr>
          <p:nvPr/>
        </p:nvSpPr>
        <p:spPr bwMode="auto">
          <a:xfrm>
            <a:off x="3429000" y="304800"/>
            <a:ext cx="5562600" cy="2514600"/>
          </a:xfrm>
          <a:prstGeom prst="flowChartAlternateProcess">
            <a:avLst/>
          </a:prstGeom>
          <a:solidFill>
            <a:srgbClr val="FFFF99"/>
          </a:solidFill>
          <a:ln w="28575">
            <a:solidFill>
              <a:srgbClr val="1C1C1C">
                <a:alpha val="78999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200">
                <a:solidFill>
                  <a:srgbClr val="FF3300"/>
                </a:solidFill>
                <a:latin typeface="Arial" charset="0"/>
              </a:rPr>
              <a:t>Câu 4:</a:t>
            </a:r>
            <a:r>
              <a:rPr lang="en-US" sz="3200">
                <a:latin typeface="Arial" charset="0"/>
              </a:rPr>
              <a:t> </a:t>
            </a:r>
            <a:r>
              <a:rPr lang="en-US" sz="3200">
                <a:solidFill>
                  <a:srgbClr val="008000"/>
                </a:solidFill>
                <a:latin typeface="Arial" charset="0"/>
              </a:rPr>
              <a:t> Bộ phận nào giúp </a:t>
            </a:r>
          </a:p>
          <a:p>
            <a:r>
              <a:rPr lang="en-US" sz="3200">
                <a:solidFill>
                  <a:srgbClr val="008000"/>
                </a:solidFill>
                <a:latin typeface="Arial" charset="0"/>
              </a:rPr>
              <a:t>em điều khiển máy tính </a:t>
            </a:r>
          </a:p>
          <a:p>
            <a:r>
              <a:rPr lang="en-US" sz="3200">
                <a:solidFill>
                  <a:srgbClr val="008000"/>
                </a:solidFill>
                <a:latin typeface="Arial" charset="0"/>
              </a:rPr>
              <a:t>được nhanh chóng và thuận </a:t>
            </a:r>
          </a:p>
          <a:p>
            <a:r>
              <a:rPr lang="en-US" sz="3200">
                <a:solidFill>
                  <a:srgbClr val="008000"/>
                </a:solidFill>
                <a:latin typeface="Arial" charset="0"/>
              </a:rPr>
              <a:t>tiện?</a:t>
            </a:r>
          </a:p>
          <a:p>
            <a:endParaRPr lang="en-US" sz="3200">
              <a:solidFill>
                <a:srgbClr val="008000"/>
              </a:solidFill>
              <a:latin typeface="Arial" charset="0"/>
            </a:endParaRPr>
          </a:p>
        </p:txBody>
      </p:sp>
      <p:sp>
        <p:nvSpPr>
          <p:cNvPr id="19487" name="Rectangle 31"/>
          <p:cNvSpPr>
            <a:spLocks noChangeArrowheads="1"/>
          </p:cNvSpPr>
          <p:nvPr/>
        </p:nvSpPr>
        <p:spPr bwMode="auto">
          <a:xfrm>
            <a:off x="3886200" y="3048000"/>
            <a:ext cx="4800600" cy="1905000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>
              <a:buFontTx/>
              <a:buAutoNum type="alphaUcPeriod"/>
            </a:pPr>
            <a:r>
              <a:rPr lang="en-US" sz="4000">
                <a:solidFill>
                  <a:srgbClr val="000099"/>
                </a:solidFill>
                <a:latin typeface="Arial" charset="0"/>
              </a:rPr>
              <a:t> Màn hình</a:t>
            </a:r>
          </a:p>
          <a:p>
            <a:pPr marL="342900" indent="-342900">
              <a:buFontTx/>
              <a:buAutoNum type="alphaUcPeriod"/>
            </a:pPr>
            <a:r>
              <a:rPr lang="en-US" sz="4000">
                <a:solidFill>
                  <a:srgbClr val="000099"/>
                </a:solidFill>
                <a:latin typeface="Arial" charset="0"/>
              </a:rPr>
              <a:t> Chuột máy tính</a:t>
            </a:r>
          </a:p>
          <a:p>
            <a:pPr marL="342900" indent="-342900">
              <a:buFontTx/>
              <a:buAutoNum type="alphaUcPeriod"/>
            </a:pPr>
            <a:r>
              <a:rPr lang="en-US" sz="4000">
                <a:solidFill>
                  <a:srgbClr val="000099"/>
                </a:solidFill>
                <a:latin typeface="Arial" charset="0"/>
              </a:rPr>
              <a:t> Bàn phím</a:t>
            </a:r>
          </a:p>
        </p:txBody>
      </p:sp>
      <p:pic>
        <p:nvPicPr>
          <p:cNvPr id="19488" name="Picture 32" descr="a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105400"/>
            <a:ext cx="10668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89" name="Picture 33" descr="b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50292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91" name="Line 3"/>
          <p:cNvSpPr>
            <a:spLocks noChangeShapeType="1"/>
          </p:cNvSpPr>
          <p:nvPr/>
        </p:nvSpPr>
        <p:spPr bwMode="auto">
          <a:xfrm flipV="1">
            <a:off x="1676400" y="3505200"/>
            <a:ext cx="1588" cy="75088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92" name="Text Box 4"/>
          <p:cNvSpPr txBox="1">
            <a:spLocks noChangeArrowheads="1"/>
          </p:cNvSpPr>
          <p:nvPr/>
        </p:nvSpPr>
        <p:spPr bwMode="auto">
          <a:xfrm>
            <a:off x="762000" y="4191000"/>
            <a:ext cx="1835150" cy="457200"/>
          </a:xfrm>
          <a:prstGeom prst="rect">
            <a:avLst/>
          </a:prstGeom>
          <a:gradFill rotWithShape="1">
            <a:gsLst>
              <a:gs pos="0">
                <a:srgbClr val="3366FF">
                  <a:gamma/>
                  <a:shade val="46275"/>
                  <a:invGamma/>
                </a:srgbClr>
              </a:gs>
              <a:gs pos="50000">
                <a:srgbClr val="3366FF"/>
              </a:gs>
              <a:gs pos="100000">
                <a:srgbClr val="3366FF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FF33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vi-VN" sz="2400" b="1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19493" name="WordArt 37"/>
          <p:cNvSpPr>
            <a:spLocks noChangeArrowheads="1" noChangeShapeType="1" noTextEdit="1"/>
          </p:cNvSpPr>
          <p:nvPr/>
        </p:nvSpPr>
        <p:spPr bwMode="auto">
          <a:xfrm>
            <a:off x="1143000" y="4216400"/>
            <a:ext cx="1219200" cy="3698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Start</a:t>
            </a:r>
          </a:p>
        </p:txBody>
      </p:sp>
      <p:sp>
        <p:nvSpPr>
          <p:cNvPr id="19494" name="AutoShape 38"/>
          <p:cNvSpPr>
            <a:spLocks noChangeArrowheads="1"/>
          </p:cNvSpPr>
          <p:nvPr/>
        </p:nvSpPr>
        <p:spPr bwMode="auto">
          <a:xfrm>
            <a:off x="3429000" y="304800"/>
            <a:ext cx="5562600" cy="2514600"/>
          </a:xfrm>
          <a:prstGeom prst="flowChartAlternateProcess">
            <a:avLst/>
          </a:prstGeom>
          <a:solidFill>
            <a:srgbClr val="FFFF99"/>
          </a:solidFill>
          <a:ln w="28575">
            <a:solidFill>
              <a:srgbClr val="1C1C1C">
                <a:alpha val="78999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600">
                <a:solidFill>
                  <a:srgbClr val="FF3300"/>
                </a:solidFill>
                <a:latin typeface="Arial" charset="0"/>
              </a:rPr>
              <a:t>Câu 7: </a:t>
            </a:r>
            <a:r>
              <a:rPr lang="en-US" sz="3600">
                <a:solidFill>
                  <a:srgbClr val="008000"/>
                </a:solidFill>
                <a:latin typeface="Arial" charset="0"/>
              </a:rPr>
              <a:t>Bộ phận nào sau</a:t>
            </a:r>
          </a:p>
          <a:p>
            <a:r>
              <a:rPr lang="en-US" sz="3600">
                <a:solidFill>
                  <a:srgbClr val="008000"/>
                </a:solidFill>
                <a:latin typeface="Arial" charset="0"/>
              </a:rPr>
              <a:t> đây dùng để gõ chữ </a:t>
            </a:r>
          </a:p>
          <a:p>
            <a:r>
              <a:rPr lang="en-US" sz="3600">
                <a:solidFill>
                  <a:srgbClr val="008000"/>
                </a:solidFill>
                <a:latin typeface="Arial" charset="0"/>
              </a:rPr>
              <a:t>vào bàn phím?</a:t>
            </a:r>
          </a:p>
        </p:txBody>
      </p:sp>
      <p:sp>
        <p:nvSpPr>
          <p:cNvPr id="19495" name="Rectangle 39"/>
          <p:cNvSpPr>
            <a:spLocks noChangeArrowheads="1"/>
          </p:cNvSpPr>
          <p:nvPr/>
        </p:nvSpPr>
        <p:spPr bwMode="auto">
          <a:xfrm>
            <a:off x="3810000" y="3048000"/>
            <a:ext cx="4800600" cy="1905000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>
              <a:buFontTx/>
              <a:buAutoNum type="alphaUcPeriod"/>
            </a:pPr>
            <a:r>
              <a:rPr lang="en-US" sz="3600">
                <a:solidFill>
                  <a:srgbClr val="000099"/>
                </a:solidFill>
                <a:latin typeface="Arial" charset="0"/>
              </a:rPr>
              <a:t> Màn hình</a:t>
            </a:r>
          </a:p>
          <a:p>
            <a:pPr marL="342900" indent="-342900">
              <a:buFontTx/>
              <a:buAutoNum type="alphaUcPeriod"/>
            </a:pPr>
            <a:r>
              <a:rPr lang="en-US" sz="3600">
                <a:solidFill>
                  <a:srgbClr val="000099"/>
                </a:solidFill>
                <a:latin typeface="Arial" charset="0"/>
              </a:rPr>
              <a:t> Chuột máy tính</a:t>
            </a:r>
          </a:p>
          <a:p>
            <a:pPr marL="342900" indent="-342900">
              <a:buFontTx/>
              <a:buAutoNum type="alphaUcPeriod"/>
            </a:pPr>
            <a:r>
              <a:rPr lang="en-US" sz="3600">
                <a:solidFill>
                  <a:srgbClr val="000099"/>
                </a:solidFill>
                <a:latin typeface="Arial" charset="0"/>
              </a:rPr>
              <a:t> Bàn phím</a:t>
            </a:r>
          </a:p>
        </p:txBody>
      </p:sp>
      <p:sp>
        <p:nvSpPr>
          <p:cNvPr id="19496" name="AutoShape 40"/>
          <p:cNvSpPr>
            <a:spLocks noChangeArrowheads="1"/>
          </p:cNvSpPr>
          <p:nvPr/>
        </p:nvSpPr>
        <p:spPr bwMode="auto">
          <a:xfrm>
            <a:off x="3429000" y="304800"/>
            <a:ext cx="5562600" cy="2514600"/>
          </a:xfrm>
          <a:prstGeom prst="flowChartAlternateProcess">
            <a:avLst/>
          </a:prstGeom>
          <a:solidFill>
            <a:srgbClr val="FFFF99"/>
          </a:solidFill>
          <a:ln w="28575">
            <a:solidFill>
              <a:srgbClr val="1C1C1C">
                <a:alpha val="78999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4400">
                <a:solidFill>
                  <a:srgbClr val="FF3300"/>
                </a:solidFill>
                <a:latin typeface="Arial" charset="0"/>
              </a:rPr>
              <a:t>Câu 1: </a:t>
            </a:r>
            <a:r>
              <a:rPr lang="en-US" sz="4400">
                <a:solidFill>
                  <a:srgbClr val="008000"/>
                </a:solidFill>
                <a:latin typeface="Arial" charset="0"/>
              </a:rPr>
              <a:t>Máy tính nên </a:t>
            </a:r>
          </a:p>
          <a:p>
            <a:r>
              <a:rPr lang="en-US" sz="4400">
                <a:solidFill>
                  <a:srgbClr val="008000"/>
                </a:solidFill>
                <a:latin typeface="Arial" charset="0"/>
              </a:rPr>
              <a:t>đặt ở vị trí nào sau </a:t>
            </a:r>
          </a:p>
          <a:p>
            <a:r>
              <a:rPr lang="en-US" sz="4400">
                <a:solidFill>
                  <a:srgbClr val="008000"/>
                </a:solidFill>
                <a:latin typeface="Arial" charset="0"/>
              </a:rPr>
              <a:t>đây?</a:t>
            </a:r>
          </a:p>
        </p:txBody>
      </p:sp>
      <p:sp>
        <p:nvSpPr>
          <p:cNvPr id="19497" name="Rectangle 41"/>
          <p:cNvSpPr>
            <a:spLocks noChangeArrowheads="1"/>
          </p:cNvSpPr>
          <p:nvPr/>
        </p:nvSpPr>
        <p:spPr bwMode="auto">
          <a:xfrm>
            <a:off x="3810000" y="2895600"/>
            <a:ext cx="4876800" cy="2438400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>
              <a:buFontTx/>
              <a:buAutoNum type="alphaUcPeriod"/>
            </a:pPr>
            <a:r>
              <a:rPr lang="en-US" sz="3200">
                <a:solidFill>
                  <a:srgbClr val="000099"/>
                </a:solidFill>
                <a:latin typeface="Arial" charset="0"/>
              </a:rPr>
              <a:t> Ánh sáng không chiếu </a:t>
            </a:r>
          </a:p>
          <a:p>
            <a:pPr marL="342900" indent="-342900"/>
            <a:r>
              <a:rPr lang="en-US" sz="3200">
                <a:solidFill>
                  <a:srgbClr val="000099"/>
                </a:solidFill>
                <a:latin typeface="Arial" charset="0"/>
              </a:rPr>
              <a:t>    thẳng vào màn hình</a:t>
            </a:r>
          </a:p>
          <a:p>
            <a:pPr marL="342900" indent="-342900"/>
            <a:r>
              <a:rPr lang="en-US" sz="3200">
                <a:solidFill>
                  <a:srgbClr val="000099"/>
                </a:solidFill>
                <a:latin typeface="Arial" charset="0"/>
              </a:rPr>
              <a:t>B. Không chiếu thẳng vào</a:t>
            </a:r>
          </a:p>
          <a:p>
            <a:pPr marL="342900" indent="-342900"/>
            <a:r>
              <a:rPr lang="en-US" sz="3200">
                <a:solidFill>
                  <a:srgbClr val="000099"/>
                </a:solidFill>
                <a:latin typeface="Arial" charset="0"/>
              </a:rPr>
              <a:t>     mắt em</a:t>
            </a:r>
          </a:p>
          <a:p>
            <a:pPr marL="342900" indent="-342900"/>
            <a:r>
              <a:rPr lang="en-US" sz="3200">
                <a:solidFill>
                  <a:srgbClr val="000099"/>
                </a:solidFill>
                <a:latin typeface="Arial" charset="0"/>
              </a:rPr>
              <a:t>C. Cả A và B đều đúng</a:t>
            </a:r>
          </a:p>
        </p:txBody>
      </p:sp>
      <p:pic>
        <p:nvPicPr>
          <p:cNvPr id="19498" name="Picture 42" descr="c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5105400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99" name="AutoShape 43"/>
          <p:cNvSpPr>
            <a:spLocks noChangeArrowheads="1"/>
          </p:cNvSpPr>
          <p:nvPr/>
        </p:nvSpPr>
        <p:spPr bwMode="auto">
          <a:xfrm>
            <a:off x="3429000" y="304800"/>
            <a:ext cx="5562600" cy="2514600"/>
          </a:xfrm>
          <a:prstGeom prst="flowChartAlternateProcess">
            <a:avLst/>
          </a:prstGeom>
          <a:solidFill>
            <a:srgbClr val="FFFF99"/>
          </a:solidFill>
          <a:ln w="28575">
            <a:solidFill>
              <a:srgbClr val="1C1C1C">
                <a:alpha val="78999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600">
                <a:solidFill>
                  <a:srgbClr val="FF3300"/>
                </a:solidFill>
                <a:latin typeface="Arial" charset="0"/>
              </a:rPr>
              <a:t>Câu 5: </a:t>
            </a:r>
            <a:r>
              <a:rPr lang="en-US" sz="3600">
                <a:solidFill>
                  <a:srgbClr val="008000"/>
                </a:solidFill>
                <a:latin typeface="Arial" charset="0"/>
              </a:rPr>
              <a:t>Thường xuyên </a:t>
            </a:r>
          </a:p>
          <a:p>
            <a:r>
              <a:rPr lang="en-US" sz="3600">
                <a:solidFill>
                  <a:srgbClr val="008000"/>
                </a:solidFill>
                <a:latin typeface="Arial" charset="0"/>
              </a:rPr>
              <a:t>nhìn gần vào màn hình </a:t>
            </a:r>
          </a:p>
          <a:p>
            <a:r>
              <a:rPr lang="en-US" sz="3600">
                <a:solidFill>
                  <a:srgbClr val="008000"/>
                </a:solidFill>
                <a:latin typeface="Arial" charset="0"/>
              </a:rPr>
              <a:t>máy tính sẽ bị bệnh gì?</a:t>
            </a:r>
          </a:p>
        </p:txBody>
      </p:sp>
      <p:sp>
        <p:nvSpPr>
          <p:cNvPr id="19500" name="Rectangle 44"/>
          <p:cNvSpPr>
            <a:spLocks noChangeArrowheads="1"/>
          </p:cNvSpPr>
          <p:nvPr/>
        </p:nvSpPr>
        <p:spPr bwMode="auto">
          <a:xfrm>
            <a:off x="3810000" y="3048000"/>
            <a:ext cx="4876800" cy="1905000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>
              <a:buFontTx/>
              <a:buAutoNum type="alphaUcPeriod"/>
            </a:pPr>
            <a:r>
              <a:rPr lang="en-US" sz="4000">
                <a:solidFill>
                  <a:srgbClr val="000099"/>
                </a:solidFill>
                <a:latin typeface="Arial" charset="0"/>
              </a:rPr>
              <a:t> Cận thị</a:t>
            </a:r>
          </a:p>
          <a:p>
            <a:pPr marL="342900" indent="-342900"/>
            <a:r>
              <a:rPr lang="en-US" sz="4000">
                <a:solidFill>
                  <a:srgbClr val="000099"/>
                </a:solidFill>
                <a:latin typeface="Arial" charset="0"/>
              </a:rPr>
              <a:t>B. Sổ mũi</a:t>
            </a:r>
          </a:p>
          <a:p>
            <a:pPr marL="342900" indent="-342900"/>
            <a:r>
              <a:rPr lang="en-US" sz="4000">
                <a:solidFill>
                  <a:srgbClr val="000099"/>
                </a:solidFill>
                <a:latin typeface="Arial" charset="0"/>
              </a:rPr>
              <a:t>C. Ho</a:t>
            </a:r>
          </a:p>
        </p:txBody>
      </p:sp>
      <p:sp>
        <p:nvSpPr>
          <p:cNvPr id="19501" name="AutoShape 45"/>
          <p:cNvSpPr>
            <a:spLocks noChangeArrowheads="1"/>
          </p:cNvSpPr>
          <p:nvPr/>
        </p:nvSpPr>
        <p:spPr bwMode="auto">
          <a:xfrm>
            <a:off x="3429000" y="304800"/>
            <a:ext cx="5562600" cy="2514600"/>
          </a:xfrm>
          <a:prstGeom prst="flowChartAlternateProcess">
            <a:avLst/>
          </a:prstGeom>
          <a:solidFill>
            <a:srgbClr val="FFFF99"/>
          </a:solidFill>
          <a:ln w="28575">
            <a:solidFill>
              <a:srgbClr val="1C1C1C">
                <a:alpha val="78999"/>
              </a:srgb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n-US" sz="3600">
                <a:solidFill>
                  <a:srgbClr val="FF3300"/>
                </a:solidFill>
                <a:latin typeface="Arial" charset="0"/>
              </a:rPr>
              <a:t>Câu 10: </a:t>
            </a:r>
            <a:r>
              <a:rPr lang="en-US" sz="3600">
                <a:solidFill>
                  <a:srgbClr val="008000"/>
                </a:solidFill>
                <a:latin typeface="Arial" charset="0"/>
              </a:rPr>
              <a:t>Khi làm việc trên</a:t>
            </a:r>
          </a:p>
          <a:p>
            <a:r>
              <a:rPr lang="en-US" sz="3600">
                <a:solidFill>
                  <a:srgbClr val="008000"/>
                </a:solidFill>
                <a:latin typeface="Arial" charset="0"/>
              </a:rPr>
              <a:t>máy tính, nếu không ngồi</a:t>
            </a:r>
          </a:p>
          <a:p>
            <a:r>
              <a:rPr lang="en-US" sz="3600">
                <a:solidFill>
                  <a:srgbClr val="008000"/>
                </a:solidFill>
                <a:latin typeface="Arial" charset="0"/>
              </a:rPr>
              <a:t>thẳng với tư thế thoải mái.</a:t>
            </a:r>
          </a:p>
          <a:p>
            <a:r>
              <a:rPr lang="en-US" sz="3600">
                <a:solidFill>
                  <a:srgbClr val="008000"/>
                </a:solidFill>
                <a:latin typeface="Arial" charset="0"/>
              </a:rPr>
              <a:t>Em sẽ bị </a:t>
            </a:r>
          </a:p>
        </p:txBody>
      </p: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3810000" y="3048000"/>
            <a:ext cx="4876800" cy="1905000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>
              <a:buFontTx/>
              <a:buAutoNum type="alphaUcPeriod"/>
            </a:pPr>
            <a:r>
              <a:rPr lang="en-US" sz="4000">
                <a:solidFill>
                  <a:srgbClr val="000099"/>
                </a:solidFill>
                <a:latin typeface="Arial" charset="0"/>
              </a:rPr>
              <a:t> Đau mắt</a:t>
            </a:r>
          </a:p>
          <a:p>
            <a:pPr marL="342900" indent="-342900"/>
            <a:r>
              <a:rPr lang="en-US" sz="4000">
                <a:solidFill>
                  <a:srgbClr val="000099"/>
                </a:solidFill>
                <a:latin typeface="Arial" charset="0"/>
              </a:rPr>
              <a:t>B. Vẹo cột sống</a:t>
            </a:r>
          </a:p>
          <a:p>
            <a:pPr marL="342900" indent="-342900"/>
            <a:r>
              <a:rPr lang="en-US" sz="4000">
                <a:solidFill>
                  <a:srgbClr val="000099"/>
                </a:solidFill>
                <a:latin typeface="Arial" charset="0"/>
              </a:rPr>
              <a:t>C. Buồn ngủ</a:t>
            </a:r>
          </a:p>
        </p:txBody>
      </p:sp>
      <p:sp>
        <p:nvSpPr>
          <p:cNvPr id="19503" name="AutoShape 47">
            <a:hlinkClick r:id="" action="ppaction://hlinkshowjump?jump=endshow" highlightClick="1"/>
          </p:cNvPr>
          <p:cNvSpPr>
            <a:spLocks noChangeArrowheads="1"/>
          </p:cNvSpPr>
          <p:nvPr/>
        </p:nvSpPr>
        <p:spPr bwMode="auto">
          <a:xfrm>
            <a:off x="0" y="6248400"/>
            <a:ext cx="758825" cy="547688"/>
          </a:xfrm>
          <a:prstGeom prst="actionButtonEnd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102194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102194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102194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102194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102194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102194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102194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102194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102194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S91021945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6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94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 nodeType="clickPar">
                      <p:stCondLst>
                        <p:cond delay="0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4000000">
                                      <p:cBhvr>
                                        <p:cTn id="4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pin-w-end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6400000">
                                      <p:cBhvr>
                                        <p:cTn id="4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pin-w-end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8800000">
                                      <p:cBhvr>
                                        <p:cTn id="5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pin-w-end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8800000">
                                      <p:cBhvr>
                                        <p:cTn id="5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pin-w-end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8400000">
                                      <p:cBhvr>
                                        <p:cTn id="6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pin-w-end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1200000">
                                      <p:cBhvr>
                                        <p:cTn id="6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pin-w-end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6400000">
                                      <p:cBhvr>
                                        <p:cTn id="68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pin-w-end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1200000">
                                      <p:cBhvr>
                                        <p:cTn id="7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pin-w-end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0">
                                      <p:cBhvr>
                                        <p:cTn id="7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pin-w-end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9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 nodeType="clickPar">
                      <p:stCondLst>
                        <p:cond delay="0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in-intr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0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a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5" dur="500"/>
                                        <p:tgtEl>
                                          <p:spTgt spid="19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8" dur="5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 nodeType="clickPar">
                      <p:stCondLst>
                        <p:cond delay="0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9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9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in-intr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9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9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2000" fill="hold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a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8" dur="500"/>
                                        <p:tgtEl>
                                          <p:spTgt spid="194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1" dur="500"/>
                                        <p:tgtEl>
                                          <p:spTgt spid="194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 nodeType="clickPar">
                      <p:stCondLst>
                        <p:cond delay="0"/>
                      </p:stCondLst>
                      <p:childTnLst>
                        <p:par>
                          <p:cTn id="1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9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9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in-intr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 nodeType="clickPar">
                      <p:stCondLst>
                        <p:cond delay="indefinite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9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9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2000" fill="hold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2000" fill="hold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1" dur="500"/>
                                        <p:tgtEl>
                                          <p:spTgt spid="194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4" dur="500"/>
                                        <p:tgtEl>
                                          <p:spTgt spid="194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 nodeType="clickPar">
                      <p:stCondLst>
                        <p:cond delay="0"/>
                      </p:stCondLst>
                      <p:childTnLst>
                        <p:par>
                          <p:cTn id="1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94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94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in-intr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9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 nodeType="clickPar">
                      <p:stCondLst>
                        <p:cond delay="indefinite"/>
                      </p:stCondLst>
                      <p:childTnLst>
                        <p:par>
                          <p:cTn id="1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20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2000" fill="hold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a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 nodeType="clickPar">
                      <p:stCondLst>
                        <p:cond delay="indefinite"/>
                      </p:stCondLst>
                      <p:childTnLst>
                        <p:par>
                          <p:cTn id="1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8" dur="500"/>
                                        <p:tgtEl>
                                          <p:spTgt spid="194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1" dur="500"/>
                                        <p:tgtEl>
                                          <p:spTgt spid="195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 nodeType="clickPar">
                      <p:stCondLst>
                        <p:cond delay="indefinite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19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 nodeType="clickPar">
                      <p:stCondLst>
                        <p:cond delay="0"/>
                      </p:stCondLst>
                      <p:childTnLst>
                        <p:par>
                          <p:cTn id="2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9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pin-intr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 nodeType="clickPar">
                      <p:stCondLst>
                        <p:cond delay="indefinite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 nodeType="clickPar">
                      <p:stCondLst>
                        <p:cond delay="indefinite"/>
                      </p:stCondLst>
                      <p:childTnLst>
                        <p:par>
                          <p:cTn id="2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20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2000" fill="hold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ap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 nodeType="clickPar">
                      <p:stCondLst>
                        <p:cond delay="indefinite"/>
                      </p:stCondLst>
                      <p:childTnLst>
                        <p:par>
                          <p:cTn id="2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1" dur="500"/>
                                        <p:tgtEl>
                                          <p:spTgt spid="195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4" dur="500"/>
                                        <p:tgtEl>
                                          <p:spTgt spid="19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 nodeType="clickPar">
                      <p:stCondLst>
                        <p:cond delay="indefinite"/>
                      </p:stCondLst>
                      <p:childTnLst>
                        <p:par>
                          <p:cTn id="2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500"/>
                                        <p:tgtEl>
                                          <p:spTgt spid="19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9462" grpId="0" animBg="1"/>
      <p:bldP spid="19463" grpId="0" animBg="1"/>
      <p:bldP spid="19465" grpId="0" animBg="1"/>
      <p:bldP spid="19466" grpId="0" animBg="1"/>
      <p:bldP spid="19467" grpId="0" animBg="1"/>
      <p:bldP spid="19468" grpId="0" animBg="1"/>
      <p:bldP spid="19469" grpId="0" animBg="1"/>
      <p:bldP spid="19470" grpId="0" animBg="1"/>
      <p:bldP spid="19471" grpId="0" animBg="1"/>
      <p:bldP spid="19472" grpId="0" animBg="1"/>
      <p:bldP spid="19473" grpId="0" animBg="1"/>
      <p:bldP spid="19474" grpId="0" animBg="1"/>
      <p:bldP spid="19486" grpId="0" animBg="1"/>
      <p:bldP spid="19486" grpId="1" animBg="1"/>
      <p:bldP spid="19487" grpId="0" animBg="1"/>
      <p:bldP spid="19487" grpId="1" animBg="1"/>
      <p:bldP spid="19494" grpId="0" animBg="1"/>
      <p:bldP spid="19494" grpId="1" animBg="1"/>
      <p:bldP spid="19495" grpId="0" animBg="1"/>
      <p:bldP spid="19495" grpId="1" animBg="1"/>
      <p:bldP spid="19496" grpId="0" animBg="1"/>
      <p:bldP spid="19496" grpId="1" animBg="1"/>
      <p:bldP spid="19497" grpId="0" animBg="1"/>
      <p:bldP spid="19497" grpId="1" animBg="1"/>
      <p:bldP spid="19499" grpId="0" animBg="1"/>
      <p:bldP spid="19499" grpId="1" animBg="1"/>
      <p:bldP spid="19500" grpId="0" animBg="1"/>
      <p:bldP spid="19500" grpId="1" animBg="1"/>
      <p:bldP spid="19501" grpId="0" animBg="1"/>
      <p:bldP spid="19501" grpId="1" animBg="1"/>
      <p:bldP spid="19502" grpId="0" animBg="1"/>
      <p:bldP spid="19502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63&quot;/&gt;&lt;/object&gt;&lt;object type=&quot;3&quot; unique_id=&quot;10005&quot;&gt;&lt;property id=&quot;20148&quot; value=&quot;5&quot;/&gt;&lt;property id=&quot;20300&quot; value=&quot;Slide 2&quot;/&gt;&lt;property id=&quot;20307&quot; value=&quot;26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760</TotalTime>
  <Words>191</Words>
  <Application>Microsoft Office PowerPoint</Application>
  <PresentationFormat>On-screen Show (4:3)</PresentationFormat>
  <Paragraphs>61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Tahoma</vt:lpstr>
      <vt:lpstr>Wingdings</vt:lpstr>
      <vt:lpstr>Calibri</vt:lpstr>
      <vt:lpstr>Verdana</vt:lpstr>
      <vt:lpstr>Textured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Jeff Ertzberger</dc:creator>
  <cp:lastModifiedBy>Admin</cp:lastModifiedBy>
  <cp:revision>126</cp:revision>
  <dcterms:created xsi:type="dcterms:W3CDTF">2004-07-28T02:38:46Z</dcterms:created>
  <dcterms:modified xsi:type="dcterms:W3CDTF">2021-08-01T17:56:11Z</dcterms:modified>
</cp:coreProperties>
</file>