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87" r:id="rId3"/>
    <p:sldId id="263" r:id="rId4"/>
    <p:sldId id="258" r:id="rId5"/>
    <p:sldId id="259" r:id="rId6"/>
    <p:sldId id="266" r:id="rId7"/>
    <p:sldId id="283" r:id="rId8"/>
    <p:sldId id="288" r:id="rId9"/>
    <p:sldId id="289" r:id="rId10"/>
    <p:sldId id="290" r:id="rId11"/>
    <p:sldId id="268" r:id="rId12"/>
    <p:sldId id="291" r:id="rId13"/>
    <p:sldId id="269" r:id="rId14"/>
    <p:sldId id="293" r:id="rId15"/>
    <p:sldId id="286" r:id="rId16"/>
    <p:sldId id="270" r:id="rId17"/>
    <p:sldId id="292" r:id="rId18"/>
    <p:sldId id="279" r:id="rId19"/>
  </p:sldIdLst>
  <p:sldSz cx="9144000" cy="5143500" type="screen16x9"/>
  <p:notesSz cx="6858000" cy="9144000"/>
  <p:defaultTextStyle>
    <a:defPPr>
      <a:defRPr lang="en-US"/>
    </a:defPPr>
    <a:lvl1pPr marL="0" algn="l" defTabSz="6859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91" algn="l" defTabSz="6859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983" algn="l" defTabSz="6859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974" algn="l" defTabSz="6859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966" algn="l" defTabSz="6859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957" algn="l" defTabSz="6859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949" algn="l" defTabSz="6859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940" algn="l" defTabSz="6859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932" algn="l" defTabSz="68598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54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37977-3758-4D1B-8BE8-2BD24FE79675}" type="datetimeFigureOut">
              <a:rPr lang="en-US" smtClean="0"/>
              <a:pPr/>
              <a:t>7/18/2022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2ABE00-D7EF-49C6-8EDA-E2A62A6264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60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91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983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974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966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957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949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940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932" algn="l" defTabSz="6859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DFCF9-25F9-45CB-BA53-9482F8940703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F7C-4886-4F4C-8A50-32A7E73C8A2F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C6E68-9E10-4E73-A2BB-5B1F70AA0F40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CDC99-3AF5-4356-BF3A-A09979AA56CE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40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40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A9AF-E316-41DC-B84F-5F0A4A7842F5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67CA5-7C42-4379-8441-DC5B45B4EF35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CC506-3457-4AE3-85DA-09FABFB961B8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8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1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91" indent="0">
              <a:buNone/>
              <a:defRPr sz="900"/>
            </a:lvl2pPr>
            <a:lvl3pPr marL="685983" indent="0">
              <a:buNone/>
              <a:defRPr sz="800"/>
            </a:lvl3pPr>
            <a:lvl4pPr marL="1028974" indent="0">
              <a:buNone/>
              <a:defRPr sz="700"/>
            </a:lvl4pPr>
            <a:lvl5pPr marL="1371966" indent="0">
              <a:buNone/>
              <a:defRPr sz="700"/>
            </a:lvl5pPr>
            <a:lvl6pPr marL="1714957" indent="0">
              <a:buNone/>
              <a:defRPr sz="700"/>
            </a:lvl6pPr>
            <a:lvl7pPr marL="2057949" indent="0">
              <a:buNone/>
              <a:defRPr sz="700"/>
            </a:lvl7pPr>
            <a:lvl8pPr marL="2400940" indent="0">
              <a:buNone/>
              <a:defRPr sz="700"/>
            </a:lvl8pPr>
            <a:lvl9pPr marL="2743932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3955C-8C13-4591-BA26-0693B4E927CA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2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91" indent="0">
              <a:buNone/>
              <a:defRPr sz="2100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6"/>
          </a:xfrm>
        </p:spPr>
        <p:txBody>
          <a:bodyPr/>
          <a:lstStyle>
            <a:lvl1pPr marL="0" indent="0">
              <a:buNone/>
              <a:defRPr sz="1100"/>
            </a:lvl1pPr>
            <a:lvl2pPr marL="342991" indent="0">
              <a:buNone/>
              <a:defRPr sz="900"/>
            </a:lvl2pPr>
            <a:lvl3pPr marL="685983" indent="0">
              <a:buNone/>
              <a:defRPr sz="800"/>
            </a:lvl3pPr>
            <a:lvl4pPr marL="1028974" indent="0">
              <a:buNone/>
              <a:defRPr sz="700"/>
            </a:lvl4pPr>
            <a:lvl5pPr marL="1371966" indent="0">
              <a:buNone/>
              <a:defRPr sz="700"/>
            </a:lvl5pPr>
            <a:lvl6pPr marL="1714957" indent="0">
              <a:buNone/>
              <a:defRPr sz="700"/>
            </a:lvl6pPr>
            <a:lvl7pPr marL="2057949" indent="0">
              <a:buNone/>
              <a:defRPr sz="700"/>
            </a:lvl7pPr>
            <a:lvl8pPr marL="2400940" indent="0">
              <a:buNone/>
              <a:defRPr sz="700"/>
            </a:lvl8pPr>
            <a:lvl9pPr marL="2743932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966A1-DE81-460B-9011-AEE4126ABB6E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55FD9-FBD3-4478-A747-FA2768065C6B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4D285-4F30-4737-8A76-831EA436AC1A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598" tIns="34299" rIns="68598" bIns="3429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3"/>
          </a:xfrm>
          <a:prstGeom prst="rect">
            <a:avLst/>
          </a:prstGeom>
        </p:spPr>
        <p:txBody>
          <a:bodyPr vert="horz" lIns="68598" tIns="34299" rIns="68598" bIns="3429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3"/>
          </a:xfrm>
          <a:prstGeom prst="rect">
            <a:avLst/>
          </a:prstGeom>
        </p:spPr>
        <p:txBody>
          <a:bodyPr vert="horz" lIns="68598" tIns="34299" rIns="68598" bIns="3429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904AB-59B5-4A12-A0CB-D7CCF133016F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3"/>
          </a:xfrm>
          <a:prstGeom prst="rect">
            <a:avLst/>
          </a:prstGeom>
        </p:spPr>
        <p:txBody>
          <a:bodyPr vert="horz" lIns="68598" tIns="34299" rIns="68598" bIns="3429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3"/>
          </a:xfrm>
          <a:prstGeom prst="rect">
            <a:avLst/>
          </a:prstGeom>
        </p:spPr>
        <p:txBody>
          <a:bodyPr vert="horz" lIns="68598" tIns="34299" rIns="68598" bIns="3429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C055C-3B21-4ABD-9BF8-28B86BB5C7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ctr" defTabSz="6859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244" indent="-257244" algn="l" defTabSz="6859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361" indent="-214370" algn="l" defTabSz="6859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479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470" indent="-171496" algn="l" defTabSz="6859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461" indent="-171496" algn="l" defTabSz="6859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9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j3XPNFzPHs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jf8cuxefVk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10" Type="http://schemas.openxmlformats.org/officeDocument/2006/relationships/image" Target="../../word/media/image2.svg"/></Relationships>
</file>

<file path=ppt/slides/_rels/slide12.xml.rels><?xml version="1.0" encoding="UTF-8" standalone="yes"?>
<Relationships xmlns="http://schemas.openxmlformats.org/package/2006/relationships"><Relationship Id="rId12" Type="http://schemas.openxmlformats.org/officeDocument/2006/relationships/image" Target="../../word/media/image4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je12cpnxqw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iMMWrlbrz8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8322" y="-176348"/>
            <a:ext cx="4068410" cy="1335255"/>
          </a:xfrm>
          <a:prstGeom prst="rect">
            <a:avLst/>
          </a:prstGeom>
        </p:spPr>
        <p:txBody>
          <a:bodyPr wrap="square" lIns="68598" tIns="34299" rIns="68598" bIns="34299">
            <a:spAutoFit/>
          </a:bodyPr>
          <a:lstStyle/>
          <a:p>
            <a:pPr algn="ctr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endParaRPr lang="en-US" sz="15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r>
              <a:rPr lang="vi-VN" sz="2400" b="1" dirty="0"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Môn học:</a:t>
            </a:r>
            <a:r>
              <a:rPr lang="en-US" sz="2400" b="1" dirty="0"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KHTN - L</a:t>
            </a:r>
            <a:r>
              <a:rPr lang="vi-VN" sz="2400" b="1" dirty="0"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ớp:</a:t>
            </a:r>
            <a:r>
              <a:rPr lang="en-US" sz="2400" b="1" dirty="0"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 </a:t>
            </a:r>
            <a:r>
              <a:rPr lang="vi-VN" sz="2400" b="1" dirty="0" smtClean="0"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7</a:t>
            </a:r>
            <a:endParaRPr lang="en-US" sz="2400" b="1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r>
              <a:rPr lang="vi-VN" sz="2400" b="1" dirty="0"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Thời gian thực hiện: </a:t>
            </a:r>
            <a:r>
              <a:rPr lang="en-US" sz="2400" b="1" dirty="0" smtClean="0"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0</a:t>
            </a:r>
            <a:r>
              <a:rPr lang="vi-VN" sz="2400" b="1" dirty="0" smtClean="0"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3</a:t>
            </a:r>
            <a:r>
              <a:rPr lang="en-US" sz="2400" b="1" dirty="0" smtClean="0"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tiết</a:t>
            </a:r>
            <a:endParaRPr lang="en-US" sz="2400" b="1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" y="1949631"/>
            <a:ext cx="9144000" cy="53240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68598" tIns="34299" rIns="68598" bIns="34299">
            <a:spAutoFit/>
          </a:bodyPr>
          <a:lstStyle/>
          <a:p>
            <a:pPr algn="ctr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r>
              <a:rPr lang="vi-VN" sz="2700" b="1" dirty="0" smtClean="0">
                <a:solidFill>
                  <a:schemeClr val="bg2">
                    <a:lumMod val="1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BÀI </a:t>
            </a:r>
            <a:r>
              <a:rPr lang="vi-VN" sz="2700" b="1" dirty="0" smtClean="0">
                <a:solidFill>
                  <a:schemeClr val="bg2">
                    <a:lumMod val="1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Times New Roman" pitchFamily="18" charset="0"/>
                <a:ea typeface="Arial" panose="020B0604020202020204" pitchFamily="34" charset="0"/>
                <a:cs typeface="Times New Roman" pitchFamily="18" charset="0"/>
              </a:rPr>
              <a:t>09</a:t>
            </a:r>
            <a:r>
              <a:rPr lang="vi-VN" sz="2700" b="1" dirty="0" smtClean="0">
                <a:solidFill>
                  <a:schemeClr val="bg2">
                    <a:lumMod val="10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ea typeface="Arial" panose="020B0604020202020204" pitchFamily="34" charset="0"/>
                <a:cs typeface="Arial" panose="020B0604020202020204" pitchFamily="34" charset="0"/>
              </a:rPr>
              <a:t>: SỰ TRUYỀN ÂM</a:t>
            </a:r>
            <a:endParaRPr lang="en-US" sz="2700" dirty="0">
              <a:solidFill>
                <a:schemeClr val="bg2">
                  <a:lumMod val="10000"/>
                </a:schemeClr>
              </a:solidFill>
              <a:effectLst>
                <a:reflection blurRad="6350" stA="60000" endA="900" endPos="58000" dir="5400000" sy="-100000" algn="bl" rotWithShape="0"/>
              </a:effectLst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862CC-3EDF-440A-B446-5F0F52C166CB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 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97169"/>
            <a:ext cx="9144000" cy="43439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249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8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18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giây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trôi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qua,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vi-VN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ỏ</a:t>
            </a:r>
            <a:r>
              <a:rPr lang="en-US" sz="1800" i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800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1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10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" y="1"/>
            <a:ext cx="4561949" cy="590886"/>
          </a:xfrm>
          <a:prstGeom prst="rect">
            <a:avLst/>
          </a:prstGeom>
        </p:spPr>
        <p:txBody>
          <a:bodyPr wrap="square" lIns="68598" tIns="34299" rIns="68598" bIns="34299">
            <a:spAutoFit/>
          </a:bodyPr>
          <a:lstStyle/>
          <a:p>
            <a:pPr algn="just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r>
              <a:rPr lang="en-US" sz="1800" b="1" u="sng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I</a:t>
            </a:r>
            <a:r>
              <a:rPr lang="vi-VN" sz="1800" b="1" u="sng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</a:t>
            </a:r>
            <a:r>
              <a:rPr lang="vi-VN" sz="1800" b="1" u="sng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SỰ TRUYỀN ÂM TRONG KHÔNG KHÍ</a:t>
            </a:r>
            <a:r>
              <a:rPr lang="en-US" sz="1800" b="1" u="sng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  <a:endParaRPr lang="en-US" sz="1800" u="sng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endParaRPr lang="en-US" sz="8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51463"/>
            <a:ext cx="5359036" cy="345947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r>
              <a:rPr lang="vi-VN" sz="1800" b="1" i="1" u="sng" dirty="0" smtClean="0">
                <a:latin typeface="Times New Roman" pitchFamily="18" charset="0"/>
                <a:cs typeface="Times New Roman" pitchFamily="18" charset="0"/>
              </a:rPr>
              <a:t>1.Tạo sóng âm</a:t>
            </a:r>
            <a:endParaRPr lang="en-US" sz="18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3508" y="611102"/>
            <a:ext cx="4446061" cy="623266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pPr>
              <a:buFontTx/>
              <a:buChar char="-"/>
            </a:pP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800" b="1" i="1" dirty="0" smtClean="0">
                <a:latin typeface="Times New Roman" pitchFamily="18" charset="0"/>
                <a:cs typeface="Times New Roman" pitchFamily="18" charset="0"/>
              </a:rPr>
              <a:t>Nguồn âm là gì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vi-VN" sz="1800" b="1" i="1" dirty="0" smtClean="0">
                <a:latin typeface="Times New Roman" pitchFamily="18" charset="0"/>
                <a:cs typeface="Times New Roman" pitchFamily="18" charset="0"/>
              </a:rPr>
              <a:t> Đặc điểm của nguồn âm?</a:t>
            </a:r>
            <a:endParaRPr lang="en-US" sz="18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1800" b="1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vi-VN" sz="1800" b="1" i="1" dirty="0" smtClean="0">
                <a:latin typeface="Times New Roman" pitchFamily="18" charset="0"/>
                <a:cs typeface="Times New Roman" pitchFamily="18" charset="0"/>
              </a:rPr>
              <a:t>ao động là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i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741086"/>
            <a:ext cx="313508" cy="438581"/>
          </a:xfrm>
          <a:prstGeom prst="rect">
            <a:avLst/>
          </a:prstGeom>
          <a:solidFill>
            <a:srgbClr val="FFFF00"/>
          </a:solidFill>
        </p:spPr>
        <p:txBody>
          <a:bodyPr wrap="square" lIns="68598" tIns="34299" rIns="68598" bIns="34299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50+ hình nền đàn Guitar cực đẹp cực nét cho máy tính và điện thoạ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036" y="2576945"/>
            <a:ext cx="3283527" cy="219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ơi bán Âm Thoa giá rẻ, uy tín, chất lượng nhấ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013" y="2576945"/>
            <a:ext cx="2872915" cy="219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ình ảnh Trống đỏ Dùi Trống Bằng Gỗ Minh Họa Hoạt Hình Minh Họa Nhạc Cụ PNG  , Minh Họa âm Nhạc, Dùi Trống Bằng Gỗ, Cụ PNG miễn phí tải tậ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90" y="2576945"/>
            <a:ext cx="1860261" cy="219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75459" y="545297"/>
            <a:ext cx="43023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800" b="1" i="1" u="sng" dirty="0" smtClean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Trả lời:</a:t>
            </a:r>
          </a:p>
          <a:p>
            <a:r>
              <a:rPr lang="vi-VN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Nguồn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âm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âm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thanh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vi-VN" sz="1800" i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Dao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rung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6383" y="259971"/>
            <a:ext cx="5649821" cy="734065"/>
          </a:xfrm>
          <a:prstGeom prst="rect">
            <a:avLst/>
          </a:prstGeom>
        </p:spPr>
        <p:txBody>
          <a:bodyPr wrap="square" lIns="68598" tIns="34299" rIns="68598" bIns="34299">
            <a:spAutoFit/>
          </a:bodyPr>
          <a:lstStyle/>
          <a:p>
            <a:pPr algn="just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r>
              <a:rPr lang="en-US" sz="1800" b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vi-VN" sz="1800" b="1" i="1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Một viên bi được treo ở đầu sợi dây nhẹ, dao động như hình 9.3. Vị trí cân bằng của viên bi là vị trí nào?</a:t>
            </a:r>
            <a:endParaRPr lang="en-US" sz="1800" i="1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74C7E-8AD6-4FFB-B962-BA442D61CD24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515102" y="1518558"/>
            <a:ext cx="764177" cy="284448"/>
          </a:xfrm>
          <a:prstGeom prst="rect">
            <a:avLst/>
          </a:prstGeom>
          <a:solidFill>
            <a:schemeClr val="bg1"/>
          </a:solidFill>
        </p:spPr>
        <p:txBody>
          <a:bodyPr wrap="square" lIns="68598" tIns="34299" rIns="68598" bIns="34299" rtlCol="0">
            <a:spAutoFit/>
          </a:bodyPr>
          <a:lstStyle/>
          <a:p>
            <a:endParaRPr lang="en-US" dirty="0"/>
          </a:p>
        </p:txBody>
      </p:sp>
      <p:pic>
        <p:nvPicPr>
          <p:cNvPr id="2052" name="Picture 4" descr="Giải bài 9 Sự truyền âm | Giải khoa học tự nhiên 7 cánh diều - Tech12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710" y="797170"/>
            <a:ext cx="2298090" cy="335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566" y="1660782"/>
            <a:ext cx="4863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Trả lời:</a:t>
            </a:r>
          </a:p>
          <a:p>
            <a:r>
              <a:rPr lang="vi-VN" sz="1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vi-VN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ị</a:t>
            </a:r>
            <a:r>
              <a:rPr lang="en-US" sz="1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1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616" y="388662"/>
            <a:ext cx="313508" cy="438581"/>
          </a:xfrm>
          <a:prstGeom prst="rect">
            <a:avLst/>
          </a:prstGeom>
          <a:solidFill>
            <a:srgbClr val="FFFF00"/>
          </a:solidFill>
        </p:spPr>
        <p:txBody>
          <a:bodyPr wrap="square" lIns="68598" tIns="34299" rIns="68598" bIns="34299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54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4302" y="2294"/>
            <a:ext cx="8951119" cy="981312"/>
          </a:xfrm>
          <a:prstGeom prst="rect">
            <a:avLst/>
          </a:prstGeom>
        </p:spPr>
        <p:txBody>
          <a:bodyPr wrap="square" lIns="68598" tIns="34299" rIns="68598" bIns="34299">
            <a:spAutoFit/>
          </a:bodyPr>
          <a:lstStyle/>
          <a:p>
            <a:pPr algn="just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r>
              <a:rPr lang="vi-VN" sz="1800" b="1" i="1" u="sng" dirty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</a:t>
            </a:r>
            <a:r>
              <a:rPr lang="vi-VN" sz="1800" b="1" i="1" u="sng" dirty="0" smtClean="0">
                <a:solidFill>
                  <a:srgbClr val="00000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Sự truyền âm trong không khí</a:t>
            </a:r>
            <a:endParaRPr lang="en-US" sz="1800" i="1" u="sng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sóng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Sóng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hay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4648F-6731-4636-913E-62DFF9DBABD3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" name="uj3XPNFzPH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9969" y="1125415"/>
            <a:ext cx="8557846" cy="364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342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F7C-4886-4F4C-8A50-32A7E73C8A2F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73576" y="187245"/>
            <a:ext cx="8746599" cy="992598"/>
          </a:xfrm>
          <a:prstGeom prst="rect">
            <a:avLst/>
          </a:prstGeom>
          <a:noFill/>
        </p:spPr>
        <p:txBody>
          <a:bodyPr wrap="square" lIns="68598" tIns="34299" rIns="68598" bIns="34299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ta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vi-V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91" indent="-342991"/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91" indent="-342991">
              <a:buAutoNum type="arabicPeriod"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576" y="829812"/>
            <a:ext cx="8190486" cy="1649188"/>
          </a:xfrm>
          <a:prstGeom prst="rect">
            <a:avLst/>
          </a:prstGeom>
        </p:spPr>
        <p:txBody>
          <a:bodyPr wrap="square" lIns="68598" tIns="34299" rIns="68598" bIns="34299">
            <a:spAutoFit/>
          </a:bodyPr>
          <a:lstStyle/>
          <a:p>
            <a:pPr marL="214370" indent="-214370" algn="just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r>
              <a:rPr lang="en-US" sz="2000" b="1" i="1" u="sng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Trả</a:t>
            </a:r>
            <a:r>
              <a:rPr lang="en-US" sz="2000" b="1" i="1" u="sng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000" b="1" i="1" u="sng" dirty="0" err="1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lời</a:t>
            </a:r>
            <a:r>
              <a:rPr lang="vi-VN" sz="2000" i="1" dirty="0" smtClean="0">
                <a:solidFill>
                  <a:srgbClr val="00206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:</a:t>
            </a:r>
          </a:p>
          <a:p>
            <a:pPr marL="214370" indent="-214370" algn="just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r>
              <a:rPr lang="vi-V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vi-VN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Sóng</a:t>
            </a:r>
            <a:r>
              <a:rPr lang="en-US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dãn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nén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vi-VN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2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14370" indent="-214370" algn="just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</a:pPr>
            <a:endParaRPr lang="en-US" sz="2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3576" y="187245"/>
            <a:ext cx="313508" cy="438581"/>
          </a:xfrm>
          <a:prstGeom prst="rect">
            <a:avLst/>
          </a:prstGeom>
          <a:solidFill>
            <a:srgbClr val="FFFF00"/>
          </a:solidFill>
        </p:spPr>
        <p:txBody>
          <a:bodyPr wrap="square" lIns="68598" tIns="34299" rIns="68598" bIns="34299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63725" y="1722533"/>
            <a:ext cx="8608979" cy="16140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defTabSz="914400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</a:t>
            </a:r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ÀI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09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SỰ TRUYỀN ÂM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lvl="0" algn="ctr" defTabSz="914400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Tiết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2)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82268" y="1722533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60234" y="1722533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1733550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 defTabSz="914400">
              <a:spcBef>
                <a:spcPct val="0"/>
              </a:spcBef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239" y="146985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rắn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rắn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F7C-4886-4F4C-8A50-32A7E73C8A2F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 descr="Giải bài 9 Sự truyền âm | Giải khoa học tự nhiên 7 cánh diều - Tech12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5510"/>
            <a:ext cx="8028039" cy="1862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5961" y="717405"/>
            <a:ext cx="80280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rắn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2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vách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tường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gõ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Môi trường truyền âm là gì? Sự truyền âm trong chất rắn, chất lỏng, chất  khí và vận tốc truyền âm - Vật lý 7 bài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96" y="3490003"/>
            <a:ext cx="3837039" cy="15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iao nhận vận chuyển Door to Door | LE QUAN LOGISTIC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445" y="3490003"/>
            <a:ext cx="3411794" cy="159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7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058" y="373126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1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1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chăn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nuôi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ăn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gõ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thuyền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tỏ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gõ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F7C-4886-4F4C-8A50-32A7E73C8A2F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rjf8cuxefVk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57200" y="1474839"/>
            <a:ext cx="8003458" cy="329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07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7078"/>
            <a:ext cx="9144000" cy="2723321"/>
          </a:xfrm>
        </p:spPr>
        <p:txBody>
          <a:bodyPr>
            <a:noAutofit/>
          </a:bodyPr>
          <a:lstStyle/>
          <a:p>
            <a:pPr algn="l"/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rắn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lỏng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spc="-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spc="-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000" spc="-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2000" spc="-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spc="-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âmđã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giãn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F7C-4886-4F4C-8A50-32A7E73C8A2F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2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 err="1" smtClean="0">
                <a:solidFill>
                  <a:srgbClr val="0000CC"/>
                </a:solidFill>
              </a:rPr>
              <a:t>Trò</a:t>
            </a:r>
            <a:r>
              <a:rPr lang="en-US" altLang="en-US" dirty="0" smtClean="0">
                <a:solidFill>
                  <a:srgbClr val="0000CC"/>
                </a:solidFill>
              </a:rPr>
              <a:t> </a:t>
            </a:r>
            <a:r>
              <a:rPr lang="en-US" altLang="en-US" dirty="0" err="1" smtClean="0">
                <a:solidFill>
                  <a:srgbClr val="0000CC"/>
                </a:solidFill>
              </a:rPr>
              <a:t>chơi</a:t>
            </a:r>
            <a:r>
              <a:rPr lang="en-US" altLang="en-US" dirty="0" smtClean="0">
                <a:solidFill>
                  <a:srgbClr val="0000CC"/>
                </a:solidFill>
              </a:rPr>
              <a:t>: “</a:t>
            </a:r>
            <a:r>
              <a:rPr lang="vi-VN" altLang="en-US" dirty="0" smtClean="0">
                <a:solidFill>
                  <a:srgbClr val="0000CC"/>
                </a:solidFill>
              </a:rPr>
              <a:t>giải cứu ếch xanh</a:t>
            </a:r>
            <a:r>
              <a:rPr lang="en-US" altLang="en-US" dirty="0" smtClean="0">
                <a:solidFill>
                  <a:srgbClr val="0000CC"/>
                </a:solidFill>
              </a:rPr>
              <a:t>”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442" y="1023938"/>
            <a:ext cx="8448261" cy="944562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en-US" altLang="en-US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Luật</a:t>
            </a:r>
            <a:r>
              <a:rPr lang="en-US" alt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r>
              <a:rPr lang="en-US" altLang="en-US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6" name="Graphic 1"/>
          <p:cNvPicPr/>
          <p:nvPr/>
        </p:nvPicPr>
        <p:blipFill>
          <a:blip r:embed="rId2">
            <a:extLst>
              <a:ext uri="{96DAC541-7B7A-43D3-8B79-37D633B846F1}">
                <asvg:svgBlip xmlns:wpc="http://schemas.microsoft.com/office/word/2010/wordprocessingCanvas" xmlns:cx="http://schemas.microsoft.com/office/drawing/2014/chartex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svg="http://schemas.microsoft.com/office/drawing/2016/SVG/main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="http://schemas.openxmlformats.org/wordprocessingml/2006/main" xmlns:w10="urn:schemas-microsoft-com:office:word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="" xmlns:lc="http://schemas.openxmlformats.org/drawingml/2006/lockedCanvas" r:embed="rId10"/>
              </a:ext>
            </a:extLst>
          </a:blip>
          <a:stretch>
            <a:fillRect/>
          </a:stretch>
        </p:blipFill>
        <p:spPr>
          <a:xfrm>
            <a:off x="2884209" y="1809750"/>
            <a:ext cx="3514725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F7C-4886-4F4C-8A50-32A7E73C8A2F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Graphic 2"/>
          <p:cNvPicPr/>
          <p:nvPr/>
        </p:nvPicPr>
        <p:blipFill>
          <a:blip r:embed="rId2">
            <a:extLst>
              <a:ext uri="{96DAC541-7B7A-43D3-8B79-37D633B846F1}">
                <asvg:svgBlip xmlns:lc="http://schemas.openxmlformats.org/drawingml/2006/lockedCanvas" xmlns:asvg="http://schemas.microsoft.com/office/drawing/2016/SVG/main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="http://schemas.openxmlformats.org/wordprocessingml/2006/main" xmlns:w10="urn:schemas-microsoft-com:office:word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="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cx="http://schemas.microsoft.com/office/drawing/2014/chartex" xmlns:wpc="http://schemas.microsoft.com/office/word/2010/wordprocessingCanvas" r:embed="rId12"/>
              </a:ext>
            </a:extLst>
          </a:blip>
          <a:stretch>
            <a:fillRect/>
          </a:stretch>
        </p:blipFill>
        <p:spPr>
          <a:xfrm>
            <a:off x="1891360" y="1078914"/>
            <a:ext cx="5454483" cy="32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98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"/>
            <a:ext cx="9013825" cy="2647950"/>
          </a:xfrm>
        </p:spPr>
        <p:txBody>
          <a:bodyPr rtlCol="0">
            <a:noAutofit/>
          </a:bodyPr>
          <a:lstStyle/>
          <a:p>
            <a:pPr algn="ctr" eaLnBrk="1" hangingPunct="1"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vi-VN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en-US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IẾU </a:t>
            </a:r>
            <a:r>
              <a:rPr lang="en-US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HỌC </a:t>
            </a:r>
            <a:r>
              <a:rPr lang="en-US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TẬP</a:t>
            </a:r>
            <a:r>
              <a:rPr lang="vi-VN" sz="1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US" sz="13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Chọn</a:t>
            </a:r>
            <a:r>
              <a:rPr lang="en-US" sz="13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đáp</a:t>
            </a:r>
            <a:r>
              <a:rPr lang="en-US" sz="13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án</a:t>
            </a:r>
            <a:r>
              <a:rPr lang="en-US" sz="13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đúng</a:t>
            </a:r>
            <a:r>
              <a:rPr lang="en-US" sz="13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13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các</a:t>
            </a:r>
            <a:r>
              <a:rPr lang="en-US" sz="13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13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300" b="1" i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sau</a:t>
            </a:r>
            <a:r>
              <a:rPr lang="en-US" sz="1300" b="1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endParaRPr lang="en-US" sz="13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TRẮC NGHIỆM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1: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nghiên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cứu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A.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B.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loãng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càng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C.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D.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2: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nguồn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chảy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thác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B.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bút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			D.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cậu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bé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3: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 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kéo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			B.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nén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bẻ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				D.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4: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Điền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cụm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 .......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……………….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thổi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cột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khí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ống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.........................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</a:t>
            </a:r>
          </a:p>
          <a:p>
            <a:pPr marL="0" indent="0">
              <a:buNone/>
            </a:pP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5: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xuống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thợ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chuông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1/20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giây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reo.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cũng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chìm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khoảng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thợ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lặn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lúc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nhiêu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A. 35 m        B. 17 m        C. 75 m        D. 305 m</a:t>
            </a:r>
          </a:p>
          <a:p>
            <a:pPr marL="0" indent="0">
              <a:buNone/>
            </a:pPr>
            <a:r>
              <a:rPr lang="en-US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6: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đoàn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bắt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dừng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đấy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lâu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2km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tai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sắt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tàu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chạy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tốc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âm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truyền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ray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6100 m/s.</a:t>
            </a:r>
          </a:p>
          <a:p>
            <a:pPr marL="0" indent="0"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 A. 1200 s        B. 3050 s        C. 305 s        D. 0,328 s</a:t>
            </a:r>
          </a:p>
        </p:txBody>
      </p:sp>
    </p:spTree>
    <p:extLst>
      <p:ext uri="{BB962C8B-B14F-4D97-AF65-F5344CB8AC3E}">
        <p14:creationId xmlns:p14="http://schemas.microsoft.com/office/powerpoint/2010/main" val="337524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63725" y="1722533"/>
            <a:ext cx="8608979" cy="16140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defTabSz="914400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B</a:t>
            </a:r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ÀI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09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SỰ TRUYỀN ÂM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lvl="0" algn="ctr" defTabSz="914400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Tiết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vi-V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82268" y="1722533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60234" y="1722533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8200" y="1733550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 defTabSz="914400">
              <a:spcBef>
                <a:spcPct val="0"/>
              </a:spcBef>
              <a:defRPr/>
            </a:pP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14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1962150"/>
            <a:ext cx="4419600" cy="1219200"/>
          </a:xfrm>
        </p:spPr>
        <p:txBody>
          <a:bodyPr/>
          <a:lstStyle/>
          <a:p>
            <a:r>
              <a:rPr lang="en-US" b="1" smtClean="0">
                <a:solidFill>
                  <a:srgbClr val="FFFF00"/>
                </a:solidFill>
              </a:rPr>
              <a:t>Vận dụng</a:t>
            </a:r>
            <a:endParaRPr lang="en-US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92869" y="63500"/>
            <a:ext cx="8958262" cy="993775"/>
          </a:xfrm>
        </p:spPr>
        <p:txBody>
          <a:bodyPr/>
          <a:lstStyle/>
          <a:p>
            <a:pPr algn="ctr" eaLnBrk="1" hangingPunct="1"/>
            <a:r>
              <a:rPr lang="vi-V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SÁT</a:t>
            </a:r>
            <a:r>
              <a:rPr lang="en-US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</a:t>
            </a:r>
            <a:r>
              <a:rPr lang="en-US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 </a:t>
            </a:r>
            <a:r>
              <a:rPr lang="en-US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 </a:t>
            </a:r>
            <a:r>
              <a:rPr lang="en-US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vi-V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alt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altLang="en-US" sz="2000" b="1" i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 nghiệm 1</a:t>
            </a:r>
            <a:r>
              <a:rPr lang="en-US" altLang="en-US" sz="2000" b="1" i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_je12cpnxqw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85775" y="1057275"/>
            <a:ext cx="817245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F7C-4886-4F4C-8A50-32A7E73C8A2F}" type="datetime1">
              <a:rPr lang="vi-VN" smtClean="0"/>
              <a:pPr/>
              <a:t>18/07/2022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C055C-3B21-4ABD-9BF8-28B86BB5C76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66700" y="4321107"/>
            <a:ext cx="2124075" cy="446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2495550" y="4059309"/>
            <a:ext cx="66484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vi-V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de-DE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 </a:t>
            </a:r>
            <a:r>
              <a:rPr lang="de-DE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ví dụ chứng tỏ âm truyền trong chất rắn nhanh hơn trong chất lỏng, trong chất lỏng nhanh hơn trong chất khí</a:t>
            </a:r>
            <a:r>
              <a:rPr lang="vi-VN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alt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86187" y="41961"/>
            <a:ext cx="1628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2000" b="1" i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 nghiệm </a:t>
            </a:r>
            <a:r>
              <a:rPr lang="vi-VN" altLang="en-US" sz="2000" b="1" i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2000" b="1" i="1" u="sng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/>
          </a:p>
        </p:txBody>
      </p:sp>
      <p:pic>
        <p:nvPicPr>
          <p:cNvPr id="10" name="-iMMWrlbrz8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7700" y="467627"/>
            <a:ext cx="7915275" cy="331777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3825" y="4033753"/>
            <a:ext cx="28670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Đọc nội dung “Em có biết”</a:t>
            </a:r>
            <a:endParaRPr lang="en-US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33650" y="4230720"/>
            <a:ext cx="655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 thích tốc độ truyền âm trong các môi </a:t>
            </a:r>
            <a:r>
              <a:rPr lang="de-DE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vi-VN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00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7" grpId="1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642100" y="96838"/>
            <a:ext cx="3565525" cy="387350"/>
          </a:xfrm>
          <a:prstGeom prst="rect">
            <a:avLst/>
          </a:prstGeom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22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BÀI </a:t>
            </a:r>
            <a:r>
              <a:rPr lang="vi-VN" sz="22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</a:t>
            </a:r>
            <a:r>
              <a:rPr lang="en-US" sz="22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2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SỰ TRUYỀN ÂM</a:t>
            </a:r>
            <a:endParaRPr lang="en-US" sz="225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8418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35000" y="1081088"/>
            <a:ext cx="4675188" cy="1610807"/>
            <a:chOff x="389482" y="864156"/>
            <a:chExt cx="8365035" cy="1778897"/>
          </a:xfrm>
        </p:grpSpPr>
        <p:sp>
          <p:nvSpPr>
            <p:cNvPr id="4" name="Rectangle 3"/>
            <p:cNvSpPr/>
            <p:nvPr/>
          </p:nvSpPr>
          <p:spPr>
            <a:xfrm>
              <a:off x="389482" y="864156"/>
              <a:ext cx="4489652" cy="441609"/>
            </a:xfrm>
            <a:prstGeom prst="rect">
              <a:avLst/>
            </a:prstGeom>
            <a:ln>
              <a:noFill/>
            </a:ln>
          </p:spPr>
          <p:txBody>
            <a:bodyPr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 err="1">
                  <a:ln w="0"/>
                  <a:solidFill>
                    <a:srgbClr val="FF0000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Hướng</a:t>
              </a:r>
              <a:r>
                <a:rPr lang="en-US" sz="2000" b="1" dirty="0">
                  <a:ln w="0"/>
                  <a:solidFill>
                    <a:srgbClr val="FF0000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n w="0"/>
                  <a:solidFill>
                    <a:srgbClr val="FF0000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dẫn</a:t>
              </a:r>
              <a:r>
                <a:rPr lang="en-US" sz="2000" b="1" dirty="0">
                  <a:ln w="0"/>
                  <a:solidFill>
                    <a:srgbClr val="FF0000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n w="0"/>
                  <a:solidFill>
                    <a:srgbClr val="FF0000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về</a:t>
              </a:r>
              <a:r>
                <a:rPr lang="en-US" sz="2000" b="1" dirty="0">
                  <a:ln w="0"/>
                  <a:solidFill>
                    <a:srgbClr val="FF0000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ln w="0"/>
                  <a:solidFill>
                    <a:srgbClr val="FF0000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nhà</a:t>
              </a:r>
              <a:r>
                <a:rPr lang="en-US" sz="2000" b="1" dirty="0">
                  <a:ln w="0"/>
                  <a:solidFill>
                    <a:srgbClr val="FF0000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</p:txBody>
        </p:sp>
        <p:sp>
          <p:nvSpPr>
            <p:cNvPr id="7" name="Rectangle 131"/>
            <p:cNvSpPr>
              <a:spLocks noChangeArrowheads="1"/>
            </p:cNvSpPr>
            <p:nvPr/>
          </p:nvSpPr>
          <p:spPr bwMode="auto">
            <a:xfrm>
              <a:off x="389482" y="1521404"/>
              <a:ext cx="8365035" cy="1121649"/>
            </a:xfrm>
            <a:prstGeom prst="rect">
              <a:avLst/>
            </a:prstGeom>
            <a:noFill/>
            <a:ln w="28575" cmpd="thinThick">
              <a:solidFill>
                <a:schemeClr val="accent6">
                  <a:lumMod val="60000"/>
                  <a:lumOff val="40000"/>
                </a:schemeClr>
              </a:solidFill>
              <a:miter lim="800000"/>
              <a:headEnd/>
              <a:tailEnd/>
            </a:ln>
            <a:extLst/>
          </p:spPr>
          <p:txBody>
            <a:bodyPr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.VnTime" panose="020B7200000000000000" pitchFamily="34" charset="0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.VnTime" panose="020B7200000000000000" pitchFamily="34" charset="0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.VnTime" panose="020B7200000000000000" pitchFamily="34" charset="0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.VnTime" panose="020B7200000000000000" pitchFamily="34" charset="0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.VnTime" panose="020B7200000000000000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.VnTime" panose="020B7200000000000000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.VnTime" panose="020B7200000000000000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.VnTime" panose="020B7200000000000000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.VnTime" panose="020B7200000000000000" pitchFamily="34" charset="0"/>
                </a:defRPr>
              </a:lvl9pPr>
            </a:lstStyle>
            <a:p>
              <a:pPr marL="342900" indent="-34290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Wingdings 2" panose="05020102010507070707" pitchFamily="18" charset="2"/>
                <a:buChar char="³"/>
                <a:defRPr/>
              </a:pP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Học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bài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và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làm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các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bài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tập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trong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SBT.</a:t>
              </a:r>
            </a:p>
            <a:p>
              <a:pPr marL="342900" indent="-342900" algn="just" eaLnBrk="1" fontAlgn="auto" hangingPunct="1">
                <a:spcBef>
                  <a:spcPts val="0"/>
                </a:spcBef>
                <a:spcAft>
                  <a:spcPts val="0"/>
                </a:spcAft>
                <a:buFont typeface="Wingdings 2" panose="05020102010507070707" pitchFamily="18" charset="2"/>
                <a:buChar char="³"/>
                <a:defRPr/>
              </a:pP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Đọc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trước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en-US" altLang="en-US" sz="2000" b="0" dirty="0" err="1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bài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 </a:t>
              </a:r>
              <a:r>
                <a:rPr lang="vi-VN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10</a:t>
              </a:r>
              <a:r>
                <a:rPr lang="en-US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: </a:t>
              </a:r>
              <a:r>
                <a:rPr lang="vi-VN" altLang="en-US" sz="2000" b="0" dirty="0" smtClean="0">
                  <a:solidFill>
                    <a:srgbClr val="0000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 2" panose="05020102010507070707" pitchFamily="18" charset="2"/>
                </a:rPr>
                <a:t>Biên độ, tần số, độ cao và độ to của âm.</a:t>
              </a:r>
              <a:endParaRPr lang="en-US" altLang="en-US" sz="2000" b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170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1160</TotalTime>
  <Words>461</Words>
  <Application>Microsoft Office PowerPoint</Application>
  <PresentationFormat>On-screen Show (16:9)</PresentationFormat>
  <Paragraphs>85</Paragraphs>
  <Slides>18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II. Sự truyền âm trong chất rắn và chất lỏng 1. Sự truyền âm trong chất rắn </vt:lpstr>
      <vt:lpstr>2. Sự truyền âm trong chất lỏng - Âm truyền được trong môi trường chất lỏng. - Ví dụ: người chăn nuôi khi cho cá ăn thường gõ vào thuyền gọi cá, chứng tỏ âm gõ truyền vào nước đến tai cá. </vt:lpstr>
      <vt:lpstr>     *Kết luận chung về sự truyền âm:  - Âm truyền được trong các chất rắn, lỏng, khí, âm không truyền được trong chân không.  - Sự dao động của nguồn âmđã làm lan truyền sự nén, giãn không khí, tức làm lan truyền âm từ nguồn âm ra xung quanh.</vt:lpstr>
      <vt:lpstr>Trò chơi: “giải cứu ếch xanh” </vt:lpstr>
      <vt:lpstr>PowerPoint Presentation</vt:lpstr>
      <vt:lpstr>PowerPoint Presentation</vt:lpstr>
      <vt:lpstr>PowerPoint Presentation</vt:lpstr>
      <vt:lpstr>Vận dụng</vt:lpstr>
      <vt:lpstr>QUAN SÁT CÁC THÍ NGHIỆM SAU Thí nghiệm 1 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155</cp:revision>
  <dcterms:created xsi:type="dcterms:W3CDTF">2021-08-05T09:15:45Z</dcterms:created>
  <dcterms:modified xsi:type="dcterms:W3CDTF">2022-07-18T17:05:36Z</dcterms:modified>
</cp:coreProperties>
</file>