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364" r:id="rId6"/>
    <p:sldId id="365" r:id="rId7"/>
    <p:sldId id="333" r:id="rId8"/>
    <p:sldId id="260" r:id="rId9"/>
    <p:sldId id="334" r:id="rId10"/>
    <p:sldId id="350" r:id="rId11"/>
    <p:sldId id="351" r:id="rId12"/>
    <p:sldId id="352" r:id="rId13"/>
    <p:sldId id="353" r:id="rId14"/>
    <p:sldId id="262" r:id="rId15"/>
    <p:sldId id="355" r:id="rId16"/>
    <p:sldId id="356" r:id="rId17"/>
    <p:sldId id="357" r:id="rId18"/>
    <p:sldId id="359" r:id="rId19"/>
    <p:sldId id="360" r:id="rId20"/>
    <p:sldId id="354" r:id="rId21"/>
    <p:sldId id="362" r:id="rId22"/>
    <p:sldId id="363" r:id="rId23"/>
    <p:sldId id="263" r:id="rId24"/>
    <p:sldId id="349" r:id="rId25"/>
    <p:sldId id="264" r:id="rId26"/>
    <p:sldId id="335" r:id="rId27"/>
    <p:sldId id="336" r:id="rId28"/>
    <p:sldId id="33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36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i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D231D0-0BF9-439F-B0C8-0B5843075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1B55C5-027D-4B70-BB16-E9EB4B48E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8A691-8D6B-4CE8-8EF4-67DC194E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F2268-4B63-42D7-B956-3F82BE59B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5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2937064153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8178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77143BAD-91E8-4BEE-8D2E-CA78E2A45EAE}"/>
              </a:ext>
            </a:extLst>
          </p:cNvPr>
          <p:cNvSpPr txBox="1"/>
          <p:nvPr userDrawn="1"/>
        </p:nvSpPr>
        <p:spPr>
          <a:xfrm>
            <a:off x="11038512" y="-36475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audio" Target="../media/audio15.wav"/><Relationship Id="rId5" Type="http://schemas.openxmlformats.org/officeDocument/2006/relationships/audio" Target="../media/audio11.wav"/><Relationship Id="rId10" Type="http://schemas.openxmlformats.org/officeDocument/2006/relationships/audio" Target="../media/audio14.wav"/><Relationship Id="rId4" Type="http://schemas.openxmlformats.org/officeDocument/2006/relationships/audio" Target="../media/audio10.wav"/><Relationship Id="rId9" Type="http://schemas.openxmlformats.org/officeDocument/2006/relationships/audio" Target="../media/audio1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audio" Target="../media/audio2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0.wav"/><Relationship Id="rId5" Type="http://schemas.openxmlformats.org/officeDocument/2006/relationships/audio" Target="../media/audio19.wav"/><Relationship Id="rId4" Type="http://schemas.openxmlformats.org/officeDocument/2006/relationships/audio" Target="../media/audio18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8.wav"/><Relationship Id="rId3" Type="http://schemas.openxmlformats.org/officeDocument/2006/relationships/audio" Target="../media/audio23.wav"/><Relationship Id="rId7" Type="http://schemas.openxmlformats.org/officeDocument/2006/relationships/audio" Target="../media/audio27.wav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6.wav"/><Relationship Id="rId5" Type="http://schemas.openxmlformats.org/officeDocument/2006/relationships/audio" Target="../media/audio25.wav"/><Relationship Id="rId4" Type="http://schemas.openxmlformats.org/officeDocument/2006/relationships/audio" Target="../media/audio24.wav"/><Relationship Id="rId9" Type="http://schemas.openxmlformats.org/officeDocument/2006/relationships/audio" Target="../media/audio29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E999E08-787C-45F6-999C-304ACFDE3F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DBBC2B-6465-4FE9-9FC3-77DABE511BB2}"/>
              </a:ext>
            </a:extLst>
          </p:cNvPr>
          <p:cNvSpPr txBox="1"/>
          <p:nvPr/>
        </p:nvSpPr>
        <p:spPr>
          <a:xfrm>
            <a:off x="5172671" y="2645692"/>
            <a:ext cx="659674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8: Festivals around the World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2.3: Pronunciation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65</a:t>
            </a:r>
          </a:p>
        </p:txBody>
      </p:sp>
    </p:spTree>
    <p:extLst>
      <p:ext uri="{BB962C8B-B14F-4D97-AF65-F5344CB8AC3E}">
        <p14:creationId xmlns:p14="http://schemas.microsoft.com/office/powerpoint/2010/main" val="203669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F47FB90D-FA03-443C-986D-56ACAC93E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05702"/>
              </p:ext>
            </p:extLst>
          </p:nvPr>
        </p:nvGraphicFramePr>
        <p:xfrm>
          <a:off x="2661266" y="2674372"/>
          <a:ext cx="6767872" cy="2399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936">
                  <a:extLst>
                    <a:ext uri="{9D8B030D-6E8A-4147-A177-3AD203B41FA5}">
                      <a16:colId xmlns:a16="http://schemas.microsoft.com/office/drawing/2014/main" val="3299455532"/>
                    </a:ext>
                  </a:extLst>
                </a:gridCol>
                <a:gridCol w="3383936">
                  <a:extLst>
                    <a:ext uri="{9D8B030D-6E8A-4147-A177-3AD203B41FA5}">
                      <a16:colId xmlns:a16="http://schemas.microsoft.com/office/drawing/2014/main" val="854524361"/>
                    </a:ext>
                  </a:extLst>
                </a:gridCol>
              </a:tblGrid>
              <a:tr h="79969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</a:t>
                      </a:r>
                      <a:r>
                        <a:rPr lang="en-US" sz="3600" b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endParaRPr lang="en-US" sz="36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23684"/>
                  </a:ext>
                </a:extLst>
              </a:tr>
              <a:tr h="7996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04065"/>
                  </a:ext>
                </a:extLst>
              </a:tr>
              <a:tr h="7996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288512"/>
                  </a:ext>
                </a:extLst>
              </a:tr>
            </a:tbl>
          </a:graphicData>
        </a:graphic>
      </p:graphicFrame>
      <p:sp>
        <p:nvSpPr>
          <p:cNvPr id="15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A2BEA29-B176-4CBC-A21D-D96720788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517" y="3534546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8" name="Rectangle 36">
            <a:hlinkClick r:id="" action="ppaction://noaction">
              <a:snd r:embed="rId2" name="midnight_001.wav"/>
            </a:hlinkClick>
            <a:extLst>
              <a:ext uri="{FF2B5EF4-FFF2-40B4-BE49-F238E27FC236}">
                <a16:creationId xmlns:a16="http://schemas.microsoft.com/office/drawing/2014/main" id="{8BFD52DF-8028-42CE-B841-A1BCB2A15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862" y="3511374"/>
            <a:ext cx="2772697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n-US" sz="3600" dirty="0">
                <a:solidFill>
                  <a:srgbClr val="FF0000"/>
                </a:solidFill>
              </a:rPr>
              <a:t>m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dnight</a:t>
            </a:r>
            <a:r>
              <a:rPr lang="en-US" sz="3600" dirty="0"/>
              <a:t>	</a:t>
            </a:r>
            <a:endParaRPr lang="vi-VN" sz="3600" dirty="0"/>
          </a:p>
        </p:txBody>
      </p:sp>
      <p:sp>
        <p:nvSpPr>
          <p:cNvPr id="16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8EA1EB1-21A4-49D9-8EFF-44B397C08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4145" y="4350622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2" name="Rectangle 36">
            <a:hlinkClick r:id="" action="ppaction://noaction">
              <a:snd r:embed="rId3" name="wish_001.wav"/>
            </a:hlinkClick>
            <a:extLst>
              <a:ext uri="{FF2B5EF4-FFF2-40B4-BE49-F238E27FC236}">
                <a16:creationId xmlns:a16="http://schemas.microsoft.com/office/drawing/2014/main" id="{DC54DE4F-8CF7-4E24-B0DB-F5EACB716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2452" y="4302872"/>
            <a:ext cx="2050037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sh</a:t>
            </a:r>
            <a:endParaRPr lang="vi-VN" sz="3600" dirty="0"/>
          </a:p>
        </p:txBody>
      </p:sp>
      <p:sp>
        <p:nvSpPr>
          <p:cNvPr id="17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4604EB6-143C-43E3-A642-A562B7C8F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6181" y="3554210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3" name="Rectangle 36">
            <a:hlinkClick r:id="" action="ppaction://noaction">
              <a:snd r:embed="rId4" name="Christmas.wav"/>
            </a:hlinkClick>
            <a:extLst>
              <a:ext uri="{FF2B5EF4-FFF2-40B4-BE49-F238E27FC236}">
                <a16:creationId xmlns:a16="http://schemas.microsoft.com/office/drawing/2014/main" id="{40A77C8D-21B2-45B6-9DCA-6B7AB95C2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6503" y="3539084"/>
            <a:ext cx="2694038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n-US" sz="3600" dirty="0">
                <a:solidFill>
                  <a:srgbClr val="FF0000"/>
                </a:solidFill>
              </a:rPr>
              <a:t>Chr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stmas</a:t>
            </a:r>
            <a:endParaRPr lang="vi-VN" sz="3600" dirty="0"/>
          </a:p>
        </p:txBody>
      </p:sp>
      <p:sp>
        <p:nvSpPr>
          <p:cNvPr id="18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FB7F042-1491-478C-A76A-078D903F0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6349" y="4340792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9" name="Rectangle 36">
            <a:hlinkClick r:id="" action="ppaction://noaction">
              <a:snd r:embed="rId5" name="fesstival.wav"/>
            </a:hlinkClick>
            <a:extLst>
              <a:ext uri="{FF2B5EF4-FFF2-40B4-BE49-F238E27FC236}">
                <a16:creationId xmlns:a16="http://schemas.microsoft.com/office/drawing/2014/main" id="{3ABEC80C-208F-45A5-933E-66959DE6F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7899" y="4310918"/>
            <a:ext cx="2089362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n-US" sz="3600" dirty="0">
                <a:solidFill>
                  <a:srgbClr val="FF0000"/>
                </a:solidFill>
              </a:rPr>
              <a:t>fest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val</a:t>
            </a:r>
            <a:endParaRPr lang="vi-VN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6BD5C6-1A23-4890-A90C-B31485467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1809" y="563239"/>
            <a:ext cx="7168382" cy="1208677"/>
          </a:xfrm>
          <a:prstGeom prst="rect">
            <a:avLst/>
          </a:prstGeom>
        </p:spPr>
      </p:pic>
      <p:sp>
        <p:nvSpPr>
          <p:cNvPr id="14" name="Rectangle 36">
            <a:hlinkClick r:id="" action="ppaction://noaction">
              <a:snd r:embed="rId7" name="CD2-TRACK 09.wav"/>
            </a:hlinkClick>
            <a:extLst>
              <a:ext uri="{FF2B5EF4-FFF2-40B4-BE49-F238E27FC236}">
                <a16:creationId xmlns:a16="http://schemas.microsoft.com/office/drawing/2014/main" id="{DE38AF9A-8CC9-4243-84B9-110F5B051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3840" y="902393"/>
            <a:ext cx="4355362" cy="101566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vi-VN" sz="6000" dirty="0">
                <a:solidFill>
                  <a:srgbClr val="FF0000"/>
                </a:solidFill>
                <a:sym typeface="Webdings"/>
              </a:rPr>
              <a:t></a:t>
            </a:r>
            <a:endParaRPr lang="vi-VN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3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8F6ABD-0344-44C2-A0EF-EAAFCE9BE6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b="39824"/>
          <a:stretch/>
        </p:blipFill>
        <p:spPr>
          <a:xfrm>
            <a:off x="1298482" y="431650"/>
            <a:ext cx="9595034" cy="10798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074F34-36FA-4D7F-8E5D-1563501803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t="60176" r="43827"/>
          <a:stretch/>
        </p:blipFill>
        <p:spPr>
          <a:xfrm>
            <a:off x="2588968" y="1797674"/>
            <a:ext cx="7173885" cy="951136"/>
          </a:xfrm>
          <a:prstGeom prst="rect">
            <a:avLst/>
          </a:prstGeom>
        </p:spPr>
      </p:pic>
      <p:sp>
        <p:nvSpPr>
          <p:cNvPr id="5" name="Rectangle 36">
            <a:hlinkClick r:id="" action="ppaction://noaction">
              <a:snd r:embed="rId4" name="CD2-TRACK 03.wav"/>
            </a:hlinkClick>
            <a:extLst>
              <a:ext uri="{FF2B5EF4-FFF2-40B4-BE49-F238E27FC236}">
                <a16:creationId xmlns:a16="http://schemas.microsoft.com/office/drawing/2014/main" id="{45FE7D2E-E90D-4526-A2A6-576586958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692" y="467577"/>
            <a:ext cx="2271560" cy="1200329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endParaRPr lang="vi-VN" sz="2400" dirty="0"/>
          </a:p>
        </p:txBody>
      </p:sp>
      <p:sp>
        <p:nvSpPr>
          <p:cNvPr id="6" name="Rectangle 36">
            <a:hlinkClick r:id="" action="ppaction://noaction">
              <a:snd r:embed="rId5" name="CD2-TRACK 10.wav"/>
            </a:hlinkClick>
            <a:extLst>
              <a:ext uri="{FF2B5EF4-FFF2-40B4-BE49-F238E27FC236}">
                <a16:creationId xmlns:a16="http://schemas.microsoft.com/office/drawing/2014/main" id="{88A2D13E-8807-4DA8-9711-C32DA28F7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029" y="627088"/>
            <a:ext cx="4355362" cy="101566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vi-VN" sz="6000" dirty="0">
                <a:solidFill>
                  <a:srgbClr val="FF0000"/>
                </a:solidFill>
                <a:sym typeface="Webdings"/>
              </a:rPr>
              <a:t></a:t>
            </a:r>
            <a:endParaRPr lang="vi-VN" sz="60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126A10-B629-4747-B547-1D4E297E91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3509" y="3780726"/>
            <a:ext cx="8044980" cy="653401"/>
          </a:xfrm>
          <a:prstGeom prst="rect">
            <a:avLst/>
          </a:prstGeom>
        </p:spPr>
      </p:pic>
      <p:sp>
        <p:nvSpPr>
          <p:cNvPr id="9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F49BFF4-FD3F-466C-993D-973DB8606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703" y="1981048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0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6E20B93-E8F9-4C78-8C5B-D1C47CEF2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4562" y="1981051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1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4E376D8-4531-4819-B99D-3448658B3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6938" y="1976133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2" name="Rectangle 36">
            <a:hlinkClick r:id="" action="ppaction://noaction">
              <a:snd r:embed="rId8" name="gift.wav"/>
            </a:hlinkClick>
            <a:extLst>
              <a:ext uri="{FF2B5EF4-FFF2-40B4-BE49-F238E27FC236}">
                <a16:creationId xmlns:a16="http://schemas.microsoft.com/office/drawing/2014/main" id="{2E1D6657-6CB2-466C-9BBE-B36D05933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1052" y="2002119"/>
            <a:ext cx="1457000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endParaRPr lang="vi-VN" sz="3600" dirty="0"/>
          </a:p>
        </p:txBody>
      </p:sp>
      <p:sp>
        <p:nvSpPr>
          <p:cNvPr id="13" name="Rectangle 36">
            <a:hlinkClick r:id="" action="ppaction://noaction">
              <a:snd r:embed="rId9" name="light.wav"/>
            </a:hlinkClick>
            <a:extLst>
              <a:ext uri="{FF2B5EF4-FFF2-40B4-BE49-F238E27FC236}">
                <a16:creationId xmlns:a16="http://schemas.microsoft.com/office/drawing/2014/main" id="{D3F52924-A8EA-4D1E-9969-751C2AF64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2255" y="1987371"/>
            <a:ext cx="1457000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endParaRPr lang="vi-VN" sz="36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E70E1DF-7160-4F0B-98E2-F35AEF5A6811}"/>
              </a:ext>
            </a:extLst>
          </p:cNvPr>
          <p:cNvCxnSpPr>
            <a:cxnSpLocks/>
          </p:cNvCxnSpPr>
          <p:nvPr/>
        </p:nvCxnSpPr>
        <p:spPr>
          <a:xfrm flipH="1">
            <a:off x="7942257" y="2317141"/>
            <a:ext cx="12638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6">
            <a:hlinkClick r:id="" action="ppaction://noaction">
              <a:snd r:embed="rId10" name="tradition_001.wav"/>
            </a:hlinkClick>
            <a:extLst>
              <a:ext uri="{FF2B5EF4-FFF2-40B4-BE49-F238E27FC236}">
                <a16:creationId xmlns:a16="http://schemas.microsoft.com/office/drawing/2014/main" id="{AAFB2C43-53B8-44E1-8EA5-D678B8BC6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452" y="1977539"/>
            <a:ext cx="2592629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endParaRPr lang="vi-VN" sz="3600" dirty="0"/>
          </a:p>
        </p:txBody>
      </p:sp>
      <p:pic>
        <p:nvPicPr>
          <p:cNvPr id="15" name="Picture 13" descr="checkanswer4">
            <a:hlinkClick r:id="" action="ppaction://noaction" highlightClick="1">
              <a:snd r:embed="rId11" name="ARROW 001.wav"/>
            </a:hlinkClick>
            <a:extLst>
              <a:ext uri="{FF2B5EF4-FFF2-40B4-BE49-F238E27FC236}">
                <a16:creationId xmlns:a16="http://schemas.microsoft.com/office/drawing/2014/main" id="{F890FA25-FE8D-49B1-9291-A29B347D1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005" y="5980032"/>
            <a:ext cx="1844040" cy="44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8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8275E2-7839-4304-9119-845C00962D78}"/>
              </a:ext>
            </a:extLst>
          </p:cNvPr>
          <p:cNvSpPr/>
          <p:nvPr/>
        </p:nvSpPr>
        <p:spPr>
          <a:xfrm>
            <a:off x="472610" y="554803"/>
            <a:ext cx="1111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Listen and repeat. Notice the sounds </a:t>
            </a:r>
            <a:r>
              <a:rPr lang="en-US" sz="3600" b="0" dirty="0">
                <a:solidFill>
                  <a:srgbClr val="0070C0"/>
                </a:solidFill>
              </a:rPr>
              <a:t>/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ɪ </a:t>
            </a:r>
            <a:r>
              <a:rPr lang="en-US" sz="3600" b="0" dirty="0" smtClean="0">
                <a:solidFill>
                  <a:srgbClr val="0070C0"/>
                </a:solidFill>
              </a:rPr>
              <a:t>/ </a:t>
            </a:r>
            <a:r>
              <a:rPr lang="en-US" sz="3600" b="0" dirty="0">
                <a:solidFill>
                  <a:srgbClr val="0070C0"/>
                </a:solidFill>
              </a:rPr>
              <a:t>and </a:t>
            </a:r>
            <a:r>
              <a:rPr lang="en-US" sz="3600" b="0" dirty="0" smtClean="0">
                <a:solidFill>
                  <a:srgbClr val="0070C0"/>
                </a:solidFill>
              </a:rPr>
              <a:t>/</a:t>
            </a:r>
            <a:r>
              <a:rPr lang="en-US" sz="3600" dirty="0" err="1" smtClean="0">
                <a:solidFill>
                  <a:srgbClr val="FF0000"/>
                </a:solidFill>
              </a:rPr>
              <a:t>aɪ</a:t>
            </a:r>
            <a:r>
              <a:rPr lang="en-US" sz="3600" b="0" dirty="0" smtClean="0">
                <a:solidFill>
                  <a:srgbClr val="0070C0"/>
                </a:solidFill>
              </a:rPr>
              <a:t>/. Practice saying them.</a:t>
            </a:r>
            <a:r>
              <a:rPr lang="en-US" sz="3600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endParaRPr lang="en-US" sz="3600" dirty="0">
              <a:solidFill>
                <a:srgbClr val="0070C0"/>
              </a:solidFill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E714A16-1F68-45FA-B8D1-1C676E8D0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084161"/>
              </p:ext>
            </p:extLst>
          </p:nvPr>
        </p:nvGraphicFramePr>
        <p:xfrm>
          <a:off x="2032000" y="2188872"/>
          <a:ext cx="8139416" cy="3287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4335">
                  <a:extLst>
                    <a:ext uri="{9D8B030D-6E8A-4147-A177-3AD203B41FA5}">
                      <a16:colId xmlns:a16="http://schemas.microsoft.com/office/drawing/2014/main" val="3102435822"/>
                    </a:ext>
                  </a:extLst>
                </a:gridCol>
                <a:gridCol w="4095081">
                  <a:extLst>
                    <a:ext uri="{9D8B030D-6E8A-4147-A177-3AD203B41FA5}">
                      <a16:colId xmlns:a16="http://schemas.microsoft.com/office/drawing/2014/main" val="468921345"/>
                    </a:ext>
                  </a:extLst>
                </a:gridCol>
              </a:tblGrid>
              <a:tr h="824221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70C0"/>
                          </a:solidFill>
                        </a:rPr>
                        <a:t>/ 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 </a:t>
                      </a:r>
                      <a:r>
                        <a:rPr lang="en-US" sz="3600" b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endParaRPr lang="en-US" sz="3600" b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70C0"/>
                          </a:solidFill>
                        </a:rPr>
                        <a:t>/ </a:t>
                      </a:r>
                      <a:r>
                        <a:rPr lang="en-US" sz="3600" b="1" dirty="0" err="1" smtClean="0">
                          <a:solidFill>
                            <a:srgbClr val="FF0000"/>
                          </a:solidFill>
                          <a:latin typeface="+mj-lt"/>
                        </a:rPr>
                        <a:t>a</a:t>
                      </a:r>
                      <a:r>
                        <a:rPr lang="en-US" sz="3600" b="1" i="0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</a:t>
                      </a:r>
                      <a:r>
                        <a:rPr lang="en-US" sz="3600" b="0" dirty="0" smtClean="0">
                          <a:solidFill>
                            <a:srgbClr val="0070C0"/>
                          </a:solidFill>
                          <a:latin typeface="PhTimes" panose="02027200000000000000" pitchFamily="18" charset="0"/>
                        </a:rPr>
                        <a:t> </a:t>
                      </a:r>
                      <a:r>
                        <a:rPr lang="en-US" sz="3600" b="0" dirty="0">
                          <a:solidFill>
                            <a:srgbClr val="0070C0"/>
                          </a:solidFill>
                        </a:rPr>
                        <a:t>/</a:t>
                      </a:r>
                      <a:endParaRPr lang="en-US" sz="3600" b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73949"/>
                  </a:ext>
                </a:extLst>
              </a:tr>
              <a:tr h="2463475">
                <a:tc>
                  <a:txBody>
                    <a:bodyPr/>
                    <a:lstStyle/>
                    <a:p>
                      <a:pPr algn="ctr"/>
                      <a:endParaRPr lang="en-US" sz="3600" b="0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0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583019"/>
                  </a:ext>
                </a:extLst>
              </a:tr>
            </a:tbl>
          </a:graphicData>
        </a:graphic>
      </p:graphicFrame>
      <p:sp>
        <p:nvSpPr>
          <p:cNvPr id="10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27E09D9-D746-4EF5-9B89-80592451C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703" y="3092093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4" name="Rectangle 36">
            <a:hlinkClick r:id="" action="ppaction://noaction">
              <a:snd r:embed="rId2" name="children. ..wav"/>
            </a:hlinkClick>
            <a:extLst>
              <a:ext uri="{FF2B5EF4-FFF2-40B4-BE49-F238E27FC236}">
                <a16:creationId xmlns:a16="http://schemas.microsoft.com/office/drawing/2014/main" id="{328BE890-DC0D-4A1F-B3D8-DB5AFB692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1803" y="3088587"/>
            <a:ext cx="2964426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ch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ldren</a:t>
            </a:r>
            <a:endParaRPr lang="vi-VN" sz="3600" dirty="0"/>
          </a:p>
        </p:txBody>
      </p:sp>
      <p:sp>
        <p:nvSpPr>
          <p:cNvPr id="11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9F9BDB2-9D01-42E5-8855-7336116EC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952" y="3824599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2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2ABA20D-1F0E-4F00-8D30-D4E0CCB32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033" y="4635762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8" name="Rectangle 36">
            <a:hlinkClick r:id="" action="ppaction://noaction">
              <a:snd r:embed="rId6" name="market. ..wav"/>
            </a:hlinkClick>
            <a:extLst>
              <a:ext uri="{FF2B5EF4-FFF2-40B4-BE49-F238E27FC236}">
                <a16:creationId xmlns:a16="http://schemas.microsoft.com/office/drawing/2014/main" id="{CD059B52-103F-49B9-8F77-AC60E2EE0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6877" y="4597842"/>
            <a:ext cx="2964432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mark</a:t>
            </a:r>
            <a:r>
              <a:rPr lang="en-US" sz="3600" b="1" u="sng" dirty="0">
                <a:solidFill>
                  <a:srgbClr val="FF0000"/>
                </a:solidFill>
              </a:rPr>
              <a:t>e</a:t>
            </a:r>
            <a:r>
              <a:rPr lang="en-US" sz="3600" dirty="0">
                <a:solidFill>
                  <a:srgbClr val="FF0000"/>
                </a:solidFill>
              </a:rPr>
              <a:t>t</a:t>
            </a:r>
            <a:endParaRPr lang="vi-VN" sz="3600" dirty="0"/>
          </a:p>
        </p:txBody>
      </p:sp>
      <p:sp>
        <p:nvSpPr>
          <p:cNvPr id="6" name="Rectangle 36">
            <a:hlinkClick r:id="" action="ppaction://noaction">
              <a:snd r:embed="rId4" name="minute. ..wav"/>
            </a:hlinkClick>
            <a:extLst>
              <a:ext uri="{FF2B5EF4-FFF2-40B4-BE49-F238E27FC236}">
                <a16:creationId xmlns:a16="http://schemas.microsoft.com/office/drawing/2014/main" id="{2A616F3C-8BAF-4EB5-9A8D-803B1DC4C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6886" y="3811259"/>
            <a:ext cx="2964426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n</a:t>
            </a:r>
            <a:r>
              <a:rPr lang="en-US" sz="3600" b="1" u="sng" dirty="0">
                <a:solidFill>
                  <a:srgbClr val="FF0000"/>
                </a:solidFill>
              </a:rPr>
              <a:t>u</a:t>
            </a:r>
            <a:r>
              <a:rPr lang="en-US" sz="3600" dirty="0">
                <a:solidFill>
                  <a:srgbClr val="FF0000"/>
                </a:solidFill>
              </a:rPr>
              <a:t>te</a:t>
            </a:r>
            <a:endParaRPr lang="vi-VN" sz="3600" dirty="0"/>
          </a:p>
        </p:txBody>
      </p:sp>
      <p:sp>
        <p:nvSpPr>
          <p:cNvPr id="13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ACF68A1-BA77-458B-B0AB-C2D51E0C3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4938" y="3780352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4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FE40CE-F164-49D6-A16E-2E24B6421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022" y="4562018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5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63C718A-6C86-45FD-AA63-3974D694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020" y="3097010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5" name="Rectangle 36">
            <a:hlinkClick r:id="" action="ppaction://noaction">
              <a:snd r:embed="rId3" name="child. ..wav"/>
            </a:hlinkClick>
            <a:extLst>
              <a:ext uri="{FF2B5EF4-FFF2-40B4-BE49-F238E27FC236}">
                <a16:creationId xmlns:a16="http://schemas.microsoft.com/office/drawing/2014/main" id="{E400638B-63CC-4A24-81F9-E6DB05586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0129" y="3083671"/>
            <a:ext cx="2964432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ch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ld</a:t>
            </a:r>
            <a:endParaRPr lang="vi-VN" sz="3600" dirty="0"/>
          </a:p>
        </p:txBody>
      </p:sp>
      <p:sp>
        <p:nvSpPr>
          <p:cNvPr id="7" name="Rectangle 36">
            <a:hlinkClick r:id="" action="ppaction://noaction">
              <a:snd r:embed="rId5" name="mine. ..wav"/>
            </a:hlinkClick>
            <a:extLst>
              <a:ext uri="{FF2B5EF4-FFF2-40B4-BE49-F238E27FC236}">
                <a16:creationId xmlns:a16="http://schemas.microsoft.com/office/drawing/2014/main" id="{61A8111D-3D1A-4CBD-A1B4-B15B24F27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5212" y="3747350"/>
            <a:ext cx="2964432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ne</a:t>
            </a:r>
            <a:endParaRPr lang="vi-VN" sz="3600" dirty="0"/>
          </a:p>
        </p:txBody>
      </p:sp>
      <p:sp>
        <p:nvSpPr>
          <p:cNvPr id="9" name="Rectangle 36">
            <a:hlinkClick r:id="" action="ppaction://noaction">
              <a:snd r:embed="rId7" name="file. ..wav"/>
            </a:hlinkClick>
            <a:extLst>
              <a:ext uri="{FF2B5EF4-FFF2-40B4-BE49-F238E27FC236}">
                <a16:creationId xmlns:a16="http://schemas.microsoft.com/office/drawing/2014/main" id="{89A7A69A-0E68-4C66-9F91-B4AA50351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9960" y="4588010"/>
            <a:ext cx="2964432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f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le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9602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ldren. 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ld. 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inute. 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ine. 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market. 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ile. 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6" grpId="0" animBg="1"/>
      <p:bldP spid="5" grpId="0" animBg="1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8275E2-7839-4304-9119-845C00962D78}"/>
              </a:ext>
            </a:extLst>
          </p:cNvPr>
          <p:cNvSpPr/>
          <p:nvPr/>
        </p:nvSpPr>
        <p:spPr>
          <a:xfrm>
            <a:off x="472610" y="463363"/>
            <a:ext cx="1111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Which sound is it, </a:t>
            </a:r>
            <a:r>
              <a:rPr lang="en-US" sz="3600" b="0" dirty="0" smtClean="0">
                <a:solidFill>
                  <a:srgbClr val="0070C0"/>
                </a:solidFill>
              </a:rPr>
              <a:t>/</a:t>
            </a:r>
            <a:r>
              <a:rPr lang="en-US" sz="3600" dirty="0">
                <a:solidFill>
                  <a:srgbClr val="FF0000"/>
                </a:solidFill>
              </a:rPr>
              <a:t>ɪ</a:t>
            </a:r>
            <a:r>
              <a:rPr lang="en-US" sz="3600" b="0" dirty="0" smtClean="0">
                <a:solidFill>
                  <a:srgbClr val="0070C0"/>
                </a:solidFill>
              </a:rPr>
              <a:t>/ </a:t>
            </a:r>
            <a:r>
              <a:rPr lang="en-US" sz="3600" dirty="0">
                <a:solidFill>
                  <a:srgbClr val="0070C0"/>
                </a:solidFill>
              </a:rPr>
              <a:t>or</a:t>
            </a:r>
            <a:r>
              <a:rPr lang="en-US" sz="3600" b="0" dirty="0">
                <a:solidFill>
                  <a:srgbClr val="0070C0"/>
                </a:solidFill>
              </a:rPr>
              <a:t> /</a:t>
            </a:r>
            <a:r>
              <a:rPr lang="en-US" sz="3600" b="1" dirty="0" err="1" smtClean="0">
                <a:solidFill>
                  <a:srgbClr val="FF0000"/>
                </a:solidFill>
                <a:latin typeface="PhTimes" panose="02027200000000000000" pitchFamily="18" charset="0"/>
              </a:rPr>
              <a:t>a</a:t>
            </a:r>
            <a:r>
              <a:rPr lang="en-US" sz="3600" dirty="0" err="1">
                <a:solidFill>
                  <a:srgbClr val="FF0000"/>
                </a:solidFill>
              </a:rPr>
              <a:t>ɪ</a:t>
            </a:r>
            <a:r>
              <a:rPr lang="en-US" sz="3600" b="0" dirty="0" smtClean="0">
                <a:solidFill>
                  <a:srgbClr val="0070C0"/>
                </a:solidFill>
              </a:rPr>
              <a:t>/</a:t>
            </a:r>
            <a:r>
              <a:rPr lang="en-US" sz="3600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?</a:t>
            </a:r>
            <a:endParaRPr lang="en-US" sz="36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Say</a:t>
            </a:r>
            <a:r>
              <a:rPr lang="en-US" sz="3600" dirty="0">
                <a:solidFill>
                  <a:srgbClr val="0070C0"/>
                </a:solidFill>
              </a:rPr>
              <a:t> the words as they appear, then </a:t>
            </a:r>
            <a:r>
              <a:rPr lang="en-US" sz="3600" b="1" dirty="0">
                <a:solidFill>
                  <a:srgbClr val="0070C0"/>
                </a:solidFill>
              </a:rPr>
              <a:t>listen</a:t>
            </a:r>
            <a:r>
              <a:rPr lang="en-US" sz="3600" dirty="0">
                <a:solidFill>
                  <a:srgbClr val="0070C0"/>
                </a:solidFill>
              </a:rPr>
              <a:t> and </a:t>
            </a:r>
            <a:r>
              <a:rPr lang="en-US" sz="3600" b="1" dirty="0">
                <a:solidFill>
                  <a:srgbClr val="0070C0"/>
                </a:solidFill>
              </a:rPr>
              <a:t>check</a:t>
            </a:r>
            <a:r>
              <a:rPr lang="en-US" sz="3600" dirty="0">
                <a:solidFill>
                  <a:srgbClr val="0070C0"/>
                </a:solidFill>
              </a:rPr>
              <a:t>.  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E714A16-1F68-45FA-B8D1-1C676E8D0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473405"/>
              </p:ext>
            </p:extLst>
          </p:nvPr>
        </p:nvGraphicFramePr>
        <p:xfrm>
          <a:off x="2959507" y="4053840"/>
          <a:ext cx="6046844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422">
                  <a:extLst>
                    <a:ext uri="{9D8B030D-6E8A-4147-A177-3AD203B41FA5}">
                      <a16:colId xmlns:a16="http://schemas.microsoft.com/office/drawing/2014/main" val="3102435822"/>
                    </a:ext>
                  </a:extLst>
                </a:gridCol>
                <a:gridCol w="3023422">
                  <a:extLst>
                    <a:ext uri="{9D8B030D-6E8A-4147-A177-3AD203B41FA5}">
                      <a16:colId xmlns:a16="http://schemas.microsoft.com/office/drawing/2014/main" val="468921345"/>
                    </a:ext>
                  </a:extLst>
                </a:gridCol>
              </a:tblGrid>
              <a:tr h="589845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70C0"/>
                          </a:solidFill>
                        </a:rPr>
                        <a:t>/ 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 </a:t>
                      </a:r>
                      <a:r>
                        <a:rPr lang="en-US" sz="3600" b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endParaRPr lang="en-US" sz="3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70C0"/>
                          </a:solidFill>
                        </a:rPr>
                        <a:t>/ </a:t>
                      </a:r>
                      <a:r>
                        <a:rPr lang="en-US" sz="3600" b="1" dirty="0" err="1" smtClean="0">
                          <a:solidFill>
                            <a:srgbClr val="FF0000"/>
                          </a:solidFill>
                          <a:latin typeface="PhTimes" panose="02027200000000000000" pitchFamily="18" charset="0"/>
                        </a:rPr>
                        <a:t>a</a:t>
                      </a:r>
                      <a:r>
                        <a:rPr lang="en-US" sz="36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endParaRPr lang="en-US" sz="3600" b="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73949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17EF1D1-D8AB-4258-8CF4-864EB9774737}"/>
              </a:ext>
            </a:extLst>
          </p:cNvPr>
          <p:cNvCxnSpPr>
            <a:cxnSpLocks/>
          </p:cNvCxnSpPr>
          <p:nvPr/>
        </p:nvCxnSpPr>
        <p:spPr>
          <a:xfrm>
            <a:off x="5963920" y="4094480"/>
            <a:ext cx="0" cy="155573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36">
            <a:hlinkClick r:id="" action="ppaction://noaction">
              <a:snd r:embed="rId2" name="alive. ..wav"/>
            </a:hlinkClick>
            <a:extLst>
              <a:ext uri="{FF2B5EF4-FFF2-40B4-BE49-F238E27FC236}">
                <a16:creationId xmlns:a16="http://schemas.microsoft.com/office/drawing/2014/main" id="{A643D19E-5946-48AD-A587-C566AF89F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425" y="2296107"/>
            <a:ext cx="1985783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 </a:t>
            </a:r>
            <a:r>
              <a:rPr lang="en-US" sz="3600" dirty="0">
                <a:solidFill>
                  <a:srgbClr val="FF0000"/>
                </a:solidFill>
              </a:rPr>
              <a:t>al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ve</a:t>
            </a:r>
            <a:endParaRPr lang="vi-VN" sz="3600" dirty="0"/>
          </a:p>
        </p:txBody>
      </p:sp>
      <p:sp>
        <p:nvSpPr>
          <p:cNvPr id="28" name="Rectangle 36">
            <a:hlinkClick r:id="" action="ppaction://noaction">
              <a:snd r:embed="rId3" name="driver. ..wav"/>
            </a:hlinkClick>
            <a:extLst>
              <a:ext uri="{FF2B5EF4-FFF2-40B4-BE49-F238E27FC236}">
                <a16:creationId xmlns:a16="http://schemas.microsoft.com/office/drawing/2014/main" id="{DF27CA46-0FEA-4DF0-96FF-3F0FB62A1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756" y="2926027"/>
            <a:ext cx="2038832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</a:t>
            </a:r>
            <a:r>
              <a:rPr lang="en-US" sz="3600" dirty="0">
                <a:solidFill>
                  <a:srgbClr val="FF0000"/>
                </a:solidFill>
              </a:rPr>
              <a:t>dr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ver</a:t>
            </a:r>
            <a:endParaRPr lang="vi-VN" sz="3600" dirty="0"/>
          </a:p>
        </p:txBody>
      </p:sp>
      <p:sp>
        <p:nvSpPr>
          <p:cNvPr id="29" name="Rectangle 36">
            <a:hlinkClick r:id="" action="ppaction://noaction">
              <a:snd r:embed="rId4" name="live. ..wav"/>
            </a:hlinkClick>
            <a:extLst>
              <a:ext uri="{FF2B5EF4-FFF2-40B4-BE49-F238E27FC236}">
                <a16:creationId xmlns:a16="http://schemas.microsoft.com/office/drawing/2014/main" id="{2B2D7100-61E3-409D-92EC-D02AF3652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5890" y="2291191"/>
            <a:ext cx="1592835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 </a:t>
            </a:r>
            <a:r>
              <a:rPr lang="en-US" sz="3600" dirty="0">
                <a:solidFill>
                  <a:srgbClr val="FF0000"/>
                </a:solidFill>
              </a:rPr>
              <a:t>l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ve</a:t>
            </a:r>
            <a:endParaRPr lang="vi-VN" sz="3600" dirty="0"/>
          </a:p>
        </p:txBody>
      </p:sp>
      <p:sp>
        <p:nvSpPr>
          <p:cNvPr id="30" name="Rectangle 36">
            <a:hlinkClick r:id="" action="ppaction://noaction">
              <a:snd r:embed="rId5" name="river. ..wav"/>
            </a:hlinkClick>
            <a:extLst>
              <a:ext uri="{FF2B5EF4-FFF2-40B4-BE49-F238E27FC236}">
                <a16:creationId xmlns:a16="http://schemas.microsoft.com/office/drawing/2014/main" id="{CA2BE61E-E276-4CE6-B585-F1CD71488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0999" y="2910951"/>
            <a:ext cx="1686556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 </a:t>
            </a:r>
            <a:r>
              <a:rPr lang="en-US" sz="3600" dirty="0">
                <a:solidFill>
                  <a:srgbClr val="FF0000"/>
                </a:solidFill>
              </a:rPr>
              <a:t>r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ver</a:t>
            </a:r>
            <a:endParaRPr lang="vi-VN" sz="3600" dirty="0"/>
          </a:p>
        </p:txBody>
      </p:sp>
      <p:sp>
        <p:nvSpPr>
          <p:cNvPr id="31" name="Rectangle 36">
            <a:hlinkClick r:id="" action="ppaction://noaction">
              <a:snd r:embed="rId6" name="bright. ..wav"/>
            </a:hlinkClick>
            <a:extLst>
              <a:ext uri="{FF2B5EF4-FFF2-40B4-BE49-F238E27FC236}">
                <a16:creationId xmlns:a16="http://schemas.microsoft.com/office/drawing/2014/main" id="{E6B2D33F-6FB5-49FC-A8CB-D9B833806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5226" y="2266939"/>
            <a:ext cx="2124754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 </a:t>
            </a:r>
            <a:r>
              <a:rPr lang="en-US" sz="3600" dirty="0">
                <a:solidFill>
                  <a:srgbClr val="FF0000"/>
                </a:solidFill>
              </a:rPr>
              <a:t>br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ght</a:t>
            </a:r>
            <a:endParaRPr lang="vi-VN" sz="3600" dirty="0"/>
          </a:p>
        </p:txBody>
      </p:sp>
      <p:sp>
        <p:nvSpPr>
          <p:cNvPr id="32" name="Rectangle 36">
            <a:hlinkClick r:id="" action="ppaction://noaction">
              <a:snd r:embed="rId7" name="kitten. ..wav"/>
            </a:hlinkClick>
            <a:extLst>
              <a:ext uri="{FF2B5EF4-FFF2-40B4-BE49-F238E27FC236}">
                <a16:creationId xmlns:a16="http://schemas.microsoft.com/office/drawing/2014/main" id="{06B14515-338D-43F0-9731-FCFC0975B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4056" y="2886699"/>
            <a:ext cx="1754691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 </a:t>
            </a:r>
            <a:r>
              <a:rPr lang="en-US" sz="3600" dirty="0">
                <a:solidFill>
                  <a:srgbClr val="FF0000"/>
                </a:solidFill>
              </a:rPr>
              <a:t>k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tten</a:t>
            </a:r>
            <a:endParaRPr lang="vi-VN" sz="3600" dirty="0"/>
          </a:p>
        </p:txBody>
      </p:sp>
      <p:sp>
        <p:nvSpPr>
          <p:cNvPr id="33" name="Rectangle 36">
            <a:hlinkClick r:id="" action="ppaction://noaction">
              <a:snd r:embed="rId8" name="bridge. ..wav"/>
            </a:hlinkClick>
            <a:extLst>
              <a:ext uri="{FF2B5EF4-FFF2-40B4-BE49-F238E27FC236}">
                <a16:creationId xmlns:a16="http://schemas.microsoft.com/office/drawing/2014/main" id="{4E2FDE8C-B5DD-4CCC-9E64-A2E34E4E4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374" y="2294470"/>
            <a:ext cx="2103774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 </a:t>
            </a:r>
            <a:r>
              <a:rPr lang="en-US" sz="3600" dirty="0">
                <a:solidFill>
                  <a:srgbClr val="FF0000"/>
                </a:solidFill>
              </a:rPr>
              <a:t>br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dge</a:t>
            </a:r>
            <a:endParaRPr lang="vi-VN" sz="3600" dirty="0"/>
          </a:p>
        </p:txBody>
      </p:sp>
      <p:sp>
        <p:nvSpPr>
          <p:cNvPr id="34" name="Rectangle 36">
            <a:hlinkClick r:id="" action="ppaction://noaction">
              <a:snd r:embed="rId9" name="sky. ..wav"/>
            </a:hlinkClick>
            <a:extLst>
              <a:ext uri="{FF2B5EF4-FFF2-40B4-BE49-F238E27FC236}">
                <a16:creationId xmlns:a16="http://schemas.microsoft.com/office/drawing/2014/main" id="{8A4A6D47-E595-45C3-9419-2927FCC2A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2207" y="2863430"/>
            <a:ext cx="1582335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  </a:t>
            </a:r>
            <a:r>
              <a:rPr lang="en-US" sz="3600" dirty="0">
                <a:solidFill>
                  <a:srgbClr val="FF0000"/>
                </a:solidFill>
              </a:rPr>
              <a:t>sk</a:t>
            </a:r>
            <a:r>
              <a:rPr lang="en-US" sz="3600" b="1" u="sng" dirty="0">
                <a:solidFill>
                  <a:srgbClr val="FF0000"/>
                </a:solidFill>
              </a:rPr>
              <a:t>y</a:t>
            </a:r>
            <a:endParaRPr lang="vi-VN" sz="3600" b="1" u="sng" dirty="0"/>
          </a:p>
        </p:txBody>
      </p:sp>
    </p:spTree>
    <p:extLst>
      <p:ext uri="{BB962C8B-B14F-4D97-AF65-F5344CB8AC3E}">
        <p14:creationId xmlns:p14="http://schemas.microsoft.com/office/powerpoint/2010/main" val="26523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F872E5-DD6C-4B2D-9201-916F5AD522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527" y="779699"/>
            <a:ext cx="9752221" cy="51427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FC655F-5951-4520-8965-3E510B408675}"/>
              </a:ext>
            </a:extLst>
          </p:cNvPr>
          <p:cNvSpPr/>
          <p:nvPr/>
        </p:nvSpPr>
        <p:spPr>
          <a:xfrm>
            <a:off x="7955667" y="423746"/>
            <a:ext cx="4236333" cy="643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75939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7EF386-A69B-4459-BE0D-35CF72049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10824" t="3090"/>
          <a:stretch/>
        </p:blipFill>
        <p:spPr>
          <a:xfrm>
            <a:off x="228831" y="3062108"/>
            <a:ext cx="11918091" cy="28709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0136D6-0803-4803-A58F-83141DBAB4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9493" y="1036451"/>
            <a:ext cx="6434997" cy="14973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FC0582-6496-40B2-8A55-D18715D0B4A3}"/>
              </a:ext>
            </a:extLst>
          </p:cNvPr>
          <p:cNvSpPr/>
          <p:nvPr/>
        </p:nvSpPr>
        <p:spPr>
          <a:xfrm>
            <a:off x="4113119" y="2407304"/>
            <a:ext cx="4236333" cy="66403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Christmas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C2E9F2-53C6-4B3B-863E-480F3BBD20AF}"/>
              </a:ext>
            </a:extLst>
          </p:cNvPr>
          <p:cNvSpPr/>
          <p:nvPr/>
        </p:nvSpPr>
        <p:spPr>
          <a:xfrm>
            <a:off x="472610" y="339048"/>
            <a:ext cx="1111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Look at the pictures about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Christmas traditions 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in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Germany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 and the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UK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567ADE-3E68-49BF-BDC0-8225EB2D263A}"/>
              </a:ext>
            </a:extLst>
          </p:cNvPr>
          <p:cNvSpPr/>
          <p:nvPr/>
        </p:nvSpPr>
        <p:spPr>
          <a:xfrm>
            <a:off x="470904" y="296239"/>
            <a:ext cx="11119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Notice the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similar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 thing.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800602E-2778-4037-8056-53BC8235D7D5}"/>
              </a:ext>
            </a:extLst>
          </p:cNvPr>
          <p:cNvSpPr/>
          <p:nvPr/>
        </p:nvSpPr>
        <p:spPr>
          <a:xfrm rot="5400000">
            <a:off x="-394156" y="3397008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63356E-0F1B-45F5-B6C2-2B0E019A3DDA}"/>
              </a:ext>
            </a:extLst>
          </p:cNvPr>
          <p:cNvSpPr/>
          <p:nvPr/>
        </p:nvSpPr>
        <p:spPr>
          <a:xfrm rot="5400000">
            <a:off x="5655626" y="3313106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864E6D-F2F0-4DCB-A7F3-016948E4D427}"/>
              </a:ext>
            </a:extLst>
          </p:cNvPr>
          <p:cNvSpPr/>
          <p:nvPr/>
        </p:nvSpPr>
        <p:spPr>
          <a:xfrm>
            <a:off x="479468" y="592476"/>
            <a:ext cx="11119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Now look and read the sentence: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42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F2CE9F-76E7-4D20-9C66-7674F10C2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9254" y="1192887"/>
            <a:ext cx="9553492" cy="13488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6C072F-090B-4324-93BE-AFC97346EF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9355" t="4892"/>
          <a:stretch/>
        </p:blipFill>
        <p:spPr>
          <a:xfrm>
            <a:off x="142660" y="3148830"/>
            <a:ext cx="12005681" cy="28296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4EF39D8-C6A7-4C13-A61D-F75F3C97BF16}"/>
              </a:ext>
            </a:extLst>
          </p:cNvPr>
          <p:cNvSpPr/>
          <p:nvPr/>
        </p:nvSpPr>
        <p:spPr>
          <a:xfrm>
            <a:off x="4113119" y="2407304"/>
            <a:ext cx="4236333" cy="66403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Easter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8297DE-6901-495D-8098-F647EF2108D3}"/>
              </a:ext>
            </a:extLst>
          </p:cNvPr>
          <p:cNvSpPr/>
          <p:nvPr/>
        </p:nvSpPr>
        <p:spPr>
          <a:xfrm>
            <a:off x="472610" y="339048"/>
            <a:ext cx="1111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Look at the pictures about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Easter traditions 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in the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USA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 and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France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6B0A83-D047-4295-9357-E096E5788AC9}"/>
              </a:ext>
            </a:extLst>
          </p:cNvPr>
          <p:cNvSpPr/>
          <p:nvPr/>
        </p:nvSpPr>
        <p:spPr>
          <a:xfrm>
            <a:off x="491452" y="193499"/>
            <a:ext cx="11119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Notice the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difference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109360-188F-49C9-97D9-38D93166AC44}"/>
              </a:ext>
            </a:extLst>
          </p:cNvPr>
          <p:cNvSpPr/>
          <p:nvPr/>
        </p:nvSpPr>
        <p:spPr>
          <a:xfrm rot="5400000">
            <a:off x="-394156" y="3397008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374B18B-536A-4579-BD2D-E464536CAF74}"/>
              </a:ext>
            </a:extLst>
          </p:cNvPr>
          <p:cNvSpPr/>
          <p:nvPr/>
        </p:nvSpPr>
        <p:spPr>
          <a:xfrm rot="5400000">
            <a:off x="5655626" y="3313106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75D675-D6D8-429A-AD28-7C7B6FFC99CA}"/>
              </a:ext>
            </a:extLst>
          </p:cNvPr>
          <p:cNvSpPr/>
          <p:nvPr/>
        </p:nvSpPr>
        <p:spPr>
          <a:xfrm>
            <a:off x="479468" y="561658"/>
            <a:ext cx="11119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Now look and read the sentence: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6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C4835F-BF12-4B9C-9CDC-896598846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8" y="1015085"/>
            <a:ext cx="12078141" cy="58141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60654F-06A7-4CF9-84D1-0174023382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t="8491"/>
          <a:stretch/>
        </p:blipFill>
        <p:spPr>
          <a:xfrm>
            <a:off x="138619" y="328772"/>
            <a:ext cx="11914762" cy="6738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7D2A97-3D24-4AD9-8DB1-9224F74596C7}"/>
              </a:ext>
            </a:extLst>
          </p:cNvPr>
          <p:cNvSpPr/>
          <p:nvPr/>
        </p:nvSpPr>
        <p:spPr>
          <a:xfrm>
            <a:off x="4931597" y="3246635"/>
            <a:ext cx="2178120" cy="380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Christmas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2CA657-C9C8-41C1-8EAC-BEB6CD10656D}"/>
              </a:ext>
            </a:extLst>
          </p:cNvPr>
          <p:cNvSpPr/>
          <p:nvPr/>
        </p:nvSpPr>
        <p:spPr>
          <a:xfrm>
            <a:off x="4940161" y="6399076"/>
            <a:ext cx="2178120" cy="380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Easter</a:t>
            </a:r>
          </a:p>
        </p:txBody>
      </p:sp>
    </p:spTree>
    <p:extLst>
      <p:ext uri="{BB962C8B-B14F-4D97-AF65-F5344CB8AC3E}">
        <p14:creationId xmlns:p14="http://schemas.microsoft.com/office/powerpoint/2010/main" val="371187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7EF386-A69B-4459-BE0D-35CF72049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10824" t="3090"/>
          <a:stretch/>
        </p:blipFill>
        <p:spPr>
          <a:xfrm>
            <a:off x="179669" y="3062108"/>
            <a:ext cx="11918091" cy="287096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FC0582-6496-40B2-8A55-D18715D0B4A3}"/>
              </a:ext>
            </a:extLst>
          </p:cNvPr>
          <p:cNvSpPr/>
          <p:nvPr/>
        </p:nvSpPr>
        <p:spPr>
          <a:xfrm>
            <a:off x="4113119" y="2407304"/>
            <a:ext cx="4236333" cy="66403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Christmas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567ADE-3E68-49BF-BDC0-8225EB2D263A}"/>
              </a:ext>
            </a:extLst>
          </p:cNvPr>
          <p:cNvSpPr/>
          <p:nvPr/>
        </p:nvSpPr>
        <p:spPr>
          <a:xfrm>
            <a:off x="470904" y="296239"/>
            <a:ext cx="1111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What’s the difference?</a:t>
            </a:r>
          </a:p>
          <a:p>
            <a:r>
              <a:rPr lang="en-US" sz="3600" dirty="0">
                <a:solidFill>
                  <a:srgbClr val="0070C0"/>
                </a:solidFill>
              </a:rPr>
              <a:t>Tell it to your class.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800602E-2778-4037-8056-53BC8235D7D5}"/>
              </a:ext>
            </a:extLst>
          </p:cNvPr>
          <p:cNvSpPr/>
          <p:nvPr/>
        </p:nvSpPr>
        <p:spPr>
          <a:xfrm rot="5400000">
            <a:off x="1503473" y="3397008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63356E-0F1B-45F5-B6C2-2B0E019A3DDA}"/>
              </a:ext>
            </a:extLst>
          </p:cNvPr>
          <p:cNvSpPr/>
          <p:nvPr/>
        </p:nvSpPr>
        <p:spPr>
          <a:xfrm rot="5400000">
            <a:off x="7553254" y="3313106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E7A368-F55B-4736-A59C-541777578DC1}"/>
              </a:ext>
            </a:extLst>
          </p:cNvPr>
          <p:cNvSpPr/>
          <p:nvPr/>
        </p:nvSpPr>
        <p:spPr>
          <a:xfrm rot="5400000">
            <a:off x="3484676" y="3313433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702751-7511-4843-8A8E-7CDF38C76016}"/>
              </a:ext>
            </a:extLst>
          </p:cNvPr>
          <p:cNvSpPr/>
          <p:nvPr/>
        </p:nvSpPr>
        <p:spPr>
          <a:xfrm rot="5400000">
            <a:off x="9595444" y="3279019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6865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0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6C072F-090B-4324-93BE-AFC97346EF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9355" t="4892"/>
          <a:stretch/>
        </p:blipFill>
        <p:spPr>
          <a:xfrm>
            <a:off x="142660" y="3148830"/>
            <a:ext cx="12005681" cy="28296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4EF39D8-C6A7-4C13-A61D-F75F3C97BF16}"/>
              </a:ext>
            </a:extLst>
          </p:cNvPr>
          <p:cNvSpPr/>
          <p:nvPr/>
        </p:nvSpPr>
        <p:spPr>
          <a:xfrm>
            <a:off x="4113119" y="2407304"/>
            <a:ext cx="4236333" cy="66403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Easter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6B0A83-D047-4295-9357-E096E5788AC9}"/>
              </a:ext>
            </a:extLst>
          </p:cNvPr>
          <p:cNvSpPr/>
          <p:nvPr/>
        </p:nvSpPr>
        <p:spPr>
          <a:xfrm>
            <a:off x="491452" y="311485"/>
            <a:ext cx="1111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What do people in the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USA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 and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France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 have in common?</a:t>
            </a:r>
          </a:p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Tell your class.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109360-188F-49C9-97D9-38D93166AC44}"/>
              </a:ext>
            </a:extLst>
          </p:cNvPr>
          <p:cNvSpPr/>
          <p:nvPr/>
        </p:nvSpPr>
        <p:spPr>
          <a:xfrm rot="5400000">
            <a:off x="1513306" y="3475664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374B18B-536A-4579-BD2D-E464536CAF74}"/>
              </a:ext>
            </a:extLst>
          </p:cNvPr>
          <p:cNvSpPr/>
          <p:nvPr/>
        </p:nvSpPr>
        <p:spPr>
          <a:xfrm rot="5400000">
            <a:off x="7582752" y="3499921"/>
            <a:ext cx="3195261" cy="19492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503F5B-AF2E-4741-90EB-1FEF819EBB83}"/>
              </a:ext>
            </a:extLst>
          </p:cNvPr>
          <p:cNvSpPr/>
          <p:nvPr/>
        </p:nvSpPr>
        <p:spPr>
          <a:xfrm>
            <a:off x="525865" y="837511"/>
            <a:ext cx="11119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What else can you say about the pictures?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6A1505-5308-44ED-BC68-6C8D4034875C}"/>
              </a:ext>
            </a:extLst>
          </p:cNvPr>
          <p:cNvSpPr/>
          <p:nvPr/>
        </p:nvSpPr>
        <p:spPr>
          <a:xfrm rot="5400000">
            <a:off x="3443641" y="3144577"/>
            <a:ext cx="3195261" cy="21100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F5CBCDE-7842-4A75-BD2F-C5D91EC21288}"/>
              </a:ext>
            </a:extLst>
          </p:cNvPr>
          <p:cNvSpPr/>
          <p:nvPr/>
        </p:nvSpPr>
        <p:spPr>
          <a:xfrm rot="5400000">
            <a:off x="9505249" y="3296977"/>
            <a:ext cx="3195261" cy="21100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370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4" grpId="0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96BB7E-F244-45FC-BEA8-510F6373FEF3}"/>
              </a:ext>
            </a:extLst>
          </p:cNvPr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sp>
        <p:nvSpPr>
          <p:cNvPr id="3" name="Round Diagonal Corner Rectangle 10">
            <a:extLst>
              <a:ext uri="{FF2B5EF4-FFF2-40B4-BE49-F238E27FC236}">
                <a16:creationId xmlns:a16="http://schemas.microsoft.com/office/drawing/2014/main" id="{5EC56E33-A069-4151-980A-EA32460A232E}"/>
              </a:ext>
            </a:extLst>
          </p:cNvPr>
          <p:cNvSpPr/>
          <p:nvPr/>
        </p:nvSpPr>
        <p:spPr>
          <a:xfrm>
            <a:off x="3062586" y="4916619"/>
            <a:ext cx="2378633" cy="539496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BDF30-3FBE-4F1C-A531-5CA086D5B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33" y="1559345"/>
            <a:ext cx="1920785" cy="570039"/>
          </a:xfrm>
          <a:prstGeom prst="rect">
            <a:avLst/>
          </a:prstGeom>
        </p:spPr>
      </p:pic>
      <p:sp>
        <p:nvSpPr>
          <p:cNvPr id="5" name="Round Diagonal Corner Rectangle 10">
            <a:extLst>
              <a:ext uri="{FF2B5EF4-FFF2-40B4-BE49-F238E27FC236}">
                <a16:creationId xmlns:a16="http://schemas.microsoft.com/office/drawing/2014/main" id="{A2794870-DE8B-483C-8359-52EAD5CCD88B}"/>
              </a:ext>
            </a:extLst>
          </p:cNvPr>
          <p:cNvSpPr/>
          <p:nvPr/>
        </p:nvSpPr>
        <p:spPr>
          <a:xfrm>
            <a:off x="3498146" y="5836181"/>
            <a:ext cx="2378633" cy="539496"/>
          </a:xfrm>
          <a:prstGeom prst="round2Diag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Wrap-up</a:t>
            </a:r>
          </a:p>
        </p:txBody>
      </p:sp>
      <p:sp>
        <p:nvSpPr>
          <p:cNvPr id="6" name="Round Diagonal Corner Rectangle 10">
            <a:extLst>
              <a:ext uri="{FF2B5EF4-FFF2-40B4-BE49-F238E27FC236}">
                <a16:creationId xmlns:a16="http://schemas.microsoft.com/office/drawing/2014/main" id="{4CB58734-63A8-4B50-84B1-69C739DEBC7A}"/>
              </a:ext>
            </a:extLst>
          </p:cNvPr>
          <p:cNvSpPr/>
          <p:nvPr/>
        </p:nvSpPr>
        <p:spPr>
          <a:xfrm>
            <a:off x="1670851" y="2315238"/>
            <a:ext cx="2378633" cy="539496"/>
          </a:xfrm>
          <a:prstGeom prst="round2Diag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Pronunciation</a:t>
            </a:r>
          </a:p>
        </p:txBody>
      </p:sp>
      <p:sp>
        <p:nvSpPr>
          <p:cNvPr id="7" name="Round Diagonal Corner Rectangle 10">
            <a:extLst>
              <a:ext uri="{FF2B5EF4-FFF2-40B4-BE49-F238E27FC236}">
                <a16:creationId xmlns:a16="http://schemas.microsoft.com/office/drawing/2014/main" id="{13C83EE5-2906-446F-9588-276FCED88336}"/>
              </a:ext>
            </a:extLst>
          </p:cNvPr>
          <p:cNvSpPr/>
          <p:nvPr/>
        </p:nvSpPr>
        <p:spPr>
          <a:xfrm>
            <a:off x="2059725" y="3159251"/>
            <a:ext cx="2378633" cy="539496"/>
          </a:xfrm>
          <a:prstGeom prst="round2Diag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Practice</a:t>
            </a:r>
          </a:p>
        </p:txBody>
      </p:sp>
      <p:sp>
        <p:nvSpPr>
          <p:cNvPr id="8" name="Round Diagonal Corner Rectangle 10">
            <a:extLst>
              <a:ext uri="{FF2B5EF4-FFF2-40B4-BE49-F238E27FC236}">
                <a16:creationId xmlns:a16="http://schemas.microsoft.com/office/drawing/2014/main" id="{E6A32264-4ADE-4EBE-9CC7-05632F9783BB}"/>
              </a:ext>
            </a:extLst>
          </p:cNvPr>
          <p:cNvSpPr/>
          <p:nvPr/>
        </p:nvSpPr>
        <p:spPr>
          <a:xfrm>
            <a:off x="2429085" y="4037935"/>
            <a:ext cx="2378633" cy="539496"/>
          </a:xfrm>
          <a:prstGeom prst="round2Diag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Speaking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374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8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F872E5-DD6C-4B2D-9201-916F5AD522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27" y="330814"/>
            <a:ext cx="9752221" cy="60404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FC655F-5951-4520-8965-3E510B408675}"/>
              </a:ext>
            </a:extLst>
          </p:cNvPr>
          <p:cNvSpPr/>
          <p:nvPr/>
        </p:nvSpPr>
        <p:spPr>
          <a:xfrm>
            <a:off x="7955667" y="423746"/>
            <a:ext cx="4236333" cy="643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SPEAKING</a:t>
            </a:r>
          </a:p>
        </p:txBody>
      </p:sp>
    </p:spTree>
    <p:extLst>
      <p:ext uri="{BB962C8B-B14F-4D97-AF65-F5344CB8AC3E}">
        <p14:creationId xmlns:p14="http://schemas.microsoft.com/office/powerpoint/2010/main" val="349400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51F582-6A71-4760-B112-B788B0EBE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4" y="2330245"/>
            <a:ext cx="12112613" cy="40712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D6240E-7B57-48D0-862E-35903E819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3" y="301719"/>
            <a:ext cx="7781690" cy="551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912E56-7368-46ED-932A-6043FFC46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9" y="959656"/>
            <a:ext cx="12155922" cy="4463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5CE676-33C2-4563-AC41-1C6E0EFD25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9827" y="327339"/>
            <a:ext cx="3737168" cy="6775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128B511-E3F4-43E7-B1A1-DB4AE2606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7102" y="1411847"/>
            <a:ext cx="6217795" cy="96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6F3B69-72A4-4600-8B84-DAC91D09F5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86" t="17" r="145" b="8464"/>
          <a:stretch/>
        </p:blipFill>
        <p:spPr>
          <a:xfrm>
            <a:off x="728645" y="1009461"/>
            <a:ext cx="6694189" cy="5044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56CCFF-A884-42CC-A598-9ED60D0F81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441" b="8484"/>
          <a:stretch/>
        </p:blipFill>
        <p:spPr>
          <a:xfrm>
            <a:off x="269298" y="463671"/>
            <a:ext cx="10219373" cy="5044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E5B5FC-8A9B-448D-9785-B90517432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66" y="2615467"/>
            <a:ext cx="10971066" cy="16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4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2A8467-93DF-44E6-91E6-712391B40E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220"/>
            <a:ext cx="12192000" cy="61523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2BAD85-C6D8-4B05-B0D6-87716351ABDE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85355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75A6F2-0720-4424-9D70-8E03B022B8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24490" t="4892" r="45697"/>
          <a:stretch/>
        </p:blipFill>
        <p:spPr>
          <a:xfrm>
            <a:off x="1065749" y="2056564"/>
            <a:ext cx="3948701" cy="28296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32EEE0-D966-4298-A09B-8345CE0B7CFB}"/>
              </a:ext>
            </a:extLst>
          </p:cNvPr>
          <p:cNvSpPr/>
          <p:nvPr/>
        </p:nvSpPr>
        <p:spPr>
          <a:xfrm>
            <a:off x="4121649" y="2925208"/>
            <a:ext cx="4236333" cy="66787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Easter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D3F0D0-B619-4F63-96DC-6B7E1305101F}"/>
              </a:ext>
            </a:extLst>
          </p:cNvPr>
          <p:cNvSpPr/>
          <p:nvPr/>
        </p:nvSpPr>
        <p:spPr>
          <a:xfrm>
            <a:off x="491452" y="329383"/>
            <a:ext cx="1111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Write </a:t>
            </a:r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2 sentences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 to compare Easter traditions in the USA and France using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like + noun 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and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AF5096-72DF-4406-86BB-4A7F476F43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70186" t="4892"/>
          <a:stretch/>
        </p:blipFill>
        <p:spPr>
          <a:xfrm>
            <a:off x="7271436" y="2056564"/>
            <a:ext cx="3948702" cy="282966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809C743-3077-4A24-A1AA-C804C1ADDB0C}"/>
              </a:ext>
            </a:extLst>
          </p:cNvPr>
          <p:cNvSpPr/>
          <p:nvPr/>
        </p:nvSpPr>
        <p:spPr>
          <a:xfrm>
            <a:off x="489741" y="4909951"/>
            <a:ext cx="1161321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</a:rPr>
              <a:t>____________________________________________</a:t>
            </a:r>
          </a:p>
          <a:p>
            <a:pPr marL="742950" indent="-7429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</a:rPr>
              <a:t>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20805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E8E22C-1AF6-4ABE-A8D8-5D6F1A5B9C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9" y="334296"/>
            <a:ext cx="9590049" cy="60173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75F232-CDFC-4D92-A9B3-A8E2CE41FA45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67709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445342" y="1940492"/>
            <a:ext cx="1049784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Focusing on the sound </a:t>
            </a:r>
            <a:r>
              <a:rPr lang="en-US" sz="3600" dirty="0" smtClean="0">
                <a:solidFill>
                  <a:srgbClr val="0070C0"/>
                </a:solidFill>
              </a:rPr>
              <a:t>/</a:t>
            </a:r>
            <a:r>
              <a:rPr lang="en-US" sz="3600" dirty="0" smtClean="0">
                <a:solidFill>
                  <a:srgbClr val="FF0000"/>
                </a:solidFill>
              </a:rPr>
              <a:t>ɪ</a:t>
            </a:r>
            <a:r>
              <a:rPr lang="en-US" sz="3600" dirty="0" smtClean="0">
                <a:solidFill>
                  <a:srgbClr val="0070C0"/>
                </a:solidFill>
              </a:rPr>
              <a:t>/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talking about </a:t>
            </a:r>
            <a:r>
              <a:rPr lang="en-US" sz="3600" b="1" i="1" dirty="0">
                <a:solidFill>
                  <a:srgbClr val="0070C0"/>
                </a:solidFill>
              </a:rPr>
              <a:t>traditions</a:t>
            </a:r>
            <a:r>
              <a:rPr lang="en-US" sz="3600" i="1" dirty="0">
                <a:solidFill>
                  <a:srgbClr val="0070C0"/>
                </a:solidFill>
              </a:rPr>
              <a:t> in </a:t>
            </a:r>
            <a:r>
              <a:rPr lang="en-US" sz="3600" b="1" i="1" dirty="0">
                <a:solidFill>
                  <a:srgbClr val="0070C0"/>
                </a:solidFill>
              </a:rPr>
              <a:t>different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</a:rPr>
              <a:t>countries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6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vocabularies in lesson 2.1.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the grammar points in lesson 1.2 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sound </a:t>
            </a:r>
            <a:r>
              <a:rPr lang="en-US" sz="3600" dirty="0" smtClean="0">
                <a:solidFill>
                  <a:srgbClr val="0070C0"/>
                </a:solidFill>
              </a:rPr>
              <a:t>/</a:t>
            </a:r>
            <a:r>
              <a:rPr lang="en-US" sz="3600" dirty="0" smtClean="0">
                <a:solidFill>
                  <a:srgbClr val="FF0000"/>
                </a:solidFill>
              </a:rPr>
              <a:t>ɪ</a:t>
            </a:r>
            <a:r>
              <a:rPr lang="en-US" sz="3600" dirty="0" smtClean="0">
                <a:solidFill>
                  <a:srgbClr val="0070C0"/>
                </a:solidFill>
              </a:rPr>
              <a:t>/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DHA App </a:t>
            </a:r>
            <a:r>
              <a:rPr lang="en-US" sz="3600" i="1" dirty="0" smtClean="0">
                <a:solidFill>
                  <a:srgbClr val="0070C0"/>
                </a:solidFill>
              </a:rPr>
              <a:t>on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66, SB).</a:t>
            </a:r>
          </a:p>
        </p:txBody>
      </p:sp>
    </p:spTree>
    <p:extLst>
      <p:ext uri="{BB962C8B-B14F-4D97-AF65-F5344CB8AC3E}">
        <p14:creationId xmlns:p14="http://schemas.microsoft.com/office/powerpoint/2010/main" val="33779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6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3E93C4-A957-4B7F-96FE-AB8E3AF5DF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6D581C-39FC-468C-916F-176922E3B86A}"/>
              </a:ext>
            </a:extLst>
          </p:cNvPr>
          <p:cNvSpPr txBox="1"/>
          <p:nvPr/>
        </p:nvSpPr>
        <p:spPr>
          <a:xfrm>
            <a:off x="6067713" y="588368"/>
            <a:ext cx="59809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practice the </a:t>
            </a:r>
            <a:r>
              <a:rPr lang="en-US" sz="3600" dirty="0" smtClean="0">
                <a:solidFill>
                  <a:srgbClr val="0070C0"/>
                </a:solidFill>
              </a:rPr>
              <a:t>/ </a:t>
            </a:r>
            <a:r>
              <a:rPr lang="en-US" sz="3600" dirty="0" smtClean="0">
                <a:solidFill>
                  <a:srgbClr val="FF0000"/>
                </a:solidFill>
              </a:rPr>
              <a:t>ɪ</a:t>
            </a:r>
            <a:r>
              <a:rPr lang="en-US" sz="3600" dirty="0" smtClean="0">
                <a:solidFill>
                  <a:srgbClr val="0070C0"/>
                </a:solidFill>
              </a:rPr>
              <a:t> / </a:t>
            </a:r>
            <a:r>
              <a:rPr lang="en-US" sz="3600" dirty="0">
                <a:solidFill>
                  <a:srgbClr val="0070C0"/>
                </a:solidFill>
              </a:rPr>
              <a:t>sound. 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talk about </a:t>
            </a:r>
            <a:r>
              <a:rPr lang="en-US" sz="3600" b="1" dirty="0">
                <a:solidFill>
                  <a:srgbClr val="0070C0"/>
                </a:solidFill>
              </a:rPr>
              <a:t>traditions</a:t>
            </a:r>
            <a:r>
              <a:rPr lang="en-US" sz="3600" dirty="0">
                <a:solidFill>
                  <a:srgbClr val="0070C0"/>
                </a:solidFill>
              </a:rPr>
              <a:t> in </a:t>
            </a:r>
            <a:r>
              <a:rPr lang="en-US" sz="3600" b="1" dirty="0">
                <a:solidFill>
                  <a:srgbClr val="0070C0"/>
                </a:solidFill>
              </a:rPr>
              <a:t>different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b="1" dirty="0">
                <a:solidFill>
                  <a:srgbClr val="0070C0"/>
                </a:solidFill>
              </a:rPr>
              <a:t>countries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9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6E6FAA-12A2-477D-9C5B-7E72DEB4CD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4579655-8E24-4626-B617-D3588FEACFE1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88718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greeting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midnight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temple	</a:t>
            </a:r>
            <a:r>
              <a:rPr lang="en-US" sz="3200">
                <a:latin typeface="+mj-lt"/>
              </a:rPr>
              <a:t>	</a:t>
            </a:r>
            <a:r>
              <a:rPr lang="en-US" sz="3200" smtClean="0">
                <a:latin typeface="+mj-lt"/>
              </a:rPr>
              <a:t>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Japan</a:t>
            </a: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exchange		B. perform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visit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attract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history		B.</a:t>
            </a:r>
            <a:r>
              <a:rPr lang="en-US" sz="3200"/>
              <a:t> </a:t>
            </a:r>
            <a:r>
              <a:rPr lang="en-US" sz="3200" smtClean="0"/>
              <a:t>tradition</a:t>
            </a:r>
            <a:r>
              <a:rPr lang="en-US" sz="3200" smtClean="0">
                <a:latin typeface="+mj-lt"/>
              </a:rPr>
              <a:t> 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attraction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container</a:t>
            </a: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9300268" y="142204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502386" y="3379032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00215" y="533413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</a:rPr>
              <a:t>ɡri:tɪŋ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51137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mɪdnaɪt/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557121" y="1798714"/>
            <a:ext cx="248848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/ˈtempl/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232594" y="1846575"/>
            <a:ext cx="254055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/dʒəˈpæn/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/ɪksˈ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tʃeɪnd/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02691" y="3776499"/>
            <a:ext cx="2434897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 /pəˈfɔːm/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78940" y="3732184"/>
            <a:ext cx="2578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 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vɪzɪt/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384581" y="372079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/əˈtrækt/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</a:rPr>
              <a:t>h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ɪstəri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48194" y="5709153"/>
            <a:ext cx="2489395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/trəˈ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dɪʃən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44256" y="566684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trækʃən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39374" y="5645185"/>
            <a:ext cx="2523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/kən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teɪn</a:t>
            </a:r>
            <a:r>
              <a:rPr lang="en-US" sz="3200" smtClean="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7384" y="219664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differently from </a:t>
            </a:r>
            <a:r>
              <a:rPr lang="en-US" sz="3200">
                <a:solidFill>
                  <a:srgbClr val="0070C0"/>
                </a:solidFill>
              </a:rPr>
              <a:t>the </a:t>
            </a:r>
            <a:r>
              <a:rPr lang="en-US" sz="3200" smtClean="0">
                <a:solidFill>
                  <a:srgbClr val="0070C0"/>
                </a:solidFill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9082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56" y="1026596"/>
            <a:ext cx="1230283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s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n</a:t>
            </a:r>
            <a:r>
              <a:rPr lang="en-US" sz="3200" dirty="0">
                <a:latin typeface="+mj-lt"/>
              </a:rPr>
              <a:t>	</a:t>
            </a:r>
            <a:r>
              <a:rPr lang="en-US" sz="3200" dirty="0" smtClean="0">
                <a:latin typeface="+mj-lt"/>
              </a:rPr>
              <a:t>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n			C. m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nth		D</a:t>
            </a:r>
            <a:r>
              <a:rPr lang="en-US" sz="3200" dirty="0" smtClean="0">
                <a:latin typeface="+mj-lt"/>
              </a:rPr>
              <a:t>. t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wn</a:t>
            </a: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ugar			B. 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occer			C</a:t>
            </a:r>
            <a:r>
              <a:rPr lang="en-US" sz="3200" dirty="0">
                <a:latin typeface="+mj-lt"/>
              </a:rPr>
              <a:t>. 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inger		D</a:t>
            </a:r>
            <a:r>
              <a:rPr lang="en-US" sz="3200" dirty="0">
                <a:latin typeface="+mj-lt"/>
              </a:rPr>
              <a:t>. 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ticker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sta</a:t>
            </a:r>
            <a:r>
              <a:rPr lang="en-US" sz="3200" u="sng" dirty="0" smtClean="0">
                <a:latin typeface="+mj-lt"/>
              </a:rPr>
              <a:t>tion</a:t>
            </a:r>
            <a:r>
              <a:rPr lang="en-US" sz="3200" dirty="0" smtClean="0">
                <a:latin typeface="+mj-lt"/>
              </a:rPr>
              <a:t>	 	B. na</a:t>
            </a:r>
            <a:r>
              <a:rPr lang="en-US" sz="3200" u="sng" dirty="0" smtClean="0">
                <a:latin typeface="+mj-lt"/>
              </a:rPr>
              <a:t>tion</a:t>
            </a:r>
            <a:r>
              <a:rPr lang="en-US" sz="3200" dirty="0" smtClean="0">
                <a:latin typeface="+mj-lt"/>
              </a:rPr>
              <a:t>	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ques</a:t>
            </a:r>
            <a:r>
              <a:rPr lang="en-US" sz="3200" u="sng" dirty="0" smtClean="0">
                <a:latin typeface="+mj-lt"/>
              </a:rPr>
              <a:t>tion</a:t>
            </a:r>
            <a:r>
              <a:rPr lang="en-US" sz="3200" dirty="0" smtClean="0">
                <a:latin typeface="+mj-lt"/>
              </a:rPr>
              <a:t>	D. mo</a:t>
            </a:r>
            <a:r>
              <a:rPr lang="en-US" sz="3200" u="sng" dirty="0" smtClean="0">
                <a:latin typeface="+mj-lt"/>
              </a:rPr>
              <a:t>tion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17" y="971801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191267" y="140035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96040" y="330934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470945" y="52307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87810" y="1720972"/>
            <a:ext cx="24667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/sʌn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046660" y="1712192"/>
            <a:ext cx="2704447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/tʌn/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32879" y="1696509"/>
            <a:ext cx="3069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/mʌn</a:t>
            </a:r>
            <a:r>
              <a:rPr lang="el-GR" sz="320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293222" y="1628329"/>
            <a:ext cx="247189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taʊn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0972" y="5599017"/>
            <a:ext cx="2759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</a:rPr>
              <a:t>steɪʃən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34676" y="5615728"/>
            <a:ext cx="27465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kwestʃən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293222" y="3631291"/>
            <a:ext cx="2763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 ˈ</a:t>
            </a:r>
            <a:r>
              <a:rPr lang="en-US" sz="3200" smtClean="0">
                <a:solidFill>
                  <a:srgbClr val="FF0000"/>
                </a:solidFill>
              </a:rPr>
              <a:t>stɪk</a:t>
            </a:r>
            <a:r>
              <a:rPr lang="en-US" sz="320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7285" y="3600632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ʃʊɡ</a:t>
            </a:r>
            <a:r>
              <a:rPr lang="en-US" sz="320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01987" y="354523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sɑ:k</a:t>
            </a:r>
            <a:r>
              <a:rPr lang="en-US" sz="3200" smtClean="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131249" y="5566073"/>
            <a:ext cx="26929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moʊʃən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53197" y="3600632"/>
            <a:ext cx="2528077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</a:rPr>
              <a:t>sɪŋ</a:t>
            </a:r>
            <a:r>
              <a:rPr lang="en-US" sz="320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839178" y="5615728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</a:rPr>
              <a:t>neɪʃən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84505" y="250245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</p:spTree>
    <p:extLst>
      <p:ext uri="{BB962C8B-B14F-4D97-AF65-F5344CB8AC3E}">
        <p14:creationId xmlns:p14="http://schemas.microsoft.com/office/powerpoint/2010/main" val="419027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64AA0C-27E0-4FBE-B179-48B8CCC41845}"/>
              </a:ext>
            </a:extLst>
          </p:cNvPr>
          <p:cNvSpPr/>
          <p:nvPr/>
        </p:nvSpPr>
        <p:spPr>
          <a:xfrm>
            <a:off x="472610" y="554803"/>
            <a:ext cx="92109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Work in pairs.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Talk about a festival you went to.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89118D-D2DE-4B04-87C6-F7254C81E27E}"/>
              </a:ext>
            </a:extLst>
          </p:cNvPr>
          <p:cNvSpPr/>
          <p:nvPr/>
        </p:nvSpPr>
        <p:spPr>
          <a:xfrm>
            <a:off x="522516" y="2257068"/>
            <a:ext cx="110185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FESTIVAL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1. What was the festival? Where was it?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2. When did you go there?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3. What did you do at the festival?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4. Do you like it? Why/ Why not?</a:t>
            </a:r>
          </a:p>
        </p:txBody>
      </p:sp>
    </p:spTree>
    <p:extLst>
      <p:ext uri="{BB962C8B-B14F-4D97-AF65-F5344CB8AC3E}">
        <p14:creationId xmlns:p14="http://schemas.microsoft.com/office/powerpoint/2010/main" val="286275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C7A729-42CE-4CED-BBD5-16ACB36B61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2F8339-F7BF-4ADB-831C-2590FD858940}"/>
              </a:ext>
            </a:extLst>
          </p:cNvPr>
          <p:cNvSpPr/>
          <p:nvPr/>
        </p:nvSpPr>
        <p:spPr>
          <a:xfrm>
            <a:off x="6941976" y="701429"/>
            <a:ext cx="533098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PRONUNCIATION</a:t>
            </a:r>
          </a:p>
        </p:txBody>
      </p:sp>
    </p:spTree>
    <p:extLst>
      <p:ext uri="{BB962C8B-B14F-4D97-AF65-F5344CB8AC3E}">
        <p14:creationId xmlns:p14="http://schemas.microsoft.com/office/powerpoint/2010/main" val="391664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5724A8-F2F6-457F-A261-D0BE04656F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91" t="14153" b="5065"/>
          <a:stretch/>
        </p:blipFill>
        <p:spPr>
          <a:xfrm>
            <a:off x="1848464" y="383459"/>
            <a:ext cx="8727246" cy="1966452"/>
          </a:xfrm>
          <a:prstGeom prst="rect">
            <a:avLst/>
          </a:prstGeo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F47FB90D-FA03-443C-986D-56ACAC93E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629208"/>
              </p:ext>
            </p:extLst>
          </p:nvPr>
        </p:nvGraphicFramePr>
        <p:xfrm>
          <a:off x="2779254" y="2556385"/>
          <a:ext cx="6767872" cy="2422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936">
                  <a:extLst>
                    <a:ext uri="{9D8B030D-6E8A-4147-A177-3AD203B41FA5}">
                      <a16:colId xmlns:a16="http://schemas.microsoft.com/office/drawing/2014/main" val="3299455532"/>
                    </a:ext>
                  </a:extLst>
                </a:gridCol>
                <a:gridCol w="3383936">
                  <a:extLst>
                    <a:ext uri="{9D8B030D-6E8A-4147-A177-3AD203B41FA5}">
                      <a16:colId xmlns:a16="http://schemas.microsoft.com/office/drawing/2014/main" val="854524361"/>
                    </a:ext>
                  </a:extLst>
                </a:gridCol>
              </a:tblGrid>
              <a:tr h="79969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4800" b="0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 </a:t>
                      </a:r>
                      <a:r>
                        <a:rPr lang="en-US" sz="3600" b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endParaRPr lang="en-US" sz="36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23684"/>
                  </a:ext>
                </a:extLst>
              </a:tr>
              <a:tr h="79969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04065"/>
                  </a:ext>
                </a:extLst>
              </a:tr>
              <a:tr h="7996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288512"/>
                  </a:ext>
                </a:extLst>
              </a:tr>
            </a:tbl>
          </a:graphicData>
        </a:graphic>
      </p:graphicFrame>
      <p:sp>
        <p:nvSpPr>
          <p:cNvPr id="15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A2BEA29-B176-4CBC-A21D-D96720788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3640" y="3416559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6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8EA1EB1-21A4-49D9-8EFF-44B397C08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3974" y="4232635"/>
            <a:ext cx="6488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7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4604EB6-143C-43E3-A642-A562B7C8F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9304" y="3436223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3" name="Rectangle 36">
            <a:hlinkClick r:id="" action="ppaction://noaction">
              <a:snd r:embed="rId3" name="ticket.wav"/>
            </a:hlinkClick>
            <a:extLst>
              <a:ext uri="{FF2B5EF4-FFF2-40B4-BE49-F238E27FC236}">
                <a16:creationId xmlns:a16="http://schemas.microsoft.com/office/drawing/2014/main" id="{40A77C8D-21B2-45B6-9DCA-6B7AB95C2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775" y="3421097"/>
            <a:ext cx="2694038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ck</a:t>
            </a:r>
            <a:r>
              <a:rPr lang="en-US" sz="3600" b="1" u="sng" dirty="0">
                <a:solidFill>
                  <a:srgbClr val="FF0000"/>
                </a:solidFill>
              </a:rPr>
              <a:t>e</a:t>
            </a:r>
            <a:r>
              <a:rPr lang="en-US" sz="3600" dirty="0">
                <a:solidFill>
                  <a:srgbClr val="FF0000"/>
                </a:solidFill>
              </a:rPr>
              <a:t>t</a:t>
            </a:r>
            <a:endParaRPr lang="vi-VN" sz="3600" dirty="0"/>
          </a:p>
        </p:txBody>
      </p:sp>
      <p:sp>
        <p:nvSpPr>
          <p:cNvPr id="18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FB7F042-1491-478C-A76A-078D903F0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472" y="4222805"/>
            <a:ext cx="619395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9" name="Rectangle 36">
            <a:hlinkClick r:id="" action="ppaction://noaction">
              <a:snd r:embed="rId5" name="tourist.wav"/>
            </a:hlinkClick>
            <a:extLst>
              <a:ext uri="{FF2B5EF4-FFF2-40B4-BE49-F238E27FC236}">
                <a16:creationId xmlns:a16="http://schemas.microsoft.com/office/drawing/2014/main" id="{3ABEC80C-208F-45A5-933E-66959DE6F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1190" y="4192931"/>
            <a:ext cx="2433482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tour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st</a:t>
            </a:r>
            <a:endParaRPr lang="vi-VN" sz="3600" dirty="0"/>
          </a:p>
        </p:txBody>
      </p:sp>
      <p:sp>
        <p:nvSpPr>
          <p:cNvPr id="20" name="Rectangle 36">
            <a:hlinkClick r:id="" action="ppaction://noaction">
              <a:snd r:embed="rId4" name="publlic.wav"/>
            </a:hlinkClick>
            <a:extLst>
              <a:ext uri="{FF2B5EF4-FFF2-40B4-BE49-F238E27FC236}">
                <a16:creationId xmlns:a16="http://schemas.microsoft.com/office/drawing/2014/main" id="{AA2BC774-841C-47E8-8F00-5ABBAA8F5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2129" y="4184885"/>
            <a:ext cx="2433483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publ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c</a:t>
            </a:r>
            <a:endParaRPr lang="vi-VN" sz="3600" dirty="0"/>
          </a:p>
        </p:txBody>
      </p:sp>
      <p:sp>
        <p:nvSpPr>
          <p:cNvPr id="14" name="Rectangle 36">
            <a:hlinkClick r:id="" action="ppaction://noaction">
              <a:snd r:embed="rId2" name="electronic.wav"/>
            </a:hlinkClick>
            <a:extLst>
              <a:ext uri="{FF2B5EF4-FFF2-40B4-BE49-F238E27FC236}">
                <a16:creationId xmlns:a16="http://schemas.microsoft.com/office/drawing/2014/main" id="{8263B8F3-EDFE-47A6-845D-D63F38A2A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2129" y="3416559"/>
            <a:ext cx="2964426" cy="6463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electron</a:t>
            </a:r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en-US" sz="3600" dirty="0">
                <a:solidFill>
                  <a:srgbClr val="FF0000"/>
                </a:solidFill>
              </a:rPr>
              <a:t>c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389240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lectron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bll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uri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5465</TotalTime>
  <Words>553</Words>
  <Application>Microsoft Office PowerPoint</Application>
  <PresentationFormat>Widescreen</PresentationFormat>
  <Paragraphs>152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PhTimes</vt:lpstr>
      <vt:lpstr>Times New Roman</vt:lpstr>
      <vt:lpstr>Webdings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175</cp:revision>
  <dcterms:created xsi:type="dcterms:W3CDTF">2020-12-08T03:17:05Z</dcterms:created>
  <dcterms:modified xsi:type="dcterms:W3CDTF">2022-07-15T04:22:23Z</dcterms:modified>
</cp:coreProperties>
</file>