
<file path=[Content_Types].xml><?xml version="1.0" encoding="utf-8"?>
<Types xmlns="http://schemas.openxmlformats.org/package/2006/content-types">
  <Default Extension="png" ContentType="image/png"/>
  <Default Extension="tmp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40"/>
  </p:notesMasterIdLst>
  <p:sldIdLst>
    <p:sldId id="300" r:id="rId3"/>
    <p:sldId id="304" r:id="rId4"/>
    <p:sldId id="302" r:id="rId5"/>
    <p:sldId id="303" r:id="rId6"/>
    <p:sldId id="292" r:id="rId7"/>
    <p:sldId id="301" r:id="rId8"/>
    <p:sldId id="306" r:id="rId9"/>
    <p:sldId id="305" r:id="rId10"/>
    <p:sldId id="338" r:id="rId11"/>
    <p:sldId id="307" r:id="rId12"/>
    <p:sldId id="333" r:id="rId13"/>
    <p:sldId id="349" r:id="rId14"/>
    <p:sldId id="350" r:id="rId15"/>
    <p:sldId id="312" r:id="rId16"/>
    <p:sldId id="340" r:id="rId17"/>
    <p:sldId id="351" r:id="rId18"/>
    <p:sldId id="353" r:id="rId19"/>
    <p:sldId id="352" r:id="rId20"/>
    <p:sldId id="344" r:id="rId21"/>
    <p:sldId id="357" r:id="rId22"/>
    <p:sldId id="342" r:id="rId23"/>
    <p:sldId id="343" r:id="rId24"/>
    <p:sldId id="346" r:id="rId25"/>
    <p:sldId id="345" r:id="rId26"/>
    <p:sldId id="356" r:id="rId27"/>
    <p:sldId id="360" r:id="rId28"/>
    <p:sldId id="361" r:id="rId29"/>
    <p:sldId id="362" r:id="rId30"/>
    <p:sldId id="327" r:id="rId31"/>
    <p:sldId id="315" r:id="rId32"/>
    <p:sldId id="363" r:id="rId33"/>
    <p:sldId id="332" r:id="rId34"/>
    <p:sldId id="331" r:id="rId35"/>
    <p:sldId id="295" r:id="rId36"/>
    <p:sldId id="328" r:id="rId37"/>
    <p:sldId id="329" r:id="rId38"/>
    <p:sldId id="330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11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11" autoAdjust="0"/>
    <p:restoredTop sz="89818" autoAdjust="0"/>
  </p:normalViewPr>
  <p:slideViewPr>
    <p:cSldViewPr snapToGrid="0">
      <p:cViewPr varScale="1">
        <p:scale>
          <a:sx n="78" d="100"/>
          <a:sy n="78" d="100"/>
        </p:scale>
        <p:origin x="1147" y="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5251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4344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45309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8908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0757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2989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95845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1519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GV click </a:t>
            </a:r>
            <a:r>
              <a:rPr lang="en-US" dirty="0" err="1"/>
              <a:t>vào</a:t>
            </a:r>
            <a:r>
              <a:rPr lang="en-US" baseline="0" dirty="0"/>
              <a:t> </a:t>
            </a:r>
            <a:r>
              <a:rPr lang="en-US" baseline="0" dirty="0" err="1"/>
              <a:t>từng</a:t>
            </a:r>
            <a:r>
              <a:rPr lang="en-US" baseline="0" dirty="0"/>
              <a:t> </a:t>
            </a:r>
            <a:r>
              <a:rPr lang="en-US" baseline="0" dirty="0" err="1"/>
              <a:t>cụm</a:t>
            </a:r>
            <a:r>
              <a:rPr lang="en-US" baseline="0" dirty="0"/>
              <a:t> </a:t>
            </a:r>
            <a:r>
              <a:rPr lang="en-US" baseline="0" dirty="0" err="1"/>
              <a:t>nghe</a:t>
            </a:r>
            <a:r>
              <a:rPr lang="en-US" baseline="0" dirty="0"/>
              <a:t> </a:t>
            </a:r>
            <a:r>
              <a:rPr lang="en-US" baseline="0" dirty="0" err="1"/>
              <a:t>âm</a:t>
            </a:r>
            <a:r>
              <a:rPr lang="en-US" baseline="0" dirty="0"/>
              <a:t> </a:t>
            </a:r>
            <a:r>
              <a:rPr lang="en-US" baseline="0" dirty="0" err="1"/>
              <a:t>thanh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18432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977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2361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9860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4610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12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4658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EA44A-927D-4D59-858E-589BCB48899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2735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4663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7087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920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2017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5294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442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019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1911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803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17131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</a:t>
            </a:r>
            <a:r>
              <a:rPr lang="en-US" sz="1800" b="1" smtClean="0">
                <a:solidFill>
                  <a:schemeClr val="bg1"/>
                </a:solidFill>
              </a:rPr>
              <a:t>1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Lesson </a:t>
            </a:r>
            <a:r>
              <a:rPr lang="en-US" smtClean="0"/>
              <a:t>1.1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9296F6-FECB-40AC-AD26-62762C077BE5}" type="datetimeFigureOut">
              <a:rPr lang="en-US" smtClean="0"/>
              <a:t>31/10/2022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DE8125-0498-4FE4-84B5-6EC5CDF24A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305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3" Type="http://schemas.microsoft.com/office/2007/relationships/media" Target="../media/media7.mp3"/><Relationship Id="rId18" Type="http://schemas.openxmlformats.org/officeDocument/2006/relationships/audio" Target="../media/media9.mp3"/><Relationship Id="rId26" Type="http://schemas.openxmlformats.org/officeDocument/2006/relationships/audio" Target="../media/media13.mp3"/><Relationship Id="rId3" Type="http://schemas.microsoft.com/office/2007/relationships/media" Target="../media/media2.mp3"/><Relationship Id="rId21" Type="http://schemas.microsoft.com/office/2007/relationships/media" Target="../media/media11.mp3"/><Relationship Id="rId7" Type="http://schemas.microsoft.com/office/2007/relationships/media" Target="../media/media4.mp3"/><Relationship Id="rId12" Type="http://schemas.openxmlformats.org/officeDocument/2006/relationships/audio" Target="../media/media6.mp3"/><Relationship Id="rId17" Type="http://schemas.microsoft.com/office/2007/relationships/media" Target="../media/media9.mp3"/><Relationship Id="rId25" Type="http://schemas.microsoft.com/office/2007/relationships/media" Target="../media/media13.mp3"/><Relationship Id="rId33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openxmlformats.org/officeDocument/2006/relationships/audio" Target="../media/media8.mp3"/><Relationship Id="rId20" Type="http://schemas.openxmlformats.org/officeDocument/2006/relationships/audio" Target="../media/media10.mp3"/><Relationship Id="rId29" Type="http://schemas.microsoft.com/office/2007/relationships/media" Target="../media/media15.mp3"/><Relationship Id="rId1" Type="http://schemas.microsoft.com/office/2007/relationships/media" Target="../media/media1.mp3"/><Relationship Id="rId6" Type="http://schemas.openxmlformats.org/officeDocument/2006/relationships/audio" Target="../media/media3.mp3"/><Relationship Id="rId11" Type="http://schemas.microsoft.com/office/2007/relationships/media" Target="../media/media6.mp3"/><Relationship Id="rId24" Type="http://schemas.openxmlformats.org/officeDocument/2006/relationships/audio" Target="../media/media12.mp3"/><Relationship Id="rId32" Type="http://schemas.openxmlformats.org/officeDocument/2006/relationships/notesSlide" Target="../notesSlides/notesSlide2.xml"/><Relationship Id="rId5" Type="http://schemas.microsoft.com/office/2007/relationships/media" Target="../media/media3.mp3"/><Relationship Id="rId15" Type="http://schemas.microsoft.com/office/2007/relationships/media" Target="../media/media8.mp3"/><Relationship Id="rId23" Type="http://schemas.microsoft.com/office/2007/relationships/media" Target="../media/media12.mp3"/><Relationship Id="rId28" Type="http://schemas.openxmlformats.org/officeDocument/2006/relationships/audio" Target="../media/media14.mp3"/><Relationship Id="rId10" Type="http://schemas.openxmlformats.org/officeDocument/2006/relationships/audio" Target="../media/media5.mp3"/><Relationship Id="rId19" Type="http://schemas.microsoft.com/office/2007/relationships/media" Target="../media/media10.mp3"/><Relationship Id="rId31" Type="http://schemas.openxmlformats.org/officeDocument/2006/relationships/slideLayout" Target="../slideLayouts/slideLayout2.xml"/><Relationship Id="rId4" Type="http://schemas.openxmlformats.org/officeDocument/2006/relationships/audio" Target="../media/media2.mp3"/><Relationship Id="rId9" Type="http://schemas.microsoft.com/office/2007/relationships/media" Target="../media/media5.mp3"/><Relationship Id="rId14" Type="http://schemas.openxmlformats.org/officeDocument/2006/relationships/audio" Target="../media/media7.mp3"/><Relationship Id="rId22" Type="http://schemas.openxmlformats.org/officeDocument/2006/relationships/audio" Target="../media/media11.mp3"/><Relationship Id="rId27" Type="http://schemas.microsoft.com/office/2007/relationships/media" Target="../media/media14.mp3"/><Relationship Id="rId30" Type="http://schemas.openxmlformats.org/officeDocument/2006/relationships/audio" Target="../media/media15.mp3"/><Relationship Id="rId8" Type="http://schemas.openxmlformats.org/officeDocument/2006/relationships/audio" Target="../media/media4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hyperlink" Target="https://eduhome.com.vn/DHALesson?idGrade=10&amp;idSubject=1&amp;idSeries=118&amp;idTheme=1067&amp;IdLevel=3&amp;idThemeServer=77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</a:rPr>
              <a:t>Unit </a:t>
            </a:r>
            <a:r>
              <a:rPr lang="en-US" sz="4400" b="1" smtClean="0">
                <a:solidFill>
                  <a:srgbClr val="0070C0"/>
                </a:solidFill>
              </a:rPr>
              <a:t>1: Free time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>
                <a:solidFill>
                  <a:srgbClr val="00B050"/>
                </a:solidFill>
              </a:rPr>
              <a:t>Lesson </a:t>
            </a:r>
            <a:r>
              <a:rPr lang="en-US" sz="3200" b="1" smtClean="0">
                <a:solidFill>
                  <a:srgbClr val="00B050"/>
                </a:solidFill>
              </a:rPr>
              <a:t>1.1</a:t>
            </a:r>
            <a:r>
              <a:rPr lang="en-US" sz="3200" b="1" dirty="0">
                <a:solidFill>
                  <a:srgbClr val="00B050"/>
                </a:solidFill>
              </a:rPr>
              <a:t>: Vocabulary &amp; Reading</a:t>
            </a:r>
          </a:p>
          <a:p>
            <a:pPr algn="ctr"/>
            <a:r>
              <a:rPr lang="en-US" sz="3200">
                <a:solidFill>
                  <a:srgbClr val="FF0000"/>
                </a:solidFill>
              </a:rPr>
              <a:t>Page</a:t>
            </a:r>
            <a:r>
              <a:rPr lang="en-US" sz="3200"/>
              <a:t> </a:t>
            </a:r>
            <a:r>
              <a:rPr lang="en-US" sz="3200" smtClean="0">
                <a:solidFill>
                  <a:srgbClr val="FF0000"/>
                </a:solidFill>
              </a:rPr>
              <a:t>4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77807" y="26637"/>
            <a:ext cx="8360512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rgbClr val="00B0F0"/>
                </a:solidFill>
              </a:rPr>
              <a:t>Listen and repeat</a:t>
            </a:r>
            <a:r>
              <a:rPr lang="en-US" sz="3600" b="1" i="1" dirty="0" smtClean="0">
                <a:solidFill>
                  <a:srgbClr val="00B0F0"/>
                </a:solidFill>
              </a:rPr>
              <a:t>. </a:t>
            </a:r>
            <a:r>
              <a:rPr lang="en-US" sz="2400" b="1" i="1" dirty="0" smtClean="0">
                <a:solidFill>
                  <a:srgbClr val="00B0F0"/>
                </a:solidFill>
              </a:rPr>
              <a:t>Click each phrase to hear the sound.</a:t>
            </a:r>
            <a:r>
              <a:rPr lang="en-US" sz="3600" b="1" i="1" dirty="0" smtClean="0">
                <a:solidFill>
                  <a:srgbClr val="00B0F0"/>
                </a:solidFill>
              </a:rPr>
              <a:t> </a:t>
            </a:r>
            <a:endParaRPr lang="en-US" sz="3600" b="1" i="1" dirty="0">
              <a:solidFill>
                <a:srgbClr val="00B0F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5336" y="3019867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smtClean="0"/>
              <a:t>bake cakes </a:t>
            </a:r>
            <a:r>
              <a:rPr lang="en-US" sz="2400" smtClean="0"/>
              <a:t>(V</a:t>
            </a:r>
            <a:r>
              <a:rPr lang="en-US" sz="2400"/>
              <a:t>. </a:t>
            </a:r>
            <a:r>
              <a:rPr lang="en-US" sz="2400" smtClean="0"/>
              <a:t>phr) </a:t>
            </a:r>
            <a:r>
              <a:rPr lang="vi-VN" sz="280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/>
              <a:t> </a:t>
            </a:r>
            <a:r>
              <a:rPr lang="en-US" sz="28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beɪk </a:t>
            </a:r>
            <a:r>
              <a:rPr lang="en-US" sz="280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keɪks </a:t>
            </a:r>
            <a:r>
              <a:rPr lang="vi-VN" sz="2800" smtClean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 làm bánh</a:t>
            </a:r>
            <a:endParaRPr lang="en-US" sz="28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2723" y="2229569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build models</a:t>
            </a:r>
            <a:r>
              <a:rPr lang="en-US" sz="2800" dirty="0" smtClean="0"/>
              <a:t> </a:t>
            </a:r>
            <a:r>
              <a:rPr lang="en-US" sz="2400" dirty="0"/>
              <a:t>(V. </a:t>
            </a:r>
            <a:r>
              <a:rPr lang="en-US" sz="2400" dirty="0" err="1"/>
              <a:t>phr</a:t>
            </a:r>
            <a:r>
              <a:rPr lang="en-US" sz="2400" dirty="0"/>
              <a:t>) </a:t>
            </a:r>
            <a:r>
              <a:rPr lang="vi-VN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/>
              <a:t> 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bɪld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ˈ</a:t>
            </a:r>
            <a:r>
              <a:rPr lang="en-US" sz="28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mɑːdəlz</a:t>
            </a:r>
            <a:r>
              <a:rPr lang="en-US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lắp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ghép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mô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hình</a:t>
            </a:r>
            <a:endParaRPr lang="en-US" sz="28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25336" y="966298"/>
            <a:ext cx="11419722" cy="1077218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/>
              <a:t>collect soccer stickers </a:t>
            </a:r>
            <a:r>
              <a:rPr lang="en-US" sz="2800" dirty="0"/>
              <a:t>(V. </a:t>
            </a:r>
            <a:r>
              <a:rPr lang="en-US" sz="2800" dirty="0" err="1" smtClean="0"/>
              <a:t>phr</a:t>
            </a:r>
            <a:r>
              <a:rPr lang="en-US" sz="2800" dirty="0" smtClean="0"/>
              <a:t>)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kəˈlekt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sɑːkə</a:t>
            </a:r>
            <a:r>
              <a:rPr lang="en-US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ˈ</a:t>
            </a:r>
            <a:r>
              <a:rPr lang="en-US" sz="28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stɪkəz</a:t>
            </a:r>
            <a:r>
              <a:rPr lang="en-US" sz="2800" dirty="0" smtClean="0">
                <a:solidFill>
                  <a:srgbClr val="FF0000"/>
                </a:solidFill>
              </a:rPr>
              <a:t>/ </a:t>
            </a:r>
          </a:p>
          <a:p>
            <a:r>
              <a:rPr lang="en-US" sz="2800" dirty="0" err="1" smtClean="0"/>
              <a:t>sưu</a:t>
            </a:r>
            <a:r>
              <a:rPr lang="en-US" sz="2800" dirty="0" smtClean="0"/>
              <a:t> </a:t>
            </a:r>
            <a:r>
              <a:rPr lang="en-US" sz="2800" dirty="0" err="1"/>
              <a:t>tầm</a:t>
            </a:r>
            <a:r>
              <a:rPr lang="en-US" sz="2800" dirty="0"/>
              <a:t> </a:t>
            </a:r>
            <a:r>
              <a:rPr lang="en-US" sz="2800" dirty="0" err="1"/>
              <a:t>miếng</a:t>
            </a:r>
            <a:r>
              <a:rPr lang="en-US" sz="2800" dirty="0"/>
              <a:t> </a:t>
            </a:r>
            <a:r>
              <a:rPr lang="en-US" sz="2800" dirty="0" err="1"/>
              <a:t>dán</a:t>
            </a:r>
            <a:r>
              <a:rPr lang="en-US" sz="2800" dirty="0"/>
              <a:t> </a:t>
            </a:r>
            <a:r>
              <a:rPr lang="en-US" sz="2800" dirty="0" err="1"/>
              <a:t>cầu</a:t>
            </a:r>
            <a:r>
              <a:rPr lang="en-US" sz="2800" dirty="0"/>
              <a:t> </a:t>
            </a:r>
            <a:r>
              <a:rPr lang="en-US" sz="2800" dirty="0" err="1"/>
              <a:t>thủ</a:t>
            </a:r>
            <a:r>
              <a:rPr lang="en-US" sz="2800" dirty="0"/>
              <a:t> </a:t>
            </a:r>
            <a:r>
              <a:rPr lang="en-US" sz="2800" dirty="0" err="1"/>
              <a:t>bóng</a:t>
            </a:r>
            <a:r>
              <a:rPr lang="en-US" sz="2800" dirty="0"/>
              <a:t> </a:t>
            </a:r>
            <a:r>
              <a:rPr lang="en-US" sz="2800" dirty="0" err="1"/>
              <a:t>đá</a:t>
            </a:r>
            <a:r>
              <a:rPr lang="en-US" sz="2800" dirty="0">
                <a:latin typeface="Arial" pitchFamily="34" charset="0"/>
                <a:cs typeface="Arial" pitchFamily="34" charset="0"/>
              </a:rPr>
              <a:t>	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2723" y="3810165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smtClean="0"/>
              <a:t>make vlogs </a:t>
            </a:r>
            <a:r>
              <a:rPr lang="en-US" sz="2400" smtClean="0"/>
              <a:t>(V</a:t>
            </a:r>
            <a:r>
              <a:rPr lang="en-US" sz="2400"/>
              <a:t>. phrase) </a:t>
            </a:r>
            <a:r>
              <a:rPr lang="vi-VN" sz="280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/>
              <a:t> </a:t>
            </a:r>
            <a:r>
              <a:rPr lang="en-US" sz="280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meɪk </a:t>
            </a:r>
            <a:r>
              <a:rPr lang="en-US" sz="280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vlɑːɡz </a:t>
            </a:r>
            <a:r>
              <a:rPr lang="vi-VN" sz="2800" smtClean="0">
                <a:cs typeface="Calibri" panose="020F0502020204030204" pitchFamily="34" charset="0"/>
              </a:rPr>
              <a:t>/ </a:t>
            </a:r>
            <a:r>
              <a:rPr lang="en-US" sz="2800" smtClean="0">
                <a:latin typeface="Calibri" panose="020F0502020204030204" pitchFamily="34" charset="0"/>
                <a:cs typeface="Calibri" panose="020F0502020204030204" pitchFamily="34" charset="0"/>
              </a:rPr>
              <a:t>quay video dạng nhật ký ngắn</a:t>
            </a:r>
            <a:endParaRPr lang="en-US" sz="28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42723" y="4642549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read comics </a:t>
            </a:r>
            <a:r>
              <a:rPr lang="en-US" sz="2400" dirty="0" smtClean="0"/>
              <a:t>(V</a:t>
            </a:r>
            <a:r>
              <a:rPr lang="en-US" sz="2400" dirty="0"/>
              <a:t>. phrase) </a:t>
            </a:r>
            <a:r>
              <a:rPr lang="vi-VN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riːd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ˈ</a:t>
            </a:r>
            <a:r>
              <a:rPr lang="en-US" sz="28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kɑːmɪks</a:t>
            </a:r>
            <a:r>
              <a:rPr lang="en-US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dirty="0" smtClean="0">
                <a:cs typeface="Calibri" panose="020F0502020204030204" pitchFamily="34" charset="0"/>
              </a:rPr>
              <a:t>/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đọc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truyện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tranh</a:t>
            </a:r>
            <a:endParaRPr lang="en-US" sz="28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25336" y="5589395"/>
            <a:ext cx="11371227" cy="646331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i="1" dirty="0" smtClean="0"/>
              <a:t>play online games </a:t>
            </a:r>
            <a:r>
              <a:rPr lang="en-US" sz="2400" dirty="0"/>
              <a:t>(V. </a:t>
            </a:r>
            <a:r>
              <a:rPr lang="en-US" sz="2400" dirty="0" err="1" smtClean="0"/>
              <a:t>phr</a:t>
            </a:r>
            <a:r>
              <a:rPr lang="en-US" sz="2400" dirty="0" smtClean="0"/>
              <a:t>) </a:t>
            </a:r>
            <a:r>
              <a:rPr lang="vi-VN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dirty="0"/>
              <a:t> 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pleɪ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ˈ</a:t>
            </a:r>
            <a:r>
              <a:rPr lang="en-US" sz="2800" dirty="0" err="1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ɑːnlaɪn</a:t>
            </a:r>
            <a:r>
              <a:rPr lang="en-US" sz="280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ɡeɪmz</a:t>
            </a:r>
            <a:r>
              <a:rPr lang="en-US" sz="28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trò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chơi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trực</a:t>
            </a:r>
            <a:r>
              <a:rPr lang="en-US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tuyến</a:t>
            </a:r>
            <a:endParaRPr lang="en-US" sz="2800" i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cheap to buil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47108" y="441180"/>
            <a:ext cx="487363" cy="487363"/>
          </a:xfrm>
          <a:prstGeom prst="rect">
            <a:avLst/>
          </a:prstGeom>
        </p:spPr>
      </p:pic>
      <p:pic>
        <p:nvPicPr>
          <p:cNvPr id="5" name="clear to ru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47107" y="441180"/>
            <a:ext cx="487363" cy="487363"/>
          </a:xfrm>
          <a:prstGeom prst="rect">
            <a:avLst/>
          </a:prstGeom>
        </p:spPr>
      </p:pic>
      <p:pic>
        <p:nvPicPr>
          <p:cNvPr id="6" name="dangerous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47107" y="429286"/>
            <a:ext cx="487363" cy="487363"/>
          </a:xfrm>
          <a:prstGeom prst="rect">
            <a:avLst/>
          </a:prstGeom>
        </p:spPr>
      </p:pic>
      <p:pic>
        <p:nvPicPr>
          <p:cNvPr id="7" name="expensive to run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47107" y="448684"/>
            <a:ext cx="488594" cy="487363"/>
          </a:xfrm>
          <a:prstGeom prst="rect">
            <a:avLst/>
          </a:prstGeom>
        </p:spPr>
      </p:pic>
      <p:pic>
        <p:nvPicPr>
          <p:cNvPr id="8" name="noisy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59590" y="452195"/>
            <a:ext cx="487363" cy="487363"/>
          </a:xfrm>
          <a:prstGeom prst="rect">
            <a:avLst/>
          </a:prstGeom>
        </p:spPr>
      </p:pic>
      <p:pic>
        <p:nvPicPr>
          <p:cNvPr id="15" name="nuclear power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59590" y="452195"/>
            <a:ext cx="487363" cy="487363"/>
          </a:xfrm>
          <a:prstGeom prst="rect">
            <a:avLst/>
          </a:prstGeom>
        </p:spPr>
      </p:pic>
      <p:pic>
        <p:nvPicPr>
          <p:cNvPr id="28" name="power plant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45877" y="460240"/>
            <a:ext cx="487363" cy="487363"/>
          </a:xfrm>
          <a:prstGeom prst="rect">
            <a:avLst/>
          </a:prstGeom>
        </p:spPr>
      </p:pic>
      <p:pic>
        <p:nvPicPr>
          <p:cNvPr id="29" name="solar panel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52733" y="459699"/>
            <a:ext cx="487363" cy="487363"/>
          </a:xfrm>
          <a:prstGeom prst="rect">
            <a:avLst/>
          </a:prstGeom>
        </p:spPr>
      </p:pic>
      <p:pic>
        <p:nvPicPr>
          <p:cNvPr id="30" name="solar panel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52732" y="459699"/>
            <a:ext cx="487363" cy="487363"/>
          </a:xfrm>
          <a:prstGeom prst="rect">
            <a:avLst/>
          </a:prstGeom>
        </p:spPr>
      </p:pic>
      <p:pic>
        <p:nvPicPr>
          <p:cNvPr id="31" name="wind turbine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66447" y="452195"/>
            <a:ext cx="487363" cy="487363"/>
          </a:xfrm>
          <a:prstGeom prst="rect">
            <a:avLst/>
          </a:prstGeom>
        </p:spPr>
      </p:pic>
      <p:pic>
        <p:nvPicPr>
          <p:cNvPr id="33" name="clear to run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693759" y="459699"/>
            <a:ext cx="487363" cy="487363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11436346" y="379642"/>
            <a:ext cx="720436" cy="849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collect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224206" y="648972"/>
            <a:ext cx="609600" cy="609600"/>
          </a:xfrm>
          <a:prstGeom prst="rect">
            <a:avLst/>
          </a:prstGeom>
        </p:spPr>
      </p:pic>
      <p:pic>
        <p:nvPicPr>
          <p:cNvPr id="23" name="collect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299694" y="786590"/>
            <a:ext cx="609600" cy="609600"/>
          </a:xfrm>
          <a:prstGeom prst="rect">
            <a:avLst/>
          </a:prstGeom>
        </p:spPr>
      </p:pic>
      <p:pic>
        <p:nvPicPr>
          <p:cNvPr id="24" name="build models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235458" y="635637"/>
            <a:ext cx="609600" cy="609600"/>
          </a:xfrm>
          <a:prstGeom prst="rect">
            <a:avLst/>
          </a:prstGeom>
        </p:spPr>
      </p:pic>
      <p:pic>
        <p:nvPicPr>
          <p:cNvPr id="25" name="bake cakes">
            <a:hlinkClick r:id="" action="ppaction://media"/>
          </p:cNvPr>
          <p:cNvPicPr>
            <a:picLocks noChangeAspect="1"/>
          </p:cNvPicPr>
          <p:nvPr>
            <a:audioFile r:link="rId24"/>
            <p:extLst>
              <p:ext uri="{DAA4B4D4-6D71-4841-9C94-3DE7FCFB9230}">
                <p14:media xmlns:p14="http://schemas.microsoft.com/office/powerpoint/2010/main" r:embed="rId23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131546" y="647621"/>
            <a:ext cx="609600" cy="609600"/>
          </a:xfrm>
          <a:prstGeom prst="rect">
            <a:avLst/>
          </a:prstGeom>
        </p:spPr>
      </p:pic>
      <p:pic>
        <p:nvPicPr>
          <p:cNvPr id="26" name="make vlogs">
            <a:hlinkClick r:id="" action="ppaction://media"/>
          </p:cNvPr>
          <p:cNvPicPr>
            <a:picLocks noChangeAspect="1"/>
          </p:cNvPicPr>
          <p:nvPr>
            <a:audioFile r:link="rId26"/>
            <p:extLst>
              <p:ext uri="{DAA4B4D4-6D71-4841-9C94-3DE7FCFB9230}">
                <p14:media xmlns:p14="http://schemas.microsoft.com/office/powerpoint/2010/main" r:embed="rId25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254911" y="728457"/>
            <a:ext cx="609600" cy="609600"/>
          </a:xfrm>
          <a:prstGeom prst="rect">
            <a:avLst/>
          </a:prstGeom>
        </p:spPr>
      </p:pic>
      <p:pic>
        <p:nvPicPr>
          <p:cNvPr id="27" name="readcomics">
            <a:hlinkClick r:id="" action="ppaction://media"/>
          </p:cNvPr>
          <p:cNvPicPr>
            <a:picLocks noChangeAspect="1"/>
          </p:cNvPicPr>
          <p:nvPr>
            <a:audioFile r:link="rId28"/>
            <p:extLst>
              <p:ext uri="{DAA4B4D4-6D71-4841-9C94-3DE7FCFB9230}">
                <p14:media xmlns:p14="http://schemas.microsoft.com/office/powerpoint/2010/main" r:embed="rId27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254911" y="607564"/>
            <a:ext cx="609600" cy="609600"/>
          </a:xfrm>
          <a:prstGeom prst="rect">
            <a:avLst/>
          </a:prstGeom>
        </p:spPr>
      </p:pic>
      <p:pic>
        <p:nvPicPr>
          <p:cNvPr id="32" name="playonline games">
            <a:hlinkClick r:id="" action="ppaction://media"/>
          </p:cNvPr>
          <p:cNvPicPr>
            <a:picLocks noChangeAspect="1"/>
          </p:cNvPicPr>
          <p:nvPr>
            <a:audioFile r:link="rId30"/>
            <p:extLst>
              <p:ext uri="{DAA4B4D4-6D71-4841-9C94-3DE7FCFB9230}">
                <p14:media xmlns:p14="http://schemas.microsoft.com/office/powerpoint/2010/main" r:embed="rId29"/>
              </p:ext>
            </p:extLst>
          </p:nvPr>
        </p:nvPicPr>
        <p:blipFill>
          <a:blip r:embed="rId33"/>
          <a:stretch>
            <a:fillRect/>
          </a:stretch>
        </p:blipFill>
        <p:spPr>
          <a:xfrm>
            <a:off x="11299693" y="415337"/>
            <a:ext cx="468765" cy="468765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11006747" y="444903"/>
            <a:ext cx="1105927" cy="993513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9975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0" dur="1985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17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5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69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6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8" dur="2037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6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4" dur="1593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2011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6" grpId="0" animBg="1"/>
      <p:bldP spid="17" grpId="0" animBg="1"/>
      <p:bldP spid="1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509785"/>
            <a:ext cx="12093640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Work </a:t>
            </a:r>
            <a:r>
              <a:rPr lang="en-US" sz="3600" i="1">
                <a:solidFill>
                  <a:srgbClr val="00B0F0"/>
                </a:solidFill>
              </a:rPr>
              <a:t>in </a:t>
            </a:r>
            <a:r>
              <a:rPr lang="en-US" sz="3600" i="1" smtClean="0">
                <a:solidFill>
                  <a:srgbClr val="00B0F0"/>
                </a:solidFill>
              </a:rPr>
              <a:t>pairs</a:t>
            </a:r>
            <a:r>
              <a:rPr lang="en-US" sz="3600" i="1" dirty="0">
                <a:solidFill>
                  <a:srgbClr val="00B0F0"/>
                </a:solidFill>
              </a:rPr>
              <a:t>. </a:t>
            </a:r>
            <a:endParaRPr lang="en-US" sz="3600" i="1" dirty="0" smtClean="0">
              <a:solidFill>
                <a:srgbClr val="00B0F0"/>
              </a:solidFill>
            </a:endParaRPr>
          </a:p>
          <a:p>
            <a:r>
              <a:rPr lang="en-US" sz="3600" i="1" smtClean="0">
                <a:solidFill>
                  <a:srgbClr val="00B0F0"/>
                </a:solidFill>
              </a:rPr>
              <a:t>b. Note three more hobbies you know. Discuss if you like them.</a:t>
            </a:r>
            <a:endParaRPr lang="en-US" sz="3600" i="1" dirty="0">
              <a:solidFill>
                <a:srgbClr val="00B0F0"/>
              </a:solidFill>
            </a:endParaRPr>
          </a:p>
        </p:txBody>
      </p:sp>
      <p:pic>
        <p:nvPicPr>
          <p:cNvPr id="3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0144" y="4286251"/>
            <a:ext cx="2901763" cy="1850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63" t="52902" r="7500" b="33747"/>
          <a:stretch/>
        </p:blipFill>
        <p:spPr>
          <a:xfrm>
            <a:off x="319314" y="2337981"/>
            <a:ext cx="11774326" cy="194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488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121" y="1810941"/>
            <a:ext cx="1131672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smtClean="0"/>
              <a:t>1. Frank </a:t>
            </a:r>
            <a:r>
              <a:rPr lang="en-US" sz="3600" i="1"/>
              <a:t>likes stories with pictures and reads a lot. </a:t>
            </a:r>
            <a:endParaRPr lang="en-US" sz="3600" i="1" smtClean="0"/>
          </a:p>
          <a:p>
            <a:r>
              <a:rPr lang="en-US" sz="3600" i="1" smtClean="0"/>
              <a:t>His </a:t>
            </a:r>
            <a:r>
              <a:rPr lang="en-US" sz="3600" i="1"/>
              <a:t>hobby is </a:t>
            </a:r>
            <a:r>
              <a:rPr lang="en-US" sz="3600" i="1" smtClean="0"/>
              <a:t>_____________.</a:t>
            </a:r>
            <a:br>
              <a:rPr lang="en-US" sz="3600" i="1" smtClean="0"/>
            </a:br>
            <a:r>
              <a:rPr lang="en-US" sz="3600" i="1" smtClean="0"/>
              <a:t>2. Carol </a:t>
            </a:r>
            <a:r>
              <a:rPr lang="en-US" sz="3600" i="1"/>
              <a:t>creates videos and posts them on the internet. </a:t>
            </a:r>
          </a:p>
          <a:p>
            <a:r>
              <a:rPr lang="en-US" sz="3600" i="1" smtClean="0"/>
              <a:t>Her </a:t>
            </a:r>
            <a:r>
              <a:rPr lang="en-US" sz="3600" i="1"/>
              <a:t>hobby is </a:t>
            </a:r>
            <a:r>
              <a:rPr lang="en-US" sz="3600" i="1" smtClean="0"/>
              <a:t>___________.</a:t>
            </a:r>
            <a:r>
              <a:rPr lang="en-US" sz="3600" i="1"/>
              <a:t/>
            </a:r>
            <a:br>
              <a:rPr lang="en-US" sz="3600" i="1"/>
            </a:br>
            <a:r>
              <a:rPr lang="en-US" sz="3600" i="1" smtClean="0"/>
              <a:t>3</a:t>
            </a:r>
            <a:r>
              <a:rPr lang="en-US" sz="3600" i="1"/>
              <a:t>. James likes sports. He likes collecting things, too. </a:t>
            </a:r>
            <a:endParaRPr lang="en-US" sz="3600" i="1" smtClean="0"/>
          </a:p>
          <a:p>
            <a:r>
              <a:rPr lang="en-US" sz="3600" i="1" smtClean="0"/>
              <a:t>His </a:t>
            </a:r>
            <a:r>
              <a:rPr lang="en-US" sz="3600" i="1"/>
              <a:t>hobby is </a:t>
            </a:r>
            <a:r>
              <a:rPr lang="en-US" sz="3600" i="1" smtClean="0"/>
              <a:t>_____________________.</a:t>
            </a:r>
            <a:endParaRPr lang="en-US" sz="3600"/>
          </a:p>
        </p:txBody>
      </p:sp>
      <p:sp>
        <p:nvSpPr>
          <p:cNvPr id="3" name="TextBox 2"/>
          <p:cNvSpPr txBox="1"/>
          <p:nvPr/>
        </p:nvSpPr>
        <p:spPr>
          <a:xfrm>
            <a:off x="56121" y="395298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</a:t>
            </a:r>
            <a:r>
              <a:rPr lang="en-US">
                <a:solidFill>
                  <a:schemeClr val="bg1"/>
                </a:solidFill>
              </a:rPr>
              <a:t>page </a:t>
            </a:r>
            <a:r>
              <a:rPr lang="en-US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416132"/>
            <a:ext cx="10191750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smtClean="0">
                <a:solidFill>
                  <a:srgbClr val="00B0F0"/>
                </a:solidFill>
              </a:rPr>
              <a:t>Fill in the blanks with the words you have learnt with correct form of verbs.</a:t>
            </a:r>
            <a:endParaRPr lang="en-US" sz="3600" i="1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1382" y="2385773"/>
            <a:ext cx="70927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sym typeface="Wingdings" panose="05000000000000000000" pitchFamily="2" charset="2"/>
              </a:rPr>
              <a:t>reading comics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1382" y="3478250"/>
            <a:ext cx="27792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sym typeface="Wingdings" panose="05000000000000000000" pitchFamily="2" charset="2"/>
              </a:rPr>
              <a:t>making vlogs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21383" y="4580930"/>
            <a:ext cx="47604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sym typeface="Wingdings" panose="05000000000000000000" pitchFamily="2" charset="2"/>
              </a:rPr>
              <a:t>collecting soccer stickers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431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0044" y="1368811"/>
            <a:ext cx="1164430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smtClean="0"/>
              <a:t/>
            </a:r>
            <a:br>
              <a:rPr lang="en-US" sz="3600" i="1" smtClean="0"/>
            </a:br>
            <a:r>
              <a:rPr lang="en-US" sz="3600" i="1" smtClean="0"/>
              <a:t>4</a:t>
            </a:r>
            <a:r>
              <a:rPr lang="en-US" sz="3600" i="1"/>
              <a:t>. Tom likes cooking and he likes making sweet food. </a:t>
            </a:r>
            <a:endParaRPr lang="en-US" sz="3600" i="1" smtClean="0"/>
          </a:p>
          <a:p>
            <a:r>
              <a:rPr lang="en-US" sz="3600" i="1" smtClean="0"/>
              <a:t>His </a:t>
            </a:r>
            <a:r>
              <a:rPr lang="en-US" sz="3600" i="1"/>
              <a:t>hobby is </a:t>
            </a:r>
            <a:r>
              <a:rPr lang="en-US" sz="3600" i="1" smtClean="0"/>
              <a:t>___________.</a:t>
            </a:r>
            <a:r>
              <a:rPr lang="en-US" sz="3600" i="1"/>
              <a:t/>
            </a:r>
            <a:br>
              <a:rPr lang="en-US" sz="3600" i="1"/>
            </a:br>
            <a:r>
              <a:rPr lang="en-US" sz="3600" i="1" smtClean="0"/>
              <a:t>5</a:t>
            </a:r>
            <a:r>
              <a:rPr lang="en-US" sz="3600" i="1"/>
              <a:t>. Leo really likes making planes, trains, and boats. </a:t>
            </a:r>
            <a:endParaRPr lang="en-US" sz="3600" i="1" smtClean="0"/>
          </a:p>
          <a:p>
            <a:r>
              <a:rPr lang="en-US" sz="3600" i="1" smtClean="0"/>
              <a:t>His </a:t>
            </a:r>
            <a:r>
              <a:rPr lang="en-US" sz="3600" i="1"/>
              <a:t>hobby is </a:t>
            </a:r>
            <a:r>
              <a:rPr lang="en-US" sz="3600" i="1" smtClean="0"/>
              <a:t>_____________.</a:t>
            </a:r>
            <a:r>
              <a:rPr lang="en-US" sz="3600" i="1"/>
              <a:t/>
            </a:r>
            <a:br>
              <a:rPr lang="en-US" sz="3600" i="1"/>
            </a:br>
            <a:r>
              <a:rPr lang="en-US" sz="3600" i="1" smtClean="0"/>
              <a:t>6</a:t>
            </a:r>
            <a:r>
              <a:rPr lang="en-US" sz="3600" i="1"/>
              <a:t>. Tina likes using different characters to compete against people on the internet. </a:t>
            </a:r>
            <a:endParaRPr lang="en-US" sz="3600" i="1" smtClean="0"/>
          </a:p>
          <a:p>
            <a:r>
              <a:rPr lang="en-US" sz="3600" i="1" smtClean="0"/>
              <a:t>Her </a:t>
            </a:r>
            <a:r>
              <a:rPr lang="en-US" sz="3600" i="1"/>
              <a:t>hobby is </a:t>
            </a:r>
            <a:r>
              <a:rPr lang="en-US" sz="3600" i="1" smtClean="0"/>
              <a:t>_________________. </a:t>
            </a:r>
            <a:r>
              <a:rPr lang="en-US" sz="3600"/>
              <a:t/>
            </a:r>
            <a:br>
              <a:rPr lang="en-US" sz="3600"/>
            </a:br>
            <a:endParaRPr lang="en-US" sz="3600"/>
          </a:p>
        </p:txBody>
      </p:sp>
      <p:sp>
        <p:nvSpPr>
          <p:cNvPr id="3" name="TextBox 2"/>
          <p:cNvSpPr txBox="1"/>
          <p:nvPr/>
        </p:nvSpPr>
        <p:spPr>
          <a:xfrm>
            <a:off x="56121" y="395298"/>
            <a:ext cx="1539551" cy="646331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Extra Practice</a:t>
            </a:r>
          </a:p>
          <a:p>
            <a:r>
              <a:rPr lang="en-US" dirty="0">
                <a:solidFill>
                  <a:schemeClr val="bg1"/>
                </a:solidFill>
              </a:rPr>
              <a:t>WB, </a:t>
            </a:r>
            <a:r>
              <a:rPr lang="en-US">
                <a:solidFill>
                  <a:schemeClr val="bg1"/>
                </a:solidFill>
              </a:rPr>
              <a:t>page </a:t>
            </a:r>
            <a:r>
              <a:rPr lang="en-US" smtClean="0">
                <a:solidFill>
                  <a:schemeClr val="bg1"/>
                </a:solidFill>
              </a:rPr>
              <a:t>2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62150" y="416132"/>
            <a:ext cx="9982200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3600" i="1" smtClean="0">
                <a:solidFill>
                  <a:srgbClr val="00B0F0"/>
                </a:solidFill>
              </a:rPr>
              <a:t>Fill in the blanks with the words you have learnt with correct form of verbs.</a:t>
            </a:r>
            <a:endParaRPr lang="en-US" sz="3600" i="1" dirty="0">
              <a:solidFill>
                <a:srgbClr val="00B0F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71063" y="2431779"/>
            <a:ext cx="25486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sym typeface="Wingdings" panose="05000000000000000000" pitchFamily="2" charset="2"/>
              </a:rPr>
              <a:t>baking cakes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75811" y="3554450"/>
            <a:ext cx="3348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sym typeface="Wingdings" panose="05000000000000000000" pitchFamily="2" charset="2"/>
              </a:rPr>
              <a:t>building models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71063" y="5153460"/>
            <a:ext cx="43964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sym typeface="Wingdings" panose="05000000000000000000" pitchFamily="2" charset="2"/>
              </a:rPr>
              <a:t>playing online games</a:t>
            </a:r>
            <a:endParaRPr lang="en-US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5314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13" y="391885"/>
            <a:ext cx="8768726" cy="5994886"/>
          </a:xfrm>
          <a:prstGeom prst="rect">
            <a:avLst/>
          </a:prstGeom>
        </p:spPr>
      </p:pic>
      <p:sp>
        <p:nvSpPr>
          <p:cNvPr id="4" name="Oval Callout 3"/>
          <p:cNvSpPr/>
          <p:nvPr/>
        </p:nvSpPr>
        <p:spPr>
          <a:xfrm>
            <a:off x="4493856" y="474983"/>
            <a:ext cx="3113325" cy="1296955"/>
          </a:xfrm>
          <a:prstGeom prst="wedgeEllipseCallout">
            <a:avLst>
              <a:gd name="adj1" fmla="val 46453"/>
              <a:gd name="adj2" fmla="val 80000"/>
            </a:avLst>
          </a:prstGeom>
          <a:solidFill>
            <a:schemeClr val="bg1"/>
          </a:solidFill>
          <a:ln>
            <a:solidFill>
              <a:srgbClr val="7030A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7030A0"/>
                </a:solidFill>
              </a:rPr>
              <a:t>It’s reading time….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3851" y="1460901"/>
            <a:ext cx="4086709" cy="83462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0602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C08CEA-C81F-4403-B676-D46254D99460}"/>
              </a:ext>
            </a:extLst>
          </p:cNvPr>
          <p:cNvSpPr txBox="1"/>
          <p:nvPr/>
        </p:nvSpPr>
        <p:spPr>
          <a:xfrm>
            <a:off x="152403" y="397041"/>
            <a:ext cx="2752130" cy="584775"/>
          </a:xfrm>
          <a:prstGeom prst="rect">
            <a:avLst/>
          </a:prstGeom>
          <a:solidFill>
            <a:srgbClr val="0098A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Pre-reading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86668" y="513678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/>
              <a:t>What is the girl’s name?</a:t>
            </a:r>
            <a:endParaRPr lang="en-US" sz="3000" dirty="0"/>
          </a:p>
        </p:txBody>
      </p:sp>
      <p:sp>
        <p:nvSpPr>
          <p:cNvPr id="16" name="TextBox 15"/>
          <p:cNvSpPr txBox="1"/>
          <p:nvPr/>
        </p:nvSpPr>
        <p:spPr>
          <a:xfrm>
            <a:off x="4786668" y="1067676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sym typeface="Wingdings" panose="05000000000000000000" pitchFamily="2" charset="2"/>
              </a:rPr>
              <a:t> Her name is Kate.</a:t>
            </a:r>
            <a:endParaRPr lang="en-US" sz="3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96" r="2079"/>
          <a:stretch/>
        </p:blipFill>
        <p:spPr>
          <a:xfrm>
            <a:off x="685802" y="2025334"/>
            <a:ext cx="106680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1751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C08CEA-C81F-4403-B676-D46254D99460}"/>
              </a:ext>
            </a:extLst>
          </p:cNvPr>
          <p:cNvSpPr txBox="1"/>
          <p:nvPr/>
        </p:nvSpPr>
        <p:spPr>
          <a:xfrm>
            <a:off x="152403" y="397041"/>
            <a:ext cx="2752130" cy="584775"/>
          </a:xfrm>
          <a:prstGeom prst="rect">
            <a:avLst/>
          </a:prstGeom>
          <a:solidFill>
            <a:srgbClr val="0098A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Pre - reading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19547" y="429016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/>
              <a:t>What does she like doing?</a:t>
            </a:r>
            <a:endParaRPr lang="en-US" sz="3000" dirty="0"/>
          </a:p>
        </p:txBody>
      </p:sp>
      <p:sp>
        <p:nvSpPr>
          <p:cNvPr id="17" name="TextBox 16"/>
          <p:cNvSpPr txBox="1"/>
          <p:nvPr/>
        </p:nvSpPr>
        <p:spPr>
          <a:xfrm>
            <a:off x="4019547" y="999492"/>
            <a:ext cx="926855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à"/>
            </a:pPr>
            <a:r>
              <a:rPr lang="en-US" sz="3000" smtClean="0">
                <a:solidFill>
                  <a:srgbClr val="FF0000"/>
                </a:solidFill>
                <a:sym typeface="Wingdings" panose="05000000000000000000" pitchFamily="2" charset="2"/>
              </a:rPr>
              <a:t>She likes building models and blogging.</a:t>
            </a:r>
            <a:endParaRPr lang="en-US" sz="3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96" r="2079"/>
          <a:stretch/>
        </p:blipFill>
        <p:spPr>
          <a:xfrm>
            <a:off x="853786" y="1893533"/>
            <a:ext cx="106680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71074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C08CEA-C81F-4403-B676-D46254D99460}"/>
              </a:ext>
            </a:extLst>
          </p:cNvPr>
          <p:cNvSpPr txBox="1"/>
          <p:nvPr/>
        </p:nvSpPr>
        <p:spPr>
          <a:xfrm>
            <a:off x="152403" y="397041"/>
            <a:ext cx="2752130" cy="584775"/>
          </a:xfrm>
          <a:prstGeom prst="rect">
            <a:avLst/>
          </a:prstGeom>
          <a:solidFill>
            <a:srgbClr val="0098A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Pre - reading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546383" y="443758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/>
              <a:t>What are you going to do?</a:t>
            </a:r>
            <a:endParaRPr lang="en-US" sz="3000" dirty="0"/>
          </a:p>
        </p:txBody>
      </p:sp>
      <p:sp>
        <p:nvSpPr>
          <p:cNvPr id="19" name="TextBox 18"/>
          <p:cNvSpPr txBox="1"/>
          <p:nvPr/>
        </p:nvSpPr>
        <p:spPr>
          <a:xfrm>
            <a:off x="3546383" y="1120644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sym typeface="Wingdings" panose="05000000000000000000" pitchFamily="2" charset="2"/>
              </a:rPr>
              <a:t> Read Kate’s blog post.</a:t>
            </a:r>
            <a:endParaRPr lang="en-US" sz="3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96" r="2079"/>
          <a:stretch/>
        </p:blipFill>
        <p:spPr>
          <a:xfrm>
            <a:off x="588818" y="1797530"/>
            <a:ext cx="11050731" cy="4279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19745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C08CEA-C81F-4403-B676-D46254D99460}"/>
              </a:ext>
            </a:extLst>
          </p:cNvPr>
          <p:cNvSpPr txBox="1"/>
          <p:nvPr/>
        </p:nvSpPr>
        <p:spPr>
          <a:xfrm>
            <a:off x="152403" y="397041"/>
            <a:ext cx="2752130" cy="584775"/>
          </a:xfrm>
          <a:prstGeom prst="rect">
            <a:avLst/>
          </a:prstGeom>
          <a:solidFill>
            <a:srgbClr val="0098A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Pre - reading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90150" y="445941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/>
              <a:t>And then?</a:t>
            </a:r>
            <a:endParaRPr lang="en-US" sz="3000" dirty="0"/>
          </a:p>
        </p:txBody>
      </p:sp>
      <p:sp>
        <p:nvSpPr>
          <p:cNvPr id="21" name="TextBox 20"/>
          <p:cNvSpPr txBox="1"/>
          <p:nvPr/>
        </p:nvSpPr>
        <p:spPr>
          <a:xfrm>
            <a:off x="4090149" y="999939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sym typeface="Wingdings" panose="05000000000000000000" pitchFamily="2" charset="2"/>
              </a:rPr>
              <a:t> Choose the best title.</a:t>
            </a:r>
            <a:endParaRPr lang="en-US" sz="3000" dirty="0">
              <a:solidFill>
                <a:srgbClr val="FF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96" r="2079"/>
          <a:stretch/>
        </p:blipFill>
        <p:spPr>
          <a:xfrm>
            <a:off x="1025236" y="1891984"/>
            <a:ext cx="10668000" cy="4133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72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158" y="1040175"/>
            <a:ext cx="11457993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Read the instruction quickly. Underline the key words. What are we going to do? </a:t>
            </a:r>
          </a:p>
          <a:p>
            <a:r>
              <a:rPr lang="en-US" sz="3600" i="1" dirty="0">
                <a:solidFill>
                  <a:srgbClr val="FF0000"/>
                </a:solidFill>
              </a:rPr>
              <a:t>Read and </a:t>
            </a:r>
            <a:r>
              <a:rPr lang="en-US" sz="3600" i="1" dirty="0" smtClean="0">
                <a:solidFill>
                  <a:srgbClr val="FF0000"/>
                </a:solidFill>
              </a:rPr>
              <a:t>choose </a:t>
            </a:r>
            <a:r>
              <a:rPr lang="en-US" sz="3600" i="1" dirty="0">
                <a:solidFill>
                  <a:srgbClr val="FF0000"/>
                </a:solidFill>
              </a:rPr>
              <a:t>the </a:t>
            </a:r>
            <a:r>
              <a:rPr lang="en-US" sz="3600" i="1" dirty="0" smtClean="0">
                <a:solidFill>
                  <a:srgbClr val="FF0000"/>
                </a:solidFill>
              </a:rPr>
              <a:t>correct </a:t>
            </a:r>
            <a:r>
              <a:rPr lang="en-US" sz="3600" i="1" dirty="0">
                <a:solidFill>
                  <a:srgbClr val="FF0000"/>
                </a:solidFill>
              </a:rPr>
              <a:t>title.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199"/>
            <a:ext cx="2790958" cy="52322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Pre - reading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3771900" y="3997773"/>
            <a:ext cx="1600200" cy="3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483912" y="3997773"/>
            <a:ext cx="1764988" cy="67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/>
          <p:cNvSpPr/>
          <p:nvPr/>
        </p:nvSpPr>
        <p:spPr>
          <a:xfrm>
            <a:off x="1127968" y="335813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 dirty="0"/>
              <a:t>1. My Model Collection </a:t>
            </a:r>
            <a:r>
              <a:rPr lang="en-US" sz="3600" i="1" dirty="0">
                <a:solidFill>
                  <a:srgbClr val="0070C0"/>
                </a:solidFill>
              </a:rPr>
              <a:t/>
            </a:r>
            <a:br>
              <a:rPr lang="en-US" sz="3600" i="1" dirty="0">
                <a:solidFill>
                  <a:srgbClr val="0070C0"/>
                </a:solidFill>
              </a:rPr>
            </a:b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39244" y="336951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>
                <a:solidFill>
                  <a:srgbClr val="000000"/>
                </a:solidFill>
                <a:latin typeface="+mj-lt"/>
              </a:rPr>
              <a:t>2. Building Model Cars Is Fun</a:t>
            </a:r>
            <a:r>
              <a:rPr lang="en-US" sz="3600">
                <a:latin typeface="+mj-lt"/>
              </a:rPr>
              <a:t> </a:t>
            </a:r>
            <a:r>
              <a:rPr lang="en-US" sz="3600">
                <a:latin typeface="Ca4"/>
              </a:rPr>
              <a:t/>
            </a:r>
            <a:br>
              <a:rPr lang="en-US" sz="3600">
                <a:latin typeface="Ca4"/>
              </a:rPr>
            </a:br>
            <a:endParaRPr lang="en-US" sz="3600">
              <a:latin typeface="Ca4"/>
            </a:endParaRPr>
          </a:p>
        </p:txBody>
      </p:sp>
    </p:spTree>
    <p:extLst>
      <p:ext uri="{BB962C8B-B14F-4D97-AF65-F5344CB8AC3E}">
        <p14:creationId xmlns:p14="http://schemas.microsoft.com/office/powerpoint/2010/main" val="1909117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627" y="2504165"/>
            <a:ext cx="3491928" cy="661624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899944" y="501529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38870" y="3575419"/>
            <a:ext cx="4343472" cy="8855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00735" y="480986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7158" y="1040175"/>
            <a:ext cx="11457993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FF0000"/>
                </a:solidFill>
              </a:rPr>
              <a:t>Read </a:t>
            </a:r>
            <a:r>
              <a:rPr lang="en-US" sz="3600" i="1" dirty="0">
                <a:solidFill>
                  <a:srgbClr val="FF0000"/>
                </a:solidFill>
              </a:rPr>
              <a:t>and </a:t>
            </a:r>
            <a:r>
              <a:rPr lang="en-US" sz="3600" i="1" dirty="0" smtClean="0">
                <a:solidFill>
                  <a:srgbClr val="FF0000"/>
                </a:solidFill>
              </a:rPr>
              <a:t>choose </a:t>
            </a:r>
            <a:r>
              <a:rPr lang="en-US" sz="3600" i="1" dirty="0">
                <a:solidFill>
                  <a:srgbClr val="FF0000"/>
                </a:solidFill>
              </a:rPr>
              <a:t>the </a:t>
            </a:r>
            <a:r>
              <a:rPr lang="en-US" sz="3600" i="1" dirty="0" smtClean="0">
                <a:solidFill>
                  <a:srgbClr val="FF0000"/>
                </a:solidFill>
              </a:rPr>
              <a:t>correct </a:t>
            </a:r>
            <a:r>
              <a:rPr lang="en-US" sz="3600" i="1" dirty="0">
                <a:solidFill>
                  <a:srgbClr val="FF0000"/>
                </a:solidFill>
              </a:rPr>
              <a:t>title.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05274" y="457199"/>
            <a:ext cx="2790958" cy="52322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While- </a:t>
            </a:r>
            <a:r>
              <a:rPr lang="en-US" sz="2800" b="1" dirty="0">
                <a:solidFill>
                  <a:schemeClr val="bg1"/>
                </a:solidFill>
              </a:rPr>
              <a:t>reading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3771900" y="3997773"/>
            <a:ext cx="1600200" cy="32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8483912" y="3997773"/>
            <a:ext cx="1764988" cy="672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ounded Rectangle 28"/>
          <p:cNvSpPr/>
          <p:nvPr/>
        </p:nvSpPr>
        <p:spPr>
          <a:xfrm>
            <a:off x="2996232" y="4676775"/>
            <a:ext cx="3043012" cy="10396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FF0000"/>
                </a:solidFill>
              </a:rPr>
              <a:t>car, planes, ships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0" name="Down Arrow 29"/>
          <p:cNvSpPr/>
          <p:nvPr/>
        </p:nvSpPr>
        <p:spPr>
          <a:xfrm>
            <a:off x="4475018" y="4027784"/>
            <a:ext cx="193963" cy="62122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9172443" y="4042003"/>
            <a:ext cx="193963" cy="621222"/>
          </a:xfrm>
          <a:prstGeom prst="down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7911323" y="4678276"/>
            <a:ext cx="2716201" cy="10396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smtClean="0">
                <a:solidFill>
                  <a:srgbClr val="FF0000"/>
                </a:solidFill>
              </a:rPr>
              <a:t>car only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27968" y="335813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/>
              <a:t>1. My Model Collection </a:t>
            </a:r>
            <a:r>
              <a:rPr lang="en-US" sz="3600" i="1">
                <a:solidFill>
                  <a:srgbClr val="0070C0"/>
                </a:solidFill>
              </a:rPr>
              <a:t/>
            </a:r>
            <a:br>
              <a:rPr lang="en-US" sz="3600" i="1">
                <a:solidFill>
                  <a:srgbClr val="0070C0"/>
                </a:solidFill>
              </a:rPr>
            </a:br>
            <a:endParaRPr lang="en-US" sz="3600" i="1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39244" y="3369514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3600">
                <a:solidFill>
                  <a:srgbClr val="000000"/>
                </a:solidFill>
                <a:latin typeface="+mj-lt"/>
              </a:rPr>
              <a:t>2. Building Model Cars Is Fun</a:t>
            </a:r>
            <a:r>
              <a:rPr lang="en-US" sz="3600">
                <a:latin typeface="+mj-lt"/>
              </a:rPr>
              <a:t> </a:t>
            </a:r>
            <a:r>
              <a:rPr lang="en-US" sz="3600">
                <a:latin typeface="Ca4"/>
              </a:rPr>
              <a:t/>
            </a:r>
            <a:br>
              <a:rPr lang="en-US" sz="3600">
                <a:latin typeface="Ca4"/>
              </a:rPr>
            </a:br>
            <a:endParaRPr lang="en-US" sz="3600">
              <a:latin typeface="Ca4"/>
            </a:endParaRPr>
          </a:p>
        </p:txBody>
      </p:sp>
    </p:spTree>
    <p:extLst>
      <p:ext uri="{BB962C8B-B14F-4D97-AF65-F5344CB8AC3E}">
        <p14:creationId xmlns:p14="http://schemas.microsoft.com/office/powerpoint/2010/main" val="565173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0" grpId="0" animBg="1"/>
      <p:bldP spid="22" grpId="0" animBg="1"/>
      <p:bldP spid="2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2" name="Picture 1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2" t="67013" r="19510" b="8146"/>
          <a:stretch/>
        </p:blipFill>
        <p:spPr>
          <a:xfrm>
            <a:off x="304801" y="1600200"/>
            <a:ext cx="11533237" cy="4360392"/>
          </a:xfrm>
          <a:prstGeom prst="rect">
            <a:avLst/>
          </a:prstGeom>
        </p:spPr>
      </p:pic>
      <p:cxnSp>
        <p:nvCxnSpPr>
          <p:cNvPr id="8" name="Straight Connector 7"/>
          <p:cNvCxnSpPr/>
          <p:nvPr/>
        </p:nvCxnSpPr>
        <p:spPr>
          <a:xfrm flipV="1">
            <a:off x="438153" y="2152650"/>
            <a:ext cx="3790947" cy="10892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ular Callout 10"/>
          <p:cNvSpPr/>
          <p:nvPr/>
        </p:nvSpPr>
        <p:spPr>
          <a:xfrm>
            <a:off x="3519919" y="998939"/>
            <a:ext cx="6187786" cy="637309"/>
          </a:xfrm>
          <a:prstGeom prst="wedgeRoundRectCallout">
            <a:avLst>
              <a:gd name="adj1" fmla="val -41978"/>
              <a:gd name="adj2" fmla="val 75409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000" smtClean="0">
                <a:solidFill>
                  <a:srgbClr val="FF0000"/>
                </a:solidFill>
              </a:rPr>
              <a:t>Building models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18529" y="267035"/>
            <a:ext cx="11973471" cy="61555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dirty="0">
                <a:solidFill>
                  <a:srgbClr val="00B0F0"/>
                </a:solidFill>
              </a:rPr>
              <a:t>Look at the </a:t>
            </a:r>
            <a:r>
              <a:rPr lang="en-US" sz="3400" i="1" dirty="0" smtClean="0">
                <a:solidFill>
                  <a:srgbClr val="00B0F0"/>
                </a:solidFill>
              </a:rPr>
              <a:t>topic sentence and guess. </a:t>
            </a:r>
            <a:endParaRPr lang="en-US" sz="3400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27694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2" name="Picture 1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12" t="67013" r="19510" b="8146"/>
          <a:stretch/>
        </p:blipFill>
        <p:spPr>
          <a:xfrm>
            <a:off x="304802" y="1600200"/>
            <a:ext cx="11346424" cy="436039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52403" y="365004"/>
            <a:ext cx="12039597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Skim the text. Underline the key </a:t>
            </a:r>
            <a:r>
              <a:rPr lang="en-US" sz="3600" i="1" dirty="0" smtClean="0">
                <a:solidFill>
                  <a:srgbClr val="00B0F0"/>
                </a:solidFill>
              </a:rPr>
              <a:t>words/phrases. Choose </a:t>
            </a:r>
            <a:r>
              <a:rPr lang="en-US" sz="3600" i="1" dirty="0">
                <a:solidFill>
                  <a:srgbClr val="00B0F0"/>
                </a:solidFill>
              </a:rPr>
              <a:t>the best title.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62550" y="980558"/>
            <a:ext cx="6868072" cy="584775"/>
          </a:xfrm>
          <a:prstGeom prst="rect">
            <a:avLst/>
          </a:prstGeom>
          <a:solidFill>
            <a:schemeClr val="bg1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3200" smtClean="0">
                <a:solidFill>
                  <a:srgbClr val="FF0000"/>
                </a:solidFill>
              </a:rPr>
              <a:t>2. </a:t>
            </a:r>
            <a:r>
              <a:rPr lang="en-US" sz="3200" i="1">
                <a:solidFill>
                  <a:srgbClr val="FF0000"/>
                </a:solidFill>
              </a:rPr>
              <a:t>My Model Collection </a:t>
            </a:r>
            <a:endParaRPr lang="en-US" sz="3200" dirty="0">
              <a:solidFill>
                <a:srgbClr val="FF0000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8607845" y="2658842"/>
            <a:ext cx="745706" cy="1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0076073" y="2658842"/>
            <a:ext cx="51572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2170322" y="3135092"/>
            <a:ext cx="51572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507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6C08CEA-C81F-4403-B676-D46254D99460}"/>
              </a:ext>
            </a:extLst>
          </p:cNvPr>
          <p:cNvSpPr txBox="1"/>
          <p:nvPr/>
        </p:nvSpPr>
        <p:spPr>
          <a:xfrm>
            <a:off x="152403" y="397041"/>
            <a:ext cx="2752130" cy="584775"/>
          </a:xfrm>
          <a:prstGeom prst="rect">
            <a:avLst/>
          </a:prstGeom>
          <a:solidFill>
            <a:srgbClr val="0098A2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Pre - reading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52403" y="967432"/>
            <a:ext cx="70927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/>
              <a:t>What are you going to do with </a:t>
            </a:r>
          </a:p>
          <a:p>
            <a:r>
              <a:rPr lang="en-US" sz="3000" smtClean="0"/>
              <a:t>exercise b?</a:t>
            </a:r>
            <a:endParaRPr lang="en-US" sz="3000" dirty="0"/>
          </a:p>
        </p:txBody>
      </p:sp>
      <p:sp>
        <p:nvSpPr>
          <p:cNvPr id="16" name="TextBox 15"/>
          <p:cNvSpPr txBox="1"/>
          <p:nvPr/>
        </p:nvSpPr>
        <p:spPr>
          <a:xfrm>
            <a:off x="40131" y="2071223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sym typeface="Wingdings" panose="05000000000000000000" pitchFamily="2" charset="2"/>
              </a:rPr>
              <a:t> Read the blog post again.</a:t>
            </a:r>
            <a:endParaRPr lang="en-US" sz="3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3131" y="2859966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/>
              <a:t>And then?</a:t>
            </a:r>
            <a:endParaRPr lang="en-US" sz="3000" dirty="0"/>
          </a:p>
        </p:txBody>
      </p:sp>
      <p:sp>
        <p:nvSpPr>
          <p:cNvPr id="19" name="TextBox 18"/>
          <p:cNvSpPr txBox="1"/>
          <p:nvPr/>
        </p:nvSpPr>
        <p:spPr>
          <a:xfrm>
            <a:off x="16890" y="3654945"/>
            <a:ext cx="7092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smtClean="0">
                <a:solidFill>
                  <a:srgbClr val="FF0000"/>
                </a:solidFill>
                <a:sym typeface="Wingdings" panose="05000000000000000000" pitchFamily="2" charset="2"/>
              </a:rPr>
              <a:t> Circle the correct answer.</a:t>
            </a:r>
            <a:endParaRPr lang="en-US" sz="3000" dirty="0">
              <a:solidFill>
                <a:srgbClr val="FF0000"/>
              </a:solidFill>
            </a:endParaRPr>
          </a:p>
        </p:txBody>
      </p:sp>
      <p:pic>
        <p:nvPicPr>
          <p:cNvPr id="22" name="Picture 21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30" t="26781" r="22501" b="9657"/>
          <a:stretch/>
        </p:blipFill>
        <p:spPr>
          <a:xfrm>
            <a:off x="5209308" y="263235"/>
            <a:ext cx="6982691" cy="611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9112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/>
      <p:bldP spid="18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3896617" y="2379829"/>
            <a:ext cx="365081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2931415" y="3403922"/>
            <a:ext cx="2613042" cy="3545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790504" y="4555677"/>
            <a:ext cx="73349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3691485" y="4553869"/>
            <a:ext cx="822458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790504" y="5675086"/>
            <a:ext cx="733496" cy="136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6877729" y="4553869"/>
            <a:ext cx="669700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152403" y="433466"/>
            <a:ext cx="12039597" cy="11387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400" i="1" smtClean="0">
                <a:solidFill>
                  <a:srgbClr val="00B0F0"/>
                </a:solidFill>
              </a:rPr>
              <a:t>b. Read </a:t>
            </a:r>
            <a:r>
              <a:rPr lang="en-US" sz="3400" i="1" dirty="0">
                <a:solidFill>
                  <a:srgbClr val="00B0F0"/>
                </a:solidFill>
              </a:rPr>
              <a:t>the questions. Underline the key words. </a:t>
            </a:r>
            <a:r>
              <a:rPr lang="en-US" sz="3400" i="1" dirty="0" smtClean="0">
                <a:solidFill>
                  <a:srgbClr val="00B0F0"/>
                </a:solidFill>
              </a:rPr>
              <a:t>Scan the text </a:t>
            </a:r>
            <a:r>
              <a:rPr lang="en-US" sz="3400" i="1" smtClean="0">
                <a:solidFill>
                  <a:srgbClr val="00B0F0"/>
                </a:solidFill>
              </a:rPr>
              <a:t>and choose the correct answer.</a:t>
            </a:r>
            <a:endParaRPr lang="en-US" sz="3400" i="1" dirty="0">
              <a:solidFill>
                <a:srgbClr val="00B0F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3" y="1779687"/>
            <a:ext cx="1159147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smtClean="0">
                <a:solidFill>
                  <a:srgbClr val="000000"/>
                </a:solidFill>
                <a:latin typeface="+mj-lt"/>
              </a:rPr>
              <a:t>1. How did </a:t>
            </a:r>
            <a:r>
              <a:rPr lang="en-US" sz="3600">
                <a:solidFill>
                  <a:srgbClr val="000000"/>
                </a:solidFill>
                <a:latin typeface="+mj-lt"/>
              </a:rPr>
              <a:t>Kate get most of her models?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a. They were gifts. </a:t>
            </a:r>
            <a:r>
              <a:rPr lang="en-US" sz="3600" smtClean="0">
                <a:solidFill>
                  <a:srgbClr val="000000"/>
                </a:solidFill>
                <a:latin typeface="+mj-lt"/>
              </a:rPr>
              <a:t>b</a:t>
            </a:r>
            <a:r>
              <a:rPr lang="en-US" sz="3600">
                <a:solidFill>
                  <a:srgbClr val="000000"/>
                </a:solidFill>
                <a:latin typeface="+mj-lt"/>
              </a:rPr>
              <a:t>. She bought them. c. She found them.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2. What is her favorite model?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a. a car b. a ship c. a plane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3. Who does Kate build her models with?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a. her friend b. her teacher c. her sister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4. Why does Alice </a:t>
            </a:r>
            <a:r>
              <a:rPr lang="en-US" sz="3600" smtClean="0">
                <a:solidFill>
                  <a:srgbClr val="000000"/>
                </a:solidFill>
                <a:latin typeface="+mj-lt"/>
              </a:rPr>
              <a:t>film </a:t>
            </a:r>
            <a:r>
              <a:rPr lang="en-US" sz="3600">
                <a:solidFill>
                  <a:srgbClr val="000000"/>
                </a:solidFill>
                <a:latin typeface="+mj-lt"/>
              </a:rPr>
              <a:t>them building models?</a:t>
            </a:r>
            <a:br>
              <a:rPr lang="en-US" sz="3600">
                <a:solidFill>
                  <a:srgbClr val="000000"/>
                </a:solidFill>
                <a:latin typeface="+mj-lt"/>
              </a:rPr>
            </a:br>
            <a:r>
              <a:rPr lang="en-US" sz="3600">
                <a:solidFill>
                  <a:srgbClr val="000000"/>
                </a:solidFill>
                <a:latin typeface="+mj-lt"/>
              </a:rPr>
              <a:t>a. for school b. for her vlogs c. for her friends</a:t>
            </a:r>
            <a:r>
              <a:rPr lang="en-US" sz="3600">
                <a:latin typeface="+mj-lt"/>
              </a:rPr>
              <a:t> </a:t>
            </a:r>
            <a:br>
              <a:rPr lang="en-US" sz="3600">
                <a:latin typeface="+mj-lt"/>
              </a:rPr>
            </a:br>
            <a:endParaRPr lang="en-US" sz="3600">
              <a:latin typeface="+mj-lt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3669829" y="5631029"/>
            <a:ext cx="69897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45913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0558" y="330138"/>
            <a:ext cx="1159147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3600" dirty="0" smtClean="0">
                <a:solidFill>
                  <a:srgbClr val="000000"/>
                </a:solidFill>
                <a:latin typeface="+mj-lt"/>
              </a:rPr>
              <a:t>How did 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Kate get most of her </a:t>
            </a:r>
            <a:r>
              <a:rPr lang="en-US" sz="3600" dirty="0" smtClean="0">
                <a:solidFill>
                  <a:srgbClr val="000000"/>
                </a:solidFill>
                <a:latin typeface="+mj-lt"/>
              </a:rPr>
              <a:t>models?</a:t>
            </a:r>
          </a:p>
          <a:p>
            <a:r>
              <a:rPr lang="en-US" sz="3600" dirty="0" smtClean="0">
                <a:solidFill>
                  <a:srgbClr val="000000"/>
                </a:solidFill>
                <a:latin typeface="+mj-lt"/>
              </a:rPr>
              <a:t>a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. They were </a:t>
            </a:r>
            <a:r>
              <a:rPr lang="en-US" sz="3600" dirty="0" smtClean="0">
                <a:solidFill>
                  <a:srgbClr val="000000"/>
                </a:solidFill>
                <a:latin typeface="+mj-lt"/>
              </a:rPr>
              <a:t>gifts.	b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. She bought them. </a:t>
            </a:r>
            <a:r>
              <a:rPr lang="en-US" sz="3600" dirty="0" smtClean="0">
                <a:solidFill>
                  <a:srgbClr val="000000"/>
                </a:solidFill>
                <a:latin typeface="+mj-lt"/>
              </a:rPr>
              <a:t>c</a:t>
            </a:r>
            <a:r>
              <a:rPr lang="en-US" sz="3600" dirty="0">
                <a:solidFill>
                  <a:srgbClr val="000000"/>
                </a:solidFill>
                <a:latin typeface="+mj-lt"/>
              </a:rPr>
              <a:t>. She found them</a:t>
            </a:r>
            <a:r>
              <a:rPr lang="en-US" sz="3600" dirty="0" smtClean="0">
                <a:solidFill>
                  <a:srgbClr val="000000"/>
                </a:solidFill>
                <a:latin typeface="+mj-lt"/>
              </a:rPr>
              <a:t>. </a:t>
            </a:r>
            <a:r>
              <a:rPr lang="en-US" sz="3600" dirty="0">
                <a:latin typeface="+mj-lt"/>
              </a:rPr>
              <a:t/>
            </a:r>
            <a:br>
              <a:rPr lang="en-US" sz="3600" dirty="0">
                <a:latin typeface="+mj-lt"/>
              </a:rPr>
            </a:br>
            <a:endParaRPr lang="en-US" sz="3600" dirty="0">
              <a:latin typeface="+mj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3915920" y="891614"/>
            <a:ext cx="455221" cy="631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221899" y="368394"/>
            <a:ext cx="2630129" cy="52322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While- </a:t>
            </a:r>
            <a:r>
              <a:rPr lang="en-US" sz="2800" b="1" dirty="0">
                <a:solidFill>
                  <a:schemeClr val="bg1"/>
                </a:solidFill>
              </a:rPr>
              <a:t>reading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558" y="1577711"/>
            <a:ext cx="11591470" cy="484017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3559277" y="3844413"/>
            <a:ext cx="2920181" cy="98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2141423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0558" y="330138"/>
            <a:ext cx="115914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</a:rPr>
              <a:t>2. What </a:t>
            </a:r>
            <a:r>
              <a:rPr lang="en-US" sz="3600" dirty="0">
                <a:solidFill>
                  <a:srgbClr val="000000"/>
                </a:solidFill>
              </a:rPr>
              <a:t>is her favorite model?</a:t>
            </a:r>
            <a:br>
              <a:rPr lang="en-US" sz="3600" dirty="0">
                <a:solidFill>
                  <a:srgbClr val="000000"/>
                </a:solidFill>
              </a:rPr>
            </a:br>
            <a:r>
              <a:rPr lang="en-US" sz="3600" dirty="0">
                <a:solidFill>
                  <a:srgbClr val="000000"/>
                </a:solidFill>
              </a:rPr>
              <a:t>	a. a car </a:t>
            </a:r>
            <a:r>
              <a:rPr lang="en-US" sz="3600" dirty="0" smtClean="0">
                <a:solidFill>
                  <a:srgbClr val="000000"/>
                </a:solidFill>
              </a:rPr>
              <a:t> b</a:t>
            </a:r>
            <a:r>
              <a:rPr lang="en-US" sz="3600" dirty="0">
                <a:solidFill>
                  <a:srgbClr val="000000"/>
                </a:solidFill>
              </a:rPr>
              <a:t>. a ship </a:t>
            </a:r>
            <a:r>
              <a:rPr lang="en-US" sz="3600" dirty="0" smtClean="0">
                <a:solidFill>
                  <a:srgbClr val="000000"/>
                </a:solidFill>
              </a:rPr>
              <a:t>  c</a:t>
            </a:r>
            <a:r>
              <a:rPr lang="en-US" sz="3600" dirty="0">
                <a:solidFill>
                  <a:srgbClr val="000000"/>
                </a:solidFill>
              </a:rPr>
              <a:t>. a plane</a:t>
            </a:r>
            <a:br>
              <a:rPr lang="en-US" sz="3600" dirty="0">
                <a:solidFill>
                  <a:srgbClr val="000000"/>
                </a:solidFill>
              </a:rPr>
            </a:br>
            <a:r>
              <a:rPr lang="en-US" sz="36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600" dirty="0">
                <a:latin typeface="+mj-lt"/>
              </a:rPr>
              <a:t/>
            </a:r>
            <a:br>
              <a:rPr lang="en-US" sz="3600" dirty="0">
                <a:latin typeface="+mj-lt"/>
              </a:rPr>
            </a:br>
            <a:endParaRPr lang="en-US" sz="3600" dirty="0">
              <a:latin typeface="+mj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1153056" y="970914"/>
            <a:ext cx="455221" cy="631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221899" y="368394"/>
            <a:ext cx="2630129" cy="52322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While- </a:t>
            </a:r>
            <a:r>
              <a:rPr lang="en-US" sz="2800" b="1" dirty="0">
                <a:solidFill>
                  <a:schemeClr val="bg1"/>
                </a:solidFill>
              </a:rPr>
              <a:t>reading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3" y="1602287"/>
            <a:ext cx="11591470" cy="484017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4488047" y="4227872"/>
            <a:ext cx="5206559" cy="98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3558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0558" y="330138"/>
            <a:ext cx="1159147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</a:rPr>
              <a:t>3. Who </a:t>
            </a:r>
            <a:r>
              <a:rPr lang="en-US" sz="3600" dirty="0">
                <a:solidFill>
                  <a:srgbClr val="000000"/>
                </a:solidFill>
              </a:rPr>
              <a:t>does Kate build her models with?</a:t>
            </a:r>
            <a:br>
              <a:rPr lang="en-US" sz="3600" dirty="0">
                <a:solidFill>
                  <a:srgbClr val="000000"/>
                </a:solidFill>
              </a:rPr>
            </a:br>
            <a:r>
              <a:rPr lang="en-US" sz="3600" dirty="0">
                <a:solidFill>
                  <a:srgbClr val="000000"/>
                </a:solidFill>
              </a:rPr>
              <a:t>	a. her friend 	b. her teacher </a:t>
            </a:r>
            <a:r>
              <a:rPr lang="en-US" sz="3600" dirty="0" smtClean="0">
                <a:solidFill>
                  <a:srgbClr val="000000"/>
                </a:solidFill>
              </a:rPr>
              <a:t> c. her </a:t>
            </a:r>
            <a:r>
              <a:rPr lang="en-US" sz="3600" dirty="0">
                <a:solidFill>
                  <a:srgbClr val="000000"/>
                </a:solidFill>
              </a:rPr>
              <a:t>sister</a:t>
            </a:r>
            <a:br>
              <a:rPr lang="en-US" sz="3600" dirty="0">
                <a:solidFill>
                  <a:srgbClr val="000000"/>
                </a:solidFill>
              </a:rPr>
            </a:br>
            <a:r>
              <a:rPr lang="en-US" sz="3600" dirty="0" smtClean="0">
                <a:solidFill>
                  <a:srgbClr val="000000"/>
                </a:solidFill>
                <a:latin typeface="+mj-lt"/>
              </a:rPr>
              <a:t> </a:t>
            </a:r>
            <a:r>
              <a:rPr lang="en-US" sz="3600" dirty="0">
                <a:latin typeface="+mj-lt"/>
              </a:rPr>
              <a:t/>
            </a:r>
            <a:br>
              <a:rPr lang="en-US" sz="3600" dirty="0">
                <a:latin typeface="+mj-lt"/>
              </a:rPr>
            </a:br>
            <a:endParaRPr lang="en-US" sz="3600" dirty="0">
              <a:latin typeface="+mj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6727946" y="891614"/>
            <a:ext cx="455221" cy="631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221899" y="368394"/>
            <a:ext cx="2630129" cy="52322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While- </a:t>
            </a:r>
            <a:r>
              <a:rPr lang="en-US" sz="2800" b="1" dirty="0">
                <a:solidFill>
                  <a:schemeClr val="bg1"/>
                </a:solidFill>
              </a:rPr>
              <a:t>reading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3" y="1602287"/>
            <a:ext cx="11591470" cy="484017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260558" y="5476568"/>
            <a:ext cx="3918152" cy="1966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691448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403" y="27709"/>
            <a:ext cx="872833" cy="235527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C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2403" y="-39194"/>
            <a:ext cx="10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smtClean="0">
                <a:solidFill>
                  <a:schemeClr val="bg1"/>
                </a:solidFill>
              </a:rPr>
              <a:t>Unit 1</a:t>
            </a:r>
            <a:endParaRPr lang="en-US" b="1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60558" y="330138"/>
            <a:ext cx="1159147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0000"/>
                </a:solidFill>
              </a:rPr>
              <a:t>4. Why </a:t>
            </a:r>
            <a:r>
              <a:rPr lang="en-US" sz="3600" dirty="0">
                <a:solidFill>
                  <a:srgbClr val="000000"/>
                </a:solidFill>
              </a:rPr>
              <a:t>does Alice film them building models?</a:t>
            </a:r>
            <a:br>
              <a:rPr lang="en-US" sz="3600" dirty="0">
                <a:solidFill>
                  <a:srgbClr val="000000"/>
                </a:solidFill>
              </a:rPr>
            </a:br>
            <a:r>
              <a:rPr lang="en-US" sz="3600" dirty="0">
                <a:solidFill>
                  <a:srgbClr val="000000"/>
                </a:solidFill>
              </a:rPr>
              <a:t>	a. for school </a:t>
            </a:r>
            <a:r>
              <a:rPr lang="en-US" sz="3600" dirty="0" smtClean="0">
                <a:solidFill>
                  <a:srgbClr val="000000"/>
                </a:solidFill>
              </a:rPr>
              <a:t> b</a:t>
            </a:r>
            <a:r>
              <a:rPr lang="en-US" sz="3600" dirty="0">
                <a:solidFill>
                  <a:srgbClr val="000000"/>
                </a:solidFill>
              </a:rPr>
              <a:t>. for her </a:t>
            </a:r>
            <a:r>
              <a:rPr lang="en-US" sz="3600" dirty="0" smtClean="0">
                <a:solidFill>
                  <a:srgbClr val="000000"/>
                </a:solidFill>
              </a:rPr>
              <a:t>vlogs  c. for her friends</a:t>
            </a:r>
            <a:endParaRPr lang="en-US" sz="3600" dirty="0">
              <a:latin typeface="+mj-lt"/>
            </a:endParaRPr>
          </a:p>
        </p:txBody>
      </p:sp>
      <p:sp>
        <p:nvSpPr>
          <p:cNvPr id="8" name="Oval 7"/>
          <p:cNvSpPr/>
          <p:nvPr/>
        </p:nvSpPr>
        <p:spPr>
          <a:xfrm>
            <a:off x="3620953" y="899094"/>
            <a:ext cx="455221" cy="63137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9221899" y="368394"/>
            <a:ext cx="2630129" cy="52322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While- </a:t>
            </a:r>
            <a:r>
              <a:rPr lang="en-US" sz="2800" b="1" dirty="0">
                <a:solidFill>
                  <a:schemeClr val="bg1"/>
                </a:solidFill>
              </a:rPr>
              <a:t>reading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3" y="1602287"/>
            <a:ext cx="11591470" cy="4840177"/>
          </a:xfrm>
          <a:prstGeom prst="rect">
            <a:avLst/>
          </a:prstGeom>
        </p:spPr>
      </p:pic>
      <p:cxnSp>
        <p:nvCxnSpPr>
          <p:cNvPr id="10" name="Straight Connector 9"/>
          <p:cNvCxnSpPr/>
          <p:nvPr/>
        </p:nvCxnSpPr>
        <p:spPr>
          <a:xfrm flipV="1">
            <a:off x="4744067" y="5525729"/>
            <a:ext cx="5068527" cy="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527149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911928" y="3481218"/>
            <a:ext cx="856210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i="1" dirty="0" smtClean="0"/>
              <a:t>Talk about cool things you can make.</a:t>
            </a:r>
            <a:endParaRPr lang="en-US" sz="3200" b="1" dirty="0"/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6682" y="657255"/>
            <a:ext cx="3557355" cy="2268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26999" y="457200"/>
            <a:ext cx="2409723" cy="523220"/>
          </a:xfrm>
          <a:prstGeom prst="rect">
            <a:avLst/>
          </a:prstGeom>
          <a:solidFill>
            <a:srgbClr val="00B05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chemeClr val="bg1"/>
                </a:solidFill>
              </a:rPr>
              <a:t>Post -</a:t>
            </a:r>
            <a:r>
              <a:rPr lang="en-US" sz="2800" b="1" dirty="0" smtClean="0">
                <a:solidFill>
                  <a:schemeClr val="bg1"/>
                </a:solidFill>
              </a:rPr>
              <a:t>reading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35875" y="1345513"/>
            <a:ext cx="32546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>
                <a:solidFill>
                  <a:srgbClr val="00B0F0"/>
                </a:solidFill>
                <a:ea typeface="Times New Roman" panose="02020603050405020304" pitchFamily="18" charset="0"/>
              </a:rPr>
              <a:t>Work in </a:t>
            </a:r>
            <a:r>
              <a:rPr lang="en-US" sz="4000" b="1" dirty="0" smtClean="0">
                <a:solidFill>
                  <a:srgbClr val="00B0F0"/>
                </a:solidFill>
                <a:ea typeface="Times New Roman" panose="02020603050405020304" pitchFamily="18" charset="0"/>
              </a:rPr>
              <a:t>pairs.</a:t>
            </a:r>
          </a:p>
        </p:txBody>
      </p:sp>
    </p:spTree>
    <p:extLst>
      <p:ext uri="{BB962C8B-B14F-4D97-AF65-F5344CB8AC3E}">
        <p14:creationId xmlns:p14="http://schemas.microsoft.com/office/powerpoint/2010/main" val="328713076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211076" y="622338"/>
            <a:ext cx="582852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r>
              <a:rPr lang="en-US" sz="3600" i="1" smtClean="0">
                <a:solidFill>
                  <a:srgbClr val="0070C0"/>
                </a:solidFill>
              </a:rPr>
              <a:t>- </a:t>
            </a:r>
            <a:r>
              <a:rPr lang="en-US" sz="3600" i="1">
                <a:solidFill>
                  <a:srgbClr val="0070C0"/>
                </a:solidFill>
              </a:rPr>
              <a:t>talk about their </a:t>
            </a:r>
            <a:r>
              <a:rPr lang="en-US" sz="3600" i="1" smtClean="0">
                <a:solidFill>
                  <a:srgbClr val="0070C0"/>
                </a:solidFill>
              </a:rPr>
              <a:t>hobbies. </a:t>
            </a:r>
            <a:endParaRPr lang="en-US" sz="3600" i="1">
              <a:solidFill>
                <a:srgbClr val="0070C0"/>
              </a:solidFill>
            </a:endParaRPr>
          </a:p>
          <a:p>
            <a:r>
              <a:rPr lang="en-US" sz="3600" i="1" smtClean="0">
                <a:solidFill>
                  <a:srgbClr val="0070C0"/>
                </a:solidFill>
              </a:rPr>
              <a:t>- practice </a:t>
            </a:r>
            <a:r>
              <a:rPr lang="en-US" sz="3600" i="1">
                <a:solidFill>
                  <a:srgbClr val="0070C0"/>
                </a:solidFill>
              </a:rPr>
              <a:t>reading and understanding general and specific information about a teen’s hobby</a:t>
            </a:r>
            <a:r>
              <a:rPr lang="en-US" sz="3600" i="1" smtClean="0">
                <a:solidFill>
                  <a:srgbClr val="0070C0"/>
                </a:solidFill>
              </a:rPr>
              <a:t>.</a:t>
            </a:r>
            <a:endParaRPr lang="en-US" dirty="0">
              <a:solidFill>
                <a:srgbClr val="FF0000"/>
              </a:solidFill>
            </a:endParaRPr>
          </a:p>
          <a:p>
            <a:endParaRPr lang="en-US" sz="3600" i="1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580036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B9B6C3DF-49AD-6EE1-E289-45E8B9175D82}"/>
              </a:ext>
            </a:extLst>
          </p:cNvPr>
          <p:cNvSpPr/>
          <p:nvPr/>
        </p:nvSpPr>
        <p:spPr>
          <a:xfrm>
            <a:off x="4062915" y="409036"/>
            <a:ext cx="3705858" cy="662474"/>
          </a:xfrm>
          <a:prstGeom prst="roundRect">
            <a:avLst/>
          </a:prstGeom>
          <a:solidFill>
            <a:srgbClr val="FFA60C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chemeClr val="bg1"/>
                </a:solidFill>
                <a:cs typeface="APPLE CHANCERY" panose="03020702040506060504" pitchFamily="66" charset="-79"/>
              </a:rPr>
              <a:t>Let’s play!</a:t>
            </a:r>
            <a:endParaRPr lang="en-VN" sz="3600" b="1" dirty="0">
              <a:solidFill>
                <a:schemeClr val="bg1"/>
              </a:solidFill>
              <a:cs typeface="APPLE CHANCERY" panose="03020702040506060504" pitchFamily="66" charset="-79"/>
            </a:endParaRPr>
          </a:p>
        </p:txBody>
      </p:sp>
      <p:sp>
        <p:nvSpPr>
          <p:cNvPr id="4" name="TextBox 3">
            <a:hlinkClick r:id="rId2"/>
          </p:cNvPr>
          <p:cNvSpPr txBox="1"/>
          <p:nvPr/>
        </p:nvSpPr>
        <p:spPr>
          <a:xfrm>
            <a:off x="8574833" y="886408"/>
            <a:ext cx="3032449" cy="36933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i="1" dirty="0"/>
              <a:t>Click </a:t>
            </a:r>
            <a:r>
              <a:rPr lang="en-US" i="1" dirty="0" smtClean="0"/>
              <a:t>here to play the game</a:t>
            </a:r>
            <a:endParaRPr lang="en-US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C5364D-9A63-C65B-4647-665BD3734DA5}"/>
              </a:ext>
            </a:extLst>
          </p:cNvPr>
          <p:cNvSpPr/>
          <p:nvPr/>
        </p:nvSpPr>
        <p:spPr>
          <a:xfrm>
            <a:off x="90196" y="382556"/>
            <a:ext cx="1530221" cy="615820"/>
          </a:xfrm>
          <a:prstGeom prst="rect">
            <a:avLst/>
          </a:prstGeom>
          <a:solidFill>
            <a:srgbClr val="00B050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Extra Practice </a:t>
            </a:r>
          </a:p>
          <a:p>
            <a:pPr algn="ctr"/>
            <a:r>
              <a:rPr lang="en-US" b="1" dirty="0"/>
              <a:t>DHA App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0417" y="1710813"/>
            <a:ext cx="9425323" cy="4188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69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802433" y="1058835"/>
            <a:ext cx="9927771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Write about </a:t>
            </a:r>
            <a:r>
              <a:rPr lang="en-US" sz="3600" i="1" dirty="0" smtClean="0">
                <a:solidFill>
                  <a:srgbClr val="00B0F0"/>
                </a:solidFill>
              </a:rPr>
              <a:t>what activities you like doing in your free time and why you like doing them, </a:t>
            </a:r>
            <a:r>
              <a:rPr lang="en-US" sz="3600" i="1" dirty="0">
                <a:solidFill>
                  <a:srgbClr val="00B0F0"/>
                </a:solidFill>
              </a:rPr>
              <a:t>using the words you learned today. (about 70 words)  </a:t>
            </a:r>
          </a:p>
        </p:txBody>
      </p:sp>
    </p:spTree>
    <p:extLst>
      <p:ext uri="{BB962C8B-B14F-4D97-AF65-F5344CB8AC3E}">
        <p14:creationId xmlns:p14="http://schemas.microsoft.com/office/powerpoint/2010/main" val="32661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6442791" y="693071"/>
            <a:ext cx="4704180" cy="397031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 smtClean="0">
                <a:solidFill>
                  <a:srgbClr val="FF0000"/>
                </a:solidFill>
              </a:rPr>
              <a:t>Vocabularies</a:t>
            </a:r>
          </a:p>
          <a:p>
            <a:r>
              <a:rPr lang="en-US" sz="3600" i="1" smtClean="0">
                <a:solidFill>
                  <a:srgbClr val="00B0F0"/>
                </a:solidFill>
              </a:rPr>
              <a:t>- collect </a:t>
            </a:r>
            <a:r>
              <a:rPr lang="en-US" sz="3600" i="1">
                <a:solidFill>
                  <a:srgbClr val="00B0F0"/>
                </a:solidFill>
              </a:rPr>
              <a:t>soccer stickers</a:t>
            </a:r>
          </a:p>
          <a:p>
            <a:r>
              <a:rPr lang="en-US" sz="3600" i="1" smtClean="0">
                <a:solidFill>
                  <a:srgbClr val="00B0F0"/>
                </a:solidFill>
              </a:rPr>
              <a:t>- build </a:t>
            </a:r>
            <a:r>
              <a:rPr lang="en-US" sz="3600" i="1">
                <a:solidFill>
                  <a:srgbClr val="00B0F0"/>
                </a:solidFill>
              </a:rPr>
              <a:t>models</a:t>
            </a:r>
          </a:p>
          <a:p>
            <a:r>
              <a:rPr lang="en-US" sz="3600" i="1" smtClean="0">
                <a:solidFill>
                  <a:srgbClr val="00B0F0"/>
                </a:solidFill>
              </a:rPr>
              <a:t>- bake </a:t>
            </a:r>
            <a:r>
              <a:rPr lang="en-US" sz="3600" i="1">
                <a:solidFill>
                  <a:srgbClr val="00B0F0"/>
                </a:solidFill>
              </a:rPr>
              <a:t>cakes</a:t>
            </a:r>
          </a:p>
          <a:p>
            <a:r>
              <a:rPr lang="en-US" sz="3600" i="1" smtClean="0">
                <a:solidFill>
                  <a:srgbClr val="00B0F0"/>
                </a:solidFill>
              </a:rPr>
              <a:t>- make </a:t>
            </a:r>
            <a:r>
              <a:rPr lang="en-US" sz="3600" i="1">
                <a:solidFill>
                  <a:srgbClr val="00B0F0"/>
                </a:solidFill>
              </a:rPr>
              <a:t>vlogs</a:t>
            </a:r>
          </a:p>
          <a:p>
            <a:r>
              <a:rPr lang="en-US" sz="3600" i="1" smtClean="0">
                <a:solidFill>
                  <a:srgbClr val="00B0F0"/>
                </a:solidFill>
              </a:rPr>
              <a:t>- read </a:t>
            </a:r>
            <a:r>
              <a:rPr lang="en-US" sz="3600" i="1">
                <a:solidFill>
                  <a:srgbClr val="00B0F0"/>
                </a:solidFill>
              </a:rPr>
              <a:t>comics</a:t>
            </a:r>
          </a:p>
          <a:p>
            <a:r>
              <a:rPr lang="en-US" sz="3600" i="1" smtClean="0">
                <a:solidFill>
                  <a:srgbClr val="00B0F0"/>
                </a:solidFill>
              </a:rPr>
              <a:t>- play </a:t>
            </a:r>
            <a:r>
              <a:rPr lang="en-US" sz="3600" i="1">
                <a:solidFill>
                  <a:srgbClr val="00B0F0"/>
                </a:solidFill>
              </a:rPr>
              <a:t>online games</a:t>
            </a:r>
            <a:endParaRPr lang="en-US" sz="3600" i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738798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161143" y="1828282"/>
            <a:ext cx="10573657" cy="341632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Reading: </a:t>
            </a:r>
          </a:p>
          <a:p>
            <a:r>
              <a:rPr lang="en-US" sz="3600" i="1" dirty="0">
                <a:solidFill>
                  <a:srgbClr val="00B0F0"/>
                </a:solidFill>
              </a:rPr>
              <a:t>-    Understanding instructions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B0F0"/>
                </a:solidFill>
              </a:rPr>
              <a:t>Skimming and scanning for general and specific information</a:t>
            </a:r>
          </a:p>
          <a:p>
            <a:r>
              <a:rPr lang="en-US" sz="3600" i="1" dirty="0">
                <a:solidFill>
                  <a:srgbClr val="00B0F0"/>
                </a:solidFill>
              </a:rPr>
              <a:t>Speaking:</a:t>
            </a:r>
          </a:p>
          <a:p>
            <a:r>
              <a:rPr lang="en-US" sz="3600" i="1" dirty="0">
                <a:solidFill>
                  <a:srgbClr val="00B0F0"/>
                </a:solidFill>
              </a:rPr>
              <a:t>-    Talking about </a:t>
            </a:r>
            <a:r>
              <a:rPr lang="en-US" sz="3600" i="1" dirty="0" smtClean="0">
                <a:solidFill>
                  <a:srgbClr val="00B0F0"/>
                </a:solidFill>
              </a:rPr>
              <a:t>cool things you do in your free time</a:t>
            </a:r>
            <a:endParaRPr lang="en-US" sz="3600" i="1" dirty="0"/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314451" y="1646758"/>
            <a:ext cx="10725150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Learn by </a:t>
            </a:r>
            <a:r>
              <a:rPr lang="en-US" sz="3600" i="1" dirty="0" smtClean="0">
                <a:solidFill>
                  <a:srgbClr val="0070C0"/>
                </a:solidFill>
              </a:rPr>
              <a:t>heart </a:t>
            </a:r>
            <a:r>
              <a:rPr lang="en-US" sz="3600" i="1" dirty="0">
                <a:solidFill>
                  <a:srgbClr val="0070C0"/>
                </a:solidFill>
              </a:rPr>
              <a:t>vocabularies and make </a:t>
            </a:r>
            <a:r>
              <a:rPr lang="en-US" sz="3600" i="1" dirty="0" smtClean="0">
                <a:solidFill>
                  <a:srgbClr val="0070C0"/>
                </a:solidFill>
              </a:rPr>
              <a:t>sentences using </a:t>
            </a:r>
            <a:r>
              <a:rPr lang="en-US" sz="3600" i="1" dirty="0">
                <a:solidFill>
                  <a:srgbClr val="0070C0"/>
                </a:solidFill>
              </a:rPr>
              <a:t>them. </a:t>
            </a: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Do the Reading exercise on page </a:t>
            </a:r>
            <a:r>
              <a:rPr lang="en-US" sz="3600" i="1" dirty="0" smtClean="0">
                <a:solidFill>
                  <a:srgbClr val="0070C0"/>
                </a:solidFill>
              </a:rPr>
              <a:t>3 WB.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Do the exercises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 smtClean="0">
                <a:solidFill>
                  <a:srgbClr val="0070C0"/>
                </a:solidFill>
              </a:rPr>
              <a:t> on page 2.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Prepare </a:t>
            </a:r>
            <a:r>
              <a:rPr lang="en-US" sz="3600" i="1" dirty="0">
                <a:solidFill>
                  <a:srgbClr val="0070C0"/>
                </a:solidFill>
              </a:rPr>
              <a:t>the next lesson (page </a:t>
            </a:r>
            <a:r>
              <a:rPr lang="en-US" sz="3600" i="1" dirty="0" smtClean="0">
                <a:solidFill>
                  <a:srgbClr val="0070C0"/>
                </a:solidFill>
              </a:rPr>
              <a:t>5 SB)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Play the consolidation 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 </a:t>
            </a:r>
            <a:r>
              <a:rPr lang="en-US" sz="3600" i="1" dirty="0" smtClean="0">
                <a:solidFill>
                  <a:srgbClr val="0070C0"/>
                </a:solidFill>
              </a:rPr>
              <a:t>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www.eduhome.com.vn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07" y="355460"/>
            <a:ext cx="8958016" cy="5933368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419607" y="774560"/>
            <a:ext cx="4340593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>
                <a:solidFill>
                  <a:srgbClr val="FF0000"/>
                </a:solidFill>
              </a:rPr>
              <a:t>New </a:t>
            </a:r>
            <a:r>
              <a:rPr lang="en-US" sz="3600" i="1" smtClean="0">
                <a:solidFill>
                  <a:srgbClr val="FF0000"/>
                </a:solidFill>
              </a:rPr>
              <a:t>words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smtClean="0">
                <a:solidFill>
                  <a:srgbClr val="0070C0"/>
                </a:solidFill>
              </a:rPr>
              <a:t>collect soccer stickers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>
                <a:solidFill>
                  <a:srgbClr val="0070C0"/>
                </a:solidFill>
              </a:rPr>
              <a:t>build models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smtClean="0">
                <a:solidFill>
                  <a:srgbClr val="0070C0"/>
                </a:solidFill>
              </a:rPr>
              <a:t>bake cakes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smtClean="0">
                <a:solidFill>
                  <a:srgbClr val="0070C0"/>
                </a:solidFill>
              </a:rPr>
              <a:t>make vlogs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smtClean="0">
                <a:solidFill>
                  <a:srgbClr val="0070C0"/>
                </a:solidFill>
              </a:rPr>
              <a:t>read comics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smtClean="0">
                <a:solidFill>
                  <a:srgbClr val="0070C0"/>
                </a:solidFill>
              </a:rPr>
              <a:t>play online games</a:t>
            </a:r>
            <a:endParaRPr lang="en-US" sz="3600" i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74552" y="168990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513163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33052" y="816896"/>
            <a:ext cx="39899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pairs</a:t>
            </a:r>
            <a:endParaRPr lang="en-US" sz="5400" b="1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41624" y="2662674"/>
            <a:ext cx="11018571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i="1" smtClean="0"/>
              <a:t>1. What </a:t>
            </a:r>
            <a:r>
              <a:rPr lang="en-US" sz="3600" i="1"/>
              <a:t>do you often do in your free time</a:t>
            </a:r>
            <a:r>
              <a:rPr lang="en-US" sz="3600" i="1" smtClean="0"/>
              <a:t>?</a:t>
            </a:r>
            <a:endParaRPr lang="en-US" sz="3600" i="1"/>
          </a:p>
          <a:p>
            <a:pPr>
              <a:lnSpc>
                <a:spcPct val="150000"/>
              </a:lnSpc>
            </a:pPr>
            <a:r>
              <a:rPr lang="en-US" sz="3600" i="1" smtClean="0"/>
              <a:t>2. </a:t>
            </a:r>
            <a:r>
              <a:rPr lang="en-US" sz="3600" i="1"/>
              <a:t>How much time do you spend doing </a:t>
            </a:r>
            <a:r>
              <a:rPr lang="en-US" sz="3600" i="1" smtClean="0"/>
              <a:t>it?</a:t>
            </a:r>
            <a:endParaRPr lang="en-US" sz="3600" i="1"/>
          </a:p>
          <a:p>
            <a:pPr>
              <a:lnSpc>
                <a:spcPct val="150000"/>
              </a:lnSpc>
            </a:pPr>
            <a:r>
              <a:rPr lang="en-US" sz="3600" i="1" smtClean="0"/>
              <a:t>3. Do </a:t>
            </a:r>
            <a:r>
              <a:rPr lang="en-US" sz="3600" i="1"/>
              <a:t>you find it useful? </a:t>
            </a:r>
            <a:r>
              <a:rPr lang="en-US" sz="3600" i="1" smtClean="0"/>
              <a:t>Why</a:t>
            </a:r>
            <a:r>
              <a:rPr lang="en-US" sz="3600" i="1" dirty="0"/>
              <a:t>?</a:t>
            </a: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1602" y="584289"/>
            <a:ext cx="3258616" cy="2078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3204113" y="2076585"/>
            <a:ext cx="83921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/>
          </a:p>
        </p:txBody>
      </p:sp>
      <p:sp>
        <p:nvSpPr>
          <p:cNvPr id="11" name="Rectangle 10"/>
          <p:cNvSpPr/>
          <p:nvPr/>
        </p:nvSpPr>
        <p:spPr>
          <a:xfrm>
            <a:off x="3204113" y="2976702"/>
            <a:ext cx="822588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3600"/>
          </a:p>
        </p:txBody>
      </p:sp>
      <p:sp>
        <p:nvSpPr>
          <p:cNvPr id="12" name="Rectangle 11"/>
          <p:cNvSpPr/>
          <p:nvPr/>
        </p:nvSpPr>
        <p:spPr>
          <a:xfrm>
            <a:off x="3204113" y="399093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sz="3600"/>
          </a:p>
        </p:txBody>
      </p:sp>
    </p:spTree>
    <p:extLst>
      <p:ext uri="{BB962C8B-B14F-4D97-AF65-F5344CB8AC3E}">
        <p14:creationId xmlns:p14="http://schemas.microsoft.com/office/powerpoint/2010/main" val="19274781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2972" y="328247"/>
            <a:ext cx="9749028" cy="608207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0583" y="686812"/>
            <a:ext cx="5706488" cy="1081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378088"/>
            <a:ext cx="11337523" cy="120032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Work in pairs. </a:t>
            </a:r>
            <a:endParaRPr lang="en-US" sz="3600" i="1" dirty="0" smtClean="0">
              <a:solidFill>
                <a:srgbClr val="00B0F0"/>
              </a:solidFill>
            </a:endParaRPr>
          </a:p>
          <a:p>
            <a:r>
              <a:rPr lang="en-US" sz="3600" i="1" smtClean="0">
                <a:solidFill>
                  <a:srgbClr val="00B0F0"/>
                </a:solidFill>
              </a:rPr>
              <a:t>What does each person do in each picture?</a:t>
            </a:r>
            <a:endParaRPr lang="en-US" sz="3600" i="1" dirty="0">
              <a:solidFill>
                <a:srgbClr val="00B0F0"/>
              </a:solidFill>
            </a:endParaRPr>
          </a:p>
        </p:txBody>
      </p:sp>
      <p:pic>
        <p:nvPicPr>
          <p:cNvPr id="5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782" y="378088"/>
            <a:ext cx="1887018" cy="1203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SW MOET 7 SB Unit 1.pdf - Foxit Reader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37" t="45053" r="25063" b="23771"/>
          <a:stretch/>
        </p:blipFill>
        <p:spPr>
          <a:xfrm>
            <a:off x="601517" y="1797205"/>
            <a:ext cx="11017945" cy="4437340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016000" y="3517900"/>
            <a:ext cx="3683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887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W MOET 7 SB Unit 1.pdf - Foxit Reade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50" t="33720" r="8125" b="12268"/>
          <a:stretch/>
        </p:blipFill>
        <p:spPr>
          <a:xfrm>
            <a:off x="0" y="1194750"/>
            <a:ext cx="12192000" cy="51140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342353" y="5487596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2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42753" y="5507842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3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560575" y="2997353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4</a:t>
            </a:r>
            <a:endParaRPr lang="en-US" sz="4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9686003" y="5507842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5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686003" y="2997353"/>
            <a:ext cx="106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smtClean="0">
                <a:solidFill>
                  <a:srgbClr val="FF0000"/>
                </a:solidFill>
              </a:rPr>
              <a:t>6</a:t>
            </a:r>
            <a:endParaRPr lang="en-US" sz="4000">
              <a:solidFill>
                <a:srgbClr val="FF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6165" y="446073"/>
            <a:ext cx="7202054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600" i="1" dirty="0">
                <a:solidFill>
                  <a:srgbClr val="00B0F0"/>
                </a:solidFill>
              </a:rPr>
              <a:t>Work in pairs</a:t>
            </a:r>
            <a:r>
              <a:rPr lang="en-US" sz="3600" i="1">
                <a:solidFill>
                  <a:srgbClr val="00B0F0"/>
                </a:solidFill>
              </a:rPr>
              <a:t>.  </a:t>
            </a:r>
            <a:r>
              <a:rPr lang="en-US" sz="3600" i="1" smtClean="0">
                <a:solidFill>
                  <a:srgbClr val="00B0F0"/>
                </a:solidFill>
              </a:rPr>
              <a:t>a. Number the pictures</a:t>
            </a:r>
            <a:endParaRPr lang="en-US" sz="3600" i="1" dirty="0">
              <a:solidFill>
                <a:srgbClr val="00B0F0"/>
              </a:solidFill>
            </a:endParaRPr>
          </a:p>
        </p:txBody>
      </p:sp>
      <p:pic>
        <p:nvPicPr>
          <p:cNvPr id="20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308632"/>
            <a:ext cx="1444332" cy="92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156183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6791</TotalTime>
  <Words>835</Words>
  <Application>Microsoft Office PowerPoint</Application>
  <PresentationFormat>Widescreen</PresentationFormat>
  <Paragraphs>164</Paragraphs>
  <Slides>37</Slides>
  <Notes>16</Notes>
  <HiddenSlides>0</HiddenSlides>
  <MMClips>18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APPLE CHANCERY</vt:lpstr>
      <vt:lpstr>Arial</vt:lpstr>
      <vt:lpstr>Ca4</vt:lpstr>
      <vt:lpstr>Calibri</vt:lpstr>
      <vt:lpstr>Calibri Light</vt:lpstr>
      <vt:lpstr>Times New Roman</vt:lpstr>
      <vt:lpstr>Wingdings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Dell</cp:lastModifiedBy>
  <cp:revision>289</cp:revision>
  <dcterms:created xsi:type="dcterms:W3CDTF">2020-12-08T03:17:05Z</dcterms:created>
  <dcterms:modified xsi:type="dcterms:W3CDTF">2022-10-30T23:04:02Z</dcterms:modified>
</cp:coreProperties>
</file>