
<file path=[Content_Types].xml><?xml version="1.0" encoding="utf-8"?>
<Types xmlns="http://schemas.openxmlformats.org/package/2006/content-types">
  <Default Extension="png" ContentType="image/png"/>
  <Default Extension="tmp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0" r:id="rId2"/>
    <p:sldId id="304" r:id="rId3"/>
    <p:sldId id="302" r:id="rId4"/>
    <p:sldId id="292" r:id="rId5"/>
    <p:sldId id="357" r:id="rId6"/>
    <p:sldId id="358" r:id="rId7"/>
    <p:sldId id="352" r:id="rId8"/>
    <p:sldId id="346" r:id="rId9"/>
    <p:sldId id="345" r:id="rId10"/>
    <p:sldId id="359" r:id="rId11"/>
    <p:sldId id="360" r:id="rId12"/>
    <p:sldId id="361" r:id="rId13"/>
    <p:sldId id="353" r:id="rId14"/>
    <p:sldId id="362" r:id="rId15"/>
    <p:sldId id="373" r:id="rId16"/>
    <p:sldId id="364" r:id="rId17"/>
    <p:sldId id="365" r:id="rId18"/>
    <p:sldId id="367" r:id="rId19"/>
    <p:sldId id="374" r:id="rId20"/>
    <p:sldId id="375" r:id="rId21"/>
    <p:sldId id="355" r:id="rId22"/>
    <p:sldId id="369" r:id="rId23"/>
    <p:sldId id="370" r:id="rId24"/>
    <p:sldId id="356" r:id="rId25"/>
    <p:sldId id="315" r:id="rId26"/>
    <p:sldId id="376" r:id="rId27"/>
    <p:sldId id="332" r:id="rId28"/>
    <p:sldId id="331" r:id="rId29"/>
    <p:sldId id="371" r:id="rId30"/>
    <p:sldId id="329" r:id="rId31"/>
    <p:sldId id="33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2" autoAdjust="0"/>
    <p:restoredTop sz="94657"/>
  </p:normalViewPr>
  <p:slideViewPr>
    <p:cSldViewPr snapToGrid="0">
      <p:cViewPr varScale="1">
        <p:scale>
          <a:sx n="82" d="100"/>
          <a:sy n="82" d="100"/>
        </p:scale>
        <p:origin x="50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9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23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66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59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77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11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68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0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638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41098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chemeClr val="bg1"/>
                </a:solidFill>
              </a:rPr>
              <a:t>Unit </a:t>
            </a:r>
            <a:r>
              <a:rPr lang="en-US" sz="1800" b="1" smtClean="0">
                <a:solidFill>
                  <a:schemeClr val="bg1"/>
                </a:solidFill>
              </a:rPr>
              <a:t>1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594428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7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World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26018" y="6396200"/>
            <a:ext cx="814608" cy="4152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1073459" y="-49890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bg1"/>
                </a:solidFill>
              </a:rPr>
              <a:t>Lesson</a:t>
            </a:r>
            <a:r>
              <a:rPr lang="en-US" sz="1800" b="1" baseline="0" dirty="0" smtClean="0">
                <a:solidFill>
                  <a:schemeClr val="bg1"/>
                </a:solidFill>
              </a:rPr>
              <a:t> 1.2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eduhome.com.vn/DHALesson?idGrade=10&amp;idSubject=1&amp;idSeries=118&amp;idTheme=1067&amp;IdLevel=3&amp;idThemeServer=77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52"/>
            <a:ext cx="12192000" cy="68610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3847" y="2645692"/>
            <a:ext cx="6596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Unit </a:t>
            </a:r>
            <a:r>
              <a:rPr lang="en-US" sz="4400" b="1" dirty="0" smtClean="0">
                <a:solidFill>
                  <a:srgbClr val="0070C0"/>
                </a:solidFill>
              </a:rPr>
              <a:t>1: Free time</a:t>
            </a:r>
            <a:endParaRPr lang="en-US" sz="3200" b="1" dirty="0">
              <a:solidFill>
                <a:srgbClr val="0070C0"/>
              </a:solidFill>
            </a:endParaRPr>
          </a:p>
          <a:p>
            <a:pPr algn="ctr"/>
            <a:r>
              <a:rPr lang="en-US" sz="3200" b="1" dirty="0">
                <a:solidFill>
                  <a:srgbClr val="00B050"/>
                </a:solidFill>
              </a:rPr>
              <a:t>Lesson 1.2: Grammar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Page</a:t>
            </a:r>
            <a:r>
              <a:rPr lang="en-US" sz="3200" dirty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5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6627" y="627013"/>
            <a:ext cx="3265715" cy="584775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LESSON </a:t>
            </a:r>
            <a:r>
              <a:rPr lang="en-US" sz="3200" b="1" dirty="0">
                <a:solidFill>
                  <a:schemeClr val="bg1"/>
                </a:solidFill>
              </a:rPr>
              <a:t>OUTLINE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52" y="1572957"/>
            <a:ext cx="1920785" cy="570039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2105987" y="4916619"/>
            <a:ext cx="2378633" cy="539496"/>
          </a:xfrm>
          <a:prstGeom prst="round2Diag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Consolidation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4868" y="3152359"/>
            <a:ext cx="3700873" cy="7548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179" y="480770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7" r="20451"/>
          <a:stretch/>
        </p:blipFill>
        <p:spPr>
          <a:xfrm>
            <a:off x="1" y="411086"/>
            <a:ext cx="5882639" cy="60548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95531" y="588368"/>
            <a:ext cx="59809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</a:t>
            </a:r>
            <a:r>
              <a:rPr lang="en-US" sz="3600">
                <a:solidFill>
                  <a:srgbClr val="FF0000"/>
                </a:solidFill>
                <a:ea typeface="Times New Roman" panose="02020603050405020304" pitchFamily="18" charset="0"/>
              </a:rPr>
              <a:t>to</a:t>
            </a:r>
            <a:r>
              <a:rPr lang="en-US" sz="3600" smtClean="0">
                <a:solidFill>
                  <a:srgbClr val="FF0000"/>
                </a:solidFill>
                <a:ea typeface="Times New Roman" panose="02020603050405020304" pitchFamily="18" charset="0"/>
              </a:rPr>
              <a:t>…</a:t>
            </a:r>
          </a:p>
          <a:p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>
                <a:solidFill>
                  <a:srgbClr val="0070C0"/>
                </a:solidFill>
              </a:rPr>
              <a:t>- use the </a:t>
            </a:r>
            <a:r>
              <a:rPr lang="en-US" sz="3600" b="1" i="1">
                <a:solidFill>
                  <a:srgbClr val="0070C0"/>
                </a:solidFill>
              </a:rPr>
              <a:t>Present Simple </a:t>
            </a:r>
            <a:r>
              <a:rPr lang="en-US" sz="3600">
                <a:solidFill>
                  <a:srgbClr val="0070C0"/>
                </a:solidFill>
              </a:rPr>
              <a:t>correctly.</a:t>
            </a:r>
          </a:p>
          <a:p>
            <a:r>
              <a:rPr lang="en-US" sz="3600">
                <a:solidFill>
                  <a:srgbClr val="0070C0"/>
                </a:solidFill>
              </a:rPr>
              <a:t>- write simple sentences about </a:t>
            </a:r>
            <a:r>
              <a:rPr lang="en-US" sz="3600" b="1" i="1">
                <a:solidFill>
                  <a:srgbClr val="0070C0"/>
                </a:solidFill>
              </a:rPr>
              <a:t>habits.</a:t>
            </a:r>
          </a:p>
          <a:p>
            <a:endParaRPr lang="en-US" sz="3600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" y="300213"/>
            <a:ext cx="9179809" cy="61192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24825" y="552140"/>
            <a:ext cx="402683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3D69189E-508B-471A-B899-6235F1E13DC3}"/>
              </a:ext>
            </a:extLst>
          </p:cNvPr>
          <p:cNvSpPr txBox="1"/>
          <p:nvPr/>
        </p:nvSpPr>
        <p:spPr>
          <a:xfrm>
            <a:off x="11117236" y="-40756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3" y="808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90237"/>
            <a:ext cx="11725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JUMBLED WORDS</a:t>
            </a:r>
            <a:endParaRPr lang="en-US" sz="48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8819" y="1625069"/>
            <a:ext cx="11111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Rearrange the </a:t>
            </a:r>
            <a:r>
              <a:rPr lang="en-US" sz="360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letters to </a:t>
            </a:r>
            <a:r>
              <a:rPr lang="en-US" sz="3600" smtClean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make </a:t>
            </a:r>
            <a:r>
              <a:rPr lang="en-US" sz="360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meaningful </a:t>
            </a:r>
            <a:r>
              <a:rPr lang="en-US" sz="3600" smtClean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words.</a:t>
            </a:r>
            <a:endParaRPr lang="en-US" sz="3600">
              <a:solidFill>
                <a:srgbClr val="00B0F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33454" y="2375235"/>
            <a:ext cx="4088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6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1. bbohy           </a:t>
            </a:r>
          </a:p>
          <a:p>
            <a:pPr>
              <a:spcAft>
                <a:spcPts val="0"/>
              </a:spcAft>
            </a:pPr>
            <a:r>
              <a:rPr lang="en-US" sz="36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36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deloms                </a:t>
            </a:r>
            <a:endParaRPr lang="en-US" sz="3600" smtClean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6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36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moiccs</a:t>
            </a:r>
          </a:p>
          <a:p>
            <a:pPr>
              <a:spcAft>
                <a:spcPts val="0"/>
              </a:spcAft>
            </a:pPr>
            <a:r>
              <a:rPr lang="en-US" sz="36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en-US" sz="36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lonnie          </a:t>
            </a:r>
            <a:endParaRPr lang="en-US" sz="3600" smtClean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6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sz="36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bouYutre   </a:t>
            </a:r>
            <a:r>
              <a:rPr lang="en-US" sz="3600" i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  <a:endParaRPr lang="en-US" sz="360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1365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3D69189E-508B-471A-B899-6235F1E13DC3}"/>
              </a:ext>
            </a:extLst>
          </p:cNvPr>
          <p:cNvSpPr txBox="1"/>
          <p:nvPr/>
        </p:nvSpPr>
        <p:spPr>
          <a:xfrm>
            <a:off x="11117236" y="-40756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3" y="808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76146"/>
            <a:ext cx="11725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JUMBLED WORDS</a:t>
            </a:r>
            <a:endParaRPr lang="en-US" sz="48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4584" y="1924459"/>
            <a:ext cx="11111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Rearrange the </a:t>
            </a:r>
            <a:r>
              <a:rPr lang="en-US" sz="36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letters to </a:t>
            </a:r>
            <a:r>
              <a:rPr lang="en-US" sz="36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r>
              <a:rPr lang="en-US" sz="36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meaningful </a:t>
            </a:r>
            <a:r>
              <a:rPr lang="en-US" sz="360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words.</a:t>
            </a:r>
            <a:endParaRPr lang="en-US" sz="36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1" y="2755456"/>
            <a:ext cx="4088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6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bbohy           </a:t>
            </a:r>
          </a:p>
          <a:p>
            <a:pPr>
              <a:spcAft>
                <a:spcPts val="0"/>
              </a:spcAft>
            </a:pPr>
            <a:r>
              <a:rPr lang="en-US" sz="36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36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deloms                </a:t>
            </a:r>
            <a:endParaRPr lang="en-US" sz="360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6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36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moiccs</a:t>
            </a:r>
          </a:p>
          <a:p>
            <a:pPr>
              <a:spcAft>
                <a:spcPts val="0"/>
              </a:spcAft>
            </a:pPr>
            <a:r>
              <a:rPr lang="en-US" sz="36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en-US" sz="36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lonnie          </a:t>
            </a:r>
            <a:endParaRPr lang="en-US" sz="360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60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sz="36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bouYutre   </a:t>
            </a:r>
            <a:r>
              <a:rPr lang="en-US" sz="3600" i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  <a:endParaRPr lang="en-US" sz="360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84826" y="2685712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360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hobby              </a:t>
            </a:r>
          </a:p>
          <a:p>
            <a:pPr>
              <a:spcAft>
                <a:spcPts val="0"/>
              </a:spcAft>
            </a:pPr>
            <a:r>
              <a:rPr lang="en-US" sz="360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3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models         </a:t>
            </a:r>
            <a:endParaRPr lang="en-US" sz="360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60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3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comics</a:t>
            </a:r>
          </a:p>
          <a:p>
            <a:pPr>
              <a:spcAft>
                <a:spcPts val="0"/>
              </a:spcAft>
            </a:pPr>
            <a:r>
              <a:rPr lang="en-US" sz="3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online              </a:t>
            </a:r>
            <a:endParaRPr lang="en-US" sz="360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60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n-US" sz="36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Youtuber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560065" y="3692983"/>
            <a:ext cx="1619062" cy="5264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498826" y="324833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ANSWER</a:t>
            </a:r>
            <a:endParaRPr lang="en-US" sz="280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65927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74552" y="168990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593" y="360216"/>
            <a:ext cx="9144000" cy="597650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769735" y="4262109"/>
            <a:ext cx="4515716" cy="1787236"/>
          </a:xfrm>
          <a:prstGeom prst="ellips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i="1" smtClean="0">
                <a:solidFill>
                  <a:srgbClr val="0070C0"/>
                </a:solidFill>
              </a:rPr>
              <a:t>Present Simple</a:t>
            </a:r>
            <a:endParaRPr lang="en-US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7128588" y="552140"/>
            <a:ext cx="5023071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PRESENTATION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61198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634837" y="1632237"/>
            <a:ext cx="9116291" cy="23163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000" smtClean="0"/>
              <a:t>1.I </a:t>
            </a:r>
            <a:r>
              <a:rPr lang="en-US" sz="3000"/>
              <a:t>always watch TV after I finish my exercises.</a:t>
            </a:r>
          </a:p>
          <a:p>
            <a:r>
              <a:rPr lang="en-US" sz="3000"/>
              <a:t>2.We go to the library every Saturday.</a:t>
            </a:r>
          </a:p>
          <a:p>
            <a:r>
              <a:rPr lang="en-US" sz="3000"/>
              <a:t>3.My father often has a cup of coffee every morning.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9993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26721" y="776727"/>
            <a:ext cx="208422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Lead in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61651" y="1822407"/>
            <a:ext cx="11014364" cy="27357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smtClean="0"/>
              <a:t>1. What tense do we use in those sentences?</a:t>
            </a:r>
            <a:endParaRPr lang="en-US" sz="3600" dirty="0" smtClean="0"/>
          </a:p>
          <a:p>
            <a:pPr marL="571500" indent="-571500" algn="ctr">
              <a:buFont typeface="Wingdings" panose="05000000000000000000" pitchFamily="2" charset="2"/>
              <a:buChar char="à"/>
            </a:pPr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Present simple.</a:t>
            </a:r>
            <a:endParaRPr lang="en-US" sz="36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571500" indent="-571500" algn="ctr">
              <a:buFont typeface="Wingdings" panose="05000000000000000000" pitchFamily="2" charset="2"/>
              <a:buChar char="à"/>
            </a:pPr>
            <a:r>
              <a:rPr lang="en-US" sz="3600" smtClean="0"/>
              <a:t>2. </a:t>
            </a:r>
            <a:r>
              <a:rPr lang="en-US" sz="3600" dirty="0" smtClean="0"/>
              <a:t>What do </a:t>
            </a:r>
            <a:r>
              <a:rPr lang="en-US" sz="3600" smtClean="0"/>
              <a:t>we Present Simple for?</a:t>
            </a:r>
            <a:endParaRPr lang="en-US" sz="3600" dirty="0" smtClean="0"/>
          </a:p>
          <a:p>
            <a:pPr algn="ctr"/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600" smtClean="0">
                <a:solidFill>
                  <a:srgbClr val="FF0000"/>
                </a:solidFill>
              </a:rPr>
              <a:t>To talk about habits or things that happen regularly.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4487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C08CEA-C81F-4403-B676-D46254D99460}"/>
              </a:ext>
            </a:extLst>
          </p:cNvPr>
          <p:cNvSpPr txBox="1"/>
          <p:nvPr/>
        </p:nvSpPr>
        <p:spPr>
          <a:xfrm>
            <a:off x="113569" y="411958"/>
            <a:ext cx="2752130" cy="584775"/>
          </a:xfrm>
          <a:prstGeom prst="rect">
            <a:avLst/>
          </a:prstGeom>
          <a:solidFill>
            <a:srgbClr val="0098A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chemeClr val="bg1"/>
                </a:solidFill>
              </a:rPr>
              <a:t>Presentation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569" y="121962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How many people are there?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113569" y="255519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they talking about?</a:t>
            </a:r>
            <a:endParaRPr lang="en-US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887410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 There are two.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568" y="3201526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They are talking about free time activities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568" y="395528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you going to do?</a:t>
            </a:r>
            <a:endParaRPr lang="en-US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3567" y="4742668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Listen and repeat.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10" name="Picture 9" descr="iSW MOET 7 SB Unit 1.pdf - Foxit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9" t="29631" r="47386" b="43562"/>
          <a:stretch/>
        </p:blipFill>
        <p:spPr>
          <a:xfrm>
            <a:off x="7206341" y="954297"/>
            <a:ext cx="4423679" cy="449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6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3" y="-39194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5" name="CD1-TRACK 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58550" y="6096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9195" y="330138"/>
            <a:ext cx="6599492" cy="62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5505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3" y="-39194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2" name="Picture 1" descr="iSW MOET 7 SB Unit 1.pdf - Foxit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9" t="33457" r="22968" b="19234"/>
          <a:stretch/>
        </p:blipFill>
        <p:spPr>
          <a:xfrm>
            <a:off x="152402" y="330138"/>
            <a:ext cx="5524497" cy="61677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45150" y="79159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u="sng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be</a:t>
            </a:r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en-US" sz="240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14908"/>
              </p:ext>
            </p:extLst>
          </p:nvPr>
        </p:nvGraphicFramePr>
        <p:xfrm>
          <a:off x="5637766" y="3424781"/>
          <a:ext cx="63119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1900">
                  <a:extLst>
                    <a:ext uri="{9D8B030D-6E8A-4147-A177-3AD203B41FA5}">
                      <a16:colId xmlns:a16="http://schemas.microsoft.com/office/drawing/2014/main" val="629294560"/>
                    </a:ext>
                  </a:extLst>
                </a:gridCol>
              </a:tblGrid>
              <a:tr h="13186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(+) S + V/</a:t>
                      </a:r>
                      <a:r>
                        <a:rPr lang="en-US" sz="2800" baseline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V</a:t>
                      </a:r>
                      <a:r>
                        <a:rPr lang="en-US" sz="2800" baseline="-250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s/es</a:t>
                      </a:r>
                      <a:endParaRPr lang="en-US" sz="280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(-)  S + don’t / doesn’t + V </a:t>
                      </a:r>
                      <a:r>
                        <a:rPr lang="en-US" sz="2800" baseline="-250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bare infinitive</a:t>
                      </a:r>
                      <a:endParaRPr lang="en-US" sz="280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(?) Do / Does + S + V </a:t>
                      </a:r>
                      <a:r>
                        <a:rPr lang="en-US" sz="2800" baseline="-250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bare infinitive</a:t>
                      </a:r>
                      <a:r>
                        <a:rPr lang="en-US" sz="2800" baseline="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?</a:t>
                      </a:r>
                      <a:endParaRPr lang="en-US" sz="2800" smtClean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8948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23239"/>
              </p:ext>
            </p:extLst>
          </p:nvPr>
        </p:nvGraphicFramePr>
        <p:xfrm>
          <a:off x="5630099" y="1436987"/>
          <a:ext cx="641985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850">
                  <a:extLst>
                    <a:ext uri="{9D8B030D-6E8A-4147-A177-3AD203B41FA5}">
                      <a16:colId xmlns:a16="http://schemas.microsoft.com/office/drawing/2014/main" val="629294560"/>
                    </a:ext>
                  </a:extLst>
                </a:gridCol>
              </a:tblGrid>
              <a:tr h="13186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(+) S + am / is / are + 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(-)  S + am / is / are + not + 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smtClean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(?) Am / Is / Are + S + …?</a:t>
                      </a:r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89480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484768" y="2809838"/>
            <a:ext cx="3591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u="sng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Normal verb</a:t>
            </a:r>
            <a:r>
              <a:rPr lang="en-US" sz="32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89532" y="295246"/>
            <a:ext cx="1726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en-US" sz="3200" b="1" i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Form: </a:t>
            </a:r>
            <a:endParaRPr lang="en-US" sz="3200" i="1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0218" y="1130590"/>
            <a:ext cx="4998126" cy="5847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8167" y="915146"/>
            <a:ext cx="50586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0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What is the form of present simple with “to be”?</a:t>
            </a:r>
            <a:r>
              <a:rPr lang="en-US" sz="24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en-US" sz="240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8167" y="910189"/>
            <a:ext cx="50586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00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What is the form of present simple with “normal verb”?</a:t>
            </a:r>
            <a:r>
              <a:rPr lang="en-US" sz="24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en-US" sz="240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8166" y="929156"/>
            <a:ext cx="50586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000" dirty="0" smtClean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What is the use of present simple?</a:t>
            </a:r>
            <a:r>
              <a:rPr lang="en-US" sz="3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en-US" sz="3000" dirty="0" smtClean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0099" y="4992627"/>
            <a:ext cx="65619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i="1" smtClean="0">
                <a:solidFill>
                  <a:srgbClr val="FF0000"/>
                </a:solidFill>
                <a:latin typeface="+mj-lt"/>
              </a:rPr>
              <a:t>Use: </a:t>
            </a:r>
            <a:r>
              <a:rPr lang="en-US" sz="3000" smtClean="0">
                <a:solidFill>
                  <a:srgbClr val="FF0000"/>
                </a:solidFill>
                <a:latin typeface="+mj-lt"/>
              </a:rPr>
              <a:t>We </a:t>
            </a:r>
            <a:r>
              <a:rPr lang="en-US" sz="3000">
                <a:solidFill>
                  <a:srgbClr val="FF0000"/>
                </a:solidFill>
                <a:latin typeface="+mj-lt"/>
              </a:rPr>
              <a:t>can use the Present Simple to talk </a:t>
            </a:r>
            <a:r>
              <a:rPr lang="en-US" sz="3000" smtClean="0">
                <a:solidFill>
                  <a:srgbClr val="FF0000"/>
                </a:solidFill>
                <a:latin typeface="+mj-lt"/>
              </a:rPr>
              <a:t>about habits </a:t>
            </a:r>
            <a:r>
              <a:rPr lang="en-US" sz="3000">
                <a:solidFill>
                  <a:srgbClr val="FF0000"/>
                </a:solidFill>
                <a:latin typeface="+mj-lt"/>
              </a:rPr>
              <a:t>or things that happen regularly. </a:t>
            </a:r>
            <a:br>
              <a:rPr lang="en-US" sz="3000">
                <a:solidFill>
                  <a:srgbClr val="FF0000"/>
                </a:solidFill>
                <a:latin typeface="+mj-lt"/>
              </a:rPr>
            </a:br>
            <a:endParaRPr lang="en-US" sz="300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8744234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2" grpId="0"/>
      <p:bldP spid="12" grpId="1"/>
      <p:bldP spid="13" grpId="0"/>
      <p:bldP spid="13" grpId="1"/>
      <p:bldP spid="1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83" y="346363"/>
            <a:ext cx="9144000" cy="609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621486" y="552140"/>
            <a:ext cx="357051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PRACTICE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7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C08CEA-C81F-4403-B676-D46254D99460}"/>
              </a:ext>
            </a:extLst>
          </p:cNvPr>
          <p:cNvSpPr txBox="1"/>
          <p:nvPr/>
        </p:nvSpPr>
        <p:spPr>
          <a:xfrm>
            <a:off x="113569" y="411958"/>
            <a:ext cx="2752130" cy="584775"/>
          </a:xfrm>
          <a:prstGeom prst="rect">
            <a:avLst/>
          </a:prstGeom>
          <a:solidFill>
            <a:srgbClr val="0098A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chemeClr val="bg1"/>
                </a:solidFill>
              </a:rPr>
              <a:t>Practice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569" y="121962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How many sentences are there?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113569" y="255519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you going to do?</a:t>
            </a:r>
            <a:endParaRPr lang="en-US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887410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 There are seven.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568" y="3201526"/>
            <a:ext cx="7092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Fill in the blanks with the </a:t>
            </a:r>
          </a:p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correct</a:t>
            </a:r>
            <a:r>
              <a:rPr lang="en-US" sz="300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form of the verbs.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72088" y="435989"/>
            <a:ext cx="675365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>
                <a:latin typeface="+mj-lt"/>
              </a:rPr>
              <a:t>b. Fill in the blanks with the correct form of the verbs. </a:t>
            </a:r>
            <a:br>
              <a:rPr lang="en-US" sz="2600" b="1">
                <a:latin typeface="+mj-lt"/>
              </a:rPr>
            </a:br>
            <a:r>
              <a:rPr lang="en-US" sz="2600" smtClean="0">
                <a:solidFill>
                  <a:srgbClr val="000000"/>
                </a:solidFill>
                <a:latin typeface="+mj-lt"/>
              </a:rPr>
              <a:t>1</a:t>
            </a:r>
            <a:r>
              <a:rPr lang="en-US" sz="2600">
                <a:solidFill>
                  <a:srgbClr val="000000"/>
                </a:solidFill>
                <a:latin typeface="+mj-lt"/>
              </a:rPr>
              <a:t>. I ___________ (play) soccer in my free time.</a:t>
            </a:r>
            <a:br>
              <a:rPr lang="en-US" sz="2600">
                <a:solidFill>
                  <a:srgbClr val="000000"/>
                </a:solidFill>
                <a:latin typeface="+mj-lt"/>
              </a:rPr>
            </a:br>
            <a:r>
              <a:rPr lang="en-US" sz="2600">
                <a:solidFill>
                  <a:srgbClr val="000000"/>
                </a:solidFill>
                <a:latin typeface="+mj-lt"/>
              </a:rPr>
              <a:t>2. My friends often ___________ (play) online games together on the weekends.</a:t>
            </a:r>
            <a:br>
              <a:rPr lang="en-US" sz="2600">
                <a:solidFill>
                  <a:srgbClr val="000000"/>
                </a:solidFill>
                <a:latin typeface="+mj-lt"/>
              </a:rPr>
            </a:br>
            <a:r>
              <a:rPr lang="en-US" sz="2600">
                <a:solidFill>
                  <a:srgbClr val="000000"/>
                </a:solidFill>
                <a:latin typeface="+mj-lt"/>
              </a:rPr>
              <a:t>3. My brother ___________ (like) building models.</a:t>
            </a:r>
            <a:br>
              <a:rPr lang="en-US" sz="2600">
                <a:solidFill>
                  <a:srgbClr val="000000"/>
                </a:solidFill>
                <a:latin typeface="+mj-lt"/>
              </a:rPr>
            </a:br>
            <a:r>
              <a:rPr lang="en-US" sz="2600">
                <a:solidFill>
                  <a:srgbClr val="000000"/>
                </a:solidFill>
                <a:latin typeface="+mj-lt"/>
              </a:rPr>
              <a:t>4. Lisa and Molly ___________ (read) comics every night.</a:t>
            </a:r>
            <a:br>
              <a:rPr lang="en-US" sz="2600">
                <a:solidFill>
                  <a:srgbClr val="000000"/>
                </a:solidFill>
                <a:latin typeface="+mj-lt"/>
              </a:rPr>
            </a:br>
            <a:r>
              <a:rPr lang="en-US" sz="2600">
                <a:solidFill>
                  <a:srgbClr val="000000"/>
                </a:solidFill>
                <a:latin typeface="+mj-lt"/>
              </a:rPr>
              <a:t>5. ___________ you ___________ (bake) cakes on the weekends?</a:t>
            </a:r>
            <a:br>
              <a:rPr lang="en-US" sz="2600">
                <a:solidFill>
                  <a:srgbClr val="000000"/>
                </a:solidFill>
                <a:latin typeface="+mj-lt"/>
              </a:rPr>
            </a:br>
            <a:r>
              <a:rPr lang="en-US" sz="2600">
                <a:solidFill>
                  <a:srgbClr val="000000"/>
                </a:solidFill>
                <a:latin typeface="+mj-lt"/>
              </a:rPr>
              <a:t>6. Lucas ___________ (not make) vlogs about his garden.</a:t>
            </a:r>
            <a:br>
              <a:rPr lang="en-US" sz="2600">
                <a:solidFill>
                  <a:srgbClr val="000000"/>
                </a:solidFill>
                <a:latin typeface="+mj-lt"/>
              </a:rPr>
            </a:br>
            <a:r>
              <a:rPr lang="en-US" sz="2600">
                <a:solidFill>
                  <a:srgbClr val="000000"/>
                </a:solidFill>
                <a:latin typeface="+mj-lt"/>
              </a:rPr>
              <a:t>7. ___________ Fiona ___________ (watch) fashion shows in her free time?</a:t>
            </a:r>
            <a:r>
              <a:rPr lang="en-US" sz="2600">
                <a:latin typeface="+mj-lt"/>
              </a:rPr>
              <a:t> </a:t>
            </a:r>
            <a:r>
              <a:rPr lang="en-US" sz="2400"/>
              <a:t/>
            </a:r>
            <a:br>
              <a:rPr lang="en-US" sz="2400"/>
            </a:b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9776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94692"/>
            <a:ext cx="1230283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/>
              <a:t>b. Fill in the blanks with the correct form of the verbs. </a:t>
            </a:r>
            <a:br>
              <a:rPr lang="en-US" sz="3600" b="1"/>
            </a:br>
            <a:r>
              <a:rPr lang="en-US" sz="3600">
                <a:solidFill>
                  <a:srgbClr val="000000"/>
                </a:solidFill>
              </a:rPr>
              <a:t>1. I ___________ (play) soccer in my free time.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2. My friends often ___________ (play) online games together on the weekends.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3. My brother ___________ (like) building models.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4. Lisa and Molly ___________ (read) comics every night.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5. ___________ you ___________ (bake) cakes on the weekends?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6. Lucas ___________ (not make) vlogs about his garden.</a:t>
            </a:r>
            <a:br>
              <a:rPr lang="en-US" sz="3600">
                <a:solidFill>
                  <a:srgbClr val="000000"/>
                </a:solidFill>
              </a:rPr>
            </a:br>
            <a:r>
              <a:rPr lang="en-US" sz="3600">
                <a:solidFill>
                  <a:srgbClr val="000000"/>
                </a:solidFill>
              </a:rPr>
              <a:t>7. ___________ Fiona ___________ (watch) fashion shows in her free time?</a:t>
            </a:r>
            <a:r>
              <a:rPr lang="en-US" sz="3600"/>
              <a:t> 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57745" y="955963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play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4071" y="1512961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play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635" y="2628210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likes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65418" y="3150757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read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3717017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Do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436" y="3710582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bake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3748" y="4788553"/>
            <a:ext cx="2946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doesn’t make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6549" y="5349824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Does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87635" y="5371858"/>
            <a:ext cx="133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</a:rPr>
              <a:t>watch</a:t>
            </a:r>
            <a:endParaRPr lang="en-US" sz="3600">
              <a:solidFill>
                <a:srgbClr val="FF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65018" y="955963"/>
            <a:ext cx="29510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14107" y="955963"/>
            <a:ext cx="46412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7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C08CEA-C81F-4403-B676-D46254D99460}"/>
              </a:ext>
            </a:extLst>
          </p:cNvPr>
          <p:cNvSpPr txBox="1"/>
          <p:nvPr/>
        </p:nvSpPr>
        <p:spPr>
          <a:xfrm>
            <a:off x="113569" y="411958"/>
            <a:ext cx="2338686" cy="584775"/>
          </a:xfrm>
          <a:prstGeom prst="rect">
            <a:avLst/>
          </a:prstGeom>
          <a:solidFill>
            <a:srgbClr val="0098A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smtClean="0">
                <a:solidFill>
                  <a:schemeClr val="bg1"/>
                </a:solidFill>
              </a:rPr>
              <a:t>Practice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569" y="121962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How many pictures are there?</a:t>
            </a:r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113569" y="3901253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you going to do?</a:t>
            </a:r>
            <a:endParaRPr lang="en-US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887410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 There are six.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45" y="4649927"/>
            <a:ext cx="7092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Write sentences about habits </a:t>
            </a:r>
          </a:p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using the pictures and prompts.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10" name="Picture 9" descr="iSW MOET 7 SB Unit 1.pdf - Foxit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8" t="27309" r="10114" b="9156"/>
          <a:stretch/>
        </p:blipFill>
        <p:spPr>
          <a:xfrm>
            <a:off x="5385520" y="639074"/>
            <a:ext cx="6806480" cy="569245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950558" y="2597885"/>
            <a:ext cx="1586703" cy="754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0154677" y="2529738"/>
            <a:ext cx="1586703" cy="754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619638" y="5105558"/>
            <a:ext cx="1586703" cy="754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25868" y="5085658"/>
            <a:ext cx="1586703" cy="754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266216" y="5127222"/>
            <a:ext cx="1586703" cy="754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9" name="Oval 18"/>
          <p:cNvSpPr/>
          <p:nvPr/>
        </p:nvSpPr>
        <p:spPr>
          <a:xfrm>
            <a:off x="9351832" y="1655291"/>
            <a:ext cx="694678" cy="8744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1497322" y="1643124"/>
            <a:ext cx="694678" cy="8744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129167" y="4252775"/>
            <a:ext cx="694678" cy="8744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2" name="Oval 21"/>
          <p:cNvSpPr/>
          <p:nvPr/>
        </p:nvSpPr>
        <p:spPr>
          <a:xfrm>
            <a:off x="9337420" y="4262596"/>
            <a:ext cx="694678" cy="8744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499594" y="4300870"/>
            <a:ext cx="694678" cy="8744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3568" y="2476131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these?</a:t>
            </a:r>
            <a:endParaRPr lang="en-US" sz="3000" dirty="0"/>
          </a:p>
        </p:txBody>
      </p:sp>
      <p:sp>
        <p:nvSpPr>
          <p:cNvPr id="25" name="TextBox 24"/>
          <p:cNvSpPr txBox="1"/>
          <p:nvPr/>
        </p:nvSpPr>
        <p:spPr>
          <a:xfrm>
            <a:off x="26911" y="3092884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 They are prompts.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8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3" y="-39194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2" name="Picture 1" descr="iSW MOET 7 SB Unit 1.pdf - Foxit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8" t="27309" r="10114" b="9156"/>
          <a:stretch/>
        </p:blipFill>
        <p:spPr>
          <a:xfrm>
            <a:off x="152402" y="330138"/>
            <a:ext cx="12015787" cy="60152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7092" y="397041"/>
            <a:ext cx="7802606" cy="57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37605" y="2994775"/>
            <a:ext cx="163673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600" smtClean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bake cakes</a:t>
            </a:r>
            <a:endParaRPr lang="en-US" sz="2600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97806" y="2994775"/>
            <a:ext cx="260891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600" smtClean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play online games</a:t>
            </a:r>
            <a:endParaRPr lang="en-US" sz="2600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472" y="5722916"/>
            <a:ext cx="192713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600" smtClean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build models</a:t>
            </a:r>
            <a:endParaRPr lang="en-US" sz="2600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37605" y="5722915"/>
            <a:ext cx="180132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600" smtClean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read comics</a:t>
            </a:r>
            <a:endParaRPr lang="en-US" sz="2600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37547" y="5722914"/>
            <a:ext cx="168392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600" smtClean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make vlogs</a:t>
            </a:r>
            <a:endParaRPr lang="en-US" sz="2600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6784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3557" y="873693"/>
            <a:ext cx="944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1. I/ collect/ soccer stickers/.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13555" y="2436541"/>
            <a:ext cx="944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2. Jim/ bake cakes/ Tuesday/ ?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13555" y="1668657"/>
            <a:ext cx="944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 I collect soccer stickers.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556" y="3272848"/>
            <a:ext cx="944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Does Jim bake cakes on Tuesday?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557" y="5199720"/>
            <a:ext cx="944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I play online games on the weekend.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563" y="199418"/>
            <a:ext cx="12524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00B0F0"/>
                </a:solidFill>
                <a:sym typeface="Wingdings" panose="05000000000000000000" pitchFamily="2" charset="2"/>
              </a:rPr>
              <a:t>Write sentences about habits </a:t>
            </a:r>
            <a:r>
              <a:rPr lang="en-US" sz="3600" b="1" smtClean="0">
                <a:solidFill>
                  <a:srgbClr val="00B0F0"/>
                </a:solidFill>
                <a:sym typeface="Wingdings" panose="05000000000000000000" pitchFamily="2" charset="2"/>
              </a:rPr>
              <a:t>using the prompts</a:t>
            </a:r>
            <a:r>
              <a:rPr lang="en-US" sz="3600" b="1">
                <a:solidFill>
                  <a:srgbClr val="00B0F0"/>
                </a:solidFill>
                <a:sym typeface="Wingdings" panose="05000000000000000000" pitchFamily="2" charset="2"/>
              </a:rPr>
              <a:t>.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3557" y="4327772"/>
            <a:ext cx="944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3. I/ play online games/ weekends/.</a:t>
            </a:r>
            <a:endParaRPr lang="en-US" sz="36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04799" y="803564"/>
            <a:ext cx="2867892" cy="14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915024" y="767557"/>
            <a:ext cx="3457576" cy="174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1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3560" y="2406024"/>
            <a:ext cx="7092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5. Jane/ read comics/ mornings/?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113563" y="199418"/>
            <a:ext cx="12524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B0F0"/>
                </a:solidFill>
                <a:sym typeface="Wingdings" panose="05000000000000000000" pitchFamily="2" charset="2"/>
              </a:rPr>
              <a:t>Write sentences about habits </a:t>
            </a:r>
            <a:r>
              <a:rPr lang="en-US" sz="3600" smtClean="0">
                <a:solidFill>
                  <a:srgbClr val="00B0F0"/>
                </a:solidFill>
                <a:sym typeface="Wingdings" panose="05000000000000000000" pitchFamily="2" charset="2"/>
              </a:rPr>
              <a:t>using </a:t>
            </a:r>
            <a:r>
              <a:rPr lang="en-US" sz="3600">
                <a:solidFill>
                  <a:srgbClr val="00B0F0"/>
                </a:solidFill>
                <a:sym typeface="Wingdings" panose="05000000000000000000" pitchFamily="2" charset="2"/>
              </a:rPr>
              <a:t>the </a:t>
            </a:r>
            <a:r>
              <a:rPr lang="en-US" sz="3600" smtClean="0">
                <a:solidFill>
                  <a:srgbClr val="00B0F0"/>
                </a:solidFill>
                <a:sym typeface="Wingdings" panose="05000000000000000000" pitchFamily="2" charset="2"/>
              </a:rPr>
              <a:t>prompts</a:t>
            </a:r>
            <a:r>
              <a:rPr lang="en-US" sz="3600">
                <a:solidFill>
                  <a:srgbClr val="00B0F0"/>
                </a:solidFill>
                <a:sym typeface="Wingdings" panose="05000000000000000000" pitchFamily="2" charset="2"/>
              </a:rPr>
              <a:t>.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561" y="918625"/>
            <a:ext cx="7092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4. Harry/ not/ build models.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113560" y="1759693"/>
            <a:ext cx="7092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Harry doesn’t build models.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560" y="3212152"/>
            <a:ext cx="889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 Does Jane read comics in the mornings?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3560" y="4240342"/>
            <a:ext cx="9515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mtClean="0"/>
              <a:t>6. They/ not make vlogs/.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113560" y="5268532"/>
            <a:ext cx="8323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600" smtClean="0">
                <a:solidFill>
                  <a:srgbClr val="FF0000"/>
                </a:solidFill>
                <a:sym typeface="Wingdings" panose="05000000000000000000" pitchFamily="2" charset="2"/>
              </a:rPr>
              <a:t>They don’t make vlogs.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6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8177"/>
            <a:ext cx="1539551" cy="646331"/>
          </a:xfrm>
          <a:prstGeom prst="rect">
            <a:avLst/>
          </a:prstGeom>
          <a:solidFill>
            <a:srgbClr val="00B05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Extra Practice</a:t>
            </a:r>
          </a:p>
          <a:p>
            <a:r>
              <a:rPr lang="en-US" dirty="0">
                <a:solidFill>
                  <a:schemeClr val="bg1"/>
                </a:solidFill>
              </a:rPr>
              <a:t>WB, </a:t>
            </a:r>
            <a:r>
              <a:rPr lang="en-US">
                <a:solidFill>
                  <a:schemeClr val="bg1"/>
                </a:solidFill>
              </a:rPr>
              <a:t>page </a:t>
            </a:r>
            <a:r>
              <a:rPr lang="en-US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67572" y="191606"/>
            <a:ext cx="12524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smtClean="0">
                <a:solidFill>
                  <a:srgbClr val="00B0F0"/>
                </a:solidFill>
                <a:sym typeface="Wingdings" panose="05000000000000000000" pitchFamily="2" charset="2"/>
              </a:rPr>
              <a:t>Unscramble the sentences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628" y="2413803"/>
            <a:ext cx="107990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smtClean="0">
                <a:solidFill>
                  <a:srgbClr val="FF0000"/>
                </a:solidFill>
                <a:latin typeface="+mj-lt"/>
                <a:sym typeface="Wingdings" panose="05000000000000000000" pitchFamily="2" charset="2"/>
              </a:rPr>
              <a:t>Molly plays soccer on the weekends.</a:t>
            </a:r>
            <a:endParaRPr lang="en-US" sz="3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627" y="4417072"/>
            <a:ext cx="107990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smtClean="0">
                <a:solidFill>
                  <a:srgbClr val="FF0000"/>
                </a:solidFill>
                <a:latin typeface="+mj-lt"/>
                <a:sym typeface="Wingdings" panose="05000000000000000000" pitchFamily="2" charset="2"/>
              </a:rPr>
              <a:t>What does your sister do in her free time?</a:t>
            </a:r>
            <a:endParaRPr lang="en-US" sz="3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0628" y="1642784"/>
            <a:ext cx="2191249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400">
                <a:solidFill>
                  <a:srgbClr val="000000"/>
                </a:solidFill>
              </a:rPr>
              <a:t/>
            </a:r>
            <a:br>
              <a:rPr lang="en-US" sz="3400">
                <a:solidFill>
                  <a:srgbClr val="000000"/>
                </a:solidFill>
              </a:rPr>
            </a:br>
            <a:endParaRPr lang="en-US" sz="3400"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867572" y="782874"/>
            <a:ext cx="229009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0628" y="1521251"/>
            <a:ext cx="109292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0000"/>
                </a:solidFill>
              </a:rPr>
              <a:t>4. plays/on/Molly/weekends./soccer/the</a:t>
            </a:r>
            <a:br>
              <a:rPr lang="en-US" sz="3600">
                <a:solidFill>
                  <a:srgbClr val="000000"/>
                </a:solidFill>
              </a:rPr>
            </a:br>
            <a:endParaRPr lang="en-US" sz="3600"/>
          </a:p>
        </p:txBody>
      </p:sp>
      <p:sp>
        <p:nvSpPr>
          <p:cNvPr id="4" name="Rectangle 3"/>
          <p:cNvSpPr/>
          <p:nvPr/>
        </p:nvSpPr>
        <p:spPr>
          <a:xfrm>
            <a:off x="130627" y="3420784"/>
            <a:ext cx="100729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0000"/>
                </a:solidFill>
              </a:rPr>
              <a:t>5. her/in/What/your/does/free/sister/do/time?</a:t>
            </a:r>
            <a:br>
              <a:rPr lang="en-US" sz="3600">
                <a:solidFill>
                  <a:srgbClr val="000000"/>
                </a:solidFill>
              </a:rPr>
            </a:b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0144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7996335" y="552140"/>
            <a:ext cx="4195665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PRODUCTION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3" y="-39194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675" y="1387495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they doing?</a:t>
            </a:r>
            <a:endParaRPr lang="en-US" sz="3000" dirty="0"/>
          </a:p>
        </p:txBody>
      </p:sp>
      <p:sp>
        <p:nvSpPr>
          <p:cNvPr id="16" name="TextBox 15"/>
          <p:cNvSpPr txBox="1"/>
          <p:nvPr/>
        </p:nvSpPr>
        <p:spPr>
          <a:xfrm>
            <a:off x="-1" y="1862156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 They are talking.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488533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Do you think what they are talking about?</a:t>
            </a:r>
            <a:endParaRPr lang="en-US" sz="3000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3055547"/>
            <a:ext cx="7092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They are talking about what they do</a:t>
            </a:r>
          </a:p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and don’t do in their free time?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427" y="1100968"/>
            <a:ext cx="5314573" cy="354676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133" y="4108449"/>
            <a:ext cx="70927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/>
              <a:t>What are you going to do?</a:t>
            </a:r>
            <a:endParaRPr lang="en-US" sz="3000" dirty="0"/>
          </a:p>
        </p:txBody>
      </p:sp>
      <p:sp>
        <p:nvSpPr>
          <p:cNvPr id="21" name="TextBox 20"/>
          <p:cNvSpPr txBox="1"/>
          <p:nvPr/>
        </p:nvSpPr>
        <p:spPr>
          <a:xfrm>
            <a:off x="-1" y="4684970"/>
            <a:ext cx="12315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mtClean="0">
                <a:solidFill>
                  <a:srgbClr val="FF0000"/>
                </a:solidFill>
                <a:sym typeface="Wingdings" panose="05000000000000000000" pitchFamily="2" charset="2"/>
              </a:rPr>
              <a:t> Work in pairs and talk about things we do and don’t do in our free time.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133" y="326739"/>
            <a:ext cx="146884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mtClean="0">
                <a:solidFill>
                  <a:srgbClr val="00B0F0"/>
                </a:solidFill>
                <a:sym typeface="Wingdings" panose="05000000000000000000" pitchFamily="2" charset="2"/>
              </a:rPr>
              <a:t>d. In pairs. Ask your partner about what they do and don’t do in their </a:t>
            </a:r>
          </a:p>
          <a:p>
            <a:r>
              <a:rPr lang="en-US" sz="3200" smtClean="0">
                <a:solidFill>
                  <a:srgbClr val="00B0F0"/>
                </a:solidFill>
                <a:sym typeface="Wingdings" panose="05000000000000000000" pitchFamily="2" charset="2"/>
              </a:rPr>
              <a:t>free time.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3676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19" grpId="0"/>
      <p:bldP spid="17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90" y="2110341"/>
            <a:ext cx="4442652" cy="29648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3" y="27709"/>
            <a:ext cx="872833" cy="235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3" y="-39194"/>
            <a:ext cx="10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Unit 1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9137542" y="397041"/>
            <a:ext cx="2955354" cy="1944914"/>
          </a:xfrm>
          <a:prstGeom prst="wedgeEllipseCallout">
            <a:avLst>
              <a:gd name="adj1" fmla="val -99582"/>
              <a:gd name="adj2" fmla="val 9273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 Jenny. What do you do in your free time?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492538" y="1353742"/>
            <a:ext cx="2955354" cy="1944914"/>
          </a:xfrm>
          <a:prstGeom prst="wedgeEllipseCallout">
            <a:avLst>
              <a:gd name="adj1" fmla="val 96867"/>
              <a:gd name="adj2" fmla="val 5318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read comic books. How about you?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9137542" y="3949697"/>
            <a:ext cx="2955354" cy="1944914"/>
          </a:xfrm>
          <a:prstGeom prst="wedgeEllipseCallout">
            <a:avLst>
              <a:gd name="adj1" fmla="val -91232"/>
              <a:gd name="adj2" fmla="val -7592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bake cakes.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588819" y="3449544"/>
            <a:ext cx="2955354" cy="1700654"/>
          </a:xfrm>
          <a:prstGeom prst="wedgeEllipseCallout">
            <a:avLst>
              <a:gd name="adj1" fmla="val 93429"/>
              <a:gd name="adj2" fmla="val -4887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collect soccer stickers. And you?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9233822" y="2206171"/>
            <a:ext cx="2958177" cy="1743526"/>
          </a:xfrm>
          <a:prstGeom prst="wedgeEllipseCallout">
            <a:avLst>
              <a:gd name="adj1" fmla="val -101055"/>
              <a:gd name="adj2" fmla="val 243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build models. What don’t you do in your free time?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3" y="407742"/>
            <a:ext cx="11161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smtClean="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Work in pairs. Ask your </a:t>
            </a:r>
            <a:r>
              <a:rPr lang="en-US" sz="280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partner about what </a:t>
            </a:r>
            <a:r>
              <a:rPr lang="en-US" sz="2800" smtClean="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</a:t>
            </a:r>
            <a:r>
              <a:rPr lang="en-US" sz="280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and </a:t>
            </a:r>
            <a:endParaRPr lang="en-US" sz="2800" smtClean="0">
              <a:solidFill>
                <a:srgbClr val="00B0F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2800" smtClean="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don’t </a:t>
            </a:r>
            <a:r>
              <a:rPr lang="en-US" sz="280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in </a:t>
            </a:r>
            <a:r>
              <a:rPr lang="en-US" sz="2800" smtClean="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your free </a:t>
            </a:r>
            <a:r>
              <a:rPr lang="en-US" sz="280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time.</a:t>
            </a:r>
          </a:p>
        </p:txBody>
      </p:sp>
    </p:spTree>
    <p:extLst>
      <p:ext uri="{BB962C8B-B14F-4D97-AF65-F5344CB8AC3E}">
        <p14:creationId xmlns:p14="http://schemas.microsoft.com/office/powerpoint/2010/main" val="23344873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7924"/>
            <a:ext cx="1539551" cy="646331"/>
          </a:xfrm>
          <a:prstGeom prst="rect">
            <a:avLst/>
          </a:prstGeom>
          <a:solidFill>
            <a:srgbClr val="00B05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Extra Practice</a:t>
            </a:r>
          </a:p>
          <a:p>
            <a:r>
              <a:rPr lang="en-US" dirty="0">
                <a:solidFill>
                  <a:schemeClr val="bg1"/>
                </a:solidFill>
              </a:rPr>
              <a:t>WB, </a:t>
            </a:r>
            <a:r>
              <a:rPr lang="en-US">
                <a:solidFill>
                  <a:schemeClr val="bg1"/>
                </a:solidFill>
              </a:rPr>
              <a:t>page </a:t>
            </a:r>
            <a:r>
              <a:rPr lang="en-US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551" y="711089"/>
            <a:ext cx="10526875" cy="544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2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5800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9B6C3DF-49AD-6EE1-E289-45E8B9175D82}"/>
              </a:ext>
            </a:extLst>
          </p:cNvPr>
          <p:cNvSpPr/>
          <p:nvPr/>
        </p:nvSpPr>
        <p:spPr>
          <a:xfrm>
            <a:off x="4062915" y="409036"/>
            <a:ext cx="3705858" cy="662474"/>
          </a:xfrm>
          <a:prstGeom prst="roundRect">
            <a:avLst/>
          </a:prstGeom>
          <a:solidFill>
            <a:srgbClr val="FFA60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cs typeface="APPLE CHANCERY" panose="03020702040506060504" pitchFamily="66" charset="-79"/>
              </a:rPr>
              <a:t>Let’s play!</a:t>
            </a:r>
            <a:endParaRPr lang="en-VN" sz="3600" b="1" dirty="0">
              <a:solidFill>
                <a:schemeClr val="bg1"/>
              </a:solidFill>
              <a:cs typeface="APPLE CHANCERY" panose="03020702040506060504" pitchFamily="66" charset="-79"/>
            </a:endParaRPr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8574833" y="886408"/>
            <a:ext cx="3032449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/>
              <a:t>Click </a:t>
            </a:r>
            <a:r>
              <a:rPr lang="en-US" i="1" dirty="0" smtClean="0"/>
              <a:t>here to play the game</a:t>
            </a:r>
            <a:endParaRPr lang="en-US" i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5364D-9A63-C65B-4647-665BD3734DA5}"/>
              </a:ext>
            </a:extLst>
          </p:cNvPr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DHA App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417" y="1710813"/>
            <a:ext cx="9425323" cy="41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0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2433" y="1058835"/>
            <a:ext cx="9927771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endParaRPr lang="en-US" sz="3600" i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2433" y="1183527"/>
            <a:ext cx="10547738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 smtClean="0">
                <a:solidFill>
                  <a:srgbClr val="00B0F0"/>
                </a:solidFill>
              </a:rPr>
              <a:t>Work in groups: Talk</a:t>
            </a:r>
            <a:r>
              <a:rPr lang="en-US" sz="3600" i="1" dirty="0">
                <a:solidFill>
                  <a:srgbClr val="00B0F0"/>
                </a:solidFill>
              </a:rPr>
              <a:t> </a:t>
            </a:r>
            <a:r>
              <a:rPr lang="en-US" sz="3600" i="1">
                <a:solidFill>
                  <a:srgbClr val="00B0F0"/>
                </a:solidFill>
              </a:rPr>
              <a:t>about </a:t>
            </a:r>
            <a:r>
              <a:rPr lang="en-US" sz="3600" i="1">
                <a:solidFill>
                  <a:srgbClr val="00B0F0"/>
                </a:solidFill>
                <a:sym typeface="Wingdings" panose="05000000000000000000" pitchFamily="2" charset="2"/>
              </a:rPr>
              <a:t>what you do and don’t do in </a:t>
            </a:r>
            <a:r>
              <a:rPr lang="en-US" sz="3600" i="1" smtClean="0">
                <a:solidFill>
                  <a:srgbClr val="00B0F0"/>
                </a:solidFill>
                <a:sym typeface="Wingdings" panose="05000000000000000000" pitchFamily="2" charset="2"/>
              </a:rPr>
              <a:t>your free </a:t>
            </a:r>
            <a:r>
              <a:rPr lang="en-US" sz="3600" i="1">
                <a:solidFill>
                  <a:srgbClr val="00B0F0"/>
                </a:solidFill>
                <a:sym typeface="Wingdings" panose="05000000000000000000" pitchFamily="2" charset="2"/>
              </a:rPr>
              <a:t>time.</a:t>
            </a:r>
            <a:r>
              <a:rPr lang="en-US" sz="3600" smtClean="0">
                <a:solidFill>
                  <a:srgbClr val="00B0F0"/>
                </a:solidFill>
                <a:sym typeface="Wingdings" panose="05000000000000000000" pitchFamily="2" charset="2"/>
              </a:rPr>
              <a:t> </a:t>
            </a:r>
            <a:r>
              <a:rPr lang="en-US" sz="3600" i="1" smtClean="0">
                <a:solidFill>
                  <a:srgbClr val="00B0F0"/>
                </a:solidFill>
              </a:rPr>
              <a:t>Use </a:t>
            </a:r>
            <a:r>
              <a:rPr lang="en-US" sz="3600" i="1" dirty="0">
                <a:solidFill>
                  <a:srgbClr val="00B0F0"/>
                </a:solidFill>
              </a:rPr>
              <a:t>the </a:t>
            </a:r>
            <a:r>
              <a:rPr lang="en-US" sz="3600" i="1" dirty="0" smtClean="0">
                <a:solidFill>
                  <a:srgbClr val="00B0F0"/>
                </a:solidFill>
              </a:rPr>
              <a:t>grammar point:</a:t>
            </a:r>
            <a:endParaRPr lang="en-US" sz="3600" i="1" dirty="0">
              <a:solidFill>
                <a:srgbClr val="00B0F0"/>
              </a:solidFill>
            </a:endParaRPr>
          </a:p>
          <a:p>
            <a:pPr lvl="1" algn="ctr"/>
            <a:r>
              <a:rPr lang="en-US" sz="3600" i="1" smtClean="0">
                <a:solidFill>
                  <a:schemeClr val="accent6">
                    <a:lumMod val="75000"/>
                  </a:schemeClr>
                </a:solidFill>
              </a:rPr>
              <a:t>Present Simple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17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0761" y="623692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088571" y="1675883"/>
            <a:ext cx="9690266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smtClean="0">
                <a:solidFill>
                  <a:srgbClr val="00B0F0"/>
                </a:solidFill>
              </a:rPr>
              <a:t>* Grammar</a:t>
            </a:r>
            <a:r>
              <a:rPr lang="en-US" sz="3600" i="1" dirty="0" smtClean="0">
                <a:solidFill>
                  <a:srgbClr val="00B0F0"/>
                </a:solidFill>
              </a:rPr>
              <a:t>: </a:t>
            </a:r>
          </a:p>
          <a:p>
            <a:r>
              <a:rPr lang="en-US" sz="3600" i="1" smtClean="0">
                <a:solidFill>
                  <a:srgbClr val="00B0F0"/>
                </a:solidFill>
              </a:rPr>
              <a:t>- Use </a:t>
            </a:r>
            <a:r>
              <a:rPr lang="en-US" sz="3600" i="1">
                <a:solidFill>
                  <a:srgbClr val="00B0F0"/>
                </a:solidFill>
                <a:sym typeface="Wingdings" panose="05000000000000000000" pitchFamily="2" charset="2"/>
              </a:rPr>
              <a:t>Present S</a:t>
            </a:r>
            <a:r>
              <a:rPr lang="en-US" sz="3600" i="1" smtClean="0">
                <a:solidFill>
                  <a:srgbClr val="00B0F0"/>
                </a:solidFill>
                <a:sym typeface="Wingdings" panose="05000000000000000000" pitchFamily="2" charset="2"/>
              </a:rPr>
              <a:t>imple </a:t>
            </a:r>
            <a:r>
              <a:rPr lang="en-US" sz="3600" i="1">
                <a:solidFill>
                  <a:srgbClr val="00B0F0"/>
                </a:solidFill>
                <a:sym typeface="Wingdings" panose="05000000000000000000" pitchFamily="2" charset="2"/>
              </a:rPr>
              <a:t>t</a:t>
            </a:r>
            <a:r>
              <a:rPr lang="en-US" sz="3600" i="1">
                <a:solidFill>
                  <a:srgbClr val="00B0F0"/>
                </a:solidFill>
              </a:rPr>
              <a:t>o talk about habits or things that happen regularly.</a:t>
            </a:r>
          </a:p>
          <a:p>
            <a:endParaRPr lang="en-US" sz="3600" i="1" smtClean="0">
              <a:solidFill>
                <a:srgbClr val="00B0F0"/>
              </a:solidFill>
            </a:endParaRPr>
          </a:p>
          <a:p>
            <a:r>
              <a:rPr lang="en-US" sz="3600" i="1" smtClean="0">
                <a:solidFill>
                  <a:srgbClr val="00B0F0"/>
                </a:solidFill>
              </a:rPr>
              <a:t>* Speaking </a:t>
            </a:r>
            <a:r>
              <a:rPr lang="en-US" sz="3600" i="1" dirty="0" smtClean="0">
                <a:solidFill>
                  <a:srgbClr val="00B0F0"/>
                </a:solidFill>
              </a:rPr>
              <a:t>&amp; Writing:</a:t>
            </a:r>
            <a:endParaRPr lang="en-US" sz="3600" i="1" dirty="0">
              <a:solidFill>
                <a:srgbClr val="00B0F0"/>
              </a:solidFill>
            </a:endParaRPr>
          </a:p>
          <a:p>
            <a:r>
              <a:rPr lang="en-US" sz="3600" i="1" dirty="0">
                <a:solidFill>
                  <a:srgbClr val="00B0F0"/>
                </a:solidFill>
              </a:rPr>
              <a:t>-    </a:t>
            </a:r>
            <a:r>
              <a:rPr lang="en-US" sz="3600" i="1" dirty="0" smtClean="0">
                <a:solidFill>
                  <a:srgbClr val="00B0F0"/>
                </a:solidFill>
              </a:rPr>
              <a:t>Talk and </a:t>
            </a:r>
            <a:r>
              <a:rPr lang="en-US" sz="3600" i="1" smtClean="0">
                <a:solidFill>
                  <a:srgbClr val="00B0F0"/>
                </a:solidFill>
              </a:rPr>
              <a:t>write about what </a:t>
            </a:r>
            <a:r>
              <a:rPr lang="en-US" sz="3600" i="1">
                <a:solidFill>
                  <a:srgbClr val="00B0F0"/>
                </a:solidFill>
                <a:sym typeface="Wingdings" panose="05000000000000000000" pitchFamily="2" charset="2"/>
              </a:rPr>
              <a:t>you do and don’t do in your free time</a:t>
            </a:r>
            <a:r>
              <a:rPr lang="en-US" sz="3600">
                <a:solidFill>
                  <a:srgbClr val="00B0F0"/>
                </a:solidFill>
                <a:sym typeface="Wingdings" panose="05000000000000000000" pitchFamily="2" charset="2"/>
              </a:rPr>
              <a:t>. </a:t>
            </a:r>
            <a:endParaRPr lang="en-US" sz="36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75941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24" y="1979267"/>
            <a:ext cx="10725150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rgbClr val="00B0F0"/>
                </a:solidFill>
              </a:rPr>
              <a:t>Practice </a:t>
            </a:r>
            <a:r>
              <a:rPr lang="en-US" sz="3600" i="1" dirty="0">
                <a:solidFill>
                  <a:srgbClr val="00B0F0"/>
                </a:solidFill>
              </a:rPr>
              <a:t>making sentences using </a:t>
            </a:r>
            <a:r>
              <a:rPr lang="en-US" sz="3600" b="1" i="1" dirty="0">
                <a:solidFill>
                  <a:srgbClr val="00B0F0"/>
                </a:solidFill>
              </a:rPr>
              <a:t>Present </a:t>
            </a:r>
            <a:r>
              <a:rPr lang="en-US" sz="3600" b="1" i="1" dirty="0" smtClean="0">
                <a:solidFill>
                  <a:srgbClr val="00B0F0"/>
                </a:solidFill>
              </a:rPr>
              <a:t>Simple.</a:t>
            </a: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rgbClr val="00B0F0"/>
                </a:solidFill>
              </a:rPr>
              <a:t>Do the exercise </a:t>
            </a:r>
            <a:r>
              <a:rPr lang="en-US" sz="3600" i="1" dirty="0">
                <a:solidFill>
                  <a:srgbClr val="00B0F0"/>
                </a:solidFill>
              </a:rPr>
              <a:t>on page </a:t>
            </a:r>
            <a:r>
              <a:rPr lang="en-US" sz="3600" i="1" dirty="0" smtClean="0">
                <a:solidFill>
                  <a:srgbClr val="00B0F0"/>
                </a:solidFill>
              </a:rPr>
              <a:t>5 </a:t>
            </a:r>
            <a:r>
              <a:rPr lang="en-US" sz="3600" i="1" dirty="0">
                <a:solidFill>
                  <a:srgbClr val="00B0F0"/>
                </a:solidFill>
              </a:rPr>
              <a:t>WB </a:t>
            </a:r>
            <a:r>
              <a:rPr lang="en-US" sz="3600" i="1" dirty="0" smtClean="0">
                <a:solidFill>
                  <a:srgbClr val="00B0F0"/>
                </a:solidFill>
              </a:rPr>
              <a:t>(Writing)</a:t>
            </a:r>
            <a:endParaRPr lang="en-US" sz="3600" i="1" dirty="0">
              <a:solidFill>
                <a:srgbClr val="00B0F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rgbClr val="00B0F0"/>
                </a:solidFill>
              </a:rPr>
              <a:t>Complete the grammar notes </a:t>
            </a:r>
            <a:r>
              <a:rPr lang="en-US" sz="3600" i="1" dirty="0">
                <a:solidFill>
                  <a:srgbClr val="00B0F0"/>
                </a:solidFill>
              </a:rPr>
              <a:t>in </a:t>
            </a:r>
            <a:r>
              <a:rPr lang="en-US" sz="3600" b="1" i="1" dirty="0" err="1">
                <a:solidFill>
                  <a:srgbClr val="00B0F0"/>
                </a:solidFill>
              </a:rPr>
              <a:t>Tiếng</a:t>
            </a:r>
            <a:r>
              <a:rPr lang="en-US" sz="3600" b="1" i="1" dirty="0">
                <a:solidFill>
                  <a:srgbClr val="00B0F0"/>
                </a:solidFill>
              </a:rPr>
              <a:t> Anh 7 </a:t>
            </a:r>
            <a:r>
              <a:rPr lang="en-US" sz="3600" b="1" i="1" dirty="0" err="1">
                <a:solidFill>
                  <a:srgbClr val="00B0F0"/>
                </a:solidFill>
              </a:rPr>
              <a:t>i</a:t>
            </a:r>
            <a:r>
              <a:rPr lang="en-US" sz="3600" b="1" i="1" dirty="0">
                <a:solidFill>
                  <a:srgbClr val="00B0F0"/>
                </a:solidFill>
              </a:rPr>
              <a:t>-Learn Smart World Notebook</a:t>
            </a:r>
            <a:r>
              <a:rPr lang="en-US" sz="3600" i="1" dirty="0">
                <a:solidFill>
                  <a:srgbClr val="00B0F0"/>
                </a:solidFill>
              </a:rPr>
              <a:t> on </a:t>
            </a:r>
            <a:r>
              <a:rPr lang="en-US" sz="3600" i="1" dirty="0" smtClean="0">
                <a:solidFill>
                  <a:srgbClr val="00B0F0"/>
                </a:solidFill>
              </a:rPr>
              <a:t>page 5. </a:t>
            </a:r>
            <a:endParaRPr lang="en-US" sz="3600" i="1" dirty="0">
              <a:solidFill>
                <a:srgbClr val="00B0F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B0F0"/>
                </a:solidFill>
              </a:rPr>
              <a:t>Prepare the next lesson (page </a:t>
            </a:r>
            <a:r>
              <a:rPr lang="en-US" sz="3600" i="1" dirty="0" smtClean="0">
                <a:solidFill>
                  <a:srgbClr val="00B0F0"/>
                </a:solidFill>
              </a:rPr>
              <a:t>6 SB).</a:t>
            </a: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rgbClr val="00B0F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B0F0"/>
                </a:solidFill>
              </a:rPr>
              <a:t>Tiếng</a:t>
            </a:r>
            <a:r>
              <a:rPr lang="en-US" sz="3600" b="1" i="1" dirty="0">
                <a:solidFill>
                  <a:srgbClr val="00B0F0"/>
                </a:solidFill>
              </a:rPr>
              <a:t> Anh 7 </a:t>
            </a:r>
            <a:r>
              <a:rPr lang="en-US" sz="3600" b="1" i="1" dirty="0" err="1">
                <a:solidFill>
                  <a:srgbClr val="00B0F0"/>
                </a:solidFill>
              </a:rPr>
              <a:t>i</a:t>
            </a:r>
            <a:r>
              <a:rPr lang="en-US" sz="3600" b="1" i="1" dirty="0">
                <a:solidFill>
                  <a:srgbClr val="00B0F0"/>
                </a:solidFill>
              </a:rPr>
              <a:t>-Learn Smart World </a:t>
            </a:r>
            <a:r>
              <a:rPr lang="en-US" sz="3600" b="1" i="1" dirty="0" smtClean="0">
                <a:solidFill>
                  <a:srgbClr val="00B0F0"/>
                </a:solidFill>
              </a:rPr>
              <a:t>DHA App </a:t>
            </a:r>
            <a:r>
              <a:rPr lang="en-US" sz="3600" i="1" dirty="0" smtClean="0">
                <a:solidFill>
                  <a:srgbClr val="00B0F0"/>
                </a:solidFill>
              </a:rPr>
              <a:t>on</a:t>
            </a:r>
            <a:r>
              <a:rPr lang="en-US" sz="3600" b="1" i="1" dirty="0" smtClean="0">
                <a:solidFill>
                  <a:srgbClr val="00B0F0"/>
                </a:solidFill>
              </a:rPr>
              <a:t> </a:t>
            </a:r>
            <a:r>
              <a:rPr lang="en-US" sz="3600" b="1" i="1" dirty="0" smtClean="0">
                <a:solidFill>
                  <a:srgbClr val="00B0F0"/>
                </a:solidFill>
                <a:hlinkClick r:id="rId2"/>
              </a:rPr>
              <a:t>www.eduhome.com.vn</a:t>
            </a:r>
            <a:r>
              <a:rPr lang="en-US" sz="3600" b="1" i="1" dirty="0" smtClean="0">
                <a:solidFill>
                  <a:srgbClr val="00B0F0"/>
                </a:solidFill>
              </a:rPr>
              <a:t> </a:t>
            </a:r>
            <a:r>
              <a:rPr lang="en-US" sz="3600" i="1" dirty="0" smtClean="0">
                <a:solidFill>
                  <a:srgbClr val="00B0F0"/>
                </a:solidFill>
              </a:rPr>
              <a:t> </a:t>
            </a:r>
            <a:endParaRPr lang="en-US" sz="36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9764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26761" y="-52937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7188"/>
          <a:stretch/>
        </p:blipFill>
        <p:spPr>
          <a:xfrm>
            <a:off x="0" y="-52937"/>
            <a:ext cx="12382500" cy="709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1500" y="557530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Stay positive and 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624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5213</TotalTime>
  <Words>927</Words>
  <Application>Microsoft Office PowerPoint</Application>
  <PresentationFormat>Widescreen</PresentationFormat>
  <Paragraphs>171</Paragraphs>
  <Slides>31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APPLE CHANCERY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Rieu Phan Van</cp:lastModifiedBy>
  <cp:revision>251</cp:revision>
  <dcterms:created xsi:type="dcterms:W3CDTF">2020-12-08T03:17:05Z</dcterms:created>
  <dcterms:modified xsi:type="dcterms:W3CDTF">2022-06-14T14:27:22Z</dcterms:modified>
</cp:coreProperties>
</file>