
<file path=[Content_Types].xml><?xml version="1.0" encoding="utf-8"?>
<Types xmlns="http://schemas.openxmlformats.org/package/2006/content-types">
  <Default Extension="png" ContentType="image/png"/>
  <Default Extension="tmp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00" r:id="rId2"/>
    <p:sldId id="304" r:id="rId3"/>
    <p:sldId id="302" r:id="rId4"/>
    <p:sldId id="303" r:id="rId5"/>
    <p:sldId id="292" r:id="rId6"/>
    <p:sldId id="301" r:id="rId7"/>
    <p:sldId id="347" r:id="rId8"/>
    <p:sldId id="306" r:id="rId9"/>
    <p:sldId id="348" r:id="rId10"/>
    <p:sldId id="349" r:id="rId11"/>
    <p:sldId id="334" r:id="rId12"/>
    <p:sldId id="350" r:id="rId13"/>
    <p:sldId id="351" r:id="rId14"/>
    <p:sldId id="352" r:id="rId15"/>
    <p:sldId id="353" r:id="rId16"/>
    <p:sldId id="312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  <p:sldId id="364" r:id="rId28"/>
    <p:sldId id="365" r:id="rId29"/>
    <p:sldId id="371" r:id="rId30"/>
    <p:sldId id="331" r:id="rId31"/>
    <p:sldId id="295" r:id="rId32"/>
    <p:sldId id="328" r:id="rId33"/>
    <p:sldId id="32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57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3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65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6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cụm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âm</a:t>
            </a:r>
            <a:r>
              <a:rPr lang="en-US" baseline="0" dirty="0"/>
              <a:t> </a:t>
            </a:r>
            <a:r>
              <a:rPr lang="en-US" baseline="0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43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</a:t>
            </a:r>
            <a:r>
              <a:rPr lang="en-US" sz="1800" b="1" smtClean="0">
                <a:solidFill>
                  <a:schemeClr val="bg1"/>
                </a:solidFill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1041220" y="-20582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smtClean="0">
                <a:solidFill>
                  <a:schemeClr val="bg1"/>
                </a:solidFill>
              </a:rPr>
              <a:t>Lesson</a:t>
            </a:r>
            <a:r>
              <a:rPr lang="en-US" sz="1800" b="1" baseline="0" smtClean="0">
                <a:solidFill>
                  <a:schemeClr val="bg1"/>
                </a:solidFill>
              </a:rPr>
              <a:t> 2.1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25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4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5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5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5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</a:rPr>
              <a:t>Unit </a:t>
            </a:r>
            <a:r>
              <a:rPr lang="en-US" sz="4400" b="1" smtClean="0">
                <a:solidFill>
                  <a:srgbClr val="0070C0"/>
                </a:solidFill>
              </a:rPr>
              <a:t>1: Free time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>
                <a:solidFill>
                  <a:srgbClr val="00B050"/>
                </a:solidFill>
              </a:rPr>
              <a:t>Lesson </a:t>
            </a:r>
            <a:r>
              <a:rPr lang="en-US" sz="3200" b="1" smtClean="0">
                <a:solidFill>
                  <a:srgbClr val="00B050"/>
                </a:solidFill>
              </a:rPr>
              <a:t>2.1</a:t>
            </a:r>
            <a:r>
              <a:rPr lang="en-US" sz="3200" b="1" dirty="0">
                <a:solidFill>
                  <a:srgbClr val="00B050"/>
                </a:solidFill>
              </a:rPr>
              <a:t>: Vocabulary &amp; Listening</a:t>
            </a:r>
            <a:r>
              <a:rPr lang="en-US" sz="3200" dirty="0"/>
              <a:t> </a:t>
            </a:r>
          </a:p>
          <a:p>
            <a:pPr algn="ctr"/>
            <a:r>
              <a:rPr lang="en-US" sz="3200">
                <a:solidFill>
                  <a:srgbClr val="FF0000"/>
                </a:solidFill>
              </a:rPr>
              <a:t>Page</a:t>
            </a:r>
            <a:r>
              <a:rPr lang="en-US" sz="3200"/>
              <a:t> </a:t>
            </a:r>
            <a:r>
              <a:rPr lang="en-US" sz="3200" smtClean="0">
                <a:solidFill>
                  <a:srgbClr val="FF0000"/>
                </a:solidFill>
              </a:rPr>
              <a:t>7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2" name="Picture 1" descr="iSW MOET 7 SB Unit 1.pdf - Foxit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4" t="33979" r="9125" b="5419"/>
          <a:stretch/>
        </p:blipFill>
        <p:spPr>
          <a:xfrm>
            <a:off x="0" y="397040"/>
            <a:ext cx="12191999" cy="59732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3" y="397040"/>
            <a:ext cx="2484117" cy="669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252337" y="5731988"/>
            <a:ext cx="3203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water park</a:t>
            </a:r>
            <a:endParaRPr lang="en-US" sz="280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892135" y="3252157"/>
            <a:ext cx="10739045" cy="3003450"/>
            <a:chOff x="2892135" y="3252157"/>
            <a:chExt cx="10739045" cy="3003450"/>
          </a:xfrm>
        </p:grpSpPr>
        <p:sp>
          <p:nvSpPr>
            <p:cNvPr id="9" name="TextBox 8"/>
            <p:cNvSpPr txBox="1"/>
            <p:nvPr/>
          </p:nvSpPr>
          <p:spPr>
            <a:xfrm>
              <a:off x="6486777" y="3252157"/>
              <a:ext cx="32038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mtClean="0">
                  <a:solidFill>
                    <a:srgbClr val="FF0000"/>
                  </a:solidFill>
                </a:rPr>
                <a:t>market</a:t>
              </a:r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232708" y="3252157"/>
              <a:ext cx="32038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mtClean="0">
                  <a:solidFill>
                    <a:srgbClr val="FF0000"/>
                  </a:solidFill>
                </a:rPr>
                <a:t>bowling alley</a:t>
              </a:r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92135" y="5731988"/>
              <a:ext cx="32038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mtClean="0">
                  <a:solidFill>
                    <a:srgbClr val="FF0000"/>
                  </a:solidFill>
                </a:rPr>
                <a:t>theater</a:t>
              </a:r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766937" y="5732387"/>
              <a:ext cx="32038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mtClean="0">
                  <a:solidFill>
                    <a:srgbClr val="FF0000"/>
                  </a:solidFill>
                </a:rPr>
                <a:t>ice rink</a:t>
              </a:r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427316" y="5731988"/>
              <a:ext cx="32038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mtClean="0">
                  <a:solidFill>
                    <a:srgbClr val="FF0000"/>
                  </a:solidFill>
                </a:rPr>
                <a:t>fair</a:t>
              </a:r>
              <a:endParaRPr lang="en-US" sz="2800">
                <a:solidFill>
                  <a:srgbClr val="FF0000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540327" y="526473"/>
            <a:ext cx="9886989" cy="415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63237" y="415259"/>
            <a:ext cx="1172094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Work in pairs</a:t>
            </a:r>
            <a:r>
              <a:rPr lang="en-US" sz="3600" b="1">
                <a:solidFill>
                  <a:srgbClr val="0070C0"/>
                </a:solidFill>
              </a:rPr>
              <a:t>.          </a:t>
            </a:r>
            <a:r>
              <a:rPr lang="en-US" sz="3600" b="1" smtClean="0">
                <a:solidFill>
                  <a:srgbClr val="0070C0"/>
                </a:solidFill>
              </a:rPr>
              <a:t>   </a:t>
            </a:r>
            <a:r>
              <a:rPr lang="en-US" sz="3600" i="1" smtClean="0">
                <a:solidFill>
                  <a:srgbClr val="0070C0"/>
                </a:solidFill>
              </a:rPr>
              <a:t>Match the words with the pictures</a:t>
            </a:r>
            <a:endParaRPr lang="en-US" sz="3600" i="1" dirty="0">
              <a:solidFill>
                <a:srgbClr val="0070C0"/>
              </a:solidFill>
            </a:endParaRPr>
          </a:p>
        </p:txBody>
      </p:sp>
      <p:pic>
        <p:nvPicPr>
          <p:cNvPr id="17" name="Picture 2" descr="Free Speech bubble 1195466 PNG with Transparent Background">
            <a:extLst>
              <a:ext uri="{FF2B5EF4-FFF2-40B4-BE49-F238E27FC236}">
                <a16:creationId xmlns:a16="http://schemas.microsoft.com/office/drawing/2014/main" id="{98D5D5D5-E744-4401-B1B4-E37E76B03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548" y="392618"/>
            <a:ext cx="966980" cy="61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08350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5520" y="323765"/>
            <a:ext cx="3478306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Work in pairs.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57B16F-EFF6-4452-A784-61A8FE309DDD}"/>
              </a:ext>
            </a:extLst>
          </p:cNvPr>
          <p:cNvSpPr/>
          <p:nvPr/>
        </p:nvSpPr>
        <p:spPr>
          <a:xfrm>
            <a:off x="5159012" y="400709"/>
            <a:ext cx="6498698" cy="11387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smtClean="0">
                <a:solidFill>
                  <a:srgbClr val="0070C0"/>
                </a:solidFill>
              </a:rPr>
              <a:t>What places are for entertainment? </a:t>
            </a:r>
          </a:p>
          <a:p>
            <a:r>
              <a:rPr lang="en-US" sz="3400" i="1" smtClean="0">
                <a:solidFill>
                  <a:srgbClr val="0070C0"/>
                </a:solidFill>
              </a:rPr>
              <a:t>What places are for shopping?</a:t>
            </a:r>
            <a:endParaRPr lang="en-US" sz="3400" i="1" dirty="0">
              <a:solidFill>
                <a:srgbClr val="0070C0"/>
              </a:solidFill>
            </a:endParaRPr>
          </a:p>
        </p:txBody>
      </p:sp>
      <p:pic>
        <p:nvPicPr>
          <p:cNvPr id="11" name="Picture 2" descr="Free Speech bubble 1195466 PNG with Transparent Background">
            <a:extLst>
              <a:ext uri="{FF2B5EF4-FFF2-40B4-BE49-F238E27FC236}">
                <a16:creationId xmlns:a16="http://schemas.microsoft.com/office/drawing/2014/main" id="{8AA5C8C9-394C-49EF-A3CD-09C35D4BB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08" y="359469"/>
            <a:ext cx="1013357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26" y="1743911"/>
            <a:ext cx="3340674" cy="21272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726" y="4140007"/>
            <a:ext cx="3340674" cy="21506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7486" y="4164787"/>
            <a:ext cx="3332623" cy="21312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8728" y="4140007"/>
            <a:ext cx="3269520" cy="21559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8728" y="1627311"/>
            <a:ext cx="3393890" cy="23436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7485" y="1569713"/>
            <a:ext cx="3578565" cy="230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5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7866" y="436785"/>
            <a:ext cx="11362534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Listen and repeat</a:t>
            </a:r>
            <a:r>
              <a:rPr lang="en-US" sz="3600" b="1" i="1" dirty="0" smtClean="0">
                <a:solidFill>
                  <a:srgbClr val="0070C0"/>
                </a:solidFill>
              </a:rPr>
              <a:t>. </a:t>
            </a:r>
            <a:r>
              <a:rPr lang="en-US" sz="2400" b="1" i="1" dirty="0" smtClean="0">
                <a:solidFill>
                  <a:srgbClr val="0070C0"/>
                </a:solidFill>
              </a:rPr>
              <a:t>Click each phrase to hear the sound.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7866" y="4500734"/>
            <a:ext cx="11348293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market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dirty="0">
                <a:latin typeface="+mj-lt"/>
                <a:cs typeface="Arial" panose="020B0604020202020204" pitchFamily="34" charset="0"/>
              </a:rPr>
              <a:t>(n)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ˈ</a:t>
            </a:r>
            <a:r>
              <a:rPr lang="en-US" sz="3600" dirty="0" err="1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mɑːrkɪt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 </a:t>
            </a:r>
            <a:r>
              <a:rPr lang="en-US" sz="3600" dirty="0" err="1" smtClean="0">
                <a:latin typeface="+mj-lt"/>
                <a:cs typeface="Arial" panose="020B0604020202020204" pitchFamily="34" charset="0"/>
              </a:rPr>
              <a:t>chợ</a:t>
            </a:r>
            <a:endParaRPr 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4189" y="3787779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water </a:t>
            </a:r>
            <a:r>
              <a:rPr lang="en-US" sz="3600" i="1" dirty="0" smtClean="0">
                <a:solidFill>
                  <a:srgbClr val="0070C0"/>
                </a:solidFill>
                <a:latin typeface="+mj-lt"/>
              </a:rPr>
              <a:t>park </a:t>
            </a:r>
            <a:r>
              <a:rPr lang="en-US" sz="3600" dirty="0" smtClean="0">
                <a:latin typeface="+mj-lt"/>
                <a:cs typeface="Arial" panose="020B0604020202020204" pitchFamily="34" charset="0"/>
              </a:rPr>
              <a:t>(n</a:t>
            </a:r>
            <a:r>
              <a:rPr lang="en-US" sz="3600" dirty="0">
                <a:latin typeface="+mj-lt"/>
                <a:cs typeface="Arial" panose="020B0604020202020204" pitchFamily="34" charset="0"/>
              </a:rPr>
              <a:t>)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wɑːt</a:t>
            </a:r>
            <a:r>
              <a:rPr lang="vi-VN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ə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ˌ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pɑːrk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 </a:t>
            </a:r>
            <a:r>
              <a:rPr lang="en-US" sz="3600" dirty="0" err="1" smtClean="0">
                <a:latin typeface="+mj-lt"/>
                <a:cs typeface="Arial" panose="020B0604020202020204" pitchFamily="34" charset="0"/>
              </a:rPr>
              <a:t>công</a:t>
            </a:r>
            <a:r>
              <a:rPr lang="en-US" sz="36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+mj-lt"/>
                <a:cs typeface="Arial" panose="020B0604020202020204" pitchFamily="34" charset="0"/>
              </a:rPr>
              <a:t>viên</a:t>
            </a:r>
            <a:r>
              <a:rPr lang="en-US" sz="36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+mj-lt"/>
                <a:cs typeface="Arial" panose="020B0604020202020204" pitchFamily="34" charset="0"/>
              </a:rPr>
              <a:t>nước</a:t>
            </a:r>
            <a:endParaRPr 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4189" y="3126642"/>
            <a:ext cx="11371226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ice </a:t>
            </a:r>
            <a:r>
              <a:rPr lang="en-US" sz="3600" i="1" dirty="0" smtClean="0">
                <a:solidFill>
                  <a:srgbClr val="0070C0"/>
                </a:solidFill>
                <a:latin typeface="+mj-lt"/>
              </a:rPr>
              <a:t>rink </a:t>
            </a: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vi-VN" sz="3600" dirty="0" smtClean="0">
                <a:latin typeface="+mj-lt"/>
              </a:rPr>
              <a:t> </a:t>
            </a:r>
            <a:r>
              <a:rPr lang="vi-VN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ˈ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aɪs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ˌ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rɪŋk</a:t>
            </a:r>
            <a:r>
              <a:rPr lang="vi-VN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 </a:t>
            </a:r>
            <a:r>
              <a:rPr lang="en-US" sz="3600" dirty="0" err="1" smtClean="0">
                <a:latin typeface="+mj-lt"/>
                <a:cs typeface="Arial" panose="020B0604020202020204" pitchFamily="34" charset="0"/>
              </a:rPr>
              <a:t>sân</a:t>
            </a:r>
            <a:r>
              <a:rPr lang="en-US" sz="36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+mj-lt"/>
                <a:cs typeface="Arial" panose="020B0604020202020204" pitchFamily="34" charset="0"/>
              </a:rPr>
              <a:t>trượt</a:t>
            </a:r>
            <a:r>
              <a:rPr lang="en-US" sz="36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+mj-lt"/>
                <a:cs typeface="Arial" panose="020B0604020202020204" pitchFamily="34" charset="0"/>
              </a:rPr>
              <a:t>băng</a:t>
            </a:r>
            <a:endParaRPr 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155" y="2446553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  <a:latin typeface="+mj-lt"/>
              </a:rPr>
              <a:t>theater </a:t>
            </a: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vi-VN" sz="3600" dirty="0" smtClean="0">
                <a:latin typeface="+mj-lt"/>
              </a:rPr>
              <a:t> </a:t>
            </a:r>
            <a:r>
              <a:rPr lang="vi-VN" sz="3600" dirty="0" smtClean="0">
                <a:latin typeface="+mj-lt"/>
              </a:rPr>
              <a:t>/</a:t>
            </a:r>
            <a:r>
              <a:rPr lang="el-GR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ˈθ</a:t>
            </a:r>
            <a:r>
              <a:rPr lang="en-US" sz="3600" dirty="0" err="1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iːə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t</a:t>
            </a:r>
            <a:r>
              <a:rPr lang="vi-VN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ə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vi-VN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 </a:t>
            </a:r>
            <a:r>
              <a:rPr lang="en-US" sz="3600" dirty="0" err="1" smtClean="0">
                <a:latin typeface="+mj-lt"/>
                <a:cs typeface="Arial" panose="020B0604020202020204" pitchFamily="34" charset="0"/>
              </a:rPr>
              <a:t>nhà</a:t>
            </a:r>
            <a:r>
              <a:rPr lang="en-US" sz="36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+mj-lt"/>
                <a:cs typeface="Arial" panose="020B0604020202020204" pitchFamily="34" charset="0"/>
              </a:rPr>
              <a:t>hát</a:t>
            </a:r>
            <a:endParaRPr 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9621" y="1807345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bowling </a:t>
            </a:r>
            <a:r>
              <a:rPr lang="en-US" sz="3600" i="1" dirty="0" smtClean="0">
                <a:solidFill>
                  <a:srgbClr val="0070C0"/>
                </a:solidFill>
                <a:latin typeface="+mj-lt"/>
              </a:rPr>
              <a:t>alley </a:t>
            </a: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vi-VN" sz="3600" dirty="0" smtClean="0">
                <a:latin typeface="+mj-lt"/>
              </a:rPr>
              <a:t> 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bəʊlɪŋ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ˌ</a:t>
            </a:r>
            <a:r>
              <a:rPr lang="en-US" sz="3600" dirty="0" err="1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æli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/ </a:t>
            </a:r>
            <a:r>
              <a:rPr lang="en-US" sz="3600" dirty="0" err="1">
                <a:latin typeface="+mj-lt"/>
                <a:cs typeface="Arial" pitchFamily="34" charset="0"/>
              </a:rPr>
              <a:t>sân</a:t>
            </a:r>
            <a:r>
              <a:rPr lang="en-US" sz="3600" dirty="0">
                <a:latin typeface="+mj-lt"/>
                <a:cs typeface="Arial" pitchFamily="34" charset="0"/>
              </a:rPr>
              <a:t> </a:t>
            </a:r>
            <a:r>
              <a:rPr lang="en-US" sz="3600" dirty="0" err="1">
                <a:latin typeface="+mj-lt"/>
                <a:cs typeface="Arial" pitchFamily="34" charset="0"/>
              </a:rPr>
              <a:t>chơi</a:t>
            </a:r>
            <a:r>
              <a:rPr lang="en-US" sz="3600" dirty="0">
                <a:latin typeface="+mj-lt"/>
                <a:cs typeface="Arial" pitchFamily="34" charset="0"/>
              </a:rPr>
              <a:t> bowling	</a:t>
            </a:r>
            <a:r>
              <a:rPr lang="en-US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: </a:t>
            </a:r>
            <a:endParaRPr lang="en-US" sz="3600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155" y="1096465"/>
            <a:ext cx="11362534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  <a:latin typeface="+mj-lt"/>
              </a:rPr>
              <a:t>sports center</a:t>
            </a:r>
            <a:r>
              <a:rPr lang="vi-VN" sz="3600" b="1" dirty="0" smtClean="0">
                <a:latin typeface="+mj-lt"/>
              </a:rPr>
              <a:t> </a:t>
            </a:r>
            <a:r>
              <a:rPr lang="vi-VN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vi-VN" sz="3600" dirty="0" smtClean="0">
                <a:latin typeface="+mj-lt"/>
              </a:rPr>
              <a:t> 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ˈ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spɔːrts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ˌ</a:t>
            </a:r>
            <a:r>
              <a:rPr lang="en-US" sz="3600" dirty="0" err="1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sen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/t</a:t>
            </a:r>
            <a:r>
              <a:rPr lang="vi-VN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ə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/ </a:t>
            </a:r>
            <a:r>
              <a:rPr lang="en-US" sz="3600" dirty="0" err="1" smtClean="0">
                <a:latin typeface="+mj-lt"/>
              </a:rPr>
              <a:t>trung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tâm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thể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thao</a:t>
            </a:r>
            <a:endParaRPr lang="en-US" sz="36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8D93A3-D56C-4ADC-8326-9C4B2CB10A86}"/>
              </a:ext>
            </a:extLst>
          </p:cNvPr>
          <p:cNvSpPr txBox="1"/>
          <p:nvPr/>
        </p:nvSpPr>
        <p:spPr>
          <a:xfrm>
            <a:off x="394932" y="5269233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smtClean="0">
                <a:solidFill>
                  <a:srgbClr val="0070C0"/>
                </a:solidFill>
                <a:latin typeface="+mj-lt"/>
              </a:rPr>
              <a:t>fair </a:t>
            </a:r>
            <a:r>
              <a:rPr lang="en-US" sz="3600" smtClean="0">
                <a:latin typeface="+mj-lt"/>
                <a:cs typeface="Arial" panose="020B0604020202020204" pitchFamily="34" charset="0"/>
              </a:rPr>
              <a:t>(n</a:t>
            </a:r>
            <a:r>
              <a:rPr lang="en-US" sz="3600">
                <a:latin typeface="+mj-lt"/>
                <a:cs typeface="Arial" panose="020B0604020202020204" pitchFamily="34" charset="0"/>
              </a:rPr>
              <a:t>) </a:t>
            </a:r>
            <a:r>
              <a:rPr lang="en-US" sz="360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</a:t>
            </a:r>
            <a:r>
              <a:rPr lang="en-US">
                <a:latin typeface="+mj-lt"/>
              </a:rPr>
              <a:t> </a:t>
            </a:r>
            <a:r>
              <a:rPr lang="en-US" sz="360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fer/ </a:t>
            </a:r>
            <a:r>
              <a:rPr lang="en-US" sz="3600" smtClean="0">
                <a:latin typeface="+mj-lt"/>
                <a:cs typeface="Arial" panose="020B0604020202020204" pitchFamily="34" charset="0"/>
              </a:rPr>
              <a:t>hội chợ</a:t>
            </a:r>
            <a:endParaRPr 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231706" y="434319"/>
            <a:ext cx="655468" cy="966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port cent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192496" y="308160"/>
            <a:ext cx="609600" cy="609600"/>
          </a:xfrm>
          <a:prstGeom prst="rect">
            <a:avLst/>
          </a:prstGeom>
        </p:spPr>
      </p:pic>
      <p:pic>
        <p:nvPicPr>
          <p:cNvPr id="5" name="bowling alle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162043" y="330168"/>
            <a:ext cx="609600" cy="609600"/>
          </a:xfrm>
          <a:prstGeom prst="rect">
            <a:avLst/>
          </a:prstGeom>
        </p:spPr>
      </p:pic>
      <p:pic>
        <p:nvPicPr>
          <p:cNvPr id="6" name="theatre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180972" y="330168"/>
            <a:ext cx="609600" cy="609600"/>
          </a:xfrm>
          <a:prstGeom prst="rect">
            <a:avLst/>
          </a:prstGeom>
        </p:spPr>
      </p:pic>
      <p:pic>
        <p:nvPicPr>
          <p:cNvPr id="7" name="ice rink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085722" y="352176"/>
            <a:ext cx="609600" cy="609600"/>
          </a:xfrm>
          <a:prstGeom prst="rect">
            <a:avLst/>
          </a:prstGeom>
        </p:spPr>
      </p:pic>
      <p:pic>
        <p:nvPicPr>
          <p:cNvPr id="8" name="water park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143114" y="379834"/>
            <a:ext cx="609600" cy="609600"/>
          </a:xfrm>
          <a:prstGeom prst="rect">
            <a:avLst/>
          </a:prstGeom>
        </p:spPr>
      </p:pic>
      <p:pic>
        <p:nvPicPr>
          <p:cNvPr id="15" name="market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378998" y="366005"/>
            <a:ext cx="609600" cy="609600"/>
          </a:xfrm>
          <a:prstGeom prst="rect">
            <a:avLst/>
          </a:prstGeom>
        </p:spPr>
      </p:pic>
      <p:pic>
        <p:nvPicPr>
          <p:cNvPr id="16" name="fair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409451" y="208828"/>
            <a:ext cx="609600" cy="60960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3085722" y="186820"/>
            <a:ext cx="954128" cy="896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7424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31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7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6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93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3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545" y="517811"/>
            <a:ext cx="116793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00B0F0"/>
                </a:solidFill>
                <a:latin typeface="+mj-lt"/>
              </a:rPr>
              <a:t>b. In pairs: Say what activities you can do at each place using the verbs in the box. </a:t>
            </a:r>
            <a:r>
              <a:rPr lang="en-US" sz="2400" smtClean="0">
                <a:solidFill>
                  <a:srgbClr val="FFFFFF"/>
                </a:solidFill>
                <a:latin typeface="PoetsenOne-Regular"/>
              </a:rPr>
              <a:t>ew </a:t>
            </a:r>
            <a:r>
              <a:rPr lang="en-US" sz="2400">
                <a:solidFill>
                  <a:srgbClr val="FFFFFF"/>
                </a:solidFill>
                <a:latin typeface="PoetsenOne-Regular"/>
              </a:rPr>
              <a:t>Words</a:t>
            </a:r>
            <a:br>
              <a:rPr lang="en-US" sz="2400">
                <a:solidFill>
                  <a:srgbClr val="FFFFFF"/>
                </a:solidFill>
                <a:latin typeface="PoetsenOne-Regular"/>
              </a:rPr>
            </a:br>
            <a:r>
              <a:rPr lang="en-US"/>
              <a:t/>
            </a:r>
            <a:br>
              <a:rPr lang="en-US"/>
            </a:b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30" y="1675662"/>
            <a:ext cx="9014590" cy="1317145"/>
          </a:xfrm>
          <a:prstGeom prst="rect">
            <a:avLst/>
          </a:prstGeom>
        </p:spPr>
      </p:pic>
      <p:pic>
        <p:nvPicPr>
          <p:cNvPr id="5" name="Picture 2" descr="Free Speech bubble 1195466 PNG with Transparent Background">
            <a:extLst>
              <a:ext uri="{FF2B5EF4-FFF2-40B4-BE49-F238E27FC236}">
                <a16:creationId xmlns:a16="http://schemas.microsoft.com/office/drawing/2014/main" id="{98D5D5D5-E744-4401-B1B4-E37E76B03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528" y="1100922"/>
            <a:ext cx="837101" cy="53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439581" y="4885157"/>
            <a:ext cx="9392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- I watch movies in a movie theater</a:t>
            </a:r>
            <a:r>
              <a:rPr lang="en-US" sz="360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.</a:t>
            </a:r>
            <a:endParaRPr lang="en-US" sz="3600">
              <a:solidFill>
                <a:srgbClr val="FF0000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39581" y="4154517"/>
            <a:ext cx="6981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- I play bowling in the bowling alley.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39581" y="3459809"/>
            <a:ext cx="43850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- I skate in the ice </a:t>
            </a:r>
            <a:r>
              <a:rPr lang="en-US" sz="360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rink.</a:t>
            </a:r>
            <a:endParaRPr lang="en-US" sz="36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39581" y="2661528"/>
            <a:ext cx="5119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- I </a:t>
            </a:r>
            <a:r>
              <a:rPr lang="en-US" sz="360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run in </a:t>
            </a:r>
            <a:r>
              <a:rPr lang="en-US" sz="360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the sports center.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39581" y="5615797"/>
            <a:ext cx="53422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- I </a:t>
            </a:r>
            <a:r>
              <a:rPr lang="en-US" sz="360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buy things at the market.</a:t>
            </a:r>
            <a:endParaRPr lang="en-US" sz="3600">
              <a:solidFill>
                <a:srgbClr val="FF0000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15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54540"/>
            <a:ext cx="1514475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000000"/>
                </a:solidFill>
                <a:latin typeface="+mj-lt"/>
              </a:rPr>
              <a:t>1. We </a:t>
            </a:r>
            <a:r>
              <a:rPr lang="en-US" sz="3600">
                <a:solidFill>
                  <a:srgbClr val="000000"/>
                </a:solidFill>
                <a:latin typeface="+mj-lt"/>
              </a:rPr>
              <a:t>like going to the ______________ to play ten-pin bowling</a:t>
            </a:r>
            <a:r>
              <a:rPr lang="en-US" sz="3600" smtClean="0">
                <a:solidFill>
                  <a:srgbClr val="000000"/>
                </a:solidFill>
                <a:latin typeface="+mj-lt"/>
              </a:rPr>
              <a:t>.</a:t>
            </a:r>
          </a:p>
          <a:p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2. She goes to the </a:t>
            </a:r>
            <a:r>
              <a:rPr lang="en-US" sz="3600" smtClean="0">
                <a:solidFill>
                  <a:srgbClr val="000000"/>
                </a:solidFill>
                <a:latin typeface="+mj-lt"/>
              </a:rPr>
              <a:t>___________ </a:t>
            </a:r>
            <a:r>
              <a:rPr lang="en-US" sz="3600">
                <a:solidFill>
                  <a:srgbClr val="000000"/>
                </a:solidFill>
                <a:latin typeface="+mj-lt"/>
              </a:rPr>
              <a:t>every weekend to play </a:t>
            </a:r>
            <a:endParaRPr lang="en-US" sz="3600" smtClean="0">
              <a:solidFill>
                <a:srgbClr val="000000"/>
              </a:solidFill>
              <a:latin typeface="+mj-lt"/>
            </a:endParaRPr>
          </a:p>
          <a:p>
            <a:r>
              <a:rPr lang="en-US" sz="3600" smtClean="0">
                <a:solidFill>
                  <a:srgbClr val="000000"/>
                </a:solidFill>
                <a:latin typeface="+mj-lt"/>
              </a:rPr>
              <a:t>badminton.</a:t>
            </a:r>
          </a:p>
          <a:p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3. We enjoyed lots of rides at the __________.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54155" y="457199"/>
            <a:ext cx="11010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00B0F0"/>
                </a:solidFill>
                <a:latin typeface="+mj-lt"/>
              </a:rPr>
              <a:t>Fill in the blanks using the words </a:t>
            </a:r>
            <a:r>
              <a:rPr lang="en-US" sz="3600" i="1" smtClean="0">
                <a:solidFill>
                  <a:srgbClr val="00B0F0"/>
                </a:solidFill>
                <a:latin typeface="+mj-lt"/>
              </a:rPr>
              <a:t>you have learnt.</a:t>
            </a:r>
            <a:endParaRPr lang="en-US" sz="3600" i="1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604" y="45720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56</a:t>
            </a:r>
          </a:p>
        </p:txBody>
      </p:sp>
      <p:sp>
        <p:nvSpPr>
          <p:cNvPr id="6" name="Rectangle 5"/>
          <p:cNvSpPr/>
          <p:nvPr/>
        </p:nvSpPr>
        <p:spPr>
          <a:xfrm>
            <a:off x="4618027" y="1554539"/>
            <a:ext cx="3154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ea typeface="Times New Roman" panose="02020603050405020304" pitchFamily="18" charset="0"/>
              </a:rPr>
              <a:t>bowling alley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37191" y="2651879"/>
            <a:ext cx="2658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ea typeface="Times New Roman" panose="02020603050405020304" pitchFamily="18" charset="0"/>
              </a:rPr>
              <a:t>sport center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49946" y="4300569"/>
            <a:ext cx="2658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ea typeface="Times New Roman" panose="02020603050405020304" pitchFamily="18" charset="0"/>
              </a:rPr>
              <a:t>fair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37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50" y="1779687"/>
            <a:ext cx="1232535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000000"/>
                </a:solidFill>
                <a:latin typeface="+mj-lt"/>
              </a:rPr>
              <a:t>4. The __________ is a great place to go swimming in the summer</a:t>
            </a:r>
            <a:r>
              <a:rPr lang="en-US" sz="3600" smtClean="0">
                <a:solidFill>
                  <a:srgbClr val="000000"/>
                </a:solidFill>
                <a:latin typeface="+mj-lt"/>
              </a:rPr>
              <a:t>.</a:t>
            </a:r>
          </a:p>
          <a:p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5. Do you like to buy your clothes at the </a:t>
            </a:r>
            <a:r>
              <a:rPr lang="en-US" sz="3600" smtClean="0">
                <a:solidFill>
                  <a:srgbClr val="000000"/>
                </a:solidFill>
                <a:latin typeface="+mj-lt"/>
              </a:rPr>
              <a:t>_________?</a:t>
            </a:r>
          </a:p>
          <a:p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6. I like to watch plays at the </a:t>
            </a:r>
            <a:r>
              <a:rPr lang="en-US" sz="3600" smtClean="0">
                <a:solidFill>
                  <a:srgbClr val="000000"/>
                </a:solidFill>
                <a:latin typeface="+mj-lt"/>
              </a:rPr>
              <a:t>__________.</a:t>
            </a:r>
          </a:p>
          <a:p>
            <a:r>
              <a:rPr lang="en-US" sz="3600">
                <a:solidFill>
                  <a:srgbClr val="000000"/>
                </a:solidFill>
                <a:latin typeface="+mj-lt"/>
              </a:rPr>
              <a:t/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7. The ___________ is very popular during the winter.</a:t>
            </a:r>
            <a:r>
              <a:rPr lang="en-US" sz="3600">
                <a:latin typeface="+mj-lt"/>
              </a:rPr>
              <a:t> </a:t>
            </a:r>
            <a:br>
              <a:rPr lang="en-US" sz="3600">
                <a:latin typeface="+mj-lt"/>
              </a:rPr>
            </a:br>
            <a:endParaRPr lang="en-US" sz="360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604" y="45720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56</a:t>
            </a:r>
          </a:p>
        </p:txBody>
      </p:sp>
      <p:sp>
        <p:nvSpPr>
          <p:cNvPr id="4" name="Rectangle 3"/>
          <p:cNvSpPr/>
          <p:nvPr/>
        </p:nvSpPr>
        <p:spPr>
          <a:xfrm>
            <a:off x="1754155" y="457200"/>
            <a:ext cx="11010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00B0F0"/>
                </a:solidFill>
                <a:latin typeface="+mj-lt"/>
              </a:rPr>
              <a:t>Fill in the blanks using the words </a:t>
            </a:r>
            <a:r>
              <a:rPr lang="en-US" sz="3600" i="1" smtClean="0">
                <a:solidFill>
                  <a:srgbClr val="00B0F0"/>
                </a:solidFill>
                <a:latin typeface="+mj-lt"/>
              </a:rPr>
              <a:t>you have learnt.</a:t>
            </a:r>
            <a:endParaRPr lang="en-US" sz="3600" i="1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72864" y="1779687"/>
            <a:ext cx="2658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ea typeface="Times New Roman" panose="02020603050405020304" pitchFamily="18" charset="0"/>
              </a:rPr>
              <a:t>water park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956792" y="3441587"/>
            <a:ext cx="2658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ea typeface="Times New Roman" panose="02020603050405020304" pitchFamily="18" charset="0"/>
              </a:rPr>
              <a:t>market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30594" y="4503462"/>
            <a:ext cx="2658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ea typeface="Times New Roman" panose="02020603050405020304" pitchFamily="18" charset="0"/>
              </a:rPr>
              <a:t>theater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71627" y="5616751"/>
            <a:ext cx="2658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ea typeface="Times New Roman" panose="02020603050405020304" pitchFamily="18" charset="0"/>
              </a:rPr>
              <a:t>ice rink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48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F71796-AF44-47EC-95C6-EDC2EFF828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"/>
          <a:stretch/>
        </p:blipFill>
        <p:spPr>
          <a:xfrm>
            <a:off x="3314700" y="323850"/>
            <a:ext cx="8836856" cy="6059167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listening time….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3851" y="1461413"/>
            <a:ext cx="4086709" cy="8335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060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112172" y="3206884"/>
            <a:ext cx="109002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42021"/>
                </a:solidFill>
              </a:rPr>
              <a:t>a. Listen to Becky calling Toby to make plans to meet. Which place will they visit together?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597158" y="1040175"/>
            <a:ext cx="11457993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 the instruction quickly. Underline the key words</a:t>
            </a:r>
            <a:r>
              <a:rPr lang="en-US" sz="3600" i="1">
                <a:solidFill>
                  <a:srgbClr val="0070C0"/>
                </a:solidFill>
              </a:rPr>
              <a:t>. Which place will they visit </a:t>
            </a:r>
            <a:r>
              <a:rPr lang="en-US" sz="3600" i="1" smtClean="0">
                <a:solidFill>
                  <a:srgbClr val="0070C0"/>
                </a:solidFill>
              </a:rPr>
              <a:t>together</a:t>
            </a:r>
            <a:r>
              <a:rPr lang="en-US" sz="3600" i="1">
                <a:solidFill>
                  <a:srgbClr val="0070C0"/>
                </a:solidFill>
              </a:rPr>
              <a:t>?</a:t>
            </a:r>
          </a:p>
          <a:p>
            <a:r>
              <a:rPr lang="en-US" sz="3600" i="1" smtClean="0">
                <a:solidFill>
                  <a:srgbClr val="FF0000"/>
                </a:solidFill>
              </a:rPr>
              <a:t>Listen </a:t>
            </a:r>
            <a:r>
              <a:rPr lang="en-US" sz="3600" i="1" dirty="0">
                <a:solidFill>
                  <a:srgbClr val="FF0000"/>
                </a:solidFill>
              </a:rPr>
              <a:t>and choose the correct answer.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1591655" y="3747401"/>
            <a:ext cx="11714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05274" y="457200"/>
            <a:ext cx="2137876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listening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00DA5E9-1569-4E25-94B2-5E5B8EEB34C7}"/>
              </a:ext>
            </a:extLst>
          </p:cNvPr>
          <p:cNvCxnSpPr>
            <a:cxnSpLocks/>
          </p:cNvCxnSpPr>
          <p:nvPr/>
        </p:nvCxnSpPr>
        <p:spPr>
          <a:xfrm>
            <a:off x="3193621" y="3747401"/>
            <a:ext cx="346746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ADDE1C0-0723-4389-A6CB-82A4686E0FEA}"/>
              </a:ext>
            </a:extLst>
          </p:cNvPr>
          <p:cNvCxnSpPr>
            <a:cxnSpLocks/>
          </p:cNvCxnSpPr>
          <p:nvPr/>
        </p:nvCxnSpPr>
        <p:spPr>
          <a:xfrm>
            <a:off x="7209973" y="3752066"/>
            <a:ext cx="386985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1544590-90A4-47F3-98E3-76D72EF31391}"/>
              </a:ext>
            </a:extLst>
          </p:cNvPr>
          <p:cNvCxnSpPr>
            <a:cxnSpLocks/>
          </p:cNvCxnSpPr>
          <p:nvPr/>
        </p:nvCxnSpPr>
        <p:spPr>
          <a:xfrm>
            <a:off x="2454897" y="4359611"/>
            <a:ext cx="100206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451F263-C48E-456F-BB85-6783B3714058}"/>
              </a:ext>
            </a:extLst>
          </p:cNvPr>
          <p:cNvCxnSpPr>
            <a:cxnSpLocks/>
          </p:cNvCxnSpPr>
          <p:nvPr/>
        </p:nvCxnSpPr>
        <p:spPr>
          <a:xfrm>
            <a:off x="5275323" y="4359611"/>
            <a:ext cx="239671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65081" y="46458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400" i="1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6699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2211" y="1040175"/>
            <a:ext cx="1145799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Now listen and choose the correct answer.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FIRST TIME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274" y="457200"/>
            <a:ext cx="2137876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listening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D53D65-ADAD-45B0-94EC-CCB947AE3B26}"/>
              </a:ext>
            </a:extLst>
          </p:cNvPr>
          <p:cNvSpPr txBox="1"/>
          <p:nvPr/>
        </p:nvSpPr>
        <p:spPr>
          <a:xfrm>
            <a:off x="4661581" y="3122500"/>
            <a:ext cx="34927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YOUR ANSWER?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EA25A21-A778-453D-8312-68AC7634EF82}"/>
              </a:ext>
            </a:extLst>
          </p:cNvPr>
          <p:cNvSpPr txBox="1"/>
          <p:nvPr/>
        </p:nvSpPr>
        <p:spPr>
          <a:xfrm>
            <a:off x="5097598" y="3722453"/>
            <a:ext cx="6487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  <a:sym typeface="Wingdings" panose="05000000000000000000" pitchFamily="2" charset="2"/>
              </a:rPr>
              <a:t>1. market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EE1202-4641-4F08-9073-CE5C87CE3D98}"/>
              </a:ext>
            </a:extLst>
          </p:cNvPr>
          <p:cNvSpPr txBox="1"/>
          <p:nvPr/>
        </p:nvSpPr>
        <p:spPr>
          <a:xfrm>
            <a:off x="5546952" y="4677651"/>
            <a:ext cx="17220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WHY?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542211" y="1965460"/>
            <a:ext cx="109002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42021"/>
                </a:solidFill>
              </a:rPr>
              <a:t>a. Listen to Becky calling Toby to make plans to meet. Which place will they visit together?</a:t>
            </a:r>
            <a:endParaRPr lang="en-US" sz="3600" dirty="0"/>
          </a:p>
        </p:txBody>
      </p:sp>
      <p:pic>
        <p:nvPicPr>
          <p:cNvPr id="4" name="CD1-TRACK 07">
            <a:hlinkClick r:id="" action="ppaction://media"/>
            <a:extLst>
              <a:ext uri="{FF2B5EF4-FFF2-40B4-BE49-F238E27FC236}">
                <a16:creationId xmlns:a16="http://schemas.microsoft.com/office/drawing/2014/main" id="{47C1413B-C2C8-3976-1FBB-96376D14D9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80683" y="19560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2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4" grpId="0"/>
      <p:bldP spid="25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158" y="1040175"/>
            <a:ext cx="1145799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Now listen again and check.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SECOND TIME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274" y="457200"/>
            <a:ext cx="2137876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listening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D53D65-ADAD-45B0-94EC-CCB947AE3B26}"/>
              </a:ext>
            </a:extLst>
          </p:cNvPr>
          <p:cNvSpPr txBox="1"/>
          <p:nvPr/>
        </p:nvSpPr>
        <p:spPr>
          <a:xfrm>
            <a:off x="3590211" y="3753378"/>
            <a:ext cx="34927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YOUR ANSWER?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EA25A21-A778-453D-8312-68AC7634EF82}"/>
              </a:ext>
            </a:extLst>
          </p:cNvPr>
          <p:cNvSpPr txBox="1"/>
          <p:nvPr/>
        </p:nvSpPr>
        <p:spPr>
          <a:xfrm>
            <a:off x="5123544" y="5108919"/>
            <a:ext cx="69316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  <a:sym typeface="Wingdings" panose="05000000000000000000" pitchFamily="2" charset="2"/>
              </a:rPr>
              <a:t>1. market</a:t>
            </a:r>
          </a:p>
          <a:p>
            <a:r>
              <a:rPr lang="en-US" sz="3600" i="1" strike="sngStrike" dirty="0">
                <a:solidFill>
                  <a:schemeClr val="accent1"/>
                </a:solidFill>
                <a:sym typeface="Wingdings" panose="05000000000000000000" pitchFamily="2" charset="2"/>
              </a:rPr>
              <a:t>2. bowling alley           3.ice rink</a:t>
            </a:r>
            <a:endParaRPr lang="en-US" sz="3600" i="1" strike="sngStrike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EE1202-4641-4F08-9073-CE5C87CE3D98}"/>
              </a:ext>
            </a:extLst>
          </p:cNvPr>
          <p:cNvSpPr txBox="1"/>
          <p:nvPr/>
        </p:nvSpPr>
        <p:spPr>
          <a:xfrm>
            <a:off x="1617695" y="5443775"/>
            <a:ext cx="3505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THE ANSWER IS …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776FBD-6E63-4F35-A2CC-F3D992937195}"/>
              </a:ext>
            </a:extLst>
          </p:cNvPr>
          <p:cNvSpPr/>
          <p:nvPr/>
        </p:nvSpPr>
        <p:spPr>
          <a:xfrm>
            <a:off x="342123" y="1953172"/>
            <a:ext cx="11849877" cy="30469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F"/>
            </a:pPr>
            <a:r>
              <a:rPr lang="en-US" sz="3200" i="1" dirty="0">
                <a:solidFill>
                  <a:srgbClr val="0070C0"/>
                </a:solidFill>
              </a:rPr>
              <a:t>While you are listening, focus on what Toby and Becky asks.</a:t>
            </a:r>
          </a:p>
          <a:p>
            <a:r>
              <a:rPr lang="en-US" sz="3200" i="1" dirty="0">
                <a:solidFill>
                  <a:srgbClr val="FF0000"/>
                </a:solidFill>
              </a:rPr>
              <a:t>	Becky: Hey, I'm buying him a present at the market on Saturday  </a:t>
            </a:r>
            <a:r>
              <a:rPr lang="en-US" sz="3200" i="1" dirty="0" smtClean="0">
                <a:solidFill>
                  <a:srgbClr val="FF0000"/>
                </a:solidFill>
              </a:rPr>
              <a:t>     	afternoon</a:t>
            </a:r>
            <a:r>
              <a:rPr lang="en-US" sz="3200" i="1" dirty="0">
                <a:solidFill>
                  <a:srgbClr val="FF0000"/>
                </a:solidFill>
              </a:rPr>
              <a:t>. Do you want to come?</a:t>
            </a:r>
          </a:p>
          <a:p>
            <a:r>
              <a:rPr lang="en-US" sz="3200" i="1" dirty="0">
                <a:solidFill>
                  <a:srgbClr val="FF0000"/>
                </a:solidFill>
              </a:rPr>
              <a:t>          Toby: Sure. Where do you want to meet?</a:t>
            </a:r>
          </a:p>
          <a:p>
            <a:r>
              <a:rPr lang="en-US" sz="3200" i="1" dirty="0">
                <a:solidFill>
                  <a:srgbClr val="FF0000"/>
                </a:solidFill>
              </a:rPr>
              <a:t>          Becky: Let's meet at three behind the mall.</a:t>
            </a:r>
          </a:p>
          <a:p>
            <a:r>
              <a:rPr lang="en-US" sz="3200" i="1" dirty="0">
                <a:solidFill>
                  <a:srgbClr val="FF0000"/>
                </a:solidFill>
              </a:rPr>
              <a:t>         </a:t>
            </a:r>
            <a:r>
              <a:rPr lang="en-US" sz="3200" i="1" dirty="0" smtClean="0">
                <a:solidFill>
                  <a:srgbClr val="FF0000"/>
                </a:solidFill>
              </a:rPr>
              <a:t>	Toby</a:t>
            </a:r>
            <a:r>
              <a:rPr lang="en-US" sz="3200" i="1" dirty="0">
                <a:solidFill>
                  <a:srgbClr val="FF0000"/>
                </a:solidFill>
              </a:rPr>
              <a:t>: OK. Cool. See you then. Bye, Becky!</a:t>
            </a:r>
          </a:p>
        </p:txBody>
      </p:sp>
      <p:pic>
        <p:nvPicPr>
          <p:cNvPr id="11" name="CD1-TRACK 07">
            <a:hlinkClick r:id="" action="ppaction://media"/>
            <a:extLst>
              <a:ext uri="{FF2B5EF4-FFF2-40B4-BE49-F238E27FC236}">
                <a16:creationId xmlns:a16="http://schemas.microsoft.com/office/drawing/2014/main" id="{7ED616F7-D306-3A85-BD40-1AD10F848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7158" y="5443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9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795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7" y="2504165"/>
            <a:ext cx="3491928" cy="661624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926791" y="4916620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1661" y="3594502"/>
            <a:ext cx="3913186" cy="7982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3215" y="474783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46A532-279E-0398-CF64-2F64CEB58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60" y="2373699"/>
            <a:ext cx="11086479" cy="382561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8115" y="309184"/>
            <a:ext cx="10063885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 the instruction and questions quickly. Underline the key words</a:t>
            </a:r>
            <a:r>
              <a:rPr lang="en-US" sz="3600" i="1">
                <a:solidFill>
                  <a:srgbClr val="0070C0"/>
                </a:solidFill>
              </a:rPr>
              <a:t>. </a:t>
            </a:r>
            <a:r>
              <a:rPr lang="en-US" sz="3600" i="1" smtClean="0">
                <a:solidFill>
                  <a:srgbClr val="0070C0"/>
                </a:solidFill>
              </a:rPr>
              <a:t>When are they </a:t>
            </a:r>
            <a:r>
              <a:rPr lang="en-US" sz="3600" i="1">
                <a:solidFill>
                  <a:srgbClr val="0070C0"/>
                </a:solidFill>
              </a:rPr>
              <a:t>going </a:t>
            </a:r>
            <a:r>
              <a:rPr lang="en-US" sz="3600" i="1" smtClean="0">
                <a:solidFill>
                  <a:srgbClr val="0070C0"/>
                </a:solidFill>
              </a:rPr>
              <a:t>meet? 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FF0000"/>
                </a:solidFill>
              </a:rPr>
              <a:t>Listen and circle.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766" y="365729"/>
            <a:ext cx="2137876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listening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F3555B-16BE-4BDC-AC57-A78DEA0CE90C}"/>
              </a:ext>
            </a:extLst>
          </p:cNvPr>
          <p:cNvCxnSpPr>
            <a:cxnSpLocks/>
          </p:cNvCxnSpPr>
          <p:nvPr/>
        </p:nvCxnSpPr>
        <p:spPr>
          <a:xfrm>
            <a:off x="3599628" y="2935780"/>
            <a:ext cx="65270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4568CE9-626E-4AF5-8C3F-3A0C32888985}"/>
              </a:ext>
            </a:extLst>
          </p:cNvPr>
          <p:cNvCxnSpPr>
            <a:cxnSpLocks/>
          </p:cNvCxnSpPr>
          <p:nvPr/>
        </p:nvCxnSpPr>
        <p:spPr>
          <a:xfrm>
            <a:off x="1775926" y="3810887"/>
            <a:ext cx="88493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6E9F9F2-18FC-4048-A78A-F24687D6D20F}"/>
              </a:ext>
            </a:extLst>
          </p:cNvPr>
          <p:cNvCxnSpPr>
            <a:cxnSpLocks/>
          </p:cNvCxnSpPr>
          <p:nvPr/>
        </p:nvCxnSpPr>
        <p:spPr>
          <a:xfrm>
            <a:off x="4731725" y="3810887"/>
            <a:ext cx="136427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2D2EDB9-AE41-4D51-8BBE-113E49113CE1}"/>
              </a:ext>
            </a:extLst>
          </p:cNvPr>
          <p:cNvCxnSpPr>
            <a:cxnSpLocks/>
          </p:cNvCxnSpPr>
          <p:nvPr/>
        </p:nvCxnSpPr>
        <p:spPr>
          <a:xfrm>
            <a:off x="2964034" y="3810887"/>
            <a:ext cx="168342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85E65A7-A6D4-4438-885F-81EC795124EC}"/>
              </a:ext>
            </a:extLst>
          </p:cNvPr>
          <p:cNvCxnSpPr>
            <a:cxnSpLocks/>
          </p:cNvCxnSpPr>
          <p:nvPr/>
        </p:nvCxnSpPr>
        <p:spPr>
          <a:xfrm>
            <a:off x="1810218" y="5056725"/>
            <a:ext cx="85064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4EE1C28-E7FF-4736-B448-85EFE4E2B61E}"/>
              </a:ext>
            </a:extLst>
          </p:cNvPr>
          <p:cNvCxnSpPr>
            <a:cxnSpLocks/>
          </p:cNvCxnSpPr>
          <p:nvPr/>
        </p:nvCxnSpPr>
        <p:spPr>
          <a:xfrm>
            <a:off x="2962764" y="5063127"/>
            <a:ext cx="9632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AEB2B04-C480-4920-8A79-C5DFBE51D6CE}"/>
              </a:ext>
            </a:extLst>
          </p:cNvPr>
          <p:cNvCxnSpPr>
            <a:cxnSpLocks/>
          </p:cNvCxnSpPr>
          <p:nvPr/>
        </p:nvCxnSpPr>
        <p:spPr>
          <a:xfrm flipV="1">
            <a:off x="6665668" y="5056725"/>
            <a:ext cx="2522937" cy="640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414832B-9DD7-40C0-9EC2-8F14D339422D}"/>
              </a:ext>
            </a:extLst>
          </p:cNvPr>
          <p:cNvCxnSpPr>
            <a:cxnSpLocks/>
          </p:cNvCxnSpPr>
          <p:nvPr/>
        </p:nvCxnSpPr>
        <p:spPr>
          <a:xfrm>
            <a:off x="1775926" y="5683506"/>
            <a:ext cx="88493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0F81E84-F645-485D-8A45-E65375192C0E}"/>
              </a:ext>
            </a:extLst>
          </p:cNvPr>
          <p:cNvCxnSpPr>
            <a:cxnSpLocks/>
          </p:cNvCxnSpPr>
          <p:nvPr/>
        </p:nvCxnSpPr>
        <p:spPr>
          <a:xfrm>
            <a:off x="3338256" y="5683506"/>
            <a:ext cx="58772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8C40252-07AC-4BED-B4C7-091D152E6154}"/>
              </a:ext>
            </a:extLst>
          </p:cNvPr>
          <p:cNvCxnSpPr>
            <a:cxnSpLocks/>
          </p:cNvCxnSpPr>
          <p:nvPr/>
        </p:nvCxnSpPr>
        <p:spPr>
          <a:xfrm>
            <a:off x="4588581" y="5696312"/>
            <a:ext cx="23251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5E0BD4-60EB-4692-BD58-151E17D4DD6A}"/>
              </a:ext>
            </a:extLst>
          </p:cNvPr>
          <p:cNvCxnSpPr>
            <a:cxnSpLocks/>
          </p:cNvCxnSpPr>
          <p:nvPr/>
        </p:nvCxnSpPr>
        <p:spPr>
          <a:xfrm>
            <a:off x="2075055" y="2949942"/>
            <a:ext cx="65270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37B788C-2655-4254-B64C-F26C2BC46EE1}"/>
              </a:ext>
            </a:extLst>
          </p:cNvPr>
          <p:cNvCxnSpPr>
            <a:cxnSpLocks/>
          </p:cNvCxnSpPr>
          <p:nvPr/>
        </p:nvCxnSpPr>
        <p:spPr>
          <a:xfrm>
            <a:off x="1854822" y="4420319"/>
            <a:ext cx="5465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E612BED-686B-4F6F-A639-4A482CDF3AC6}"/>
              </a:ext>
            </a:extLst>
          </p:cNvPr>
          <p:cNvCxnSpPr>
            <a:cxnSpLocks/>
          </p:cNvCxnSpPr>
          <p:nvPr/>
        </p:nvCxnSpPr>
        <p:spPr>
          <a:xfrm>
            <a:off x="8714441" y="4418689"/>
            <a:ext cx="1968427" cy="163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7F0D971-C742-4247-B7D2-29DD28CE5F2A}"/>
              </a:ext>
            </a:extLst>
          </p:cNvPr>
          <p:cNvCxnSpPr>
            <a:cxnSpLocks/>
          </p:cNvCxnSpPr>
          <p:nvPr/>
        </p:nvCxnSpPr>
        <p:spPr>
          <a:xfrm>
            <a:off x="2842961" y="4420319"/>
            <a:ext cx="11614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CD1-TRACK 07">
            <a:hlinkClick r:id="" action="ppaction://media"/>
            <a:extLst>
              <a:ext uri="{FF2B5EF4-FFF2-40B4-BE49-F238E27FC236}">
                <a16:creationId xmlns:a16="http://schemas.microsoft.com/office/drawing/2014/main" id="{905E38D1-C894-F905-41A6-503F78621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13862" y="2397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3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79568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158" y="1040175"/>
            <a:ext cx="1145799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Now listen and circle.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FIRST TIME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274" y="457200"/>
            <a:ext cx="2137876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listening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9D0BB7-4A2A-465C-AEF8-C02EF79803A7}"/>
              </a:ext>
            </a:extLst>
          </p:cNvPr>
          <p:cNvSpPr txBox="1"/>
          <p:nvPr/>
        </p:nvSpPr>
        <p:spPr>
          <a:xfrm>
            <a:off x="3302192" y="5556215"/>
            <a:ext cx="60479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WHAT ARE YOUR ANWERS?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1401D-A4DD-BBAA-6F29-53EAFD627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58" y="1869371"/>
            <a:ext cx="11457993" cy="3490176"/>
          </a:xfrm>
          <a:prstGeom prst="rect">
            <a:avLst/>
          </a:prstGeom>
        </p:spPr>
      </p:pic>
      <p:pic>
        <p:nvPicPr>
          <p:cNvPr id="9" name="CD1-TRACK 07">
            <a:hlinkClick r:id="" action="ppaction://media"/>
            <a:extLst>
              <a:ext uri="{FF2B5EF4-FFF2-40B4-BE49-F238E27FC236}">
                <a16:creationId xmlns:a16="http://schemas.microsoft.com/office/drawing/2014/main" id="{30BBFC26-7137-B417-6C40-018A81A209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4612" y="54698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3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F1743CA-FF38-6382-F0BE-D5B447EFD1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58" y="1869371"/>
            <a:ext cx="11457993" cy="349017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158" y="1040175"/>
            <a:ext cx="1145799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Now listen again and check.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SECOND TIME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274" y="457200"/>
            <a:ext cx="2137876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listening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D373749-DAF4-479B-9F55-2B0EA5FF7D84}"/>
              </a:ext>
            </a:extLst>
          </p:cNvPr>
          <p:cNvSpPr/>
          <p:nvPr/>
        </p:nvSpPr>
        <p:spPr>
          <a:xfrm>
            <a:off x="4273454" y="2919803"/>
            <a:ext cx="2127346" cy="5650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28F20AE-73C9-40C5-A5DE-C7339FA2F005}"/>
              </a:ext>
            </a:extLst>
          </p:cNvPr>
          <p:cNvSpPr/>
          <p:nvPr/>
        </p:nvSpPr>
        <p:spPr>
          <a:xfrm>
            <a:off x="4957804" y="3614459"/>
            <a:ext cx="1205102" cy="5650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E082058-0A2D-45CF-9DB4-89BF2B1FC067}"/>
              </a:ext>
            </a:extLst>
          </p:cNvPr>
          <p:cNvSpPr/>
          <p:nvPr/>
        </p:nvSpPr>
        <p:spPr>
          <a:xfrm>
            <a:off x="7450253" y="4250499"/>
            <a:ext cx="1493025" cy="5650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192EF9-D9EB-4945-AB6D-8ABB44C7359D}"/>
              </a:ext>
            </a:extLst>
          </p:cNvPr>
          <p:cNvSpPr txBox="1"/>
          <p:nvPr/>
        </p:nvSpPr>
        <p:spPr>
          <a:xfrm>
            <a:off x="3302192" y="5556215"/>
            <a:ext cx="52176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WHY ARE THESE ANWERS?</a:t>
            </a:r>
            <a:endParaRPr lang="en-US" sz="2800" dirty="0"/>
          </a:p>
        </p:txBody>
      </p:sp>
      <p:pic>
        <p:nvPicPr>
          <p:cNvPr id="18" name="CD1-TRACK 07">
            <a:hlinkClick r:id="" action="ppaction://media"/>
            <a:extLst>
              <a:ext uri="{FF2B5EF4-FFF2-40B4-BE49-F238E27FC236}">
                <a16:creationId xmlns:a16="http://schemas.microsoft.com/office/drawing/2014/main" id="{D6B89EC9-7CF6-026B-DFC9-3F879C964F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4612" y="5455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85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 animBg="1"/>
      <p:bldP spid="13" grpId="0" animBg="1"/>
      <p:bldP spid="14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-6115697" y="-1778000"/>
            <a:ext cx="2137876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listening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677387-BF44-459C-8250-118F77207A42}"/>
              </a:ext>
            </a:extLst>
          </p:cNvPr>
          <p:cNvSpPr/>
          <p:nvPr/>
        </p:nvSpPr>
        <p:spPr>
          <a:xfrm>
            <a:off x="205274" y="1138791"/>
            <a:ext cx="6115697" cy="1384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/>
              <a:t>Becky: I'm meeting Joe at the fair tonight. It'll be fun.</a:t>
            </a:r>
          </a:p>
          <a:p>
            <a:r>
              <a:rPr lang="en-US" sz="2800" i="1"/>
              <a:t>Do you want to come?</a:t>
            </a:r>
            <a:endParaRPr lang="en-US" sz="2800" i="1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27328F2-7C86-4694-A6EE-06E6DAD9C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1486" y="-1640143"/>
            <a:ext cx="5760097" cy="152061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01FF787-8E94-437C-8407-7383CD02DBE3}"/>
              </a:ext>
            </a:extLst>
          </p:cNvPr>
          <p:cNvSpPr txBox="1"/>
          <p:nvPr/>
        </p:nvSpPr>
        <p:spPr>
          <a:xfrm>
            <a:off x="-5793792" y="-2082248"/>
            <a:ext cx="136460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FuturaStd-Book"/>
              </a:rPr>
              <a:t/>
            </a:r>
            <a:br>
              <a:rPr lang="en-US" sz="2400" b="0" i="0" dirty="0">
                <a:effectLst/>
                <a:latin typeface="FuturaStd-Book"/>
              </a:rPr>
            </a:br>
            <a:r>
              <a:rPr lang="en-US" sz="2400" b="0" i="0" dirty="0">
                <a:effectLst/>
                <a:latin typeface="FuturaStd-Book"/>
              </a:rPr>
              <a:t/>
            </a:r>
            <a:br>
              <a:rPr lang="en-US" sz="2400" b="0" i="0" dirty="0">
                <a:effectLst/>
                <a:latin typeface="FuturaStd-Book"/>
              </a:rPr>
            </a:br>
            <a:r>
              <a:rPr lang="en-US" sz="2400" b="0" i="0" dirty="0">
                <a:effectLst/>
                <a:latin typeface="FuturaStd-Book"/>
              </a:rPr>
              <a:t/>
            </a:r>
            <a:br>
              <a:rPr lang="en-US" sz="2400" b="0" i="0" dirty="0">
                <a:effectLst/>
                <a:latin typeface="FuturaStd-Book"/>
              </a:rPr>
            </a:b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FB928F-AA2F-4840-A94C-9838AC0B0F54}"/>
              </a:ext>
            </a:extLst>
          </p:cNvPr>
          <p:cNvSpPr txBox="1"/>
          <p:nvPr/>
        </p:nvSpPr>
        <p:spPr>
          <a:xfrm>
            <a:off x="205274" y="2640778"/>
            <a:ext cx="6021352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i="0" dirty="0">
                <a:effectLst/>
              </a:rPr>
              <a:t>1. Becky is meeting Joe at the fair 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tonight</a:t>
            </a:r>
            <a:r>
              <a:rPr lang="en-US" sz="2800" b="1" i="0" dirty="0">
                <a:effectLst/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48F4D5-C918-4C2B-BEE5-AE77A39AFFD1}"/>
              </a:ext>
            </a:extLst>
          </p:cNvPr>
          <p:cNvSpPr txBox="1"/>
          <p:nvPr/>
        </p:nvSpPr>
        <p:spPr>
          <a:xfrm>
            <a:off x="205274" y="5582615"/>
            <a:ext cx="10920441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i="0" dirty="0">
                <a:effectLst/>
                <a:latin typeface="+mj-lt"/>
              </a:rPr>
              <a:t>2. Toby is going to the 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+mj-lt"/>
              </a:rPr>
              <a:t>bowling alley </a:t>
            </a:r>
            <a:r>
              <a:rPr lang="en-US" sz="2800" b="1" i="0" dirty="0">
                <a:effectLst/>
                <a:latin typeface="+mj-lt"/>
              </a:rPr>
              <a:t>on Saturday night.</a:t>
            </a:r>
            <a:endParaRPr lang="en-US" sz="2800" b="1" i="0" dirty="0"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43576E-D0DB-428D-8A52-451B30422B6C}"/>
              </a:ext>
            </a:extLst>
          </p:cNvPr>
          <p:cNvSpPr/>
          <p:nvPr/>
        </p:nvSpPr>
        <p:spPr>
          <a:xfrm>
            <a:off x="205274" y="4517831"/>
            <a:ext cx="9567375" cy="9541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/>
              <a:t>Toby: We're going to the bowling alley on Saturday</a:t>
            </a:r>
          </a:p>
          <a:p>
            <a:r>
              <a:rPr lang="en-US" sz="2800" i="1"/>
              <a:t>night. You should come.</a:t>
            </a:r>
            <a:endParaRPr lang="en-US" sz="2800" b="1" i="1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635DAC2-E5A9-4B47-8F0D-691C56320F4B}"/>
              </a:ext>
            </a:extLst>
          </p:cNvPr>
          <p:cNvSpPr/>
          <p:nvPr/>
        </p:nvSpPr>
        <p:spPr>
          <a:xfrm>
            <a:off x="205274" y="315205"/>
            <a:ext cx="1145799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Now listen again and check.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THIRD TIME</a:t>
            </a:r>
          </a:p>
        </p:txBody>
      </p:sp>
      <p:pic>
        <p:nvPicPr>
          <p:cNvPr id="15" name="CD1-TRACK 07">
            <a:hlinkClick r:id="" action="ppaction://media"/>
            <a:extLst>
              <a:ext uri="{FF2B5EF4-FFF2-40B4-BE49-F238E27FC236}">
                <a16:creationId xmlns:a16="http://schemas.microsoft.com/office/drawing/2014/main" id="{1D9F8865-EB52-4EEA-1971-2DFF5C87DE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04994" y="24221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9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8CCF82C-68EA-49C4-9FD8-EDFBADBBE25A}"/>
              </a:ext>
            </a:extLst>
          </p:cNvPr>
          <p:cNvSpPr/>
          <p:nvPr/>
        </p:nvSpPr>
        <p:spPr>
          <a:xfrm>
            <a:off x="706701" y="3370265"/>
            <a:ext cx="10629993" cy="18158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 dirty="0">
                <a:latin typeface="+mj-lt"/>
              </a:rPr>
              <a:t>Becky: Hey, I'm buying him a present at the market </a:t>
            </a:r>
            <a:r>
              <a:rPr lang="en-US" sz="2800" i="1" dirty="0" smtClean="0">
                <a:latin typeface="+mj-lt"/>
              </a:rPr>
              <a:t>on Saturday </a:t>
            </a:r>
            <a:r>
              <a:rPr lang="en-US" sz="2800" i="1" dirty="0">
                <a:latin typeface="+mj-lt"/>
              </a:rPr>
              <a:t>afternoon. Do you want to come?</a:t>
            </a:r>
          </a:p>
          <a:p>
            <a:r>
              <a:rPr lang="en-US" sz="2800" i="1" dirty="0">
                <a:latin typeface="+mj-lt"/>
              </a:rPr>
              <a:t>Toby: Sure. Where do you want to meet?</a:t>
            </a:r>
          </a:p>
          <a:p>
            <a:r>
              <a:rPr lang="en-US" sz="2800" i="1" dirty="0">
                <a:latin typeface="+mj-lt"/>
              </a:rPr>
              <a:t>Becky: Let's meet at three behind the mall.</a:t>
            </a:r>
            <a:endParaRPr lang="en-US" sz="2800" b="1" i="1" dirty="0">
              <a:solidFill>
                <a:srgbClr val="0070C0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E342E8-67E3-490B-8906-B1563203C941}"/>
              </a:ext>
            </a:extLst>
          </p:cNvPr>
          <p:cNvSpPr txBox="1"/>
          <p:nvPr/>
        </p:nvSpPr>
        <p:spPr>
          <a:xfrm>
            <a:off x="706701" y="1928116"/>
            <a:ext cx="937085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i="0" dirty="0">
                <a:effectLst/>
              </a:rPr>
              <a:t>3. Becky is buying a 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present</a:t>
            </a:r>
            <a:r>
              <a:rPr lang="en-US" sz="2800" b="1" i="0" dirty="0">
                <a:effectLst/>
              </a:rPr>
              <a:t> on Saturday afternoon.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F196F2-6E6F-4EEE-A897-78B871A8967A}"/>
              </a:ext>
            </a:extLst>
          </p:cNvPr>
          <p:cNvSpPr txBox="1"/>
          <p:nvPr/>
        </p:nvSpPr>
        <p:spPr>
          <a:xfrm>
            <a:off x="706701" y="5383855"/>
            <a:ext cx="1064017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i="0" dirty="0">
                <a:effectLst/>
                <a:latin typeface="+mj-lt"/>
              </a:rPr>
              <a:t>4. Becky and Toby are meeting at 3 p.m. on 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+mj-lt"/>
              </a:rPr>
              <a:t>Saturday</a:t>
            </a:r>
            <a:r>
              <a:rPr lang="en-US" sz="2800" b="1" i="0" dirty="0">
                <a:effectLst/>
                <a:latin typeface="+mj-lt"/>
              </a:rPr>
              <a:t>.</a:t>
            </a:r>
            <a:endParaRPr lang="en-US" sz="2800" b="1" i="0" dirty="0"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ACBD78-3208-4E46-8D70-3A6E9E4AC0AC}"/>
              </a:ext>
            </a:extLst>
          </p:cNvPr>
          <p:cNvSpPr/>
          <p:nvPr/>
        </p:nvSpPr>
        <p:spPr>
          <a:xfrm>
            <a:off x="706701" y="735482"/>
            <a:ext cx="9370854" cy="9541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>
                <a:latin typeface="+mj-lt"/>
              </a:rPr>
              <a:t>Becky: Hey, I'm buying him a present at the market on</a:t>
            </a:r>
          </a:p>
          <a:p>
            <a:r>
              <a:rPr lang="en-US" sz="2800" i="1">
                <a:latin typeface="+mj-lt"/>
              </a:rPr>
              <a:t>Saturday afternoon. Do you want to come?</a:t>
            </a:r>
            <a:endParaRPr lang="en-US" sz="2800" i="1" dirty="0">
              <a:latin typeface="+mj-lt"/>
            </a:endParaRPr>
          </a:p>
        </p:txBody>
      </p:sp>
      <p:pic>
        <p:nvPicPr>
          <p:cNvPr id="8" name="CD1-TRACK 07">
            <a:hlinkClick r:id="" action="ppaction://media"/>
            <a:extLst>
              <a:ext uri="{FF2B5EF4-FFF2-40B4-BE49-F238E27FC236}">
                <a16:creationId xmlns:a16="http://schemas.microsoft.com/office/drawing/2014/main" id="{71844ABC-9BBA-7EAF-8A14-E7A75661A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2073" y="13670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4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7116" y="1276205"/>
            <a:ext cx="111500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latin typeface="+mj-lt"/>
              </a:rPr>
              <a:t>Becky: Hi Toby, it’s Becky. Can you talk now?</a:t>
            </a:r>
          </a:p>
          <a:p>
            <a:r>
              <a:rPr lang="en-US" sz="3200" i="1" dirty="0">
                <a:latin typeface="+mj-lt"/>
              </a:rPr>
              <a:t>Toby: Hi Becky. Yeah, what's up?</a:t>
            </a:r>
          </a:p>
          <a:p>
            <a:r>
              <a:rPr lang="en-US" sz="3200" i="1" dirty="0">
                <a:latin typeface="+mj-lt"/>
              </a:rPr>
              <a:t>Becky: I'm meeting Joe at the fair tonight. It'll be </a:t>
            </a:r>
            <a:r>
              <a:rPr lang="en-US" sz="3200" i="1" dirty="0" smtClean="0">
                <a:latin typeface="+mj-lt"/>
              </a:rPr>
              <a:t>fun. Do </a:t>
            </a:r>
            <a:r>
              <a:rPr lang="en-US" sz="3200" i="1" dirty="0">
                <a:latin typeface="+mj-lt"/>
              </a:rPr>
              <a:t>you want to come?</a:t>
            </a:r>
          </a:p>
          <a:p>
            <a:r>
              <a:rPr lang="en-US" sz="3200" i="1" dirty="0">
                <a:latin typeface="+mj-lt"/>
              </a:rPr>
              <a:t>Toby: Sorry, I can't. I'm doing my homework tonight.</a:t>
            </a:r>
          </a:p>
          <a:p>
            <a:r>
              <a:rPr lang="en-US" sz="3200" i="1" dirty="0">
                <a:latin typeface="+mj-lt"/>
              </a:rPr>
              <a:t>Becky: Oh, that's too bad.</a:t>
            </a:r>
          </a:p>
          <a:p>
            <a:r>
              <a:rPr lang="en-US" sz="3200" i="1" dirty="0">
                <a:latin typeface="+mj-lt"/>
              </a:rPr>
              <a:t>Toby: Yeah. Oh wait, do you like bowling?</a:t>
            </a:r>
          </a:p>
          <a:p>
            <a:r>
              <a:rPr lang="en-US" sz="3200" i="1" dirty="0">
                <a:latin typeface="+mj-lt"/>
              </a:rPr>
              <a:t>Becky: Yeah, why?</a:t>
            </a:r>
          </a:p>
          <a:p>
            <a:r>
              <a:rPr lang="en-US" sz="3200" i="1" dirty="0">
                <a:latin typeface="+mj-lt"/>
              </a:rPr>
              <a:t>Toby: We're going to the bowling alley on </a:t>
            </a:r>
            <a:r>
              <a:rPr lang="en-US" sz="3200" i="1" dirty="0" smtClean="0">
                <a:latin typeface="+mj-lt"/>
              </a:rPr>
              <a:t>Saturday night</a:t>
            </a:r>
            <a:r>
              <a:rPr lang="en-US" sz="3200" i="1" dirty="0">
                <a:latin typeface="+mj-lt"/>
              </a:rPr>
              <a:t>. You should come.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274" y="457200"/>
            <a:ext cx="2137876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Audio - Scripts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425960" y="457200"/>
            <a:ext cx="958876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Practice the conversation with a partner.</a:t>
            </a:r>
          </a:p>
        </p:txBody>
      </p:sp>
    </p:spTree>
    <p:extLst>
      <p:ext uri="{BB962C8B-B14F-4D97-AF65-F5344CB8AC3E}">
        <p14:creationId xmlns:p14="http://schemas.microsoft.com/office/powerpoint/2010/main" val="273987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7116" y="1276205"/>
            <a:ext cx="111500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latin typeface="+mj-lt"/>
              </a:rPr>
              <a:t>Becky: Saturday night? Oh no. It's my </a:t>
            </a:r>
            <a:r>
              <a:rPr lang="en-US" sz="3200" i="1" dirty="0" smtClean="0">
                <a:latin typeface="+mj-lt"/>
              </a:rPr>
              <a:t>brother's birthday</a:t>
            </a:r>
            <a:r>
              <a:rPr lang="en-US" sz="3200" i="1" dirty="0">
                <a:latin typeface="+mj-lt"/>
              </a:rPr>
              <a:t>. We're going skating at the new </a:t>
            </a:r>
            <a:r>
              <a:rPr lang="en-US" sz="3200" i="1" dirty="0" smtClean="0">
                <a:latin typeface="+mj-lt"/>
              </a:rPr>
              <a:t>ice rink</a:t>
            </a:r>
            <a:r>
              <a:rPr lang="en-US" sz="3200" i="1" dirty="0">
                <a:latin typeface="+mj-lt"/>
              </a:rPr>
              <a:t>. Sorry!</a:t>
            </a:r>
          </a:p>
          <a:p>
            <a:r>
              <a:rPr lang="en-US" sz="3200" i="1" dirty="0">
                <a:latin typeface="+mj-lt"/>
              </a:rPr>
              <a:t>Toby: Ah! That’s OK.</a:t>
            </a:r>
          </a:p>
          <a:p>
            <a:r>
              <a:rPr lang="en-US" sz="3200" i="1" dirty="0">
                <a:latin typeface="+mj-lt"/>
              </a:rPr>
              <a:t>Becky: Hey, I'm buying him a present at the market </a:t>
            </a:r>
            <a:r>
              <a:rPr lang="en-US" sz="3200" i="1" dirty="0" smtClean="0">
                <a:latin typeface="+mj-lt"/>
              </a:rPr>
              <a:t>on Saturday </a:t>
            </a:r>
            <a:r>
              <a:rPr lang="en-US" sz="3200" i="1" dirty="0">
                <a:latin typeface="+mj-lt"/>
              </a:rPr>
              <a:t>afternoon. Do you want to come?</a:t>
            </a:r>
          </a:p>
          <a:p>
            <a:r>
              <a:rPr lang="en-US" sz="3200" i="1" dirty="0">
                <a:latin typeface="+mj-lt"/>
              </a:rPr>
              <a:t>Toby: Sure. Where do you want to meet?</a:t>
            </a:r>
          </a:p>
          <a:p>
            <a:r>
              <a:rPr lang="en-US" sz="3200" i="1" dirty="0">
                <a:latin typeface="+mj-lt"/>
              </a:rPr>
              <a:t>Becky: Let's meet at three behind the mall.</a:t>
            </a:r>
          </a:p>
          <a:p>
            <a:r>
              <a:rPr lang="en-US" sz="3200" i="1" dirty="0">
                <a:latin typeface="+mj-lt"/>
              </a:rPr>
              <a:t>Toby: OK. Cool. See you then. Bye, Becky!</a:t>
            </a:r>
          </a:p>
          <a:p>
            <a:r>
              <a:rPr lang="en-US" sz="3200" i="1" dirty="0">
                <a:latin typeface="+mj-lt"/>
              </a:rPr>
              <a:t>Becky: Bye!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274" y="457200"/>
            <a:ext cx="2137876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Audio - Scripts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425960" y="457200"/>
            <a:ext cx="958876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Practice the conversation with a partner.</a:t>
            </a:r>
          </a:p>
        </p:txBody>
      </p:sp>
    </p:spTree>
    <p:extLst>
      <p:ext uri="{BB962C8B-B14F-4D97-AF65-F5344CB8AC3E}">
        <p14:creationId xmlns:p14="http://schemas.microsoft.com/office/powerpoint/2010/main" val="105403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5945" y="195590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182" y="401737"/>
            <a:ext cx="2622635" cy="167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6305883" y="2090011"/>
            <a:ext cx="5345489" cy="3387598"/>
          </a:xfrm>
          <a:prstGeom prst="wedgeRoundRectCallout">
            <a:avLst>
              <a:gd name="adj1" fmla="val 44748"/>
              <a:gd name="adj2" fmla="val 61828"/>
              <a:gd name="adj3" fmla="val 16667"/>
            </a:avLst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>
                <a:solidFill>
                  <a:srgbClr val="0070C0"/>
                </a:solidFill>
              </a:rPr>
              <a:t>Where do you like to meet your friends? What do you do there?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000" y="457200"/>
            <a:ext cx="1813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Post - listening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38ECBC-ACF9-1C87-4A81-6C5E33EC0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044" y="1194342"/>
            <a:ext cx="5646955" cy="3270048"/>
          </a:xfrm>
          <a:prstGeom prst="rect">
            <a:avLst/>
          </a:prstGeom>
        </p:spPr>
      </p:pic>
      <p:pic>
        <p:nvPicPr>
          <p:cNvPr id="10" name="CD1-TRACK 08">
            <a:hlinkClick r:id="" action="ppaction://media"/>
            <a:extLst>
              <a:ext uri="{FF2B5EF4-FFF2-40B4-BE49-F238E27FC236}">
                <a16:creationId xmlns:a16="http://schemas.microsoft.com/office/drawing/2014/main" id="{4308283E-49BD-7DE4-5FFD-13ACB36337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46572" y="5643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070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60138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058835"/>
            <a:ext cx="1054773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Write 5 sentences </a:t>
            </a:r>
            <a:r>
              <a:rPr lang="en-US" sz="3600" i="1">
                <a:solidFill>
                  <a:srgbClr val="0070C0"/>
                </a:solidFill>
              </a:rPr>
              <a:t>about </a:t>
            </a:r>
            <a:r>
              <a:rPr lang="en-US" sz="3600" i="1" smtClean="0">
                <a:solidFill>
                  <a:srgbClr val="0070C0"/>
                </a:solidFill>
              </a:rPr>
              <a:t>a place you will meet together. You can begin with:</a:t>
            </a:r>
          </a:p>
          <a:p>
            <a:r>
              <a:rPr lang="en-US" sz="3600" i="1" smtClean="0">
                <a:solidFill>
                  <a:schemeClr val="accent6"/>
                </a:solidFill>
              </a:rPr>
              <a:t>We are meeting………</a:t>
            </a: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70841" y="255859"/>
            <a:ext cx="598092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</a:t>
            </a:r>
            <a:r>
              <a:rPr lang="en-US" sz="3600">
                <a:solidFill>
                  <a:srgbClr val="FF0000"/>
                </a:solidFill>
                <a:ea typeface="Times New Roman" panose="02020603050405020304" pitchFamily="18" charset="0"/>
              </a:rPr>
              <a:t>to</a:t>
            </a:r>
            <a:r>
              <a:rPr lang="en-US" sz="3600" smtClean="0">
                <a:solidFill>
                  <a:srgbClr val="FF0000"/>
                </a:solidFill>
                <a:ea typeface="Times New Roman" panose="02020603050405020304" pitchFamily="18" charset="0"/>
              </a:rPr>
              <a:t>…</a:t>
            </a:r>
          </a:p>
          <a:p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i="1" smtClean="0">
                <a:solidFill>
                  <a:srgbClr val="0070C0"/>
                </a:solidFill>
              </a:rPr>
              <a:t>- talk </a:t>
            </a:r>
            <a:r>
              <a:rPr lang="en-US" sz="3600" i="1">
                <a:solidFill>
                  <a:srgbClr val="0070C0"/>
                </a:solidFill>
              </a:rPr>
              <a:t>about their free time </a:t>
            </a:r>
            <a:r>
              <a:rPr lang="en-US" sz="3600" i="1" smtClean="0">
                <a:solidFill>
                  <a:srgbClr val="0070C0"/>
                </a:solidFill>
              </a:rPr>
              <a:t>activities.</a:t>
            </a:r>
          </a:p>
          <a:p>
            <a:r>
              <a:rPr lang="en-US" sz="3600" i="1" smtClean="0">
                <a:solidFill>
                  <a:srgbClr val="0070C0"/>
                </a:solidFill>
              </a:rPr>
              <a:t>- </a:t>
            </a:r>
            <a:r>
              <a:rPr lang="en-US" sz="3600" i="1">
                <a:solidFill>
                  <a:srgbClr val="0070C0"/>
                </a:solidFill>
              </a:rPr>
              <a:t>practice listening </a:t>
            </a:r>
            <a:r>
              <a:rPr lang="en-US" sz="3600" i="1" smtClean="0">
                <a:solidFill>
                  <a:srgbClr val="0070C0"/>
                </a:solidFill>
              </a:rPr>
              <a:t>for </a:t>
            </a:r>
            <a:r>
              <a:rPr lang="en-US" sz="3600" i="1">
                <a:solidFill>
                  <a:srgbClr val="0070C0"/>
                </a:solidFill>
              </a:rPr>
              <a:t>general and specific </a:t>
            </a:r>
            <a:r>
              <a:rPr lang="en-US" sz="3600" i="1" smtClean="0">
                <a:solidFill>
                  <a:srgbClr val="0070C0"/>
                </a:solidFill>
              </a:rPr>
              <a:t>details.</a:t>
            </a:r>
            <a:endParaRPr lang="en-US" sz="3600" i="1">
              <a:solidFill>
                <a:srgbClr val="0070C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- know how to start a friendly conversation and practice using it.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6179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290391" y="960772"/>
            <a:ext cx="4345781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r>
              <a:rPr lang="en-US" sz="36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>
                <a:solidFill>
                  <a:srgbClr val="0070C0"/>
                </a:solidFill>
              </a:rPr>
              <a:t>sports center</a:t>
            </a:r>
          </a:p>
          <a:p>
            <a:r>
              <a:rPr lang="en-US" sz="36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>
                <a:solidFill>
                  <a:srgbClr val="0070C0"/>
                </a:solidFill>
              </a:rPr>
              <a:t>bowling alley</a:t>
            </a:r>
          </a:p>
          <a:p>
            <a:r>
              <a:rPr lang="en-US" sz="36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>
                <a:solidFill>
                  <a:srgbClr val="0070C0"/>
                </a:solidFill>
              </a:rPr>
              <a:t>theater</a:t>
            </a:r>
            <a:br>
              <a:rPr lang="en-US" sz="3600" i="1">
                <a:solidFill>
                  <a:srgbClr val="0070C0"/>
                </a:solidFill>
              </a:rPr>
            </a:br>
            <a:r>
              <a:rPr lang="en-US" sz="36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>
                <a:solidFill>
                  <a:srgbClr val="0070C0"/>
                </a:solidFill>
              </a:rPr>
              <a:t>ice rink</a:t>
            </a:r>
            <a:br>
              <a:rPr lang="en-US" sz="3600" i="1">
                <a:solidFill>
                  <a:srgbClr val="0070C0"/>
                </a:solidFill>
              </a:rPr>
            </a:br>
            <a:r>
              <a:rPr lang="en-US" sz="36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>
                <a:solidFill>
                  <a:srgbClr val="0070C0"/>
                </a:solidFill>
              </a:rPr>
              <a:t>water park</a:t>
            </a:r>
            <a:br>
              <a:rPr lang="en-US" sz="3600" i="1">
                <a:solidFill>
                  <a:srgbClr val="0070C0"/>
                </a:solidFill>
              </a:rPr>
            </a:br>
            <a:r>
              <a:rPr lang="en-US" sz="36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>
                <a:solidFill>
                  <a:srgbClr val="0070C0"/>
                </a:solidFill>
              </a:rPr>
              <a:t>market</a:t>
            </a:r>
            <a:br>
              <a:rPr lang="en-US" sz="3600" i="1">
                <a:solidFill>
                  <a:srgbClr val="0070C0"/>
                </a:solidFill>
              </a:rPr>
            </a:br>
            <a:r>
              <a:rPr lang="en-US" sz="36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>
                <a:solidFill>
                  <a:srgbClr val="0070C0"/>
                </a:solidFill>
              </a:rPr>
              <a:t>fair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329016" y="1867400"/>
            <a:ext cx="10267239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Listening: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Listening for main ideas and specific information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Speaking: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Talking about types and sources of energy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Asking for clarification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03822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02978" y="1181915"/>
            <a:ext cx="11898826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Learn </a:t>
            </a:r>
            <a:r>
              <a:rPr lang="en-US" sz="3600" i="1" dirty="0">
                <a:solidFill>
                  <a:srgbClr val="0070C0"/>
                </a:solidFill>
              </a:rPr>
              <a:t>by heart the new </a:t>
            </a:r>
            <a:r>
              <a:rPr lang="en-US" sz="3600" i="1" dirty="0" smtClean="0">
                <a:solidFill>
                  <a:srgbClr val="0070C0"/>
                </a:solidFill>
              </a:rPr>
              <a:t>vocabularies.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</a:t>
            </a:r>
            <a:r>
              <a:rPr lang="en-US" sz="3600" i="1" dirty="0">
                <a:solidFill>
                  <a:srgbClr val="0070C0"/>
                </a:solidFill>
              </a:rPr>
              <a:t>making a </a:t>
            </a:r>
            <a:r>
              <a:rPr lang="en-US" sz="3600" i="1" dirty="0" smtClean="0">
                <a:solidFill>
                  <a:srgbClr val="0070C0"/>
                </a:solidFill>
              </a:rPr>
              <a:t>plan.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Do the exercises </a:t>
            </a:r>
            <a:r>
              <a:rPr lang="en-US" sz="3600" i="1" dirty="0">
                <a:solidFill>
                  <a:srgbClr val="0070C0"/>
                </a:solidFill>
              </a:rPr>
              <a:t>in Workbook: New words and Listening (pages 4,5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</a:t>
            </a:r>
            <a:r>
              <a:rPr lang="en-US" sz="3600" i="1" dirty="0">
                <a:solidFill>
                  <a:srgbClr val="0070C0"/>
                </a:solidFill>
              </a:rPr>
              <a:t>vocabulary </a:t>
            </a:r>
            <a:r>
              <a:rPr lang="en-US" sz="3600" i="1" dirty="0" smtClean="0">
                <a:solidFill>
                  <a:srgbClr val="0070C0"/>
                </a:solidFill>
              </a:rPr>
              <a:t>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Anh</a:t>
            </a:r>
            <a:r>
              <a:rPr lang="en-US" sz="3600" b="1" i="1" dirty="0" smtClean="0">
                <a:solidFill>
                  <a:srgbClr val="0070C0"/>
                </a:solidFill>
              </a:rPr>
              <a:t>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 smtClean="0">
                <a:solidFill>
                  <a:srgbClr val="0070C0"/>
                </a:solidFill>
              </a:rPr>
              <a:t> (page 6).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Prepare</a:t>
            </a:r>
            <a:r>
              <a:rPr lang="en-US" sz="3600" i="1" dirty="0">
                <a:solidFill>
                  <a:srgbClr val="0070C0"/>
                </a:solidFill>
              </a:rPr>
              <a:t>: Lesson 1 – Grammar (page 8 – 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</a:t>
            </a:r>
            <a:r>
              <a:rPr lang="en-US" sz="3600" b="1" i="1" dirty="0" smtClean="0">
                <a:solidFill>
                  <a:srgbClr val="0070C0"/>
                </a:solidFill>
              </a:rPr>
              <a:t>World DHA App on </a:t>
            </a:r>
            <a:r>
              <a:rPr lang="en-US" sz="3600" b="1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7" y="355460"/>
            <a:ext cx="8958016" cy="59333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597FC4-A1EB-4B8C-B8F7-6A93B08EA6D2}"/>
              </a:ext>
            </a:extLst>
          </p:cNvPr>
          <p:cNvSpPr/>
          <p:nvPr/>
        </p:nvSpPr>
        <p:spPr>
          <a:xfrm>
            <a:off x="8561294" y="889843"/>
            <a:ext cx="3711388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New words</a:t>
            </a:r>
          </a:p>
          <a:p>
            <a:r>
              <a:rPr lang="en-US" sz="2400" smtClean="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 smtClean="0">
                <a:solidFill>
                  <a:srgbClr val="0070C0"/>
                </a:solidFill>
              </a:rPr>
              <a:t>sports center</a:t>
            </a:r>
          </a:p>
          <a:p>
            <a:r>
              <a:rPr lang="en-US" sz="2400" smtClean="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 smtClean="0">
                <a:solidFill>
                  <a:srgbClr val="0070C0"/>
                </a:solidFill>
              </a:rPr>
              <a:t>bowling alley</a:t>
            </a:r>
          </a:p>
          <a:p>
            <a:r>
              <a:rPr lang="en-US" sz="2400" smtClean="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 smtClean="0">
                <a:solidFill>
                  <a:srgbClr val="0070C0"/>
                </a:solidFill>
              </a:rPr>
              <a:t>theater</a:t>
            </a:r>
            <a:r>
              <a:rPr lang="en-US" sz="3600" i="1" dirty="0">
                <a:solidFill>
                  <a:srgbClr val="0070C0"/>
                </a:solidFill>
              </a:rPr>
              <a:t/>
            </a:r>
            <a:br>
              <a:rPr lang="en-US" sz="3600" i="1" dirty="0">
                <a:solidFill>
                  <a:srgbClr val="0070C0"/>
                </a:solidFill>
              </a:rPr>
            </a:br>
            <a:r>
              <a:rPr lang="en-US" sz="24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 smtClean="0">
                <a:solidFill>
                  <a:srgbClr val="0070C0"/>
                </a:solidFill>
              </a:rPr>
              <a:t>ice rink</a:t>
            </a:r>
            <a:r>
              <a:rPr lang="en-US" sz="3600" i="1" dirty="0">
                <a:solidFill>
                  <a:srgbClr val="0070C0"/>
                </a:solidFill>
              </a:rPr>
              <a:t/>
            </a:r>
            <a:br>
              <a:rPr lang="en-US" sz="3600" i="1" dirty="0">
                <a:solidFill>
                  <a:srgbClr val="0070C0"/>
                </a:solidFill>
              </a:rPr>
            </a:br>
            <a:r>
              <a:rPr lang="en-US" sz="24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 smtClean="0">
                <a:solidFill>
                  <a:srgbClr val="0070C0"/>
                </a:solidFill>
              </a:rPr>
              <a:t>water park</a:t>
            </a:r>
            <a:r>
              <a:rPr lang="en-US" sz="3600" i="1" dirty="0">
                <a:solidFill>
                  <a:srgbClr val="0070C0"/>
                </a:solidFill>
              </a:rPr>
              <a:t/>
            </a:r>
            <a:br>
              <a:rPr lang="en-US" sz="3600" i="1" dirty="0">
                <a:solidFill>
                  <a:srgbClr val="0070C0"/>
                </a:solidFill>
              </a:rPr>
            </a:br>
            <a:r>
              <a:rPr lang="en-US" sz="24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 smtClean="0">
                <a:solidFill>
                  <a:srgbClr val="0070C0"/>
                </a:solidFill>
              </a:rPr>
              <a:t>market</a:t>
            </a:r>
            <a:r>
              <a:rPr lang="en-US" sz="3600" i="1" dirty="0">
                <a:solidFill>
                  <a:srgbClr val="0070C0"/>
                </a:solidFill>
              </a:rPr>
              <a:t/>
            </a:r>
            <a:br>
              <a:rPr lang="en-US" sz="3600" i="1" dirty="0">
                <a:solidFill>
                  <a:srgbClr val="0070C0"/>
                </a:solidFill>
              </a:rPr>
            </a:br>
            <a:r>
              <a:rPr lang="en-US" sz="2400">
                <a:solidFill>
                  <a:srgbClr val="0070C0"/>
                </a:solidFill>
                <a:sym typeface="Wingdings" panose="05000000000000000000" pitchFamily="2" charset="2"/>
              </a:rPr>
              <a:t> </a:t>
            </a:r>
            <a:r>
              <a:rPr lang="en-US" sz="3600" i="1" smtClean="0">
                <a:solidFill>
                  <a:srgbClr val="0070C0"/>
                </a:solidFill>
              </a:rPr>
              <a:t>fair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1316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0" y="327923"/>
            <a:ext cx="8964758" cy="59758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049491" y="538285"/>
            <a:ext cx="414250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942" y="692205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531" y="314182"/>
            <a:ext cx="2309542" cy="147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1620982" y="1787236"/>
            <a:ext cx="9185563" cy="4405746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1620981" y="1787236"/>
            <a:ext cx="9185563" cy="440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-1" t="13836" r="1207"/>
          <a:stretch/>
        </p:blipFill>
        <p:spPr>
          <a:xfrm>
            <a:off x="1399310" y="1233054"/>
            <a:ext cx="9559635" cy="43641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00251" y="387405"/>
            <a:ext cx="26094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A</a:t>
            </a:r>
            <a:r>
              <a:rPr lang="en-US" sz="36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nswer Keys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91010" y="2257768"/>
            <a:ext cx="78098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ea typeface="Times New Roman" panose="02020603050405020304" pitchFamily="18" charset="0"/>
              </a:rPr>
              <a:t>buy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00251" y="2861146"/>
            <a:ext cx="11481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ea typeface="Times New Roman" panose="02020603050405020304" pitchFamily="18" charset="0"/>
              </a:rPr>
              <a:t>watch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8063" y="3524406"/>
            <a:ext cx="102611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ea typeface="Times New Roman" panose="02020603050405020304" pitchFamily="18" charset="0"/>
              </a:rPr>
              <a:t>skate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40151" y="4162859"/>
            <a:ext cx="8510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ea typeface="Times New Roman" panose="02020603050405020304" pitchFamily="18" charset="0"/>
              </a:rPr>
              <a:t>play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48901" y="4848568"/>
            <a:ext cx="5704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ea typeface="Times New Roman" panose="02020603050405020304" pitchFamily="18" charset="0"/>
              </a:rPr>
              <a:t>go</a:t>
            </a:r>
            <a:endParaRPr 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45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972" y="328247"/>
            <a:ext cx="9749028" cy="60820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0583" y="686812"/>
            <a:ext cx="5706488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2" name="Picture 1" descr="iSW MOET 7 SB Unit 1.pdf - Foxit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4" t="33979" r="9125" b="5419"/>
          <a:stretch/>
        </p:blipFill>
        <p:spPr>
          <a:xfrm>
            <a:off x="0" y="397040"/>
            <a:ext cx="12191999" cy="59732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3" y="397040"/>
            <a:ext cx="2484117" cy="669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86777" y="3252157"/>
            <a:ext cx="3203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market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32708" y="3252157"/>
            <a:ext cx="3203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bowling alley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2135" y="5731988"/>
            <a:ext cx="3203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theater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2337" y="5731988"/>
            <a:ext cx="3203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water park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66937" y="5732387"/>
            <a:ext cx="3203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ice rink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27316" y="5731988"/>
            <a:ext cx="3203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fair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0327" y="526473"/>
            <a:ext cx="9886989" cy="415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63237" y="415259"/>
            <a:ext cx="1172094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Work in pairs</a:t>
            </a:r>
            <a:r>
              <a:rPr lang="en-US" sz="3600" b="1">
                <a:solidFill>
                  <a:srgbClr val="0070C0"/>
                </a:solidFill>
              </a:rPr>
              <a:t>.          </a:t>
            </a:r>
            <a:r>
              <a:rPr lang="en-US" sz="3600" b="1" smtClean="0">
                <a:solidFill>
                  <a:srgbClr val="0070C0"/>
                </a:solidFill>
              </a:rPr>
              <a:t>   </a:t>
            </a:r>
            <a:r>
              <a:rPr lang="en-US" sz="3600" i="1" smtClean="0">
                <a:solidFill>
                  <a:srgbClr val="0070C0"/>
                </a:solidFill>
              </a:rPr>
              <a:t>Match the words with the pictures</a:t>
            </a:r>
            <a:endParaRPr lang="en-US" sz="3600" i="1" dirty="0">
              <a:solidFill>
                <a:srgbClr val="0070C0"/>
              </a:solidFill>
            </a:endParaRPr>
          </a:p>
        </p:txBody>
      </p:sp>
      <p:pic>
        <p:nvPicPr>
          <p:cNvPr id="17" name="Picture 2" descr="Free Speech bubble 1195466 PNG with Transparent Background">
            <a:extLst>
              <a:ext uri="{FF2B5EF4-FFF2-40B4-BE49-F238E27FC236}">
                <a16:creationId xmlns:a16="http://schemas.microsoft.com/office/drawing/2014/main" id="{98D5D5D5-E744-4401-B1B4-E37E76B03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548" y="392618"/>
            <a:ext cx="966980" cy="61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04964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5784</TotalTime>
  <Words>1106</Words>
  <Application>Microsoft Office PowerPoint</Application>
  <PresentationFormat>Widescreen</PresentationFormat>
  <Paragraphs>172</Paragraphs>
  <Slides>33</Slides>
  <Notes>4</Notes>
  <HiddenSlides>0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FuturaStd-Book</vt:lpstr>
      <vt:lpstr>PoetsenOne-Regular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195</cp:revision>
  <dcterms:created xsi:type="dcterms:W3CDTF">2020-12-08T03:17:05Z</dcterms:created>
  <dcterms:modified xsi:type="dcterms:W3CDTF">2022-06-23T08:56:29Z</dcterms:modified>
</cp:coreProperties>
</file>