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0" r:id="rId2"/>
    <p:sldId id="304" r:id="rId3"/>
    <p:sldId id="302" r:id="rId4"/>
    <p:sldId id="292" r:id="rId5"/>
    <p:sldId id="347" r:id="rId6"/>
    <p:sldId id="301" r:id="rId7"/>
    <p:sldId id="348" r:id="rId8"/>
    <p:sldId id="349" r:id="rId9"/>
    <p:sldId id="352" r:id="rId10"/>
    <p:sldId id="353" r:id="rId11"/>
    <p:sldId id="316" r:id="rId12"/>
    <p:sldId id="345" r:id="rId13"/>
    <p:sldId id="355" r:id="rId14"/>
    <p:sldId id="356" r:id="rId15"/>
    <p:sldId id="358" r:id="rId16"/>
    <p:sldId id="346" r:id="rId17"/>
    <p:sldId id="315" r:id="rId18"/>
    <p:sldId id="359" r:id="rId19"/>
    <p:sldId id="331" r:id="rId20"/>
    <p:sldId id="328" r:id="rId21"/>
    <p:sldId id="329" r:id="rId22"/>
    <p:sldId id="33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057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892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3.2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3.2</a:t>
            </a:r>
          </a:p>
        </p:txBody>
      </p:sp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1: Free Time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3.2: Speaking &amp; Writing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46" y="1339917"/>
            <a:ext cx="11671651" cy="509264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445073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</a:t>
            </a:r>
            <a:r>
              <a:rPr lang="en-US" sz="2000" b="1" dirty="0" smtClean="0">
                <a:solidFill>
                  <a:schemeClr val="bg1"/>
                </a:solidFill>
              </a:rPr>
              <a:t>writing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91854" y="365971"/>
            <a:ext cx="9150220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0070C0"/>
                </a:solidFill>
              </a:rPr>
              <a:t>Elicit important elements of an </a:t>
            </a:r>
            <a:r>
              <a:rPr lang="en-US" sz="3600" i="1" dirty="0" smtClean="0">
                <a:solidFill>
                  <a:srgbClr val="0070C0"/>
                </a:solidFill>
              </a:rPr>
              <a:t>email.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038109" y="1569628"/>
            <a:ext cx="4433454" cy="7520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</a:rPr>
              <a:t>Subject line: </a:t>
            </a:r>
            <a:r>
              <a:rPr lang="en-US" sz="2500" dirty="0">
                <a:solidFill>
                  <a:srgbClr val="0070C0"/>
                </a:solidFill>
              </a:rPr>
              <a:t>the first thing the reader sees in their inbox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742762" y="2436906"/>
            <a:ext cx="5512074" cy="4987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</a:rPr>
              <a:t>Greetings:</a:t>
            </a:r>
            <a:r>
              <a:rPr lang="en-US" sz="2500" dirty="0" smtClean="0">
                <a:solidFill>
                  <a:srgbClr val="FF0000"/>
                </a:solidFill>
              </a:rPr>
              <a:t> </a:t>
            </a:r>
            <a:r>
              <a:rPr lang="en-US" sz="2500" dirty="0" smtClean="0">
                <a:solidFill>
                  <a:srgbClr val="0070C0"/>
                </a:solidFill>
              </a:rPr>
              <a:t>a salutation to the recipient</a:t>
            </a:r>
            <a:endParaRPr lang="en-US" sz="2500" dirty="0">
              <a:solidFill>
                <a:srgbClr val="0070C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505200" y="3379827"/>
            <a:ext cx="7787573" cy="35986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</a:rPr>
              <a:t>Intro:</a:t>
            </a:r>
            <a:r>
              <a:rPr lang="en-US" sz="2500" dirty="0" smtClean="0">
                <a:solidFill>
                  <a:srgbClr val="FF0000"/>
                </a:solidFill>
              </a:rPr>
              <a:t> </a:t>
            </a:r>
            <a:r>
              <a:rPr lang="en-US" sz="2500" dirty="0" smtClean="0">
                <a:solidFill>
                  <a:srgbClr val="0070C0"/>
                </a:solidFill>
              </a:rPr>
              <a:t>the </a:t>
            </a:r>
            <a:r>
              <a:rPr lang="en-US" sz="2500" dirty="0">
                <a:solidFill>
                  <a:srgbClr val="0070C0"/>
                </a:solidFill>
              </a:rPr>
              <a:t>purpose of the email</a:t>
            </a:r>
          </a:p>
        </p:txBody>
      </p:sp>
      <p:cxnSp>
        <p:nvCxnSpPr>
          <p:cNvPr id="6" name="Straight Arrow Connector 5"/>
          <p:cNvCxnSpPr>
            <a:stCxn id="3" idx="1"/>
          </p:cNvCxnSpPr>
          <p:nvPr/>
        </p:nvCxnSpPr>
        <p:spPr>
          <a:xfrm flipH="1">
            <a:off x="3505200" y="1945656"/>
            <a:ext cx="3532909" cy="2824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3" idx="1"/>
          </p:cNvCxnSpPr>
          <p:nvPr/>
        </p:nvCxnSpPr>
        <p:spPr>
          <a:xfrm flipH="1" flipV="1">
            <a:off x="1759528" y="2683098"/>
            <a:ext cx="1983234" cy="319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7994072" y="3993813"/>
            <a:ext cx="3298701" cy="4987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</a:rPr>
              <a:t>Body:</a:t>
            </a:r>
            <a:r>
              <a:rPr lang="en-US" sz="2500" dirty="0" smtClean="0">
                <a:solidFill>
                  <a:srgbClr val="FF0000"/>
                </a:solidFill>
              </a:rPr>
              <a:t> </a:t>
            </a:r>
            <a:r>
              <a:rPr lang="en-US" sz="2500" dirty="0" smtClean="0">
                <a:solidFill>
                  <a:srgbClr val="0070C0"/>
                </a:solidFill>
              </a:rPr>
              <a:t>email text</a:t>
            </a:r>
            <a:endParaRPr lang="en-US" sz="2500" dirty="0">
              <a:solidFill>
                <a:srgbClr val="0070C0"/>
              </a:solidFill>
            </a:endParaRPr>
          </a:p>
        </p:txBody>
      </p:sp>
      <p:sp>
        <p:nvSpPr>
          <p:cNvPr id="15" name="Right Brace 14"/>
          <p:cNvSpPr/>
          <p:nvPr/>
        </p:nvSpPr>
        <p:spPr>
          <a:xfrm>
            <a:off x="7633855" y="3792655"/>
            <a:ext cx="360217" cy="1222689"/>
          </a:xfrm>
          <a:prstGeom prst="rightBrace">
            <a:avLst>
              <a:gd name="adj1" fmla="val 4016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216289" y="5225187"/>
            <a:ext cx="7978183" cy="4987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</a:rPr>
              <a:t>Closing:</a:t>
            </a:r>
            <a:r>
              <a:rPr lang="en-US" sz="2500" dirty="0" smtClean="0">
                <a:solidFill>
                  <a:srgbClr val="FF0000"/>
                </a:solidFill>
              </a:rPr>
              <a:t> </a:t>
            </a:r>
            <a:r>
              <a:rPr lang="en-US" sz="2500">
                <a:solidFill>
                  <a:srgbClr val="0070C0"/>
                </a:solidFill>
              </a:rPr>
              <a:t>a </a:t>
            </a:r>
            <a:r>
              <a:rPr lang="en-US" sz="2500" smtClean="0">
                <a:solidFill>
                  <a:srgbClr val="0070C0"/>
                </a:solidFill>
              </a:rPr>
              <a:t>“see you” </a:t>
            </a:r>
            <a:r>
              <a:rPr lang="en-US" sz="2500" dirty="0">
                <a:solidFill>
                  <a:srgbClr val="0070C0"/>
                </a:solidFill>
              </a:rPr>
              <a:t>type phrase and your </a:t>
            </a:r>
            <a:r>
              <a:rPr lang="en-US" sz="2500" dirty="0" smtClean="0">
                <a:solidFill>
                  <a:srgbClr val="0070C0"/>
                </a:solidFill>
              </a:rPr>
              <a:t>signature </a:t>
            </a:r>
            <a:endParaRPr lang="en-US" sz="2500" dirty="0">
              <a:solidFill>
                <a:srgbClr val="0070C0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2244439" y="5474568"/>
            <a:ext cx="97185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1"/>
          </p:cNvCxnSpPr>
          <p:nvPr/>
        </p:nvCxnSpPr>
        <p:spPr>
          <a:xfrm flipH="1" flipV="1">
            <a:off x="2681288" y="3554649"/>
            <a:ext cx="823912" cy="51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51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  <p:bldP spid="23" grpId="0" animBg="1"/>
      <p:bldP spid="15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40963" y="16701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Pre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- </a:t>
            </a:r>
            <a:r>
              <a:rPr lang="en-US" sz="2000" b="1" dirty="0" smtClean="0">
                <a:solidFill>
                  <a:schemeClr val="bg1"/>
                </a:solidFill>
              </a:rPr>
              <a:t>Writing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7454" y="457200"/>
            <a:ext cx="95180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>
                <a:solidFill>
                  <a:srgbClr val="0070C0"/>
                </a:solidFill>
              </a:rPr>
              <a:t>Read the notes on writing </a:t>
            </a:r>
            <a:r>
              <a:rPr lang="en-US" sz="2800" i="1" smtClean="0">
                <a:solidFill>
                  <a:srgbClr val="0070C0"/>
                </a:solidFill>
              </a:rPr>
              <a:t>an invitation email </a:t>
            </a:r>
            <a:r>
              <a:rPr lang="en-US" sz="2800" i="1">
                <a:solidFill>
                  <a:srgbClr val="0070C0"/>
                </a:solidFill>
              </a:rPr>
              <a:t>again.</a:t>
            </a:r>
            <a:endParaRPr lang="en-US" sz="2800" i="1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2E513B-D29C-8F51-8406-88651B3CF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49" y="1369001"/>
            <a:ext cx="11783808" cy="36879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87782" y="1218411"/>
            <a:ext cx="1676400" cy="3011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40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92" y="1528113"/>
            <a:ext cx="10905659" cy="38577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40963" y="16701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writing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2189018" y="469851"/>
            <a:ext cx="95180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>
                <a:solidFill>
                  <a:srgbClr val="00B0F0"/>
                </a:solidFill>
              </a:rPr>
              <a:t>b. Reorder the parts of the email. Use the skill box to help you.</a:t>
            </a:r>
            <a:endParaRPr lang="en-US" sz="2800" i="1" dirty="0">
              <a:solidFill>
                <a:srgbClr val="00B0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FDBF2-52BC-6212-3C6C-5604FE7E7C6F}"/>
              </a:ext>
            </a:extLst>
          </p:cNvPr>
          <p:cNvSpPr txBox="1"/>
          <p:nvPr/>
        </p:nvSpPr>
        <p:spPr>
          <a:xfrm>
            <a:off x="385011" y="231006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vi-VN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F6146F-4470-2908-7E2A-F9426EDBA698}"/>
              </a:ext>
            </a:extLst>
          </p:cNvPr>
          <p:cNvSpPr txBox="1"/>
          <p:nvPr/>
        </p:nvSpPr>
        <p:spPr>
          <a:xfrm>
            <a:off x="385011" y="26793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vi-VN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9B0D66-A874-000C-72C5-648F02748CB4}"/>
              </a:ext>
            </a:extLst>
          </p:cNvPr>
          <p:cNvSpPr txBox="1"/>
          <p:nvPr/>
        </p:nvSpPr>
        <p:spPr>
          <a:xfrm>
            <a:off x="385011" y="305966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vi-VN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154F4D-A2D6-A11C-CAC5-DE38FD576E68}"/>
              </a:ext>
            </a:extLst>
          </p:cNvPr>
          <p:cNvSpPr txBox="1"/>
          <p:nvPr/>
        </p:nvSpPr>
        <p:spPr>
          <a:xfrm>
            <a:off x="385011" y="345700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vi-VN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42CDA3-6E3A-32B1-3809-89CF944BA36A}"/>
              </a:ext>
            </a:extLst>
          </p:cNvPr>
          <p:cNvSpPr txBox="1"/>
          <p:nvPr/>
        </p:nvSpPr>
        <p:spPr>
          <a:xfrm>
            <a:off x="385011" y="385727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vi-VN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ADC3C7-0D42-CA5A-303D-CB2E92D29BFC}"/>
              </a:ext>
            </a:extLst>
          </p:cNvPr>
          <p:cNvSpPr txBox="1"/>
          <p:nvPr/>
        </p:nvSpPr>
        <p:spPr>
          <a:xfrm>
            <a:off x="385011" y="45882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vi-VN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78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871538" y="17732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01091" y="369240"/>
            <a:ext cx="10390909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i="1" smtClean="0">
                <a:solidFill>
                  <a:srgbClr val="00B0F0"/>
                </a:solidFill>
              </a:rPr>
              <a:t>Reorder </a:t>
            </a:r>
            <a:r>
              <a:rPr lang="en-US" sz="3200" i="1">
                <a:solidFill>
                  <a:srgbClr val="00B0F0"/>
                </a:solidFill>
              </a:rPr>
              <a:t>parts of the email (1–6). </a:t>
            </a:r>
            <a:br>
              <a:rPr lang="en-US" sz="3200" i="1">
                <a:solidFill>
                  <a:srgbClr val="00B0F0"/>
                </a:solidFill>
              </a:rPr>
            </a:br>
            <a:endParaRPr lang="en-US" sz="3200" i="1" dirty="0">
              <a:solidFill>
                <a:srgbClr val="00B0F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720" y="369240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</a:t>
            </a:r>
            <a:r>
              <a:rPr lang="en-US">
                <a:solidFill>
                  <a:schemeClr val="bg1"/>
                </a:solidFill>
              </a:rPr>
              <a:t>page </a:t>
            </a:r>
            <a:r>
              <a:rPr lang="en-US" smtClean="0">
                <a:solidFill>
                  <a:schemeClr val="bg1"/>
                </a:solidFill>
              </a:rPr>
              <a:t>7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2286000"/>
            <a:ext cx="11412667" cy="37642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044545" y="4724400"/>
            <a:ext cx="1856510" cy="1565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28194" y="4516509"/>
            <a:ext cx="443344" cy="4157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0000"/>
                </a:solidFill>
              </a:rPr>
              <a:t>1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8194" y="3927292"/>
            <a:ext cx="443344" cy="4157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0000"/>
                </a:solidFill>
              </a:rPr>
              <a:t>2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8194" y="2172845"/>
            <a:ext cx="443344" cy="4295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0000"/>
                </a:solidFill>
              </a:rPr>
              <a:t>3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8194" y="3338076"/>
            <a:ext cx="443344" cy="4157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0000"/>
                </a:solidFill>
              </a:rPr>
              <a:t>4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8194" y="2781792"/>
            <a:ext cx="443344" cy="4157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8194" y="5072793"/>
            <a:ext cx="443344" cy="4157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rgbClr val="FF0000"/>
                </a:solidFill>
              </a:rPr>
              <a:t>6</a:t>
            </a:r>
            <a:endParaRPr lang="en-US" sz="36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5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40963" y="16701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</a:t>
            </a:r>
            <a:r>
              <a:rPr lang="en-US" sz="2000" b="1" dirty="0" smtClean="0">
                <a:solidFill>
                  <a:schemeClr val="bg1"/>
                </a:solidFill>
              </a:rPr>
              <a:t>writing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66430" y="534144"/>
            <a:ext cx="6333796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0070C0"/>
                </a:solidFill>
              </a:rPr>
              <a:t>Complete </a:t>
            </a:r>
            <a:r>
              <a:rPr lang="en-US" sz="3600" i="1" dirty="0" smtClean="0">
                <a:solidFill>
                  <a:srgbClr val="0070C0"/>
                </a:solidFill>
              </a:rPr>
              <a:t>the </a:t>
            </a:r>
            <a:r>
              <a:rPr lang="en-US" sz="3600" i="1" dirty="0" smtClean="0">
                <a:solidFill>
                  <a:srgbClr val="0070C0"/>
                </a:solidFill>
              </a:rPr>
              <a:t>invitation email.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40767" y="45369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273752" y="376107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158712" y="538614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3986212" y="293489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4494" y="1330036"/>
            <a:ext cx="1195750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>
                <a:solidFill>
                  <a:srgbClr val="FF0000"/>
                </a:solidFill>
              </a:rPr>
              <a:t>Hi Susan,</a:t>
            </a:r>
          </a:p>
          <a:p>
            <a:r>
              <a:rPr lang="en-US" sz="3600">
                <a:solidFill>
                  <a:srgbClr val="FF0000"/>
                </a:solidFill>
              </a:rPr>
              <a:t>Are you busy next Saturday?</a:t>
            </a:r>
          </a:p>
          <a:p>
            <a:pPr>
              <a:defRPr/>
            </a:pPr>
            <a:r>
              <a:rPr lang="en-US" sz="3600">
                <a:solidFill>
                  <a:srgbClr val="FF0000"/>
                </a:solidFill>
              </a:rPr>
              <a:t>I'm going rock climbing with Tim and Roger next Saturday. Do you want to come?</a:t>
            </a:r>
          </a:p>
          <a:p>
            <a:pPr>
              <a:defRPr/>
            </a:pPr>
            <a:r>
              <a:rPr lang="en-US" sz="3600">
                <a:solidFill>
                  <a:srgbClr val="FF0000"/>
                </a:solidFill>
              </a:rPr>
              <a:t>It costs 60 dollars to hire the safety equipment. We're meeting at 2 p.m.</a:t>
            </a:r>
          </a:p>
          <a:p>
            <a:pPr>
              <a:defRPr/>
            </a:pPr>
            <a:r>
              <a:rPr lang="en-US" sz="3600">
                <a:solidFill>
                  <a:srgbClr val="FF0000"/>
                </a:solidFill>
              </a:rPr>
              <a:t>Let me know by Wednesday if you want to come</a:t>
            </a:r>
          </a:p>
          <a:p>
            <a:pPr>
              <a:defRPr/>
            </a:pPr>
            <a:r>
              <a:rPr lang="en-US" sz="3600">
                <a:solidFill>
                  <a:srgbClr val="FF0000"/>
                </a:solidFill>
              </a:rPr>
              <a:t>See you soon,</a:t>
            </a:r>
          </a:p>
          <a:p>
            <a:pPr>
              <a:defRPr/>
            </a:pPr>
            <a:r>
              <a:rPr lang="en-US" sz="3600">
                <a:solidFill>
                  <a:srgbClr val="FF0000"/>
                </a:solidFill>
              </a:rPr>
              <a:t>Ann.</a:t>
            </a:r>
          </a:p>
        </p:txBody>
      </p:sp>
    </p:spTree>
    <p:extLst>
      <p:ext uri="{BB962C8B-B14F-4D97-AF65-F5344CB8AC3E}">
        <p14:creationId xmlns:p14="http://schemas.microsoft.com/office/powerpoint/2010/main" val="116366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1" y="387926"/>
            <a:ext cx="12083979" cy="591589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87386" y="2219218"/>
            <a:ext cx="1716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At the </a:t>
            </a:r>
            <a:r>
              <a:rPr lang="en-US" smtClean="0">
                <a:solidFill>
                  <a:srgbClr val="FF0000"/>
                </a:solidFill>
              </a:rPr>
              <a:t>weekend.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87386" y="2588550"/>
            <a:ext cx="1715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mtClean="0">
                <a:solidFill>
                  <a:srgbClr val="FF0000"/>
                </a:solidFill>
              </a:rPr>
              <a:t>At the mountain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98731" y="2904771"/>
            <a:ext cx="14932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mtClean="0">
                <a:solidFill>
                  <a:srgbClr val="FF0000"/>
                </a:solidFill>
              </a:rPr>
              <a:t>Jack and Mike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86783" y="2219218"/>
            <a:ext cx="1231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mtClean="0">
                <a:solidFill>
                  <a:srgbClr val="FF0000"/>
                </a:solidFill>
              </a:rPr>
              <a:t>It’s exciting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53532" y="2588550"/>
            <a:ext cx="1097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mtClean="0">
                <a:solidFill>
                  <a:srgbClr val="FF0000"/>
                </a:solidFill>
              </a:rPr>
              <a:t>20 dollars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524462" y="2904771"/>
            <a:ext cx="1555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mtClean="0">
                <a:solidFill>
                  <a:srgbClr val="FF0000"/>
                </a:solidFill>
              </a:rPr>
              <a:t>by Wednesday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05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42367" y="356044"/>
            <a:ext cx="115685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i="1" smtClean="0">
                <a:solidFill>
                  <a:srgbClr val="00B0F0"/>
                </a:solidFill>
                <a:latin typeface="+mj-lt"/>
              </a:rPr>
              <a:t>Now</a:t>
            </a:r>
            <a:r>
              <a:rPr lang="en-US" sz="3000" i="1">
                <a:solidFill>
                  <a:srgbClr val="00B0F0"/>
                </a:solidFill>
                <a:latin typeface="+mj-lt"/>
              </a:rPr>
              <a:t>, write an invitation email to ask </a:t>
            </a:r>
            <a:r>
              <a:rPr lang="en-US" sz="3000" i="1" smtClean="0">
                <a:solidFill>
                  <a:srgbClr val="00B0F0"/>
                </a:solidFill>
                <a:latin typeface="+mj-lt"/>
              </a:rPr>
              <a:t>a friend </a:t>
            </a:r>
            <a:r>
              <a:rPr lang="en-US" sz="3000" i="1">
                <a:solidFill>
                  <a:srgbClr val="00B0F0"/>
                </a:solidFill>
                <a:latin typeface="+mj-lt"/>
              </a:rPr>
              <a:t>to join you for an </a:t>
            </a:r>
            <a:endParaRPr lang="en-US" sz="3000" i="1" smtClean="0">
              <a:solidFill>
                <a:srgbClr val="00B0F0"/>
              </a:solidFill>
              <a:latin typeface="+mj-lt"/>
            </a:endParaRPr>
          </a:p>
          <a:p>
            <a:r>
              <a:rPr lang="en-US" sz="3000" i="1" smtClean="0">
                <a:solidFill>
                  <a:srgbClr val="00B0F0"/>
                </a:solidFill>
                <a:latin typeface="+mj-lt"/>
              </a:rPr>
              <a:t>activity. Write </a:t>
            </a:r>
            <a:r>
              <a:rPr lang="en-US" sz="3000" i="1" dirty="0">
                <a:solidFill>
                  <a:srgbClr val="00B0F0"/>
                </a:solidFill>
                <a:latin typeface="+mj-lt"/>
              </a:rPr>
              <a:t>60 to 80 words.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63766"/>
            <a:ext cx="1813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While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- </a:t>
            </a:r>
            <a:r>
              <a:rPr lang="en-US" sz="2000" b="1" dirty="0" smtClean="0">
                <a:solidFill>
                  <a:schemeClr val="bg1"/>
                </a:solidFill>
              </a:rPr>
              <a:t>writing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1371814"/>
            <a:ext cx="1253836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To: </a:t>
            </a:r>
            <a:r>
              <a:rPr lang="en-US" sz="3200" smtClean="0">
                <a:solidFill>
                  <a:srgbClr val="FF0000"/>
                </a:solidFill>
              </a:rPr>
              <a:t>richard@aczmail.com</a:t>
            </a:r>
            <a:r>
              <a:rPr lang="en-US" sz="3200">
                <a:solidFill>
                  <a:srgbClr val="FF0000"/>
                </a:solidFill>
              </a:rPr>
              <a:t/>
            </a:r>
            <a:br>
              <a:rPr lang="en-US" sz="3200">
                <a:solidFill>
                  <a:srgbClr val="FF0000"/>
                </a:solidFill>
              </a:rPr>
            </a:br>
            <a:r>
              <a:rPr lang="en-US" sz="3200">
                <a:solidFill>
                  <a:srgbClr val="FF0000"/>
                </a:solidFill>
              </a:rPr>
              <a:t>Subject: </a:t>
            </a:r>
            <a:r>
              <a:rPr lang="en-US" sz="3200" smtClean="0">
                <a:solidFill>
                  <a:srgbClr val="FF0000"/>
                </a:solidFill>
              </a:rPr>
              <a:t>Moutain biking at the weekends.</a:t>
            </a:r>
            <a:endParaRPr lang="en-US" sz="3200">
              <a:solidFill>
                <a:srgbClr val="FF0000"/>
              </a:solidFill>
            </a:endParaRPr>
          </a:p>
          <a:p>
            <a:r>
              <a:rPr lang="en-US" sz="3200">
                <a:solidFill>
                  <a:srgbClr val="FF0000"/>
                </a:solidFill>
              </a:rPr>
              <a:t>Hi Richard,</a:t>
            </a:r>
            <a:r>
              <a:rPr lang="en-US" sz="3200">
                <a:solidFill>
                  <a:srgbClr val="000000"/>
                </a:solidFill>
              </a:rPr>
              <a:t/>
            </a:r>
            <a:br>
              <a:rPr lang="en-US" sz="3200">
                <a:solidFill>
                  <a:srgbClr val="000000"/>
                </a:solidFill>
              </a:rPr>
            </a:br>
            <a:r>
              <a:rPr lang="en-US" sz="3200">
                <a:solidFill>
                  <a:srgbClr val="FF0000"/>
                </a:solidFill>
              </a:rPr>
              <a:t>Are you busy </a:t>
            </a:r>
            <a:r>
              <a:rPr lang="en-US" sz="3200" smtClean="0">
                <a:solidFill>
                  <a:srgbClr val="FF0000"/>
                </a:solidFill>
              </a:rPr>
              <a:t>at the weekend?</a:t>
            </a:r>
            <a:endParaRPr lang="en-US" sz="320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sz="3200">
                <a:solidFill>
                  <a:srgbClr val="FF0000"/>
                </a:solidFill>
              </a:rPr>
              <a:t>I'm going </a:t>
            </a:r>
            <a:r>
              <a:rPr lang="en-US" sz="3200" smtClean="0">
                <a:solidFill>
                  <a:srgbClr val="FF0000"/>
                </a:solidFill>
              </a:rPr>
              <a:t>mountain biking at the mountain with Jack and Mike next Saturday. </a:t>
            </a:r>
            <a:r>
              <a:rPr lang="en-US" sz="3200">
                <a:solidFill>
                  <a:srgbClr val="FF0000"/>
                </a:solidFill>
              </a:rPr>
              <a:t>Do you want to </a:t>
            </a:r>
            <a:r>
              <a:rPr lang="en-US" sz="3200" smtClean="0">
                <a:solidFill>
                  <a:srgbClr val="FF0000"/>
                </a:solidFill>
              </a:rPr>
              <a:t>join us?</a:t>
            </a:r>
            <a:endParaRPr lang="en-US" sz="320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sz="3200">
                <a:solidFill>
                  <a:srgbClr val="FF0000"/>
                </a:solidFill>
              </a:rPr>
              <a:t>It costs </a:t>
            </a:r>
            <a:r>
              <a:rPr lang="en-US" sz="3200" smtClean="0">
                <a:solidFill>
                  <a:srgbClr val="FF0000"/>
                </a:solidFill>
              </a:rPr>
              <a:t>20 </a:t>
            </a:r>
            <a:r>
              <a:rPr lang="en-US" sz="3200">
                <a:solidFill>
                  <a:srgbClr val="FF0000"/>
                </a:solidFill>
              </a:rPr>
              <a:t>dollars to hire the safety equipment. We're </a:t>
            </a:r>
            <a:r>
              <a:rPr lang="en-US" sz="3200" smtClean="0">
                <a:solidFill>
                  <a:srgbClr val="FF0000"/>
                </a:solidFill>
              </a:rPr>
              <a:t>starting </a:t>
            </a:r>
            <a:r>
              <a:rPr lang="en-US" sz="3200">
                <a:solidFill>
                  <a:srgbClr val="FF0000"/>
                </a:solidFill>
              </a:rPr>
              <a:t>at 2</a:t>
            </a:r>
            <a:r>
              <a:rPr lang="en-US" sz="3200" smtClean="0">
                <a:solidFill>
                  <a:srgbClr val="FF0000"/>
                </a:solidFill>
              </a:rPr>
              <a:t> p.m.</a:t>
            </a:r>
          </a:p>
          <a:p>
            <a:pPr>
              <a:defRPr/>
            </a:pPr>
            <a:r>
              <a:rPr lang="en-US" sz="3200" smtClean="0">
                <a:solidFill>
                  <a:srgbClr val="FF0000"/>
                </a:solidFill>
              </a:rPr>
              <a:t>Let </a:t>
            </a:r>
            <a:r>
              <a:rPr lang="en-US" sz="3200">
                <a:solidFill>
                  <a:srgbClr val="FF0000"/>
                </a:solidFill>
              </a:rPr>
              <a:t>me know by Wednesday if you want to </a:t>
            </a:r>
            <a:r>
              <a:rPr lang="en-US" sz="3200" smtClean="0">
                <a:solidFill>
                  <a:srgbClr val="FF0000"/>
                </a:solidFill>
              </a:rPr>
              <a:t>join.</a:t>
            </a:r>
            <a:endParaRPr lang="en-US" sz="320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sz="3200">
                <a:solidFill>
                  <a:srgbClr val="FF0000"/>
                </a:solidFill>
              </a:rPr>
              <a:t>See you soon</a:t>
            </a:r>
            <a:r>
              <a:rPr lang="en-US" sz="3200" smtClean="0">
                <a:solidFill>
                  <a:srgbClr val="FF0000"/>
                </a:solidFill>
              </a:rPr>
              <a:t>,</a:t>
            </a:r>
          </a:p>
          <a:p>
            <a:pPr>
              <a:defRPr/>
            </a:pPr>
            <a:r>
              <a:rPr lang="en-US" sz="3200" smtClean="0">
                <a:solidFill>
                  <a:srgbClr val="FF0000"/>
                </a:solidFill>
              </a:rPr>
              <a:t>Scott.</a:t>
            </a:r>
            <a:endParaRPr 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8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1393" y="1155731"/>
            <a:ext cx="295751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</a:t>
            </a:r>
            <a:r>
              <a:rPr lang="en-US" sz="35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3500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329" y="611658"/>
            <a:ext cx="3010326" cy="192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11684" y="2854907"/>
            <a:ext cx="125383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/>
              <a:t>Asking and answering about an extreme sport.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53404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3.2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864611" y="5555476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53232" y="2416109"/>
            <a:ext cx="3813910" cy="7779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717067-16CE-5115-2B90-FCE2C4B0E7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17" y="3260969"/>
            <a:ext cx="4187022" cy="8540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CC2401-432E-6D1D-1625-95A84610CD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273" y="4252084"/>
            <a:ext cx="4187023" cy="8540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7778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589" y="37934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238249" y="1302671"/>
            <a:ext cx="9715501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Adjectives to describe extreme sports: exciting, dangerous, fascinating, challenging, …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Format of an invitation email: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1. Start with a greeting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2. Check their availability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3. Write the invitation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4. Give more details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5. Ask for a reply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6. Sign off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646758"/>
            <a:ext cx="10725150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</a:t>
            </a:r>
            <a:r>
              <a:rPr lang="en-US" sz="3600" i="1" dirty="0" smtClean="0">
                <a:solidFill>
                  <a:srgbClr val="0070C0"/>
                </a:solidFill>
              </a:rPr>
              <a:t>exercises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on page 7 WB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Complete the writing notes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on page </a:t>
            </a:r>
            <a:r>
              <a:rPr lang="en-US" sz="3600" i="1" dirty="0" smtClean="0">
                <a:solidFill>
                  <a:srgbClr val="0070C0"/>
                </a:solidFill>
              </a:rPr>
              <a:t>9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Review Unit 1 (page 84 SB</a:t>
            </a:r>
            <a:r>
              <a:rPr lang="en-US" sz="3600" i="1" dirty="0" smtClean="0">
                <a:solidFill>
                  <a:srgbClr val="0070C0"/>
                </a:solidFill>
              </a:rPr>
              <a:t>)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</a:t>
            </a:r>
            <a:r>
              <a:rPr lang="en-US" sz="3600" b="1" i="1" dirty="0" smtClean="0">
                <a:solidFill>
                  <a:srgbClr val="0070C0"/>
                </a:solidFill>
              </a:rPr>
              <a:t>World DHA App </a:t>
            </a:r>
            <a:r>
              <a:rPr lang="en-US" sz="3600" i="1" dirty="0" smtClean="0">
                <a:solidFill>
                  <a:srgbClr val="0070C0"/>
                </a:solidFill>
              </a:rPr>
              <a:t>on </a:t>
            </a:r>
            <a:r>
              <a:rPr lang="en-US" sz="3600" i="1" dirty="0" smtClean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i="1" dirty="0" smtClean="0">
                <a:solidFill>
                  <a:srgbClr val="0070C0"/>
                </a:solidFill>
              </a:rPr>
              <a:t> 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use some adjectives to talk about extreme sports.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invite a friend to join an activity.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write an invitation email to ask a friend to join an activity.</a:t>
            </a: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3752" y="816895"/>
            <a:ext cx="229537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In pairs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76042" y="3539376"/>
            <a:ext cx="99557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smtClean="0">
                <a:solidFill>
                  <a:srgbClr val="0070C0"/>
                </a:solidFill>
              </a:rPr>
              <a:t>Name the pictures</a:t>
            </a:r>
            <a:endParaRPr lang="en-US" sz="4400" b="1" i="1" dirty="0">
              <a:solidFill>
                <a:srgbClr val="0070C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965" y="469513"/>
            <a:ext cx="3984595" cy="254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45630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8435951-D109-B7E2-FD24-6DD4A7C52E43}"/>
              </a:ext>
            </a:extLst>
          </p:cNvPr>
          <p:cNvSpPr txBox="1"/>
          <p:nvPr/>
        </p:nvSpPr>
        <p:spPr>
          <a:xfrm>
            <a:off x="312957" y="2727361"/>
            <a:ext cx="3262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1. mountain </a:t>
            </a:r>
            <a:r>
              <a:rPr lang="en-US" sz="2800" dirty="0">
                <a:solidFill>
                  <a:srgbClr val="FF0000"/>
                </a:solidFill>
              </a:rPr>
              <a:t>climbing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D8DCFE-CA79-EDCF-48EA-AF374BBE1254}"/>
              </a:ext>
            </a:extLst>
          </p:cNvPr>
          <p:cNvSpPr txBox="1"/>
          <p:nvPr/>
        </p:nvSpPr>
        <p:spPr>
          <a:xfrm>
            <a:off x="4913988" y="2762652"/>
            <a:ext cx="2599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2. skateboarding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CEC633-1030-D7D3-A276-CB57168B1865}"/>
              </a:ext>
            </a:extLst>
          </p:cNvPr>
          <p:cNvSpPr txBox="1"/>
          <p:nvPr/>
        </p:nvSpPr>
        <p:spPr>
          <a:xfrm>
            <a:off x="9600734" y="2905780"/>
            <a:ext cx="1616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3. zorbing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E8194B-4536-54FC-D275-691A83CB0559}"/>
              </a:ext>
            </a:extLst>
          </p:cNvPr>
          <p:cNvSpPr txBox="1"/>
          <p:nvPr/>
        </p:nvSpPr>
        <p:spPr>
          <a:xfrm>
            <a:off x="2537662" y="5565910"/>
            <a:ext cx="23423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4. wind surfing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4B01BE-9D54-27F5-3618-59165634D154}"/>
              </a:ext>
            </a:extLst>
          </p:cNvPr>
          <p:cNvSpPr txBox="1"/>
          <p:nvPr/>
        </p:nvSpPr>
        <p:spPr>
          <a:xfrm>
            <a:off x="6891669" y="5565910"/>
            <a:ext cx="2905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5. mountain </a:t>
            </a:r>
            <a:r>
              <a:rPr lang="en-US" sz="2800" dirty="0">
                <a:solidFill>
                  <a:srgbClr val="FF0000"/>
                </a:solidFill>
              </a:rPr>
              <a:t>biking</a:t>
            </a:r>
            <a:endParaRPr lang="vi-VN" sz="28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41" y="683381"/>
            <a:ext cx="3032450" cy="20216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9" y="683381"/>
            <a:ext cx="3029157" cy="20216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534" y="3531952"/>
            <a:ext cx="3118908" cy="20792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220" y="3531952"/>
            <a:ext cx="3145192" cy="20339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469" y="683381"/>
            <a:ext cx="3092430" cy="206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13" y="391885"/>
            <a:ext cx="8768726" cy="5994886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493856" y="474983"/>
            <a:ext cx="3113325" cy="1296955"/>
          </a:xfrm>
          <a:prstGeom prst="wedgeEllipseCallout">
            <a:avLst>
              <a:gd name="adj1" fmla="val 46453"/>
              <a:gd name="adj2" fmla="val 80000"/>
            </a:avLst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It’s </a:t>
            </a:r>
            <a:r>
              <a:rPr lang="en-US" sz="2800" dirty="0" smtClean="0">
                <a:solidFill>
                  <a:srgbClr val="7030A0"/>
                </a:solidFill>
              </a:rPr>
              <a:t>writing time</a:t>
            </a:r>
            <a:r>
              <a:rPr lang="en-US" sz="2800" dirty="0">
                <a:solidFill>
                  <a:srgbClr val="7030A0"/>
                </a:solidFill>
              </a:rPr>
              <a:t>….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50" y="702860"/>
            <a:ext cx="2819575" cy="84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61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0" y="445073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</a:t>
            </a:r>
            <a:r>
              <a:rPr lang="en-US" sz="2000" b="1" dirty="0" smtClean="0">
                <a:solidFill>
                  <a:schemeClr val="bg1"/>
                </a:solidFill>
              </a:rPr>
              <a:t>writing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06646" y="445073"/>
            <a:ext cx="100468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42021"/>
                </a:solidFill>
              </a:rPr>
              <a:t>a. Read </a:t>
            </a:r>
            <a:r>
              <a:rPr lang="en-US" sz="2800" b="1" dirty="0" smtClean="0">
                <a:solidFill>
                  <a:srgbClr val="242021"/>
                </a:solidFill>
              </a:rPr>
              <a:t>the notes on </a:t>
            </a:r>
            <a:r>
              <a:rPr lang="en-US" sz="2800" b="1">
                <a:solidFill>
                  <a:srgbClr val="242021"/>
                </a:solidFill>
              </a:rPr>
              <a:t>writing </a:t>
            </a:r>
            <a:r>
              <a:rPr lang="en-US" sz="2800" b="1" smtClean="0">
                <a:solidFill>
                  <a:srgbClr val="242021"/>
                </a:solidFill>
              </a:rPr>
              <a:t>invitation </a:t>
            </a:r>
            <a:r>
              <a:rPr lang="en-US" sz="2800" b="1" dirty="0">
                <a:solidFill>
                  <a:srgbClr val="242021"/>
                </a:solidFill>
              </a:rPr>
              <a:t>emails. U</a:t>
            </a:r>
            <a:r>
              <a:rPr lang="en-US" sz="2800" b="1" dirty="0" smtClean="0">
                <a:solidFill>
                  <a:srgbClr val="242021"/>
                </a:solidFill>
              </a:rPr>
              <a:t>se the following sentences to </a:t>
            </a:r>
            <a:r>
              <a:rPr lang="en-US" sz="2800" b="1" smtClean="0">
                <a:solidFill>
                  <a:srgbClr val="242021"/>
                </a:solidFill>
              </a:rPr>
              <a:t>replace some parts in Mark’s email on page 10.</a:t>
            </a:r>
            <a:r>
              <a:rPr lang="en-US" sz="2800" b="1" smtClean="0"/>
              <a:t> 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482645" y="164529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</a:rPr>
              <a:t>1. Hey </a:t>
            </a:r>
            <a:r>
              <a:rPr lang="en-US" sz="3600" dirty="0" smtClean="0">
                <a:solidFill>
                  <a:srgbClr val="0070C0"/>
                </a:solidFill>
                <a:latin typeface="+mj-lt"/>
              </a:rPr>
              <a:t>Ryan, 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/>
            </a:r>
            <a:br>
              <a:rPr lang="en-US" sz="3600" dirty="0">
                <a:solidFill>
                  <a:srgbClr val="0070C0"/>
                </a:solidFill>
                <a:latin typeface="+mj-lt"/>
              </a:rPr>
            </a:br>
            <a:endParaRPr lang="en-US" sz="3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3833" y="4440176"/>
            <a:ext cx="12443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+mj-lt"/>
              </a:rPr>
              <a:t>4. Let me know if you want to come</a:t>
            </a:r>
            <a:r>
              <a:rPr lang="en-US" i="1" dirty="0">
                <a:solidFill>
                  <a:srgbClr val="0070C0"/>
                </a:solidFill>
              </a:rPr>
              <a:t>.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endParaRPr lang="en-US" sz="3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3833" y="3485963"/>
            <a:ext cx="122773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+mj-lt"/>
              </a:rPr>
              <a:t>3</a:t>
            </a:r>
            <a:r>
              <a:rPr lang="en-US" sz="3600" dirty="0" smtClean="0">
                <a:solidFill>
                  <a:srgbClr val="0070C0"/>
                </a:solidFill>
                <a:latin typeface="+mj-lt"/>
              </a:rPr>
              <a:t>. 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I'm going </a:t>
            </a:r>
            <a:r>
              <a:rPr lang="en-US" sz="3600" dirty="0" smtClean="0">
                <a:solidFill>
                  <a:srgbClr val="0070C0"/>
                </a:solidFill>
                <a:latin typeface="+mj-lt"/>
              </a:rPr>
              <a:t>surfing at Turtle Beach. 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Do you want to come? </a:t>
            </a:r>
            <a:br>
              <a:rPr lang="en-US" sz="3600" dirty="0">
                <a:solidFill>
                  <a:srgbClr val="0070C0"/>
                </a:solidFill>
                <a:latin typeface="+mj-lt"/>
              </a:rPr>
            </a:br>
            <a:r>
              <a:rPr lang="en-US" sz="3600" dirty="0">
                <a:solidFill>
                  <a:srgbClr val="0070C0"/>
                </a:solidFill>
                <a:latin typeface="+mj-lt"/>
              </a:rPr>
              <a:t/>
            </a:r>
            <a:br>
              <a:rPr lang="en-US" sz="3600" dirty="0">
                <a:solidFill>
                  <a:srgbClr val="0070C0"/>
                </a:solidFill>
                <a:latin typeface="+mj-lt"/>
              </a:rPr>
            </a:br>
            <a:endParaRPr lang="en-US" sz="3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2645" y="244540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</a:rPr>
              <a:t>2. Speak 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to you </a:t>
            </a:r>
            <a:r>
              <a:rPr lang="en-US" sz="3600" dirty="0" smtClean="0">
                <a:solidFill>
                  <a:srgbClr val="0070C0"/>
                </a:solidFill>
                <a:latin typeface="+mj-lt"/>
              </a:rPr>
              <a:t>soon</a:t>
            </a:r>
            <a:r>
              <a:rPr lang="en-US" sz="3600" dirty="0">
                <a:solidFill>
                  <a:srgbClr val="0070C0"/>
                </a:solidFill>
                <a:latin typeface="+mj-lt"/>
              </a:rPr>
              <a:t>.</a:t>
            </a:r>
            <a:endParaRPr lang="en-US" sz="36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0269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69" y="429491"/>
            <a:ext cx="11272229" cy="583276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633002" y="1532966"/>
            <a:ext cx="353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1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633002" y="2490933"/>
            <a:ext cx="362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3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510418" y="4386599"/>
            <a:ext cx="48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4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519456" y="4854755"/>
            <a:ext cx="48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0773" y="1748980"/>
            <a:ext cx="1426463" cy="37011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smtClean="0"/>
              <a:t>Hey Rian, 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442715" y="2463401"/>
            <a:ext cx="10787611" cy="71743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smtClean="0"/>
              <a:t>I'm </a:t>
            </a:r>
            <a:r>
              <a:rPr lang="en-US" sz="2000" b="1"/>
              <a:t>going </a:t>
            </a:r>
            <a:r>
              <a:rPr lang="en-US" sz="2000" b="1" smtClean="0"/>
              <a:t>surfing at Turtle Beach. </a:t>
            </a:r>
            <a:r>
              <a:rPr lang="en-US" sz="2000" b="1"/>
              <a:t>Do you want to come?</a:t>
            </a:r>
            <a:endParaRPr lang="en-US" sz="2000" b="1" dirty="0"/>
          </a:p>
        </p:txBody>
      </p:sp>
      <p:sp>
        <p:nvSpPr>
          <p:cNvPr id="9" name="Rectangle 8"/>
          <p:cNvSpPr/>
          <p:nvPr/>
        </p:nvSpPr>
        <p:spPr>
          <a:xfrm>
            <a:off x="360774" y="4539701"/>
            <a:ext cx="3989554" cy="37011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smtClean="0"/>
          </a:p>
          <a:p>
            <a:r>
              <a:rPr lang="en-US" sz="2000" b="1" smtClean="0"/>
              <a:t>Let </a:t>
            </a:r>
            <a:r>
              <a:rPr lang="en-US" sz="2000" b="1"/>
              <a:t>me know if you want to come</a:t>
            </a:r>
            <a:r>
              <a:rPr lang="en-US" i="1"/>
              <a:t>.</a:t>
            </a:r>
            <a:r>
              <a:rPr lang="en-US" sz="2000"/>
              <a:t> </a:t>
            </a:r>
            <a:br>
              <a:rPr lang="en-US" sz="2000"/>
            </a:br>
            <a:endParaRPr lang="en-US" sz="2000" b="1" dirty="0"/>
          </a:p>
        </p:txBody>
      </p:sp>
      <p:sp>
        <p:nvSpPr>
          <p:cNvPr id="10" name="Rectangle 9"/>
          <p:cNvSpPr/>
          <p:nvPr/>
        </p:nvSpPr>
        <p:spPr>
          <a:xfrm>
            <a:off x="360773" y="4931306"/>
            <a:ext cx="2840221" cy="37011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/>
              <a:t>Speak to you soon.</a:t>
            </a:r>
            <a:endParaRPr lang="en-US" sz="2000" b="1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1787236" y="1917781"/>
            <a:ext cx="9658725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1501381" y="1595878"/>
            <a:ext cx="595206" cy="52322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>
            <a:endCxn id="8" idx="3"/>
          </p:cNvCxnSpPr>
          <p:nvPr/>
        </p:nvCxnSpPr>
        <p:spPr>
          <a:xfrm flipH="1">
            <a:off x="11230326" y="2822116"/>
            <a:ext cx="315923" cy="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1510418" y="2463401"/>
            <a:ext cx="595206" cy="52322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350327" y="4718263"/>
            <a:ext cx="7095634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3205214" y="5116365"/>
            <a:ext cx="8240747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11464307" y="4375931"/>
            <a:ext cx="595206" cy="52322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11464307" y="4931306"/>
            <a:ext cx="595206" cy="52322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8" grpId="0"/>
      <p:bldP spid="20" grpId="0"/>
      <p:bldP spid="2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8690</TotalTime>
  <Words>542</Words>
  <Application>Microsoft Office PowerPoint</Application>
  <PresentationFormat>Widescreen</PresentationFormat>
  <Paragraphs>113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238</cp:revision>
  <dcterms:created xsi:type="dcterms:W3CDTF">2020-12-08T03:17:05Z</dcterms:created>
  <dcterms:modified xsi:type="dcterms:W3CDTF">2022-06-23T11:10:42Z</dcterms:modified>
</cp:coreProperties>
</file>