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30" r:id="rId2"/>
    <p:sldId id="257" r:id="rId3"/>
    <p:sldId id="307" r:id="rId4"/>
    <p:sldId id="309" r:id="rId5"/>
    <p:sldId id="308" r:id="rId6"/>
    <p:sldId id="317" r:id="rId7"/>
    <p:sldId id="304" r:id="rId8"/>
    <p:sldId id="318" r:id="rId9"/>
    <p:sldId id="319" r:id="rId10"/>
    <p:sldId id="320" r:id="rId11"/>
    <p:sldId id="321" r:id="rId12"/>
    <p:sldId id="322" r:id="rId13"/>
    <p:sldId id="323" r:id="rId14"/>
    <p:sldId id="324" r:id="rId15"/>
    <p:sldId id="325" r:id="rId16"/>
    <p:sldId id="329" r:id="rId17"/>
    <p:sldId id="316" r:id="rId18"/>
    <p:sldId id="326" r:id="rId19"/>
    <p:sldId id="272"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2" d="100"/>
          <a:sy n="42" d="100"/>
        </p:scale>
        <p:origin x="642" y="4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A8D4AC-CB7B-4358-87B6-17A1B29F2B88}" type="datetimeFigureOut">
              <a:rPr lang="en-US" smtClean="0"/>
              <a:pPr/>
              <a:t>4/18/2023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5374ED-72E2-487F-921E-B141B80B2605}" type="slidenum">
              <a:rPr lang="en-US" smtClean="0"/>
              <a:pPr/>
              <a:t>‹#›</a:t>
            </a:fld>
            <a:endParaRPr lang="en-US"/>
          </a:p>
        </p:txBody>
      </p:sp>
    </p:spTree>
    <p:extLst>
      <p:ext uri="{BB962C8B-B14F-4D97-AF65-F5344CB8AC3E}">
        <p14:creationId xmlns:p14="http://schemas.microsoft.com/office/powerpoint/2010/main" val="2334749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fld id="{C45374ED-72E2-487F-921E-B141B80B2605}" type="slidenum">
              <a:rPr lang="en-US" smtClean="0"/>
              <a:pPr/>
              <a:t>5</a:t>
            </a:fld>
            <a:endParaRPr lang="en-US"/>
          </a:p>
        </p:txBody>
      </p:sp>
    </p:spTree>
    <p:extLst>
      <p:ext uri="{BB962C8B-B14F-4D97-AF65-F5344CB8AC3E}">
        <p14:creationId xmlns:p14="http://schemas.microsoft.com/office/powerpoint/2010/main" val="4181530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fld id="{C45374ED-72E2-487F-921E-B141B80B2605}" type="slidenum">
              <a:rPr lang="en-US" smtClean="0"/>
              <a:pPr/>
              <a:t>6</a:t>
            </a:fld>
            <a:endParaRPr lang="en-US"/>
          </a:p>
        </p:txBody>
      </p:sp>
    </p:spTree>
    <p:extLst>
      <p:ext uri="{BB962C8B-B14F-4D97-AF65-F5344CB8AC3E}">
        <p14:creationId xmlns:p14="http://schemas.microsoft.com/office/powerpoint/2010/main" val="4181530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45374ED-72E2-487F-921E-B141B80B2605}" type="slidenum">
              <a:rPr lang="en-US" smtClean="0"/>
              <a:pPr/>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011EC86-60EE-4453-BF6F-F98B0DF18B97}" type="datetimeFigureOut">
              <a:rPr lang="en-US" smtClean="0"/>
              <a:pPr/>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079A17-C3D3-466C-8505-454A0E37F86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11EC86-60EE-4453-BF6F-F98B0DF18B97}" type="datetimeFigureOut">
              <a:rPr lang="en-US" smtClean="0"/>
              <a:pPr/>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079A17-C3D3-466C-8505-454A0E37F86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11EC86-60EE-4453-BF6F-F98B0DF18B97}" type="datetimeFigureOut">
              <a:rPr lang="en-US" smtClean="0"/>
              <a:pPr/>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079A17-C3D3-466C-8505-454A0E37F86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11EC86-60EE-4453-BF6F-F98B0DF18B97}" type="datetimeFigureOut">
              <a:rPr lang="en-US" smtClean="0"/>
              <a:pPr/>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079A17-C3D3-466C-8505-454A0E37F86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11EC86-60EE-4453-BF6F-F98B0DF18B97}" type="datetimeFigureOut">
              <a:rPr lang="en-US" smtClean="0"/>
              <a:pPr/>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079A17-C3D3-466C-8505-454A0E37F86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011EC86-60EE-4453-BF6F-F98B0DF18B97}" type="datetimeFigureOut">
              <a:rPr lang="en-US" smtClean="0"/>
              <a:pPr/>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079A17-C3D3-466C-8505-454A0E37F86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011EC86-60EE-4453-BF6F-F98B0DF18B97}" type="datetimeFigureOut">
              <a:rPr lang="en-US" smtClean="0"/>
              <a:pPr/>
              <a:t>4/18/2023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079A17-C3D3-466C-8505-454A0E37F86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011EC86-60EE-4453-BF6F-F98B0DF18B97}" type="datetimeFigureOut">
              <a:rPr lang="en-US" smtClean="0"/>
              <a:pPr/>
              <a:t>4/18/2023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079A17-C3D3-466C-8505-454A0E37F86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11EC86-60EE-4453-BF6F-F98B0DF18B97}" type="datetimeFigureOut">
              <a:rPr lang="en-US" smtClean="0"/>
              <a:pPr/>
              <a:t>4/18/2023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079A17-C3D3-466C-8505-454A0E37F86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11EC86-60EE-4453-BF6F-F98B0DF18B97}" type="datetimeFigureOut">
              <a:rPr lang="en-US" smtClean="0"/>
              <a:pPr/>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079A17-C3D3-466C-8505-454A0E37F86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11EC86-60EE-4453-BF6F-F98B0DF18B97}" type="datetimeFigureOut">
              <a:rPr lang="en-US" smtClean="0"/>
              <a:pPr/>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079A17-C3D3-466C-8505-454A0E37F86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11EC86-60EE-4453-BF6F-F98B0DF18B97}" type="datetimeFigureOut">
              <a:rPr lang="en-US" smtClean="0"/>
              <a:pPr/>
              <a:t>4/18/2023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079A17-C3D3-466C-8505-454A0E37F86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1.xml"/><Relationship Id="rId7" Type="http://schemas.openxmlformats.org/officeDocument/2006/relationships/slide" Target="slide15.xml"/><Relationship Id="rId2" Type="http://schemas.openxmlformats.org/officeDocument/2006/relationships/slide" Target="slide13.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10.xml"/><Relationship Id="rId4"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title" idx="4294967295"/>
          </p:nvPr>
        </p:nvSpPr>
        <p:spPr>
          <a:xfrm>
            <a:off x="0" y="1828800"/>
            <a:ext cx="9144000" cy="2438400"/>
          </a:xfrm>
        </p:spPr>
        <p:txBody>
          <a:bodyPr>
            <a:normAutofit/>
          </a:bodyPr>
          <a:lstStyle/>
          <a:p>
            <a:pPr eaLnBrk="1" hangingPunct="1">
              <a:defRPr/>
            </a:pPr>
            <a:r>
              <a:rPr lang="en-US" sz="7200" b="1" dirty="0" smtClean="0">
                <a:solidFill>
                  <a:srgbClr val="3333FF"/>
                </a:solidFill>
                <a:latin typeface="Times New Roman" pitchFamily="18" charset="0"/>
                <a:cs typeface="Times New Roman" pitchFamily="18" charset="0"/>
              </a:rPr>
              <a:t>WELL  </a:t>
            </a:r>
            <a:r>
              <a:rPr lang="en-US" sz="7200" b="1" dirty="0">
                <a:solidFill>
                  <a:srgbClr val="3333FF"/>
                </a:solidFill>
                <a:latin typeface="Times New Roman" pitchFamily="18" charset="0"/>
                <a:cs typeface="Times New Roman" pitchFamily="18" charset="0"/>
              </a:rPr>
              <a:t>COME TO OUR </a:t>
            </a:r>
            <a:r>
              <a:rPr lang="en-US" sz="7200" b="1" dirty="0" smtClean="0">
                <a:solidFill>
                  <a:srgbClr val="3333FF"/>
                </a:solidFill>
                <a:latin typeface="Times New Roman" pitchFamily="18" charset="0"/>
                <a:cs typeface="Times New Roman" pitchFamily="18" charset="0"/>
              </a:rPr>
              <a:t>CLASS 8</a:t>
            </a:r>
            <a:endParaRPr lang="en-US" sz="7200" b="1" dirty="0">
              <a:solidFill>
                <a:srgbClr val="3333FF"/>
              </a:solidFill>
              <a:latin typeface="Times New Roman" pitchFamily="18" charset="0"/>
              <a:cs typeface="Times New Roman" pitchFamily="18" charset="0"/>
            </a:endParaRPr>
          </a:p>
        </p:txBody>
      </p:sp>
      <p:sp>
        <p:nvSpPr>
          <p:cNvPr id="2051" name="Text Box 4"/>
          <p:cNvSpPr txBox="1">
            <a:spLocks noChangeArrowheads="1"/>
          </p:cNvSpPr>
          <p:nvPr/>
        </p:nvSpPr>
        <p:spPr bwMode="auto">
          <a:xfrm>
            <a:off x="685800" y="1676400"/>
            <a:ext cx="7315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endParaRPr lang="vi-VN">
              <a:latin typeface="Arial Black" pitchFamily="34" charset="0"/>
            </a:endParaRPr>
          </a:p>
        </p:txBody>
      </p:sp>
      <p:sp>
        <p:nvSpPr>
          <p:cNvPr id="109573" name="Rectangle 5"/>
          <p:cNvSpPr>
            <a:spLocks noChangeArrowheads="1"/>
          </p:cNvSpPr>
          <p:nvPr/>
        </p:nvSpPr>
        <p:spPr bwMode="auto">
          <a:xfrm>
            <a:off x="2022475" y="3108325"/>
            <a:ext cx="184150" cy="641350"/>
          </a:xfrm>
          <a:prstGeom prst="rect">
            <a:avLst/>
          </a:prstGeom>
          <a:noFill/>
          <a:ln w="9525">
            <a:noFill/>
            <a:miter lim="800000"/>
            <a:headEnd/>
            <a:tailEnd/>
          </a:ln>
          <a:effectLst/>
        </p:spPr>
        <p:txBody>
          <a:bodyPr wrap="none">
            <a:spAutoFit/>
          </a:bodyPr>
          <a:lstStyle/>
          <a:p>
            <a:pPr eaLnBrk="0" hangingPunct="0">
              <a:defRPr/>
            </a:pPr>
            <a:r>
              <a:rPr lang="en-US" b="1" dirty="0">
                <a:solidFill>
                  <a:schemeClr val="hlink"/>
                </a:solidFill>
                <a:effectLst>
                  <a:outerShdw blurRad="38100" dist="38100" dir="2700000" algn="tl">
                    <a:srgbClr val="C0C0C0"/>
                  </a:outerShdw>
                </a:effectLst>
                <a:latin typeface="Verdana" pitchFamily="34" charset="0"/>
              </a:rPr>
              <a:t/>
            </a:r>
            <a:br>
              <a:rPr lang="en-US" b="1" dirty="0">
                <a:solidFill>
                  <a:schemeClr val="hlink"/>
                </a:solidFill>
                <a:effectLst>
                  <a:outerShdw blurRad="38100" dist="38100" dir="2700000" algn="tl">
                    <a:srgbClr val="C0C0C0"/>
                  </a:outerShdw>
                </a:effectLst>
                <a:latin typeface="Verdana" pitchFamily="34" charset="0"/>
              </a:rPr>
            </a:br>
            <a:endParaRPr lang="en-US" b="1" dirty="0">
              <a:solidFill>
                <a:schemeClr val="hlink"/>
              </a:solidFill>
              <a:effectLst>
                <a:outerShdw blurRad="38100" dist="38100" dir="2700000" algn="tl">
                  <a:srgbClr val="C0C0C0"/>
                </a:outerShdw>
              </a:effectLst>
              <a:latin typeface="Verdana" pitchFamily="34" charset="0"/>
            </a:endParaRPr>
          </a:p>
        </p:txBody>
      </p:sp>
      <p:sp>
        <p:nvSpPr>
          <p:cNvPr id="2053" name="Rectangle 6"/>
          <p:cNvSpPr>
            <a:spLocks noChangeArrowheads="1"/>
          </p:cNvSpPr>
          <p:nvPr/>
        </p:nvSpPr>
        <p:spPr bwMode="auto">
          <a:xfrm>
            <a:off x="685800" y="304800"/>
            <a:ext cx="7696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pPr>
            <a:r>
              <a:rPr lang="en-US" sz="2400" b="1" dirty="0" smtClean="0">
                <a:latin typeface="Comic Sans MS" pitchFamily="66" charset="0"/>
              </a:rPr>
              <a:t>  </a:t>
            </a:r>
            <a:endParaRPr lang="en-US" sz="2400" b="1" dirty="0">
              <a:latin typeface="Comic Sans MS" pitchFamily="66" charset="0"/>
            </a:endParaRPr>
          </a:p>
        </p:txBody>
      </p:sp>
      <p:pic>
        <p:nvPicPr>
          <p:cNvPr id="2055" name="Picture 8" descr="Butterfly-01-jun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276011">
            <a:off x="214313" y="4357687"/>
            <a:ext cx="8001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9" descr="Dove-02-june"/>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315200" y="381000"/>
            <a:ext cx="12763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10" descr="Butterfly-03-june"/>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8077200" y="2362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2" descr="Butterfly-03-june"/>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0" y="2362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3" descr="Dove-02-june"/>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81000"/>
            <a:ext cx="12763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86" name="WordArt 18"/>
          <p:cNvSpPr>
            <a:spLocks noChangeArrowheads="1" noChangeShapeType="1" noTextEdit="1"/>
          </p:cNvSpPr>
          <p:nvPr/>
        </p:nvSpPr>
        <p:spPr bwMode="auto">
          <a:xfrm>
            <a:off x="914400" y="990600"/>
            <a:ext cx="7239000" cy="704850"/>
          </a:xfrm>
          <a:prstGeom prst="rect">
            <a:avLst/>
          </a:prstGeom>
        </p:spPr>
        <p:txBody>
          <a:bodyPr wrap="none" fromWordArt="1">
            <a:prstTxWarp prst="textPlain">
              <a:avLst>
                <a:gd name="adj" fmla="val 50000"/>
              </a:avLst>
            </a:prstTxWarp>
          </a:bodyPr>
          <a:lstStyle/>
          <a:p>
            <a:r>
              <a:rPr lang="en-US" sz="4000" b="1" kern="10" spc="-40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itchFamily="18" charset="0"/>
                <a:cs typeface="Times New Roman" pitchFamily="18" charset="0"/>
              </a:rPr>
              <a:t>MYAN SECONDARY SCHOOL </a:t>
            </a:r>
            <a:endParaRPr lang="en-US" sz="4000" b="1" kern="10" spc="-40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itchFamily="18" charset="0"/>
              <a:cs typeface="Times New Roman" pitchFamily="18" charset="0"/>
            </a:endParaRPr>
          </a:p>
        </p:txBody>
      </p:sp>
      <p:pic>
        <p:nvPicPr>
          <p:cNvPr id="2063" name="Picture 19" descr="Butterfly-01-jun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276011">
            <a:off x="8420162" y="4444789"/>
            <a:ext cx="8001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73997"/>
      </p:ext>
    </p:extLst>
  </p:cSld>
  <p:clrMapOvr>
    <a:masterClrMapping/>
  </p:clrMapOvr>
  <p:transition>
    <p:cover dir="d"/>
    <p:sndAc>
      <p:stSnd>
        <p:snd r:embed="rId2" name="Right here ..."/>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9586"/>
                                        </p:tgtEl>
                                        <p:attrNameLst>
                                          <p:attrName>style.visibility</p:attrName>
                                        </p:attrNameLst>
                                      </p:cBhvr>
                                      <p:to>
                                        <p:strVal val="visible"/>
                                      </p:to>
                                    </p:set>
                                    <p:anim calcmode="lin" valueType="num">
                                      <p:cBhvr additive="base">
                                        <p:cTn id="7" dur="500" fill="hold"/>
                                        <p:tgtEl>
                                          <p:spTgt spid="109586"/>
                                        </p:tgtEl>
                                        <p:attrNameLst>
                                          <p:attrName>ppt_x</p:attrName>
                                        </p:attrNameLst>
                                      </p:cBhvr>
                                      <p:tavLst>
                                        <p:tav tm="0">
                                          <p:val>
                                            <p:strVal val="#ppt_x"/>
                                          </p:val>
                                        </p:tav>
                                        <p:tav tm="100000">
                                          <p:val>
                                            <p:strVal val="#ppt_x"/>
                                          </p:val>
                                        </p:tav>
                                      </p:tavLst>
                                    </p:anim>
                                    <p:anim calcmode="lin" valueType="num">
                                      <p:cBhvr additive="base">
                                        <p:cTn id="8" dur="500" fill="hold"/>
                                        <p:tgtEl>
                                          <p:spTgt spid="10958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grpId="0"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wheel(4)">
                                      <p:cBhvr>
                                        <p:cTn id="1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10958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38200"/>
            <a:ext cx="9144000" cy="584775"/>
          </a:xfrm>
          <a:prstGeom prst="rect">
            <a:avLst/>
          </a:prstGeom>
        </p:spPr>
        <p:txBody>
          <a:bodyPr wrap="square">
            <a:spAutoFit/>
          </a:bodyPr>
          <a:lstStyle/>
          <a:p>
            <a:pPr marL="514350" indent="-514350">
              <a:buNone/>
            </a:pPr>
            <a:r>
              <a:rPr lang="en-US" sz="3200">
                <a:solidFill>
                  <a:srgbClr val="002060"/>
                </a:solidFill>
                <a:latin typeface="Times New Roman" pitchFamily="18" charset="0"/>
                <a:cs typeface="Times New Roman" pitchFamily="18" charset="0"/>
              </a:rPr>
              <a:t>1.Why are scientists planning to send people to Mars?</a:t>
            </a:r>
            <a:endParaRPr lang="en-US" sz="3200" dirty="0">
              <a:solidFill>
                <a:srgbClr val="002060"/>
              </a:solidFill>
              <a:latin typeface="Times New Roman" pitchFamily="18" charset="0"/>
              <a:cs typeface="Times New Roman" pitchFamily="18" charset="0"/>
            </a:endParaRPr>
          </a:p>
        </p:txBody>
      </p:sp>
      <p:sp>
        <p:nvSpPr>
          <p:cNvPr id="5" name="Rectangle 4"/>
          <p:cNvSpPr/>
          <p:nvPr/>
        </p:nvSpPr>
        <p:spPr>
          <a:xfrm>
            <a:off x="-19665" y="2007794"/>
            <a:ext cx="9144000" cy="1077218"/>
          </a:xfrm>
          <a:prstGeom prst="rect">
            <a:avLst/>
          </a:prstGeom>
        </p:spPr>
        <p:txBody>
          <a:bodyPr wrap="square">
            <a:spAutoFit/>
          </a:bodyPr>
          <a:lstStyle/>
          <a:p>
            <a:pPr marL="514350" indent="-514350">
              <a:buNone/>
            </a:pPr>
            <a:r>
              <a:rPr lang="en-US" sz="3200" dirty="0">
                <a:solidFill>
                  <a:srgbClr val="C00000"/>
                </a:solidFill>
                <a:latin typeface="Times New Roman" pitchFamily="18" charset="0"/>
                <a:cs typeface="Times New Roman" pitchFamily="18" charset="0"/>
                <a:sym typeface="Wingdings" pitchFamily="2" charset="2"/>
              </a:rPr>
              <a:t></a:t>
            </a:r>
            <a:r>
              <a:rPr lang="en-US" sz="3200" dirty="0">
                <a:solidFill>
                  <a:srgbClr val="C00000"/>
                </a:solidFill>
                <a:latin typeface="Times New Roman" pitchFamily="18" charset="0"/>
                <a:cs typeface="Times New Roman" pitchFamily="18" charset="0"/>
              </a:rPr>
              <a:t> Because they want to explore the possibility of  living there.</a:t>
            </a:r>
          </a:p>
        </p:txBody>
      </p:sp>
      <p:sp>
        <p:nvSpPr>
          <p:cNvPr id="7" name="Sun 6">
            <a:hlinkClick r:id="rId2" action="ppaction://hlinksldjump"/>
          </p:cNvPr>
          <p:cNvSpPr/>
          <p:nvPr/>
        </p:nvSpPr>
        <p:spPr>
          <a:xfrm>
            <a:off x="0" y="6172200"/>
            <a:ext cx="762000" cy="6858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11324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38200"/>
            <a:ext cx="9144000" cy="584775"/>
          </a:xfrm>
          <a:prstGeom prst="rect">
            <a:avLst/>
          </a:prstGeom>
        </p:spPr>
        <p:txBody>
          <a:bodyPr wrap="square">
            <a:spAutoFit/>
          </a:bodyPr>
          <a:lstStyle/>
          <a:p>
            <a:pPr marL="514350" indent="-514350">
              <a:buNone/>
            </a:pPr>
            <a:r>
              <a:rPr lang="en-US" sz="3200">
                <a:solidFill>
                  <a:srgbClr val="002060"/>
                </a:solidFill>
                <a:latin typeface="Times New Roman" pitchFamily="18" charset="0"/>
                <a:cs typeface="Times New Roman" pitchFamily="18" charset="0"/>
              </a:rPr>
              <a:t>2. How will anti – ageing pills help people?</a:t>
            </a:r>
            <a:endParaRPr lang="en-US" sz="3200" dirty="0">
              <a:solidFill>
                <a:srgbClr val="002060"/>
              </a:solidFill>
              <a:latin typeface="Times New Roman" pitchFamily="18" charset="0"/>
              <a:cs typeface="Times New Roman" pitchFamily="18" charset="0"/>
            </a:endParaRPr>
          </a:p>
        </p:txBody>
      </p:sp>
      <p:sp>
        <p:nvSpPr>
          <p:cNvPr id="3" name="Rectangle 2"/>
          <p:cNvSpPr/>
          <p:nvPr/>
        </p:nvSpPr>
        <p:spPr>
          <a:xfrm>
            <a:off x="-12290" y="1905000"/>
            <a:ext cx="9144000" cy="584775"/>
          </a:xfrm>
          <a:prstGeom prst="rect">
            <a:avLst/>
          </a:prstGeom>
        </p:spPr>
        <p:txBody>
          <a:bodyPr wrap="square">
            <a:spAutoFit/>
          </a:bodyPr>
          <a:lstStyle/>
          <a:p>
            <a:pPr>
              <a:buNone/>
            </a:pPr>
            <a:r>
              <a:rPr lang="en-US" sz="3200" dirty="0">
                <a:solidFill>
                  <a:srgbClr val="C00000"/>
                </a:solidFill>
                <a:latin typeface="Times New Roman" pitchFamily="18" charset="0"/>
                <a:cs typeface="Times New Roman" pitchFamily="18" charset="0"/>
                <a:sym typeface="Wingdings" pitchFamily="2" charset="2"/>
              </a:rPr>
              <a:t></a:t>
            </a:r>
            <a:r>
              <a:rPr lang="en-US" sz="3200" dirty="0">
                <a:solidFill>
                  <a:srgbClr val="C00000"/>
                </a:solidFill>
                <a:latin typeface="Times New Roman" pitchFamily="18" charset="0"/>
                <a:cs typeface="Times New Roman" pitchFamily="18" charset="0"/>
              </a:rPr>
              <a:t> They help people live longer.</a:t>
            </a:r>
          </a:p>
        </p:txBody>
      </p:sp>
      <p:sp>
        <p:nvSpPr>
          <p:cNvPr id="4" name="Sun 3">
            <a:hlinkClick r:id="rId2" action="ppaction://hlinksldjump"/>
          </p:cNvPr>
          <p:cNvSpPr/>
          <p:nvPr/>
        </p:nvSpPr>
        <p:spPr>
          <a:xfrm>
            <a:off x="0" y="6172200"/>
            <a:ext cx="762000" cy="6858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11324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38200"/>
            <a:ext cx="9144000" cy="584775"/>
          </a:xfrm>
          <a:prstGeom prst="rect">
            <a:avLst/>
          </a:prstGeom>
        </p:spPr>
        <p:txBody>
          <a:bodyPr wrap="square">
            <a:spAutoFit/>
          </a:bodyPr>
          <a:lstStyle/>
          <a:p>
            <a:pPr marL="514350" indent="-514350">
              <a:buNone/>
            </a:pPr>
            <a:r>
              <a:rPr lang="en-US" sz="3200">
                <a:solidFill>
                  <a:srgbClr val="002060"/>
                </a:solidFill>
                <a:latin typeface="Times New Roman" pitchFamily="18" charset="0"/>
                <a:cs typeface="Times New Roman" pitchFamily="18" charset="0"/>
              </a:rPr>
              <a:t>3. How long  does an average person live now?</a:t>
            </a:r>
            <a:endParaRPr lang="en-US" sz="3200" dirty="0">
              <a:solidFill>
                <a:srgbClr val="002060"/>
              </a:solidFill>
              <a:latin typeface="Times New Roman" pitchFamily="18" charset="0"/>
              <a:cs typeface="Times New Roman" pitchFamily="18" charset="0"/>
            </a:endParaRPr>
          </a:p>
        </p:txBody>
      </p:sp>
      <p:sp>
        <p:nvSpPr>
          <p:cNvPr id="3" name="Rectangle 2"/>
          <p:cNvSpPr/>
          <p:nvPr/>
        </p:nvSpPr>
        <p:spPr>
          <a:xfrm>
            <a:off x="-24581" y="1905000"/>
            <a:ext cx="9038929" cy="584775"/>
          </a:xfrm>
          <a:prstGeom prst="rect">
            <a:avLst/>
          </a:prstGeom>
        </p:spPr>
        <p:txBody>
          <a:bodyPr wrap="square">
            <a:spAutoFit/>
          </a:bodyPr>
          <a:lstStyle/>
          <a:p>
            <a:pPr>
              <a:buNone/>
            </a:pPr>
            <a:r>
              <a:rPr lang="en-US" sz="3200" dirty="0">
                <a:solidFill>
                  <a:srgbClr val="C00000"/>
                </a:solidFill>
                <a:latin typeface="Times New Roman" pitchFamily="18" charset="0"/>
                <a:cs typeface="Times New Roman" pitchFamily="18" charset="0"/>
                <a:sym typeface="Wingdings" pitchFamily="2" charset="2"/>
              </a:rPr>
              <a:t></a:t>
            </a:r>
            <a:r>
              <a:rPr lang="en-US" sz="3200" dirty="0">
                <a:solidFill>
                  <a:srgbClr val="C00000"/>
                </a:solidFill>
                <a:latin typeface="Times New Roman" pitchFamily="18" charset="0"/>
                <a:cs typeface="Times New Roman" pitchFamily="18" charset="0"/>
              </a:rPr>
              <a:t> 70 ( for men ) or 75 ( for women).</a:t>
            </a:r>
          </a:p>
        </p:txBody>
      </p:sp>
      <p:sp>
        <p:nvSpPr>
          <p:cNvPr id="4" name="Sun 3">
            <a:hlinkClick r:id="rId2" action="ppaction://hlinksldjump"/>
          </p:cNvPr>
          <p:cNvSpPr/>
          <p:nvPr/>
        </p:nvSpPr>
        <p:spPr>
          <a:xfrm>
            <a:off x="0" y="6172200"/>
            <a:ext cx="762000" cy="6858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11324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38200"/>
            <a:ext cx="9144000" cy="584775"/>
          </a:xfrm>
          <a:prstGeom prst="rect">
            <a:avLst/>
          </a:prstGeom>
        </p:spPr>
        <p:txBody>
          <a:bodyPr wrap="square">
            <a:spAutoFit/>
          </a:bodyPr>
          <a:lstStyle/>
          <a:p>
            <a:pPr marL="514350" indent="-514350">
              <a:buNone/>
            </a:pPr>
            <a:r>
              <a:rPr lang="en-US" sz="3200">
                <a:solidFill>
                  <a:srgbClr val="002060"/>
                </a:solidFill>
                <a:latin typeface="Times New Roman" pitchFamily="18" charset="0"/>
                <a:cs typeface="Times New Roman" pitchFamily="18" charset="0"/>
              </a:rPr>
              <a:t>4. What are some energy saving devices?</a:t>
            </a:r>
            <a:endParaRPr lang="en-US" sz="3200" dirty="0">
              <a:solidFill>
                <a:srgbClr val="002060"/>
              </a:solidFill>
              <a:latin typeface="Times New Roman" pitchFamily="18" charset="0"/>
              <a:cs typeface="Times New Roman" pitchFamily="18" charset="0"/>
            </a:endParaRPr>
          </a:p>
        </p:txBody>
      </p:sp>
      <p:sp>
        <p:nvSpPr>
          <p:cNvPr id="3" name="Rectangle 2"/>
          <p:cNvSpPr/>
          <p:nvPr/>
        </p:nvSpPr>
        <p:spPr>
          <a:xfrm>
            <a:off x="0" y="1981200"/>
            <a:ext cx="9144000" cy="584775"/>
          </a:xfrm>
          <a:prstGeom prst="rect">
            <a:avLst/>
          </a:prstGeom>
        </p:spPr>
        <p:txBody>
          <a:bodyPr wrap="square">
            <a:spAutoFit/>
          </a:bodyPr>
          <a:lstStyle/>
          <a:p>
            <a:pPr>
              <a:buNone/>
            </a:pPr>
            <a:r>
              <a:rPr lang="en-US" sz="3200" dirty="0">
                <a:solidFill>
                  <a:srgbClr val="C00000"/>
                </a:solidFill>
                <a:latin typeface="Times New Roman" pitchFamily="18" charset="0"/>
                <a:cs typeface="Times New Roman" pitchFamily="18" charset="0"/>
                <a:sym typeface="Wingdings" pitchFamily="2" charset="2"/>
              </a:rPr>
              <a:t> </a:t>
            </a:r>
            <a:r>
              <a:rPr lang="en-US" sz="3200" dirty="0">
                <a:solidFill>
                  <a:srgbClr val="C00000"/>
                </a:solidFill>
                <a:latin typeface="Times New Roman" pitchFamily="18" charset="0"/>
                <a:cs typeface="Times New Roman" pitchFamily="18" charset="0"/>
              </a:rPr>
              <a:t>They are solar panels and solar windows.</a:t>
            </a:r>
          </a:p>
        </p:txBody>
      </p:sp>
      <p:sp>
        <p:nvSpPr>
          <p:cNvPr id="4" name="Sun 3">
            <a:hlinkClick r:id="rId2" action="ppaction://hlinksldjump"/>
          </p:cNvPr>
          <p:cNvSpPr/>
          <p:nvPr/>
        </p:nvSpPr>
        <p:spPr>
          <a:xfrm>
            <a:off x="0" y="6172200"/>
            <a:ext cx="762000" cy="6858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11324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38200"/>
            <a:ext cx="9144000" cy="584775"/>
          </a:xfrm>
          <a:prstGeom prst="rect">
            <a:avLst/>
          </a:prstGeom>
        </p:spPr>
        <p:txBody>
          <a:bodyPr wrap="square">
            <a:spAutoFit/>
          </a:bodyPr>
          <a:lstStyle/>
          <a:p>
            <a:pPr marL="514350" indent="-514350">
              <a:buNone/>
            </a:pPr>
            <a:r>
              <a:rPr lang="en-US" sz="3200">
                <a:solidFill>
                  <a:srgbClr val="002060"/>
                </a:solidFill>
                <a:latin typeface="Times New Roman" pitchFamily="18" charset="0"/>
                <a:cs typeface="Times New Roman" pitchFamily="18" charset="0"/>
              </a:rPr>
              <a:t>5. What will home robots do in the future</a:t>
            </a:r>
            <a:endParaRPr lang="en-US" sz="3200" dirty="0">
              <a:solidFill>
                <a:srgbClr val="002060"/>
              </a:solidFill>
              <a:latin typeface="Times New Roman" pitchFamily="18" charset="0"/>
              <a:cs typeface="Times New Roman" pitchFamily="18" charset="0"/>
            </a:endParaRPr>
          </a:p>
        </p:txBody>
      </p:sp>
      <p:sp>
        <p:nvSpPr>
          <p:cNvPr id="3" name="Rectangle 2"/>
          <p:cNvSpPr/>
          <p:nvPr/>
        </p:nvSpPr>
        <p:spPr>
          <a:xfrm>
            <a:off x="0" y="1890117"/>
            <a:ext cx="9144000" cy="1077218"/>
          </a:xfrm>
          <a:prstGeom prst="rect">
            <a:avLst/>
          </a:prstGeom>
        </p:spPr>
        <p:txBody>
          <a:bodyPr wrap="square">
            <a:spAutoFit/>
          </a:bodyPr>
          <a:lstStyle/>
          <a:p>
            <a:pPr>
              <a:buNone/>
            </a:pPr>
            <a:r>
              <a:rPr lang="en-US" sz="3200" dirty="0">
                <a:solidFill>
                  <a:srgbClr val="C00000"/>
                </a:solidFill>
                <a:latin typeface="Times New Roman" pitchFamily="18" charset="0"/>
                <a:cs typeface="Times New Roman" pitchFamily="18" charset="0"/>
                <a:sym typeface="Wingdings" pitchFamily="2" charset="2"/>
              </a:rPr>
              <a:t> </a:t>
            </a:r>
            <a:r>
              <a:rPr lang="en-US" sz="3200" dirty="0">
                <a:solidFill>
                  <a:srgbClr val="C00000"/>
                </a:solidFill>
                <a:latin typeface="Times New Roman" pitchFamily="18" charset="0"/>
                <a:cs typeface="Times New Roman" pitchFamily="18" charset="0"/>
              </a:rPr>
              <a:t>In the future, robots do chores such as cleaning, cooking, washing and </a:t>
            </a:r>
            <a:r>
              <a:rPr lang="en-US" sz="3200" dirty="0" err="1">
                <a:solidFill>
                  <a:srgbClr val="C00000"/>
                </a:solidFill>
                <a:latin typeface="Times New Roman" pitchFamily="18" charset="0"/>
                <a:cs typeface="Times New Roman" pitchFamily="18" charset="0"/>
              </a:rPr>
              <a:t>organising</a:t>
            </a:r>
            <a:r>
              <a:rPr lang="en-US" sz="3200" dirty="0">
                <a:solidFill>
                  <a:srgbClr val="C00000"/>
                </a:solidFill>
                <a:latin typeface="Times New Roman" pitchFamily="18" charset="0"/>
                <a:cs typeface="Times New Roman" pitchFamily="18" charset="0"/>
              </a:rPr>
              <a:t> everything.</a:t>
            </a:r>
          </a:p>
        </p:txBody>
      </p:sp>
      <p:sp>
        <p:nvSpPr>
          <p:cNvPr id="4" name="Sun 3">
            <a:hlinkClick r:id="rId2" action="ppaction://hlinksldjump"/>
          </p:cNvPr>
          <p:cNvSpPr/>
          <p:nvPr/>
        </p:nvSpPr>
        <p:spPr>
          <a:xfrm>
            <a:off x="0" y="6172200"/>
            <a:ext cx="762000" cy="6858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11324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5-Point Star 1"/>
          <p:cNvSpPr/>
          <p:nvPr/>
        </p:nvSpPr>
        <p:spPr>
          <a:xfrm>
            <a:off x="1828800" y="1295400"/>
            <a:ext cx="1447800" cy="1362670"/>
          </a:xfrm>
          <a:prstGeom prst="star5">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5-Point Star 2"/>
          <p:cNvSpPr/>
          <p:nvPr/>
        </p:nvSpPr>
        <p:spPr>
          <a:xfrm>
            <a:off x="3695703" y="4114800"/>
            <a:ext cx="1752600" cy="1362670"/>
          </a:xfrm>
          <a:prstGeom prst="star5">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 name="5-Point Star 3"/>
          <p:cNvSpPr/>
          <p:nvPr/>
        </p:nvSpPr>
        <p:spPr>
          <a:xfrm>
            <a:off x="5105400" y="1295400"/>
            <a:ext cx="1447800" cy="1362670"/>
          </a:xfrm>
          <a:prstGeom prst="star5">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Rectangle 5"/>
          <p:cNvSpPr/>
          <p:nvPr/>
        </p:nvSpPr>
        <p:spPr>
          <a:xfrm>
            <a:off x="2418208" y="2967335"/>
            <a:ext cx="4307590"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Lucky number</a:t>
            </a:r>
          </a:p>
        </p:txBody>
      </p:sp>
      <p:sp>
        <p:nvSpPr>
          <p:cNvPr id="7" name="Sun 6">
            <a:hlinkClick r:id="rId2" action="ppaction://hlinksldjump"/>
          </p:cNvPr>
          <p:cNvSpPr/>
          <p:nvPr/>
        </p:nvSpPr>
        <p:spPr>
          <a:xfrm>
            <a:off x="0" y="6172200"/>
            <a:ext cx="762000" cy="6858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11324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endCondLst>
                                    <p:cond evt="onNext" delay="0">
                                      <p:tgtEl>
                                        <p:sldTgt/>
                                      </p:tgtEl>
                                    </p:cond>
                                  </p:endCondLst>
                                  <p:childTnLst>
                                    <p:animRot by="21600000">
                                      <p:cBhvr>
                                        <p:cTn id="6" dur="2000" fill="hold"/>
                                        <p:tgtEl>
                                          <p:spTgt spid="2"/>
                                        </p:tgtEl>
                                        <p:attrNameLst>
                                          <p:attrName>r</p:attrName>
                                        </p:attrNameLst>
                                      </p:cBhvr>
                                    </p:animRot>
                                  </p:childTnLst>
                                </p:cTn>
                              </p:par>
                              <p:par>
                                <p:cTn id="7" presetID="8" presetClass="emph" presetSubtype="0" repeatCount="indefinite" fill="remove" grpId="0" nodeType="withEffect">
                                  <p:stCondLst>
                                    <p:cond delay="0"/>
                                  </p:stCondLst>
                                  <p:endCondLst>
                                    <p:cond evt="onNext" delay="0">
                                      <p:tgtEl>
                                        <p:sldTgt/>
                                      </p:tgtEl>
                                    </p:cond>
                                  </p:endCondLst>
                                  <p:childTnLst>
                                    <p:animRot by="21600000">
                                      <p:cBhvr>
                                        <p:cTn id="8" dur="2000" fill="hold"/>
                                        <p:tgtEl>
                                          <p:spTgt spid="3"/>
                                        </p:tgtEl>
                                        <p:attrNameLst>
                                          <p:attrName>r</p:attrName>
                                        </p:attrNameLst>
                                      </p:cBhvr>
                                    </p:animRot>
                                  </p:childTnLst>
                                </p:cTn>
                              </p:par>
                              <p:par>
                                <p:cTn id="9" presetID="8" presetClass="emph" presetSubtype="0" repeatCount="indefinite" fill="remove" grpId="0" nodeType="withEffect">
                                  <p:stCondLst>
                                    <p:cond delay="0"/>
                                  </p:stCondLst>
                                  <p:endCondLst>
                                    <p:cond evt="onNext" delay="0">
                                      <p:tgtEl>
                                        <p:sldTgt/>
                                      </p:tgtEl>
                                    </p:cond>
                                  </p:endCondLst>
                                  <p:childTnLst>
                                    <p:animRot by="21600000">
                                      <p:cBhvr>
                                        <p:cTn id="10"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497" y="914400"/>
            <a:ext cx="9067800" cy="5410200"/>
          </a:xfrm>
        </p:spPr>
        <p:txBody>
          <a:bodyPr>
            <a:normAutofit fontScale="92500"/>
          </a:bodyPr>
          <a:lstStyle/>
          <a:p>
            <a:pPr marL="514350" indent="-514350">
              <a:buNone/>
            </a:pPr>
            <a:r>
              <a:rPr lang="en-US" sz="2800" dirty="0" smtClean="0">
                <a:solidFill>
                  <a:srgbClr val="002060"/>
                </a:solidFill>
                <a:latin typeface="SVNtimes new roman H" pitchFamily="34" charset="0"/>
              </a:rPr>
              <a:t>1.Why are scientists planning to send people to Mars?</a:t>
            </a:r>
          </a:p>
          <a:p>
            <a:pPr marL="514350" indent="-514350">
              <a:buNone/>
            </a:pPr>
            <a:r>
              <a:rPr lang="en-US" sz="2800" dirty="0" smtClean="0">
                <a:solidFill>
                  <a:srgbClr val="C00000"/>
                </a:solidFill>
                <a:latin typeface="Times New Roman" pitchFamily="18" charset="0"/>
                <a:cs typeface="Times New Roman" pitchFamily="18" charset="0"/>
                <a:sym typeface="Wingdings" pitchFamily="2" charset="2"/>
              </a:rPr>
              <a:t></a:t>
            </a:r>
            <a:r>
              <a:rPr lang="en-US" sz="2800" dirty="0" smtClean="0">
                <a:solidFill>
                  <a:srgbClr val="C00000"/>
                </a:solidFill>
                <a:latin typeface="Times New Roman" pitchFamily="18" charset="0"/>
                <a:cs typeface="Times New Roman" pitchFamily="18" charset="0"/>
              </a:rPr>
              <a:t> Because they want to explore the possibility of  living there.</a:t>
            </a:r>
            <a:endParaRPr lang="en-US" sz="2800" dirty="0" smtClean="0">
              <a:solidFill>
                <a:srgbClr val="C00000"/>
              </a:solidFill>
              <a:latin typeface="SVNtimes new roman H" pitchFamily="34" charset="0"/>
            </a:endParaRPr>
          </a:p>
          <a:p>
            <a:pPr marL="514350" indent="-514350">
              <a:buNone/>
            </a:pPr>
            <a:r>
              <a:rPr lang="en-US" sz="2800" dirty="0" smtClean="0">
                <a:solidFill>
                  <a:srgbClr val="002060"/>
                </a:solidFill>
                <a:latin typeface="SVNtimes new roman H" pitchFamily="34" charset="0"/>
              </a:rPr>
              <a:t>2. How will anti-ageing pills help people?</a:t>
            </a:r>
          </a:p>
          <a:p>
            <a:pPr>
              <a:buNone/>
            </a:pPr>
            <a:r>
              <a:rPr lang="en-US" sz="2800" dirty="0" smtClean="0">
                <a:solidFill>
                  <a:srgbClr val="C00000"/>
                </a:solidFill>
                <a:latin typeface="Times New Roman" pitchFamily="18" charset="0"/>
                <a:cs typeface="Times New Roman" pitchFamily="18" charset="0"/>
                <a:sym typeface="Wingdings" pitchFamily="2" charset="2"/>
              </a:rPr>
              <a:t></a:t>
            </a:r>
            <a:r>
              <a:rPr lang="en-US" sz="2800" dirty="0" smtClean="0">
                <a:solidFill>
                  <a:srgbClr val="C00000"/>
                </a:solidFill>
                <a:latin typeface="Times New Roman" pitchFamily="18" charset="0"/>
                <a:cs typeface="Times New Roman" pitchFamily="18" charset="0"/>
              </a:rPr>
              <a:t> They help people live longer.</a:t>
            </a:r>
            <a:endParaRPr lang="en-US" sz="2800" dirty="0" smtClean="0">
              <a:solidFill>
                <a:srgbClr val="002060"/>
              </a:solidFill>
              <a:latin typeface="SVNtimes new roman H" pitchFamily="34" charset="0"/>
            </a:endParaRPr>
          </a:p>
          <a:p>
            <a:pPr>
              <a:buNone/>
            </a:pPr>
            <a:r>
              <a:rPr lang="en-US" sz="2800" dirty="0" smtClean="0">
                <a:solidFill>
                  <a:srgbClr val="002060"/>
                </a:solidFill>
                <a:latin typeface="SVNtimes new roman H" pitchFamily="34" charset="0"/>
              </a:rPr>
              <a:t>3. How long does an average person live now?</a:t>
            </a:r>
          </a:p>
          <a:p>
            <a:pPr>
              <a:buNone/>
            </a:pPr>
            <a:r>
              <a:rPr lang="en-US" sz="2800" dirty="0" smtClean="0">
                <a:solidFill>
                  <a:srgbClr val="C00000"/>
                </a:solidFill>
                <a:latin typeface="Times New Roman" pitchFamily="18" charset="0"/>
                <a:cs typeface="Times New Roman" pitchFamily="18" charset="0"/>
                <a:sym typeface="Wingdings" pitchFamily="2" charset="2"/>
              </a:rPr>
              <a:t></a:t>
            </a:r>
            <a:r>
              <a:rPr lang="en-US" sz="2800" dirty="0" smtClean="0">
                <a:solidFill>
                  <a:srgbClr val="C00000"/>
                </a:solidFill>
                <a:latin typeface="Times New Roman" pitchFamily="18" charset="0"/>
                <a:cs typeface="Times New Roman" pitchFamily="18" charset="0"/>
              </a:rPr>
              <a:t> 70 ( for men ) or 75 ( for women).</a:t>
            </a:r>
            <a:endParaRPr lang="en-US" sz="2800" dirty="0" smtClean="0">
              <a:solidFill>
                <a:srgbClr val="002060"/>
              </a:solidFill>
              <a:latin typeface="SVNtimes new roman H" pitchFamily="34" charset="0"/>
            </a:endParaRPr>
          </a:p>
          <a:p>
            <a:pPr>
              <a:buNone/>
            </a:pPr>
            <a:r>
              <a:rPr lang="en-US" sz="2800" dirty="0" smtClean="0">
                <a:solidFill>
                  <a:srgbClr val="002060"/>
                </a:solidFill>
                <a:latin typeface="SVNtimes new roman H" pitchFamily="34" charset="0"/>
              </a:rPr>
              <a:t>4. What are some energy saving devices?</a:t>
            </a:r>
          </a:p>
          <a:p>
            <a:pPr>
              <a:buNone/>
            </a:pPr>
            <a:r>
              <a:rPr lang="en-US" sz="2800" dirty="0" smtClean="0">
                <a:solidFill>
                  <a:srgbClr val="C00000"/>
                </a:solidFill>
                <a:latin typeface="Times New Roman" pitchFamily="18" charset="0"/>
                <a:cs typeface="Times New Roman" pitchFamily="18" charset="0"/>
                <a:sym typeface="Wingdings" pitchFamily="2" charset="2"/>
              </a:rPr>
              <a:t> </a:t>
            </a:r>
            <a:r>
              <a:rPr lang="en-US" sz="2800" dirty="0" smtClean="0">
                <a:solidFill>
                  <a:srgbClr val="C00000"/>
                </a:solidFill>
                <a:latin typeface="Times New Roman" pitchFamily="18" charset="0"/>
                <a:cs typeface="Times New Roman" pitchFamily="18" charset="0"/>
              </a:rPr>
              <a:t>They are solar panels and solar windows.</a:t>
            </a:r>
            <a:endParaRPr lang="en-US" sz="2800" dirty="0" smtClean="0">
              <a:solidFill>
                <a:srgbClr val="002060"/>
              </a:solidFill>
              <a:latin typeface="SVNtimes new roman H" pitchFamily="34" charset="0"/>
            </a:endParaRPr>
          </a:p>
          <a:p>
            <a:pPr>
              <a:buNone/>
            </a:pPr>
            <a:r>
              <a:rPr lang="en-US" sz="2800" dirty="0" smtClean="0">
                <a:solidFill>
                  <a:srgbClr val="002060"/>
                </a:solidFill>
                <a:latin typeface="SVNtimes new roman H" pitchFamily="34" charset="0"/>
              </a:rPr>
              <a:t>5. What will home robots do in the future?</a:t>
            </a:r>
          </a:p>
          <a:p>
            <a:pPr>
              <a:buNone/>
            </a:pPr>
            <a:r>
              <a:rPr lang="en-US" sz="2800" dirty="0" smtClean="0">
                <a:solidFill>
                  <a:srgbClr val="C00000"/>
                </a:solidFill>
                <a:latin typeface="Times New Roman" pitchFamily="18" charset="0"/>
                <a:cs typeface="Times New Roman" pitchFamily="18" charset="0"/>
                <a:sym typeface="Wingdings" pitchFamily="2" charset="2"/>
              </a:rPr>
              <a:t> </a:t>
            </a:r>
            <a:r>
              <a:rPr lang="en-US" sz="2800" dirty="0" smtClean="0">
                <a:solidFill>
                  <a:srgbClr val="C00000"/>
                </a:solidFill>
                <a:latin typeface="Times New Roman" pitchFamily="18" charset="0"/>
                <a:cs typeface="Times New Roman" pitchFamily="18" charset="0"/>
              </a:rPr>
              <a:t>In the future, robots do chores such as cleaning, cooking, washing and </a:t>
            </a:r>
            <a:r>
              <a:rPr lang="en-US" sz="2800" dirty="0" err="1" smtClean="0">
                <a:solidFill>
                  <a:srgbClr val="C00000"/>
                </a:solidFill>
                <a:latin typeface="Times New Roman" pitchFamily="18" charset="0"/>
                <a:cs typeface="Times New Roman" pitchFamily="18" charset="0"/>
              </a:rPr>
              <a:t>organising</a:t>
            </a:r>
            <a:r>
              <a:rPr lang="en-US" sz="2800" dirty="0" smtClean="0">
                <a:solidFill>
                  <a:srgbClr val="C00000"/>
                </a:solidFill>
                <a:latin typeface="Times New Roman" pitchFamily="18" charset="0"/>
                <a:cs typeface="Times New Roman" pitchFamily="18" charset="0"/>
              </a:rPr>
              <a:t> everything.</a:t>
            </a:r>
          </a:p>
          <a:p>
            <a:pPr>
              <a:buNone/>
            </a:pPr>
            <a:endParaRPr lang="en-US" sz="2800" dirty="0" smtClean="0">
              <a:solidFill>
                <a:srgbClr val="002060"/>
              </a:solidFill>
              <a:latin typeface="SVNtimes new roman H" pitchFamily="34" charset="0"/>
            </a:endParaRPr>
          </a:p>
          <a:p>
            <a:pPr>
              <a:buNone/>
            </a:pPr>
            <a:endParaRPr lang="en-US" sz="2800" dirty="0">
              <a:solidFill>
                <a:srgbClr val="002060"/>
              </a:solidFill>
              <a:latin typeface="SVNtimes new roman H" pitchFamily="34" charset="0"/>
            </a:endParaRPr>
          </a:p>
        </p:txBody>
      </p:sp>
      <p:sp>
        <p:nvSpPr>
          <p:cNvPr id="5" name="TextBox 4"/>
          <p:cNvSpPr txBox="1"/>
          <p:nvPr/>
        </p:nvSpPr>
        <p:spPr>
          <a:xfrm>
            <a:off x="0" y="0"/>
            <a:ext cx="9144000" cy="584775"/>
          </a:xfrm>
          <a:prstGeom prst="rect">
            <a:avLst/>
          </a:prstGeom>
          <a:noFill/>
        </p:spPr>
        <p:txBody>
          <a:bodyPr wrap="square" rtlCol="0">
            <a:spAutoFit/>
          </a:bodyPr>
          <a:lstStyle/>
          <a:p>
            <a:r>
              <a:rPr lang="en-US" sz="3200">
                <a:solidFill>
                  <a:srgbClr val="FF0000"/>
                </a:solidFill>
              </a:rPr>
              <a:t>Ex 3: Answer the questions</a:t>
            </a:r>
            <a:endParaRPr lang="vi-VN" sz="3200">
              <a:solidFill>
                <a:srgbClr val="FF0000"/>
              </a:solidFill>
            </a:endParaRPr>
          </a:p>
        </p:txBody>
      </p:sp>
    </p:spTree>
    <p:extLst>
      <p:ext uri="{BB962C8B-B14F-4D97-AF65-F5344CB8AC3E}">
        <p14:creationId xmlns:p14="http://schemas.microsoft.com/office/powerpoint/2010/main" val="3573619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ox(i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ox(i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ox(i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ox(i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ox(in)">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167374815"/>
              </p:ext>
            </p:extLst>
          </p:nvPr>
        </p:nvGraphicFramePr>
        <p:xfrm>
          <a:off x="152400" y="1295400"/>
          <a:ext cx="8763000" cy="4876800"/>
        </p:xfrm>
        <a:graphic>
          <a:graphicData uri="http://schemas.openxmlformats.org/drawingml/2006/table">
            <a:tbl>
              <a:tblPr firstRow="1" bandRow="1">
                <a:tableStyleId>{5C22544A-7EE6-4342-B048-85BDC9FD1C3A}</a:tableStyleId>
              </a:tblPr>
              <a:tblGrid>
                <a:gridCol w="2268991">
                  <a:extLst>
                    <a:ext uri="{9D8B030D-6E8A-4147-A177-3AD203B41FA5}">
                      <a16:colId xmlns:a16="http://schemas.microsoft.com/office/drawing/2014/main" val="20000"/>
                    </a:ext>
                  </a:extLst>
                </a:gridCol>
                <a:gridCol w="3207884">
                  <a:extLst>
                    <a:ext uri="{9D8B030D-6E8A-4147-A177-3AD203B41FA5}">
                      <a16:colId xmlns:a16="http://schemas.microsoft.com/office/drawing/2014/main" val="20001"/>
                    </a:ext>
                  </a:extLst>
                </a:gridCol>
                <a:gridCol w="3286125">
                  <a:extLst>
                    <a:ext uri="{9D8B030D-6E8A-4147-A177-3AD203B41FA5}">
                      <a16:colId xmlns:a16="http://schemas.microsoft.com/office/drawing/2014/main" val="20002"/>
                    </a:ext>
                  </a:extLst>
                </a:gridCol>
              </a:tblGrid>
              <a:tr h="812800">
                <a:tc>
                  <a:txBody>
                    <a:bodyPr/>
                    <a:lstStyle/>
                    <a:p>
                      <a:r>
                        <a:rPr lang="en-US" sz="2800" dirty="0"/>
                        <a:t>     Advances</a:t>
                      </a:r>
                      <a:endParaRPr lang="vi-VN"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en-US" sz="2800" dirty="0"/>
                        <a:t>     Advantages</a:t>
                      </a:r>
                      <a:endParaRPr lang="vi-VN"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en-US" sz="2800" dirty="0"/>
                        <a:t>     Disadvantages</a:t>
                      </a:r>
                      <a:endParaRPr lang="vi-VN"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0"/>
                  </a:ext>
                </a:extLst>
              </a:tr>
              <a:tr h="812800">
                <a:tc>
                  <a:txBody>
                    <a:bodyPr/>
                    <a:lstStyle/>
                    <a:p>
                      <a:r>
                        <a:rPr lang="en-US" sz="2400" dirty="0"/>
                        <a:t>Robots</a:t>
                      </a:r>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1"/>
                  </a:ext>
                </a:extLst>
              </a:tr>
              <a:tr h="812800">
                <a:tc>
                  <a:txBody>
                    <a:bodyPr/>
                    <a:lstStyle/>
                    <a:p>
                      <a:r>
                        <a:rPr lang="en-US" sz="2400" dirty="0"/>
                        <a:t>Nuclear</a:t>
                      </a:r>
                      <a:r>
                        <a:rPr lang="en-US" sz="2400" baseline="0" dirty="0"/>
                        <a:t> energy</a:t>
                      </a:r>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812800">
                <a:tc>
                  <a:txBody>
                    <a:bodyPr/>
                    <a:lstStyle/>
                    <a:p>
                      <a:r>
                        <a:rPr lang="en-US" sz="2400" dirty="0"/>
                        <a:t>Nutrition pills</a:t>
                      </a:r>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3"/>
                  </a:ext>
                </a:extLst>
              </a:tr>
              <a:tr h="812800">
                <a:tc>
                  <a:txBody>
                    <a:bodyPr/>
                    <a:lstStyle/>
                    <a:p>
                      <a:r>
                        <a:rPr lang="en-US" sz="2400" dirty="0"/>
                        <a:t>Smart</a:t>
                      </a:r>
                      <a:r>
                        <a:rPr lang="en-US" sz="2400" baseline="0" dirty="0"/>
                        <a:t> phones</a:t>
                      </a:r>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4"/>
                  </a:ext>
                </a:extLst>
              </a:tr>
              <a:tr h="812800">
                <a:tc>
                  <a:txBody>
                    <a:bodyPr/>
                    <a:lstStyle/>
                    <a:p>
                      <a:r>
                        <a:rPr lang="en-US" sz="2400" dirty="0"/>
                        <a:t>Space travel</a:t>
                      </a:r>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5"/>
                  </a:ext>
                </a:extLst>
              </a:tr>
            </a:tbl>
          </a:graphicData>
        </a:graphic>
      </p:graphicFrame>
      <p:sp>
        <p:nvSpPr>
          <p:cNvPr id="5" name="TextBox 4"/>
          <p:cNvSpPr txBox="1"/>
          <p:nvPr/>
        </p:nvSpPr>
        <p:spPr>
          <a:xfrm>
            <a:off x="2667000" y="2312313"/>
            <a:ext cx="3048000" cy="430887"/>
          </a:xfrm>
          <a:prstGeom prst="rect">
            <a:avLst/>
          </a:prstGeom>
          <a:noFill/>
        </p:spPr>
        <p:txBody>
          <a:bodyPr wrap="square" rtlCol="0">
            <a:spAutoFit/>
          </a:bodyPr>
          <a:lstStyle/>
          <a:p>
            <a:r>
              <a:rPr lang="en-US" sz="2200" dirty="0"/>
              <a:t>do a lot of things </a:t>
            </a:r>
            <a:endParaRPr lang="vi-VN" sz="2200" dirty="0"/>
          </a:p>
        </p:txBody>
      </p:sp>
      <p:sp>
        <p:nvSpPr>
          <p:cNvPr id="6" name="TextBox 5"/>
          <p:cNvSpPr txBox="1"/>
          <p:nvPr/>
        </p:nvSpPr>
        <p:spPr>
          <a:xfrm>
            <a:off x="5943600" y="2312313"/>
            <a:ext cx="2438400" cy="430887"/>
          </a:xfrm>
          <a:prstGeom prst="rect">
            <a:avLst/>
          </a:prstGeom>
          <a:noFill/>
        </p:spPr>
        <p:txBody>
          <a:bodyPr wrap="square" rtlCol="0">
            <a:spAutoFit/>
          </a:bodyPr>
          <a:lstStyle/>
          <a:p>
            <a:r>
              <a:rPr lang="en-US" sz="2200" dirty="0"/>
              <a:t>unemployment</a:t>
            </a:r>
            <a:endParaRPr lang="vi-VN" sz="2200" dirty="0"/>
          </a:p>
        </p:txBody>
      </p:sp>
      <p:sp>
        <p:nvSpPr>
          <p:cNvPr id="7" name="TextBox 6"/>
          <p:cNvSpPr txBox="1"/>
          <p:nvPr/>
        </p:nvSpPr>
        <p:spPr>
          <a:xfrm>
            <a:off x="2590800" y="3074313"/>
            <a:ext cx="3276600" cy="430887"/>
          </a:xfrm>
          <a:prstGeom prst="rect">
            <a:avLst/>
          </a:prstGeom>
          <a:noFill/>
        </p:spPr>
        <p:txBody>
          <a:bodyPr wrap="square" rtlCol="0">
            <a:spAutoFit/>
          </a:bodyPr>
          <a:lstStyle/>
          <a:p>
            <a:r>
              <a:rPr lang="en-US" sz="2200" dirty="0"/>
              <a:t>convenient, clean…</a:t>
            </a:r>
            <a:endParaRPr lang="vi-VN" sz="2200" dirty="0"/>
          </a:p>
        </p:txBody>
      </p:sp>
      <p:sp>
        <p:nvSpPr>
          <p:cNvPr id="8" name="TextBox 7"/>
          <p:cNvSpPr txBox="1"/>
          <p:nvPr/>
        </p:nvSpPr>
        <p:spPr>
          <a:xfrm>
            <a:off x="5867400" y="3074313"/>
            <a:ext cx="2590800" cy="430887"/>
          </a:xfrm>
          <a:prstGeom prst="rect">
            <a:avLst/>
          </a:prstGeom>
          <a:noFill/>
        </p:spPr>
        <p:txBody>
          <a:bodyPr wrap="square" rtlCol="0">
            <a:spAutoFit/>
          </a:bodyPr>
          <a:lstStyle/>
          <a:p>
            <a:r>
              <a:rPr lang="en-US" sz="2200" dirty="0"/>
              <a:t>expensive, unsafe</a:t>
            </a:r>
            <a:endParaRPr lang="vi-VN" sz="2200" dirty="0"/>
          </a:p>
        </p:txBody>
      </p:sp>
      <p:sp>
        <p:nvSpPr>
          <p:cNvPr id="9" name="TextBox 8"/>
          <p:cNvSpPr txBox="1"/>
          <p:nvPr/>
        </p:nvSpPr>
        <p:spPr>
          <a:xfrm>
            <a:off x="2667000" y="3912513"/>
            <a:ext cx="3200400" cy="430887"/>
          </a:xfrm>
          <a:prstGeom prst="rect">
            <a:avLst/>
          </a:prstGeom>
          <a:noFill/>
        </p:spPr>
        <p:txBody>
          <a:bodyPr wrap="square" rtlCol="0">
            <a:spAutoFit/>
          </a:bodyPr>
          <a:lstStyle/>
          <a:p>
            <a:r>
              <a:rPr lang="en-US" sz="2200" dirty="0"/>
              <a:t>help people live longer</a:t>
            </a:r>
            <a:endParaRPr lang="vi-VN" sz="2200" dirty="0"/>
          </a:p>
        </p:txBody>
      </p:sp>
      <p:sp>
        <p:nvSpPr>
          <p:cNvPr id="10" name="TextBox 9"/>
          <p:cNvSpPr txBox="1"/>
          <p:nvPr/>
        </p:nvSpPr>
        <p:spPr>
          <a:xfrm>
            <a:off x="2514600" y="4674513"/>
            <a:ext cx="2971800" cy="430887"/>
          </a:xfrm>
          <a:prstGeom prst="rect">
            <a:avLst/>
          </a:prstGeom>
          <a:noFill/>
        </p:spPr>
        <p:txBody>
          <a:bodyPr wrap="square" rtlCol="0">
            <a:spAutoFit/>
          </a:bodyPr>
          <a:lstStyle/>
          <a:p>
            <a:r>
              <a:rPr lang="en-US" sz="2200" dirty="0"/>
              <a:t>convenient, entertaining</a:t>
            </a:r>
            <a:endParaRPr lang="vi-VN" sz="2200" dirty="0"/>
          </a:p>
        </p:txBody>
      </p:sp>
      <p:sp>
        <p:nvSpPr>
          <p:cNvPr id="11" name="TextBox 10"/>
          <p:cNvSpPr txBox="1"/>
          <p:nvPr/>
        </p:nvSpPr>
        <p:spPr>
          <a:xfrm>
            <a:off x="2667000" y="5512713"/>
            <a:ext cx="2514600" cy="430887"/>
          </a:xfrm>
          <a:prstGeom prst="rect">
            <a:avLst/>
          </a:prstGeom>
          <a:noFill/>
        </p:spPr>
        <p:txBody>
          <a:bodyPr wrap="square" rtlCol="0">
            <a:spAutoFit/>
          </a:bodyPr>
          <a:lstStyle/>
          <a:p>
            <a:r>
              <a:rPr lang="en-US" sz="2200" dirty="0"/>
              <a:t>exciting</a:t>
            </a:r>
            <a:endParaRPr lang="vi-VN" sz="2200" dirty="0"/>
          </a:p>
        </p:txBody>
      </p:sp>
      <p:sp>
        <p:nvSpPr>
          <p:cNvPr id="12" name="TextBox 11"/>
          <p:cNvSpPr txBox="1"/>
          <p:nvPr/>
        </p:nvSpPr>
        <p:spPr>
          <a:xfrm>
            <a:off x="5867400" y="5512713"/>
            <a:ext cx="3048000" cy="430887"/>
          </a:xfrm>
          <a:prstGeom prst="rect">
            <a:avLst/>
          </a:prstGeom>
          <a:noFill/>
        </p:spPr>
        <p:txBody>
          <a:bodyPr wrap="square" rtlCol="0">
            <a:spAutoFit/>
          </a:bodyPr>
          <a:lstStyle/>
          <a:p>
            <a:r>
              <a:rPr lang="en-US" sz="2200" dirty="0"/>
              <a:t>expensive, dangerous</a:t>
            </a:r>
            <a:endParaRPr lang="vi-VN" sz="2200" dirty="0"/>
          </a:p>
        </p:txBody>
      </p:sp>
      <p:sp>
        <p:nvSpPr>
          <p:cNvPr id="13" name="TextBox 12"/>
          <p:cNvSpPr txBox="1"/>
          <p:nvPr/>
        </p:nvSpPr>
        <p:spPr>
          <a:xfrm>
            <a:off x="5638800" y="4674513"/>
            <a:ext cx="3505200" cy="430887"/>
          </a:xfrm>
          <a:prstGeom prst="rect">
            <a:avLst/>
          </a:prstGeom>
          <a:noFill/>
        </p:spPr>
        <p:txBody>
          <a:bodyPr wrap="square" rtlCol="0">
            <a:spAutoFit/>
          </a:bodyPr>
          <a:lstStyle/>
          <a:p>
            <a:r>
              <a:rPr lang="en-US" sz="2200" dirty="0"/>
              <a:t>environmentally unfriendly</a:t>
            </a:r>
            <a:endParaRPr lang="vi-VN" sz="2200" dirty="0"/>
          </a:p>
        </p:txBody>
      </p:sp>
      <p:sp>
        <p:nvSpPr>
          <p:cNvPr id="14" name="TextBox 13"/>
          <p:cNvSpPr txBox="1"/>
          <p:nvPr/>
        </p:nvSpPr>
        <p:spPr>
          <a:xfrm>
            <a:off x="5867400" y="3912513"/>
            <a:ext cx="2667000" cy="430887"/>
          </a:xfrm>
          <a:prstGeom prst="rect">
            <a:avLst/>
          </a:prstGeom>
          <a:noFill/>
        </p:spPr>
        <p:txBody>
          <a:bodyPr wrap="square" rtlCol="0">
            <a:spAutoFit/>
          </a:bodyPr>
          <a:lstStyle/>
          <a:p>
            <a:r>
              <a:rPr lang="en-US" sz="2200" dirty="0"/>
              <a:t>expensive</a:t>
            </a:r>
            <a:endParaRPr lang="vi-VN" sz="2200" dirty="0"/>
          </a:p>
        </p:txBody>
      </p:sp>
      <p:sp>
        <p:nvSpPr>
          <p:cNvPr id="15" name="TextBox 14"/>
          <p:cNvSpPr txBox="1"/>
          <p:nvPr/>
        </p:nvSpPr>
        <p:spPr>
          <a:xfrm>
            <a:off x="0" y="152400"/>
            <a:ext cx="9144000" cy="584775"/>
          </a:xfrm>
          <a:prstGeom prst="rect">
            <a:avLst/>
          </a:prstGeom>
          <a:noFill/>
        </p:spPr>
        <p:txBody>
          <a:bodyPr wrap="square" rtlCol="0">
            <a:spAutoFit/>
          </a:bodyPr>
          <a:lstStyle/>
          <a:p>
            <a:r>
              <a:rPr lang="en-US" sz="3200">
                <a:solidFill>
                  <a:srgbClr val="FF0000"/>
                </a:solidFill>
              </a:rPr>
              <a:t>Ex 4: Think and Make notes</a:t>
            </a:r>
            <a:endParaRPr lang="vi-VN" sz="3200">
              <a:solidFill>
                <a:srgbClr val="FF0000"/>
              </a:solidFill>
            </a:endParaRPr>
          </a:p>
        </p:txBody>
      </p:sp>
    </p:spTree>
    <p:extLst>
      <p:ext uri="{BB962C8B-B14F-4D97-AF65-F5344CB8AC3E}">
        <p14:creationId xmlns:p14="http://schemas.microsoft.com/office/powerpoint/2010/main" val="3124463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ox(i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ox(in)">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ox(in)">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ox(in)">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box(in)">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box(in)">
                                      <p:cBhvr>
                                        <p:cTn id="5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0"/>
            <a:ext cx="9144000" cy="830997"/>
          </a:xfrm>
          <a:prstGeom prst="rect">
            <a:avLst/>
          </a:prstGeom>
          <a:noFill/>
        </p:spPr>
        <p:txBody>
          <a:bodyPr wrap="square" rtlCol="0">
            <a:spAutoFit/>
          </a:bodyPr>
          <a:lstStyle/>
          <a:p>
            <a:r>
              <a:rPr lang="en-US" sz="2400" u="sng">
                <a:solidFill>
                  <a:srgbClr val="FF0000"/>
                </a:solidFill>
              </a:rPr>
              <a:t>Ex 5</a:t>
            </a:r>
            <a:r>
              <a:rPr lang="en-US" sz="2400">
                <a:solidFill>
                  <a:srgbClr val="FF0000"/>
                </a:solidFill>
              </a:rPr>
              <a:t>: Work in groups. Express your agreement and disagreement about how scientific advaces can help us solve problems in the future</a:t>
            </a:r>
            <a:endParaRPr lang="vi-VN" sz="2400">
              <a:solidFill>
                <a:srgbClr val="FF0000"/>
              </a:solidFill>
            </a:endParaRPr>
          </a:p>
        </p:txBody>
      </p:sp>
      <p:sp>
        <p:nvSpPr>
          <p:cNvPr id="3" name="TextBox 2"/>
          <p:cNvSpPr txBox="1"/>
          <p:nvPr/>
        </p:nvSpPr>
        <p:spPr>
          <a:xfrm>
            <a:off x="0" y="914400"/>
            <a:ext cx="9144000" cy="1384995"/>
          </a:xfrm>
          <a:prstGeom prst="rect">
            <a:avLst/>
          </a:prstGeom>
          <a:noFill/>
        </p:spPr>
        <p:txBody>
          <a:bodyPr wrap="square" rtlCol="0">
            <a:spAutoFit/>
          </a:bodyPr>
          <a:lstStyle/>
          <a:p>
            <a:r>
              <a:rPr lang="en-US" sz="2400" i="1" u="sng" dirty="0"/>
              <a:t>Example:</a:t>
            </a:r>
            <a:endParaRPr lang="en-US" sz="2400" dirty="0"/>
          </a:p>
          <a:p>
            <a:r>
              <a:rPr lang="en-US" sz="2000" b="1" i="1" dirty="0">
                <a:latin typeface="Times New Roman" pitchFamily="18" charset="0"/>
                <a:cs typeface="Times New Roman" pitchFamily="18" charset="0"/>
              </a:rPr>
              <a:t>A</a:t>
            </a:r>
            <a:r>
              <a:rPr lang="en-US" sz="2000" dirty="0">
                <a:latin typeface="Times New Roman" pitchFamily="18" charset="0"/>
                <a:cs typeface="Times New Roman" pitchFamily="18" charset="0"/>
              </a:rPr>
              <a:t>:	I think robots will help us do many boring or difficult jobs.</a:t>
            </a:r>
          </a:p>
          <a:p>
            <a:r>
              <a:rPr lang="en-US" sz="2000" b="1" i="1" dirty="0">
                <a:latin typeface="Times New Roman" pitchFamily="18" charset="0"/>
                <a:cs typeface="Times New Roman" pitchFamily="18" charset="0"/>
              </a:rPr>
              <a:t>B:</a:t>
            </a:r>
            <a:r>
              <a:rPr lang="en-US" sz="2000" dirty="0">
                <a:latin typeface="Times New Roman" pitchFamily="18" charset="0"/>
                <a:cs typeface="Times New Roman" pitchFamily="18" charset="0"/>
              </a:rPr>
              <a:t>	Yes. But at the same time, they may bring a lot of unemployment</a:t>
            </a:r>
          </a:p>
          <a:p>
            <a:r>
              <a:rPr lang="en-US" sz="2000" b="1" i="1" dirty="0">
                <a:latin typeface="Times New Roman" pitchFamily="18" charset="0"/>
                <a:cs typeface="Times New Roman" pitchFamily="18" charset="0"/>
              </a:rPr>
              <a:t>C:</a:t>
            </a:r>
            <a:r>
              <a:rPr lang="en-US" sz="2000" dirty="0">
                <a:latin typeface="Times New Roman" pitchFamily="18" charset="0"/>
                <a:cs typeface="Times New Roman" pitchFamily="18" charset="0"/>
              </a:rPr>
              <a:t>	And they’ll </a:t>
            </a:r>
            <a:r>
              <a:rPr lang="en-US" sz="2000" dirty="0" smtClean="0">
                <a:latin typeface="Times New Roman" pitchFamily="18" charset="0"/>
                <a:cs typeface="Times New Roman" pitchFamily="18" charset="0"/>
              </a:rPr>
              <a:t> make </a:t>
            </a:r>
            <a:r>
              <a:rPr lang="en-US" sz="2000" dirty="0">
                <a:latin typeface="Times New Roman" pitchFamily="18" charset="0"/>
                <a:cs typeface="Times New Roman" pitchFamily="18" charset="0"/>
              </a:rPr>
              <a:t>us lazy and inactive.</a:t>
            </a:r>
            <a:endParaRPr lang="vi-VN" sz="2000" b="1" i="1" dirty="0">
              <a:latin typeface="Times New Roman" pitchFamily="18" charset="0"/>
              <a:cs typeface="Times New Roman" pitchFamily="18" charset="0"/>
            </a:endParaRPr>
          </a:p>
        </p:txBody>
      </p:sp>
      <p:cxnSp>
        <p:nvCxnSpPr>
          <p:cNvPr id="5" name="Straight Connector 4"/>
          <p:cNvCxnSpPr/>
          <p:nvPr/>
        </p:nvCxnSpPr>
        <p:spPr>
          <a:xfrm flipV="1">
            <a:off x="2057400" y="2209800"/>
            <a:ext cx="2895600" cy="122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0" y="2286000"/>
            <a:ext cx="9144000" cy="2062103"/>
          </a:xfrm>
          <a:prstGeom prst="rect">
            <a:avLst/>
          </a:prstGeom>
        </p:spPr>
        <p:txBody>
          <a:bodyPr wrap="square">
            <a:spAutoFit/>
          </a:bodyPr>
          <a:lstStyle/>
          <a:p>
            <a:r>
              <a:rPr lang="en-US" sz="2000" b="1" dirty="0" smtClean="0">
                <a:latin typeface="Times New Roman" pitchFamily="18" charset="0"/>
                <a:cs typeface="Times New Roman" pitchFamily="18" charset="0"/>
              </a:rPr>
              <a:t>1. Smart phones</a:t>
            </a:r>
            <a:r>
              <a:rPr lang="en-US" sz="2000" dirty="0" smtClean="0">
                <a:latin typeface="Times New Roman" pitchFamily="18" charset="0"/>
                <a:cs typeface="Times New Roman" pitchFamily="18" charset="0"/>
              </a:rPr>
              <a:t> </a:t>
            </a:r>
          </a:p>
          <a:p>
            <a:r>
              <a:rPr lang="en-US" sz="2000" b="1" dirty="0" smtClean="0">
                <a:latin typeface="Times New Roman" pitchFamily="18" charset="0"/>
                <a:cs typeface="Times New Roman" pitchFamily="18" charset="0"/>
              </a:rPr>
              <a:t>A:</a:t>
            </a:r>
            <a:r>
              <a:rPr lang="en-US" sz="2000" dirty="0" smtClean="0">
                <a:latin typeface="Times New Roman" pitchFamily="18" charset="0"/>
                <a:cs typeface="Times New Roman" pitchFamily="18" charset="0"/>
              </a:rPr>
              <a:t> I think smart phones can replace your traditional camera, voice recorder, dairy, maps, calendar, Calculator, traditional watch...</a:t>
            </a:r>
          </a:p>
          <a:p>
            <a:r>
              <a:rPr lang="en-US" sz="2000" b="1" dirty="0" smtClean="0">
                <a:latin typeface="Times New Roman" pitchFamily="18" charset="0"/>
                <a:cs typeface="Times New Roman" pitchFamily="18" charset="0"/>
              </a:rPr>
              <a:t>B:</a:t>
            </a:r>
            <a:r>
              <a:rPr lang="en-US" sz="2000" dirty="0" smtClean="0">
                <a:latin typeface="Times New Roman" pitchFamily="18" charset="0"/>
                <a:cs typeface="Times New Roman" pitchFamily="18" charset="0"/>
              </a:rPr>
              <a:t> Yes. They provide very easy communication. But they can cause severe health effects.</a:t>
            </a:r>
          </a:p>
          <a:p>
            <a:r>
              <a:rPr lang="en-US" sz="2000" b="1" dirty="0" smtClean="0">
                <a:latin typeface="Times New Roman" pitchFamily="18" charset="0"/>
                <a:cs typeface="Times New Roman" pitchFamily="18" charset="0"/>
              </a:rPr>
              <a:t>C:</a:t>
            </a:r>
            <a:r>
              <a:rPr lang="en-US" sz="2000" dirty="0" smtClean="0">
                <a:latin typeface="Times New Roman" pitchFamily="18" charset="0"/>
                <a:cs typeface="Times New Roman" pitchFamily="18" charset="0"/>
              </a:rPr>
              <a:t> And your privacy at risk, insecurity and </a:t>
            </a:r>
            <a:r>
              <a:rPr lang="en-US" sz="2000" dirty="0" err="1" smtClean="0">
                <a:latin typeface="Times New Roman" pitchFamily="18" charset="0"/>
                <a:cs typeface="Times New Roman" pitchFamily="18" charset="0"/>
              </a:rPr>
              <a:t>unsafety</a:t>
            </a:r>
            <a:r>
              <a:rPr lang="en-US" sz="2000" dirty="0" smtClean="0">
                <a:latin typeface="Times New Roman" pitchFamily="18" charset="0"/>
                <a:cs typeface="Times New Roman" pitchFamily="18" charset="0"/>
              </a:rPr>
              <a:t>  to public</a:t>
            </a:r>
            <a:r>
              <a:rPr lang="en-US" sz="2800" dirty="0" smtClean="0">
                <a:latin typeface="Times New Roman" pitchFamily="18" charset="0"/>
                <a:cs typeface="Times New Roman" pitchFamily="18" charset="0"/>
              </a:rPr>
              <a:t>.</a:t>
            </a:r>
          </a:p>
        </p:txBody>
      </p:sp>
      <p:sp>
        <p:nvSpPr>
          <p:cNvPr id="8" name="Rectangle 7"/>
          <p:cNvSpPr/>
          <p:nvPr/>
        </p:nvSpPr>
        <p:spPr>
          <a:xfrm>
            <a:off x="0" y="4343400"/>
            <a:ext cx="9144000" cy="2031325"/>
          </a:xfrm>
          <a:prstGeom prst="rect">
            <a:avLst/>
          </a:prstGeom>
        </p:spPr>
        <p:txBody>
          <a:bodyPr wrap="square">
            <a:spAutoFit/>
          </a:bodyPr>
          <a:lstStyle/>
          <a:p>
            <a:r>
              <a:rPr lang="en-US" b="1" dirty="0" smtClean="0"/>
              <a:t>2. Space travel</a:t>
            </a:r>
            <a:r>
              <a:rPr lang="en-US" dirty="0" smtClean="0"/>
              <a:t> </a:t>
            </a:r>
          </a:p>
          <a:p>
            <a:r>
              <a:rPr lang="en-US" b="1" dirty="0" smtClean="0"/>
              <a:t>A: </a:t>
            </a:r>
            <a:r>
              <a:rPr lang="en-US" dirty="0" smtClean="0"/>
              <a:t>I think space travel can help people to know more about the universe.</a:t>
            </a:r>
          </a:p>
          <a:p>
            <a:r>
              <a:rPr lang="en-US" b="1" dirty="0" smtClean="0"/>
              <a:t>B:</a:t>
            </a:r>
            <a:r>
              <a:rPr lang="en-US" dirty="0" smtClean="0"/>
              <a:t> Yes. They will pave the way for advanced technology, and creates numerous jobs. But, at the same time, it can endanger the lives of astronauts.</a:t>
            </a:r>
          </a:p>
          <a:p>
            <a:r>
              <a:rPr lang="en-US" b="1" dirty="0" smtClean="0"/>
              <a:t>C:</a:t>
            </a:r>
            <a:r>
              <a:rPr lang="en-US" dirty="0" smtClean="0"/>
              <a:t> And it can leads to pollution in space.</a:t>
            </a:r>
          </a:p>
          <a:p>
            <a:r>
              <a:rPr lang="en-US" dirty="0" smtClean="0"/>
              <a:t/>
            </a:r>
            <a:br>
              <a:rPr lang="en-US" dirty="0" smtClean="0"/>
            </a:br>
            <a:endParaRPr lang="en-US" dirty="0"/>
          </a:p>
        </p:txBody>
      </p:sp>
    </p:spTree>
    <p:extLst>
      <p:ext uri="{BB962C8B-B14F-4D97-AF65-F5344CB8AC3E}">
        <p14:creationId xmlns:p14="http://schemas.microsoft.com/office/powerpoint/2010/main" val="757238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ox(in)">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box(in)">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box(in)">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box(in)">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box(in)">
                                      <p:cBhvr>
                                        <p:cTn id="32" dur="5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8">
                                            <p:txEl>
                                              <p:pRg st="1" end="1"/>
                                            </p:txEl>
                                          </p:spTgt>
                                        </p:tgtEl>
                                        <p:attrNameLst>
                                          <p:attrName>style.visibility</p:attrName>
                                        </p:attrNameLst>
                                      </p:cBhvr>
                                      <p:to>
                                        <p:strVal val="visible"/>
                                      </p:to>
                                    </p:set>
                                    <p:animEffect transition="in" filter="box(in)">
                                      <p:cBhvr>
                                        <p:cTn id="37" dur="500"/>
                                        <p:tgtEl>
                                          <p:spTgt spid="8">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8">
                                            <p:txEl>
                                              <p:pRg st="2" end="2"/>
                                            </p:txEl>
                                          </p:spTgt>
                                        </p:tgtEl>
                                        <p:attrNameLst>
                                          <p:attrName>style.visibility</p:attrName>
                                        </p:attrNameLst>
                                      </p:cBhvr>
                                      <p:to>
                                        <p:strVal val="visible"/>
                                      </p:to>
                                    </p:set>
                                    <p:animEffect transition="in" filter="box(in)">
                                      <p:cBhvr>
                                        <p:cTn id="42" dur="500"/>
                                        <p:tgtEl>
                                          <p:spTgt spid="8">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8">
                                            <p:txEl>
                                              <p:pRg st="3" end="3"/>
                                            </p:txEl>
                                          </p:spTgt>
                                        </p:tgtEl>
                                        <p:attrNameLst>
                                          <p:attrName>style.visibility</p:attrName>
                                        </p:attrNameLst>
                                      </p:cBhvr>
                                      <p:to>
                                        <p:strVal val="visible"/>
                                      </p:to>
                                    </p:set>
                                    <p:animEffect transition="in" filter="box(in)">
                                      <p:cBhvr>
                                        <p:cTn id="47"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4"/>
          <p:cNvSpPr>
            <a:spLocks noChangeArrowheads="1" noChangeShapeType="1" noTextEdit="1"/>
          </p:cNvSpPr>
          <p:nvPr/>
        </p:nvSpPr>
        <p:spPr bwMode="auto">
          <a:xfrm>
            <a:off x="2133600" y="533400"/>
            <a:ext cx="4953000" cy="1066800"/>
          </a:xfrm>
          <a:prstGeom prst="rect">
            <a:avLst/>
          </a:prstGeom>
        </p:spPr>
        <p:txBody>
          <a:bodyPr wrap="none" fromWordArt="1">
            <a:prstTxWarp prst="textPlain">
              <a:avLst>
                <a:gd name="adj" fmla="val 50000"/>
              </a:avLst>
            </a:prstTxWarp>
          </a:bodyPr>
          <a:lstStyle/>
          <a:p>
            <a:pPr algn="ctr"/>
            <a:r>
              <a:rPr lang="en-US"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HOMEWORK</a:t>
            </a:r>
          </a:p>
        </p:txBody>
      </p:sp>
      <p:sp>
        <p:nvSpPr>
          <p:cNvPr id="3" name="TextBox 2"/>
          <p:cNvSpPr txBox="1"/>
          <p:nvPr/>
        </p:nvSpPr>
        <p:spPr>
          <a:xfrm>
            <a:off x="457200" y="2438400"/>
            <a:ext cx="8382000" cy="1384995"/>
          </a:xfrm>
          <a:prstGeom prst="rect">
            <a:avLst/>
          </a:prstGeom>
          <a:noFill/>
        </p:spPr>
        <p:txBody>
          <a:bodyPr wrap="square" rtlCol="0">
            <a:spAutoFit/>
          </a:bodyPr>
          <a:lstStyle/>
          <a:p>
            <a:pPr>
              <a:buFontTx/>
              <a:buChar char="-"/>
            </a:pPr>
            <a:r>
              <a:rPr lang="en-US" sz="2800" dirty="0">
                <a:latin typeface="Times New Roman" pitchFamily="18" charset="0"/>
                <a:cs typeface="Times New Roman" pitchFamily="18" charset="0"/>
              </a:rPr>
              <a:t>Learn by </a:t>
            </a:r>
            <a:r>
              <a:rPr lang="en-US" sz="2800">
                <a:latin typeface="Times New Roman" pitchFamily="18" charset="0"/>
                <a:cs typeface="Times New Roman" pitchFamily="18" charset="0"/>
              </a:rPr>
              <a:t>heart vocabulary.</a:t>
            </a:r>
            <a:endParaRPr lang="en-US" sz="2800" dirty="0">
              <a:latin typeface="Times New Roman" pitchFamily="18" charset="0"/>
              <a:cs typeface="Times New Roman" pitchFamily="18" charset="0"/>
            </a:endParaRPr>
          </a:p>
          <a:p>
            <a:pPr>
              <a:buFontTx/>
              <a:buChar char="-"/>
            </a:pPr>
            <a:r>
              <a:rPr lang="en-US" sz="2800">
                <a:latin typeface="Times New Roman" pitchFamily="18" charset="0"/>
                <a:cs typeface="Times New Roman" pitchFamily="18" charset="0"/>
              </a:rPr>
              <a:t>Do exercises (workbook</a:t>
            </a:r>
            <a:r>
              <a:rPr lang="en-US" sz="2800" dirty="0">
                <a:latin typeface="Times New Roman" pitchFamily="18" charset="0"/>
                <a:cs typeface="Times New Roman" pitchFamily="18" charset="0"/>
              </a:rPr>
              <a:t>).</a:t>
            </a:r>
          </a:p>
          <a:p>
            <a:pPr>
              <a:buFontTx/>
              <a:buChar char="-"/>
            </a:pPr>
            <a:r>
              <a:rPr lang="en-US" sz="2800">
                <a:latin typeface="Times New Roman" pitchFamily="18" charset="0"/>
                <a:cs typeface="Times New Roman" pitchFamily="18" charset="0"/>
              </a:rPr>
              <a:t> Prepare: Unit 11 – Skills 2</a:t>
            </a:r>
          </a:p>
        </p:txBody>
      </p:sp>
    </p:spTree>
    <p:extLst>
      <p:ext uri="{BB962C8B-B14F-4D97-AF65-F5344CB8AC3E}">
        <p14:creationId xmlns:p14="http://schemas.microsoft.com/office/powerpoint/2010/main" val="42200398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338"/>
            <a:ext cx="9144000" cy="6842662"/>
          </a:xfrm>
          <a:prstGeom prst="rect">
            <a:avLst/>
          </a:prstGeom>
        </p:spPr>
      </p:pic>
      <p:sp>
        <p:nvSpPr>
          <p:cNvPr id="14" name="Rectangle 13"/>
          <p:cNvSpPr/>
          <p:nvPr/>
        </p:nvSpPr>
        <p:spPr>
          <a:xfrm>
            <a:off x="411262" y="2523328"/>
            <a:ext cx="8380499" cy="830997"/>
          </a:xfrm>
          <a:prstGeom prst="rect">
            <a:avLst/>
          </a:prstGeom>
          <a:noFill/>
        </p:spPr>
        <p:txBody>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800" b="1" cap="none" spc="0" dirty="0">
                <a:ln w="50800"/>
                <a:solidFill>
                  <a:schemeClr val="tx2"/>
                </a:solidFill>
                <a:effectLst/>
              </a:rPr>
              <a:t>Unit </a:t>
            </a:r>
            <a:r>
              <a:rPr lang="en-US" sz="4800" b="1" dirty="0">
                <a:ln w="50800"/>
                <a:solidFill>
                  <a:schemeClr val="tx2"/>
                </a:solidFill>
              </a:rPr>
              <a:t>11: Science and Technology</a:t>
            </a:r>
            <a:endParaRPr lang="en-US" sz="4800" b="1" cap="none" spc="0" dirty="0">
              <a:ln w="50800"/>
              <a:solidFill>
                <a:schemeClr val="tx2"/>
              </a:solidFill>
              <a:effectLst/>
            </a:endParaRPr>
          </a:p>
        </p:txBody>
      </p:sp>
      <p:sp>
        <p:nvSpPr>
          <p:cNvPr id="15" name="Rectangle 14"/>
          <p:cNvSpPr/>
          <p:nvPr/>
        </p:nvSpPr>
        <p:spPr>
          <a:xfrm>
            <a:off x="2548054" y="3444046"/>
            <a:ext cx="4047903" cy="769441"/>
          </a:xfrm>
          <a:prstGeom prst="rect">
            <a:avLst/>
          </a:prstGeom>
          <a:noFill/>
        </p:spPr>
        <p:txBody>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400" b="1" cap="none" spc="0" dirty="0">
                <a:ln w="50800"/>
                <a:solidFill>
                  <a:schemeClr val="tx2"/>
                </a:solidFill>
                <a:effectLst/>
              </a:rPr>
              <a:t>Lesson 5: Skills 1</a:t>
            </a:r>
          </a:p>
        </p:txBody>
      </p:sp>
      <p:sp>
        <p:nvSpPr>
          <p:cNvPr id="5" name="Rectangle 4"/>
          <p:cNvSpPr/>
          <p:nvPr/>
        </p:nvSpPr>
        <p:spPr>
          <a:xfrm>
            <a:off x="914400" y="1600200"/>
            <a:ext cx="6047168" cy="707886"/>
          </a:xfrm>
          <a:prstGeom prst="rect">
            <a:avLst/>
          </a:prstGeom>
        </p:spPr>
        <p:txBody>
          <a:bodyPr wrap="none">
            <a:spAutoFit/>
          </a:bodyPr>
          <a:lstStyle/>
          <a:p>
            <a:r>
              <a:rPr lang="en-US" sz="4000" b="1" dirty="0" smtClean="0">
                <a:solidFill>
                  <a:srgbClr val="800080"/>
                </a:solidFill>
                <a:latin typeface="Times New Roman" pitchFamily="18" charset="0"/>
                <a:cs typeface="Times New Roman" pitchFamily="18" charset="0"/>
              </a:rPr>
              <a:t>Tuesday, March 29</a:t>
            </a:r>
            <a:r>
              <a:rPr lang="en-US" sz="4000" b="1" baseline="30000" dirty="0" smtClean="0">
                <a:solidFill>
                  <a:srgbClr val="800080"/>
                </a:solidFill>
                <a:latin typeface="Times New Roman" pitchFamily="18" charset="0"/>
                <a:cs typeface="Times New Roman" pitchFamily="18" charset="0"/>
              </a:rPr>
              <a:t>th</a:t>
            </a:r>
            <a:r>
              <a:rPr lang="en-US" sz="4000" b="1" dirty="0" smtClean="0">
                <a:solidFill>
                  <a:srgbClr val="800080"/>
                </a:solidFill>
                <a:latin typeface="Times New Roman" pitchFamily="18" charset="0"/>
                <a:cs typeface="Times New Roman" pitchFamily="18" charset="0"/>
              </a:rPr>
              <a:t> ,2022 </a:t>
            </a:r>
            <a:endParaRPr lang="en-US" sz="4000" dirty="0">
              <a:latin typeface="Times New Roman" pitchFamily="18" charset="0"/>
              <a:cs typeface="Times New Roman" pitchFamily="18" charset="0"/>
            </a:endParaRPr>
          </a:p>
        </p:txBody>
      </p:sp>
    </p:spTree>
    <p:extLst>
      <p:ext uri="{BB962C8B-B14F-4D97-AF65-F5344CB8AC3E}">
        <p14:creationId xmlns:p14="http://schemas.microsoft.com/office/powerpoint/2010/main" val="33959159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he World In 2050.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57200" y="1371600"/>
            <a:ext cx="8263469" cy="4648200"/>
          </a:xfrm>
          <a:prstGeom prst="rect">
            <a:avLst/>
          </a:prstGeom>
        </p:spPr>
      </p:pic>
      <p:sp>
        <p:nvSpPr>
          <p:cNvPr id="5" name="TextBox 4"/>
          <p:cNvSpPr txBox="1"/>
          <p:nvPr/>
        </p:nvSpPr>
        <p:spPr>
          <a:xfrm>
            <a:off x="1981200" y="36871"/>
            <a:ext cx="3810000" cy="523220"/>
          </a:xfrm>
          <a:prstGeom prst="rect">
            <a:avLst/>
          </a:prstGeom>
          <a:noFill/>
        </p:spPr>
        <p:txBody>
          <a:bodyPr wrap="square" rtlCol="0">
            <a:spAutoFit/>
          </a:bodyPr>
          <a:lstStyle/>
          <a:p>
            <a:r>
              <a:rPr lang="en-US" sz="2800" dirty="0"/>
              <a:t>What is the video about?</a:t>
            </a:r>
            <a:endParaRPr lang="vi-VN" sz="2800"/>
          </a:p>
        </p:txBody>
      </p:sp>
      <p:sp>
        <p:nvSpPr>
          <p:cNvPr id="6" name="TextBox 5"/>
          <p:cNvSpPr txBox="1"/>
          <p:nvPr/>
        </p:nvSpPr>
        <p:spPr>
          <a:xfrm>
            <a:off x="1981200" y="619780"/>
            <a:ext cx="3810000" cy="523220"/>
          </a:xfrm>
          <a:prstGeom prst="rect">
            <a:avLst/>
          </a:prstGeom>
          <a:noFill/>
        </p:spPr>
        <p:txBody>
          <a:bodyPr wrap="square" rtlCol="0">
            <a:spAutoFit/>
          </a:bodyPr>
          <a:lstStyle/>
          <a:p>
            <a:r>
              <a:rPr lang="en-US" sz="2800" dirty="0">
                <a:solidFill>
                  <a:srgbClr val="FF0000"/>
                </a:solidFill>
              </a:rPr>
              <a:t>Life in the future</a:t>
            </a:r>
            <a:endParaRPr lang="vi-VN" sz="2800">
              <a:solidFill>
                <a:srgbClr val="FF0000"/>
              </a:solidFill>
            </a:endParaRPr>
          </a:p>
        </p:txBody>
      </p:sp>
    </p:spTree>
    <p:extLst>
      <p:ext uri="{BB962C8B-B14F-4D97-AF65-F5344CB8AC3E}">
        <p14:creationId xmlns:p14="http://schemas.microsoft.com/office/powerpoint/2010/main" val="118514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4"/>
                                        </p:tgtEl>
                                      </p:cBhvr>
                                    </p:cmd>
                                  </p:childTnLst>
                                </p:cTn>
                              </p:par>
                            </p:childTnLst>
                          </p:cTn>
                        </p:par>
                      </p:childTnLst>
                    </p:cTn>
                  </p:par>
                </p:childTnLst>
              </p:cTn>
              <p:nextCondLst>
                <p:cond evt="onClick" delay="0">
                  <p:tgtEl>
                    <p:spTgt spid="4"/>
                  </p:tgtEl>
                </p:cond>
              </p:nextCondLst>
            </p:seq>
            <p:video>
              <p:cMediaNode vol="80000">
                <p:cTn id="14" fill="hold"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206" y="10324"/>
            <a:ext cx="9144000" cy="584775"/>
          </a:xfrm>
          <a:prstGeom prst="rect">
            <a:avLst/>
          </a:prstGeom>
          <a:noFill/>
        </p:spPr>
        <p:txBody>
          <a:bodyPr wrap="square" rtlCol="0">
            <a:spAutoFit/>
          </a:bodyPr>
          <a:lstStyle/>
          <a:p>
            <a:r>
              <a:rPr lang="en-US" sz="3200" b="1" dirty="0">
                <a:solidFill>
                  <a:srgbClr val="FF0000"/>
                </a:solidFill>
              </a:rPr>
              <a:t>Vocabulary</a:t>
            </a:r>
            <a:endParaRPr lang="vi-VN" sz="3200" b="1">
              <a:solidFill>
                <a:srgbClr val="FF0000"/>
              </a:solidFill>
            </a:endParaRPr>
          </a:p>
        </p:txBody>
      </p:sp>
      <p:sp>
        <p:nvSpPr>
          <p:cNvPr id="3" name="TextBox 2"/>
          <p:cNvSpPr txBox="1"/>
          <p:nvPr/>
        </p:nvSpPr>
        <p:spPr>
          <a:xfrm>
            <a:off x="0" y="838200"/>
            <a:ext cx="2590800" cy="461665"/>
          </a:xfrm>
          <a:prstGeom prst="rect">
            <a:avLst/>
          </a:prstGeom>
          <a:noFill/>
        </p:spPr>
        <p:txBody>
          <a:bodyPr wrap="square" rtlCol="0">
            <a:spAutoFit/>
          </a:bodyPr>
          <a:lstStyle/>
          <a:p>
            <a:r>
              <a:rPr lang="en-US" sz="2400" dirty="0"/>
              <a:t>- Reality (n):  </a:t>
            </a:r>
            <a:endParaRPr lang="vi-VN" sz="2400"/>
          </a:p>
        </p:txBody>
      </p:sp>
      <p:sp>
        <p:nvSpPr>
          <p:cNvPr id="4" name="TextBox 3"/>
          <p:cNvSpPr txBox="1"/>
          <p:nvPr/>
        </p:nvSpPr>
        <p:spPr>
          <a:xfrm>
            <a:off x="0" y="1657638"/>
            <a:ext cx="2590800" cy="461665"/>
          </a:xfrm>
          <a:prstGeom prst="rect">
            <a:avLst/>
          </a:prstGeom>
          <a:noFill/>
        </p:spPr>
        <p:txBody>
          <a:bodyPr wrap="square" rtlCol="0">
            <a:spAutoFit/>
          </a:bodyPr>
          <a:lstStyle/>
          <a:p>
            <a:r>
              <a:rPr lang="en-US" sz="2400" dirty="0"/>
              <a:t>- Incurable (</a:t>
            </a:r>
            <a:r>
              <a:rPr lang="en-US" sz="2400" dirty="0" err="1"/>
              <a:t>adj</a:t>
            </a:r>
            <a:r>
              <a:rPr lang="en-US" sz="2400" dirty="0"/>
              <a:t>): </a:t>
            </a:r>
            <a:endParaRPr lang="vi-VN" sz="2400" dirty="0"/>
          </a:p>
        </p:txBody>
      </p:sp>
      <p:sp>
        <p:nvSpPr>
          <p:cNvPr id="5" name="TextBox 4"/>
          <p:cNvSpPr txBox="1"/>
          <p:nvPr/>
        </p:nvSpPr>
        <p:spPr>
          <a:xfrm>
            <a:off x="0" y="2586335"/>
            <a:ext cx="2590800" cy="461665"/>
          </a:xfrm>
          <a:prstGeom prst="rect">
            <a:avLst/>
          </a:prstGeom>
          <a:noFill/>
        </p:spPr>
        <p:txBody>
          <a:bodyPr wrap="square" rtlCol="0">
            <a:spAutoFit/>
          </a:bodyPr>
          <a:lstStyle/>
          <a:p>
            <a:r>
              <a:rPr lang="en-US" sz="2400"/>
              <a:t>- Cure (v): </a:t>
            </a:r>
            <a:endParaRPr lang="vi-VN" sz="2400"/>
          </a:p>
        </p:txBody>
      </p:sp>
      <p:sp>
        <p:nvSpPr>
          <p:cNvPr id="6" name="TextBox 5"/>
          <p:cNvSpPr txBox="1"/>
          <p:nvPr/>
        </p:nvSpPr>
        <p:spPr>
          <a:xfrm>
            <a:off x="0" y="3500735"/>
            <a:ext cx="3124200" cy="461665"/>
          </a:xfrm>
          <a:prstGeom prst="rect">
            <a:avLst/>
          </a:prstGeom>
          <a:noFill/>
        </p:spPr>
        <p:txBody>
          <a:bodyPr wrap="square" rtlCol="0">
            <a:spAutoFit/>
          </a:bodyPr>
          <a:lstStyle/>
          <a:p>
            <a:r>
              <a:rPr lang="en-US" sz="2400"/>
              <a:t>- Anti – ageing (adj):</a:t>
            </a:r>
            <a:endParaRPr lang="vi-VN" sz="2400"/>
          </a:p>
        </p:txBody>
      </p:sp>
      <p:sp>
        <p:nvSpPr>
          <p:cNvPr id="7" name="TextBox 6"/>
          <p:cNvSpPr txBox="1"/>
          <p:nvPr/>
        </p:nvSpPr>
        <p:spPr>
          <a:xfrm>
            <a:off x="0" y="4419600"/>
            <a:ext cx="2590800" cy="461665"/>
          </a:xfrm>
          <a:prstGeom prst="rect">
            <a:avLst/>
          </a:prstGeom>
          <a:noFill/>
        </p:spPr>
        <p:txBody>
          <a:bodyPr wrap="square" rtlCol="0">
            <a:spAutoFit/>
          </a:bodyPr>
          <a:lstStyle/>
          <a:p>
            <a:r>
              <a:rPr lang="en-US" sz="2400"/>
              <a:t>- Advance (n):</a:t>
            </a:r>
            <a:endParaRPr lang="vi-VN" sz="2400"/>
          </a:p>
        </p:txBody>
      </p:sp>
      <p:sp>
        <p:nvSpPr>
          <p:cNvPr id="8" name="TextBox 7"/>
          <p:cNvSpPr txBox="1"/>
          <p:nvPr/>
        </p:nvSpPr>
        <p:spPr>
          <a:xfrm>
            <a:off x="2209800" y="838200"/>
            <a:ext cx="2590800" cy="461665"/>
          </a:xfrm>
          <a:prstGeom prst="rect">
            <a:avLst/>
          </a:prstGeom>
          <a:noFill/>
        </p:spPr>
        <p:txBody>
          <a:bodyPr wrap="square" rtlCol="0">
            <a:spAutoFit/>
          </a:bodyPr>
          <a:lstStyle/>
          <a:p>
            <a:r>
              <a:rPr lang="en-US" sz="2400"/>
              <a:t>Thực tế</a:t>
            </a:r>
            <a:endParaRPr lang="vi-VN" sz="2400"/>
          </a:p>
        </p:txBody>
      </p:sp>
      <p:sp>
        <p:nvSpPr>
          <p:cNvPr id="9" name="TextBox 8"/>
          <p:cNvSpPr txBox="1"/>
          <p:nvPr/>
        </p:nvSpPr>
        <p:spPr>
          <a:xfrm>
            <a:off x="2286000" y="1671935"/>
            <a:ext cx="3429000" cy="461665"/>
          </a:xfrm>
          <a:prstGeom prst="rect">
            <a:avLst/>
          </a:prstGeom>
          <a:noFill/>
        </p:spPr>
        <p:txBody>
          <a:bodyPr wrap="square" rtlCol="0">
            <a:spAutoFit/>
          </a:bodyPr>
          <a:lstStyle/>
          <a:p>
            <a:r>
              <a:rPr lang="en-US" sz="2400"/>
              <a:t>Nan y, không chữa được</a:t>
            </a:r>
            <a:endParaRPr lang="vi-VN" sz="2400"/>
          </a:p>
        </p:txBody>
      </p:sp>
      <p:sp>
        <p:nvSpPr>
          <p:cNvPr id="10" name="TextBox 9"/>
          <p:cNvSpPr txBox="1"/>
          <p:nvPr/>
        </p:nvSpPr>
        <p:spPr>
          <a:xfrm>
            <a:off x="1676400" y="2586335"/>
            <a:ext cx="2590800" cy="461665"/>
          </a:xfrm>
          <a:prstGeom prst="rect">
            <a:avLst/>
          </a:prstGeom>
          <a:noFill/>
        </p:spPr>
        <p:txBody>
          <a:bodyPr wrap="square" rtlCol="0">
            <a:spAutoFit/>
          </a:bodyPr>
          <a:lstStyle/>
          <a:p>
            <a:r>
              <a:rPr lang="en-US" sz="2400"/>
              <a:t>Điều trị</a:t>
            </a:r>
            <a:endParaRPr lang="vi-VN" sz="2400"/>
          </a:p>
        </p:txBody>
      </p:sp>
      <p:sp>
        <p:nvSpPr>
          <p:cNvPr id="11" name="TextBox 10"/>
          <p:cNvSpPr txBox="1"/>
          <p:nvPr/>
        </p:nvSpPr>
        <p:spPr>
          <a:xfrm>
            <a:off x="2819400" y="3500735"/>
            <a:ext cx="2590800" cy="461665"/>
          </a:xfrm>
          <a:prstGeom prst="rect">
            <a:avLst/>
          </a:prstGeom>
          <a:noFill/>
        </p:spPr>
        <p:txBody>
          <a:bodyPr wrap="square" rtlCol="0">
            <a:spAutoFit/>
          </a:bodyPr>
          <a:lstStyle/>
          <a:p>
            <a:r>
              <a:rPr lang="en-US" sz="2400"/>
              <a:t>Chống lão hóa</a:t>
            </a:r>
            <a:endParaRPr lang="vi-VN" sz="2400"/>
          </a:p>
        </p:txBody>
      </p:sp>
      <p:sp>
        <p:nvSpPr>
          <p:cNvPr id="12" name="TextBox 11"/>
          <p:cNvSpPr txBox="1"/>
          <p:nvPr/>
        </p:nvSpPr>
        <p:spPr>
          <a:xfrm>
            <a:off x="1905000" y="4415135"/>
            <a:ext cx="2590800" cy="461665"/>
          </a:xfrm>
          <a:prstGeom prst="rect">
            <a:avLst/>
          </a:prstGeom>
          <a:noFill/>
        </p:spPr>
        <p:txBody>
          <a:bodyPr wrap="square" rtlCol="0">
            <a:spAutoFit/>
          </a:bodyPr>
          <a:lstStyle/>
          <a:p>
            <a:r>
              <a:rPr lang="en-US" sz="2400"/>
              <a:t>Sự tiến bộ</a:t>
            </a:r>
            <a:endParaRPr lang="vi-VN" sz="2400"/>
          </a:p>
        </p:txBody>
      </p:sp>
      <p:sp>
        <p:nvSpPr>
          <p:cNvPr id="13" name="Oval 12"/>
          <p:cNvSpPr/>
          <p:nvPr/>
        </p:nvSpPr>
        <p:spPr>
          <a:xfrm>
            <a:off x="609600" y="838200"/>
            <a:ext cx="76200"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Oval 13"/>
          <p:cNvSpPr/>
          <p:nvPr/>
        </p:nvSpPr>
        <p:spPr>
          <a:xfrm>
            <a:off x="685800" y="1676400"/>
            <a:ext cx="76200"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 name="Oval 14"/>
          <p:cNvSpPr/>
          <p:nvPr/>
        </p:nvSpPr>
        <p:spPr>
          <a:xfrm>
            <a:off x="1143000" y="3429000"/>
            <a:ext cx="76200"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6" name="Oval 15"/>
          <p:cNvSpPr/>
          <p:nvPr/>
        </p:nvSpPr>
        <p:spPr>
          <a:xfrm>
            <a:off x="762000" y="4419600"/>
            <a:ext cx="76200"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958031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ox(in)">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box(in)">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additive="base">
                                        <p:cTn id="41" dur="500" fill="hold"/>
                                        <p:tgtEl>
                                          <p:spTgt spid="5"/>
                                        </p:tgtEl>
                                        <p:attrNameLst>
                                          <p:attrName>ppt_x</p:attrName>
                                        </p:attrNameLst>
                                      </p:cBhvr>
                                      <p:tavLst>
                                        <p:tav tm="0">
                                          <p:val>
                                            <p:strVal val="#ppt_x"/>
                                          </p:val>
                                        </p:tav>
                                        <p:tav tm="100000">
                                          <p:val>
                                            <p:strVal val="#ppt_x"/>
                                          </p:val>
                                        </p:tav>
                                      </p:tavLst>
                                    </p:anim>
                                    <p:anim calcmode="lin" valueType="num">
                                      <p:cBhvr additive="base">
                                        <p:cTn id="4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additive="base">
                                        <p:cTn id="53" dur="500" fill="hold"/>
                                        <p:tgtEl>
                                          <p:spTgt spid="6"/>
                                        </p:tgtEl>
                                        <p:attrNameLst>
                                          <p:attrName>ppt_x</p:attrName>
                                        </p:attrNameLst>
                                      </p:cBhvr>
                                      <p:tavLst>
                                        <p:tav tm="0">
                                          <p:val>
                                            <p:strVal val="#ppt_x"/>
                                          </p:val>
                                        </p:tav>
                                        <p:tav tm="100000">
                                          <p:val>
                                            <p:strVal val="#ppt_x"/>
                                          </p:val>
                                        </p:tav>
                                      </p:tavLst>
                                    </p:anim>
                                    <p:anim calcmode="lin" valueType="num">
                                      <p:cBhvr additive="base">
                                        <p:cTn id="5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 presetClass="entr" presetSubtype="16"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box(in)">
                                      <p:cBhvr>
                                        <p:cTn id="59" dur="500"/>
                                        <p:tgtEl>
                                          <p:spTgt spid="15"/>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11"/>
                                        </p:tgtEl>
                                        <p:attrNameLst>
                                          <p:attrName>style.visibility</p:attrName>
                                        </p:attrNameLst>
                                      </p:cBhvr>
                                      <p:to>
                                        <p:strVal val="visible"/>
                                      </p:to>
                                    </p:set>
                                    <p:anim calcmode="lin" valueType="num">
                                      <p:cBhvr additive="base">
                                        <p:cTn id="64" dur="500" fill="hold"/>
                                        <p:tgtEl>
                                          <p:spTgt spid="11"/>
                                        </p:tgtEl>
                                        <p:attrNameLst>
                                          <p:attrName>ppt_x</p:attrName>
                                        </p:attrNameLst>
                                      </p:cBhvr>
                                      <p:tavLst>
                                        <p:tav tm="0">
                                          <p:val>
                                            <p:strVal val="#ppt_x"/>
                                          </p:val>
                                        </p:tav>
                                        <p:tav tm="100000">
                                          <p:val>
                                            <p:strVal val="#ppt_x"/>
                                          </p:val>
                                        </p:tav>
                                      </p:tavLst>
                                    </p:anim>
                                    <p:anim calcmode="lin" valueType="num">
                                      <p:cBhvr additive="base">
                                        <p:cTn id="6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7"/>
                                        </p:tgtEl>
                                        <p:attrNameLst>
                                          <p:attrName>style.visibility</p:attrName>
                                        </p:attrNameLst>
                                      </p:cBhvr>
                                      <p:to>
                                        <p:strVal val="visible"/>
                                      </p:to>
                                    </p:set>
                                    <p:anim calcmode="lin" valueType="num">
                                      <p:cBhvr additive="base">
                                        <p:cTn id="70" dur="500" fill="hold"/>
                                        <p:tgtEl>
                                          <p:spTgt spid="7"/>
                                        </p:tgtEl>
                                        <p:attrNameLst>
                                          <p:attrName>ppt_x</p:attrName>
                                        </p:attrNameLst>
                                      </p:cBhvr>
                                      <p:tavLst>
                                        <p:tav tm="0">
                                          <p:val>
                                            <p:strVal val="#ppt_x"/>
                                          </p:val>
                                        </p:tav>
                                        <p:tav tm="100000">
                                          <p:val>
                                            <p:strVal val="#ppt_x"/>
                                          </p:val>
                                        </p:tav>
                                      </p:tavLst>
                                    </p:anim>
                                    <p:anim calcmode="lin" valueType="num">
                                      <p:cBhvr additive="base">
                                        <p:cTn id="7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 presetClass="entr" presetSubtype="16" fill="hold" grpId="0" nodeType="click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box(in)">
                                      <p:cBhvr>
                                        <p:cTn id="76" dur="500"/>
                                        <p:tgtEl>
                                          <p:spTgt spid="16"/>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2"/>
                                        </p:tgtEl>
                                        <p:attrNameLst>
                                          <p:attrName>style.visibility</p:attrName>
                                        </p:attrNameLst>
                                      </p:cBhvr>
                                      <p:to>
                                        <p:strVal val="visible"/>
                                      </p:to>
                                    </p:set>
                                    <p:anim calcmode="lin" valueType="num">
                                      <p:cBhvr additive="base">
                                        <p:cTn id="81" dur="500" fill="hold"/>
                                        <p:tgtEl>
                                          <p:spTgt spid="12"/>
                                        </p:tgtEl>
                                        <p:attrNameLst>
                                          <p:attrName>ppt_x</p:attrName>
                                        </p:attrNameLst>
                                      </p:cBhvr>
                                      <p:tavLst>
                                        <p:tav tm="0">
                                          <p:val>
                                            <p:strVal val="#ppt_x"/>
                                          </p:val>
                                        </p:tav>
                                        <p:tav tm="100000">
                                          <p:val>
                                            <p:strVal val="#ppt_x"/>
                                          </p:val>
                                        </p:tav>
                                      </p:tavLst>
                                    </p:anim>
                                    <p:anim calcmode="lin" valueType="num">
                                      <p:cBhvr additive="base">
                                        <p:cTn id="8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animBg="1"/>
      <p:bldP spid="14"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6871"/>
            <a:ext cx="9144000" cy="430887"/>
          </a:xfrm>
          <a:prstGeom prst="rect">
            <a:avLst/>
          </a:prstGeom>
          <a:noFill/>
        </p:spPr>
        <p:txBody>
          <a:bodyPr wrap="square" rtlCol="0">
            <a:spAutoFit/>
          </a:bodyPr>
          <a:lstStyle/>
          <a:p>
            <a:r>
              <a:rPr lang="en-US" sz="2200" b="1">
                <a:solidFill>
                  <a:srgbClr val="FF0000"/>
                </a:solidFill>
              </a:rPr>
              <a:t>Ex1: Quickly read the passages. Match the headings with the passages</a:t>
            </a:r>
            <a:endParaRPr lang="vi-VN" sz="2200" b="1">
              <a:solidFill>
                <a:srgbClr val="FF0000"/>
              </a:solidFill>
            </a:endParaRPr>
          </a:p>
        </p:txBody>
      </p:sp>
      <p:sp>
        <p:nvSpPr>
          <p:cNvPr id="3" name="TextBox 2"/>
          <p:cNvSpPr txBox="1"/>
          <p:nvPr/>
        </p:nvSpPr>
        <p:spPr>
          <a:xfrm>
            <a:off x="0" y="483513"/>
            <a:ext cx="3048000" cy="430887"/>
          </a:xfrm>
          <a:prstGeom prst="rect">
            <a:avLst/>
          </a:prstGeom>
          <a:noFill/>
        </p:spPr>
        <p:txBody>
          <a:bodyPr wrap="square" rtlCol="0">
            <a:spAutoFit/>
          </a:bodyPr>
          <a:lstStyle/>
          <a:p>
            <a:r>
              <a:rPr lang="en-US" sz="2200" b="1">
                <a:solidFill>
                  <a:schemeClr val="tx2"/>
                </a:solidFill>
              </a:rPr>
              <a:t>1. Can we live longer?</a:t>
            </a:r>
            <a:endParaRPr lang="vi-VN" sz="2200" b="1">
              <a:solidFill>
                <a:schemeClr val="tx2"/>
              </a:solidFill>
            </a:endParaRPr>
          </a:p>
        </p:txBody>
      </p:sp>
      <p:sp>
        <p:nvSpPr>
          <p:cNvPr id="4" name="TextBox 3"/>
          <p:cNvSpPr txBox="1"/>
          <p:nvPr/>
        </p:nvSpPr>
        <p:spPr>
          <a:xfrm>
            <a:off x="3048000" y="483513"/>
            <a:ext cx="2819400" cy="430887"/>
          </a:xfrm>
          <a:prstGeom prst="rect">
            <a:avLst/>
          </a:prstGeom>
          <a:noFill/>
        </p:spPr>
        <p:txBody>
          <a:bodyPr wrap="square" rtlCol="0">
            <a:spAutoFit/>
          </a:bodyPr>
          <a:lstStyle/>
          <a:p>
            <a:r>
              <a:rPr lang="en-US" sz="2200" b="1">
                <a:solidFill>
                  <a:schemeClr val="tx2"/>
                </a:solidFill>
              </a:rPr>
              <a:t>2. Can we live there?</a:t>
            </a:r>
            <a:endParaRPr lang="vi-VN" sz="2200" b="1">
              <a:solidFill>
                <a:schemeClr val="tx2"/>
              </a:solidFill>
            </a:endParaRPr>
          </a:p>
        </p:txBody>
      </p:sp>
      <p:sp>
        <p:nvSpPr>
          <p:cNvPr id="5" name="TextBox 4"/>
          <p:cNvSpPr txBox="1"/>
          <p:nvPr/>
        </p:nvSpPr>
        <p:spPr>
          <a:xfrm>
            <a:off x="6019800" y="467758"/>
            <a:ext cx="3962400" cy="430887"/>
          </a:xfrm>
          <a:prstGeom prst="rect">
            <a:avLst/>
          </a:prstGeom>
          <a:noFill/>
        </p:spPr>
        <p:txBody>
          <a:bodyPr wrap="square" rtlCol="0">
            <a:spAutoFit/>
          </a:bodyPr>
          <a:lstStyle/>
          <a:p>
            <a:r>
              <a:rPr lang="en-US" sz="2200" b="1">
                <a:solidFill>
                  <a:schemeClr val="tx2"/>
                </a:solidFill>
              </a:rPr>
              <a:t>3. Future home prediction</a:t>
            </a:r>
            <a:endParaRPr lang="vi-VN" sz="2200" b="1">
              <a:solidFill>
                <a:schemeClr val="tx2"/>
              </a:solidFill>
            </a:endParaRPr>
          </a:p>
        </p:txBody>
      </p:sp>
      <p:sp>
        <p:nvSpPr>
          <p:cNvPr id="6" name="TextBox 5"/>
          <p:cNvSpPr txBox="1"/>
          <p:nvPr/>
        </p:nvSpPr>
        <p:spPr>
          <a:xfrm>
            <a:off x="0" y="986641"/>
            <a:ext cx="9144000" cy="1985159"/>
          </a:xfrm>
          <a:prstGeom prst="rect">
            <a:avLst/>
          </a:prstGeom>
          <a:noFill/>
        </p:spPr>
        <p:txBody>
          <a:bodyPr wrap="square" rtlCol="0">
            <a:spAutoFit/>
          </a:bodyPr>
          <a:lstStyle/>
          <a:p>
            <a:r>
              <a:rPr lang="en-US" sz="2050"/>
              <a:t>A...................................................</a:t>
            </a:r>
          </a:p>
          <a:p>
            <a:r>
              <a:rPr lang="en-US" sz="2050"/>
              <a:t>Travelling to Mars might become a reality sooner than you think. Scientists are planning to send people (not animals!) to explore Mars in the near future. They believe it’s the only way to find out if there is, or ever has been , life on this planet. They will explore the possibility of living there. So people may go there to live one day!</a:t>
            </a:r>
            <a:endParaRPr lang="vi-VN" sz="2050"/>
          </a:p>
        </p:txBody>
      </p:sp>
      <p:sp>
        <p:nvSpPr>
          <p:cNvPr id="7" name="TextBox 6"/>
          <p:cNvSpPr txBox="1"/>
          <p:nvPr/>
        </p:nvSpPr>
        <p:spPr>
          <a:xfrm>
            <a:off x="0" y="3130912"/>
            <a:ext cx="9144000" cy="1669688"/>
          </a:xfrm>
          <a:prstGeom prst="rect">
            <a:avLst/>
          </a:prstGeom>
          <a:noFill/>
        </p:spPr>
        <p:txBody>
          <a:bodyPr wrap="square" rtlCol="0">
            <a:spAutoFit/>
          </a:bodyPr>
          <a:lstStyle/>
          <a:p>
            <a:r>
              <a:rPr lang="en-US" sz="2050"/>
              <a:t>B...................................................</a:t>
            </a:r>
          </a:p>
          <a:p>
            <a:r>
              <a:rPr lang="en-US" sz="2050"/>
              <a:t>Scientists say that in the future people will live longer. Incurable diseases will be cured and ‘bad’ genes will probably be replaced. With healthier lifestyles and better medical care the average person will live to be 100 instead of 70 (for men) or 75 (for women) like today. Anti-ageing pills will also be invented to help people live longer.</a:t>
            </a:r>
            <a:endParaRPr lang="vi-VN" sz="2050"/>
          </a:p>
        </p:txBody>
      </p:sp>
      <p:sp>
        <p:nvSpPr>
          <p:cNvPr id="8" name="TextBox 7"/>
          <p:cNvSpPr txBox="1"/>
          <p:nvPr/>
        </p:nvSpPr>
        <p:spPr>
          <a:xfrm>
            <a:off x="0" y="5035912"/>
            <a:ext cx="9144000" cy="1669688"/>
          </a:xfrm>
          <a:prstGeom prst="rect">
            <a:avLst/>
          </a:prstGeom>
          <a:noFill/>
        </p:spPr>
        <p:txBody>
          <a:bodyPr wrap="square" rtlCol="0">
            <a:spAutoFit/>
          </a:bodyPr>
          <a:lstStyle/>
          <a:p>
            <a:r>
              <a:rPr lang="en-US" sz="2050"/>
              <a:t>C...................................................</a:t>
            </a:r>
          </a:p>
          <a:p>
            <a:r>
              <a:rPr lang="en-US" sz="2050"/>
              <a:t>Future homes will be located on the ocean, in the air, or underground. These homes will have advanced energy saving devices such as solar panels, solar windows, and smart home technology. Future homes will take advantage of robots to do chores such as cleaning, cooking, washing, and organising everything for their owners.</a:t>
            </a:r>
            <a:endParaRPr lang="vi-VN" sz="2050"/>
          </a:p>
        </p:txBody>
      </p:sp>
    </p:spTree>
    <p:extLst>
      <p:ext uri="{BB962C8B-B14F-4D97-AF65-F5344CB8AC3E}">
        <p14:creationId xmlns:p14="http://schemas.microsoft.com/office/powerpoint/2010/main" val="1958031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 -1.85185E-6 L -0.2875 0.04259 " pathEditMode="relative" rAng="0" ptsTypes="AA">
                                      <p:cBhvr>
                                        <p:cTn id="6" dur="2000" fill="hold"/>
                                        <p:tgtEl>
                                          <p:spTgt spid="4"/>
                                        </p:tgtEl>
                                        <p:attrNameLst>
                                          <p:attrName>ppt_x</p:attrName>
                                          <p:attrName>ppt_y</p:attrName>
                                        </p:attrNameLst>
                                      </p:cBhvr>
                                      <p:rCtr x="-14375" y="2130"/>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3.33333E-6 -2.22222E-6 L 0.05833 0.36482 " pathEditMode="relative" rAng="0" ptsTypes="AA">
                                      <p:cBhvr>
                                        <p:cTn id="10" dur="2000" fill="hold"/>
                                        <p:tgtEl>
                                          <p:spTgt spid="3"/>
                                        </p:tgtEl>
                                        <p:attrNameLst>
                                          <p:attrName>ppt_x</p:attrName>
                                          <p:attrName>ppt_y</p:attrName>
                                        </p:attrNameLst>
                                      </p:cBhvr>
                                      <p:rCtr x="2917" y="18241"/>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1.11022E-16 2.96296E-6 L -0.59167 0.6449 " pathEditMode="relative" rAng="0" ptsTypes="AA">
                                      <p:cBhvr>
                                        <p:cTn id="14" dur="2000" fill="hold"/>
                                        <p:tgtEl>
                                          <p:spTgt spid="5"/>
                                        </p:tgtEl>
                                        <p:attrNameLst>
                                          <p:attrName>ppt_x</p:attrName>
                                          <p:attrName>ppt_y</p:attrName>
                                        </p:attrNameLst>
                                      </p:cBhvr>
                                      <p:rCtr x="-29583" y="3224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430887"/>
          </a:xfrm>
          <a:prstGeom prst="rect">
            <a:avLst/>
          </a:prstGeom>
          <a:noFill/>
        </p:spPr>
        <p:txBody>
          <a:bodyPr wrap="square" rtlCol="0">
            <a:spAutoFit/>
          </a:bodyPr>
          <a:lstStyle/>
          <a:p>
            <a:r>
              <a:rPr lang="en-US" sz="2200" b="1">
                <a:solidFill>
                  <a:srgbClr val="FF0000"/>
                </a:solidFill>
              </a:rPr>
              <a:t>Ex2: Quickly read the passages. Underline the words/phrases</a:t>
            </a:r>
            <a:endParaRPr lang="vi-VN" sz="2200" b="1">
              <a:solidFill>
                <a:srgbClr val="FF0000"/>
              </a:solidFill>
            </a:endParaRPr>
          </a:p>
        </p:txBody>
      </p:sp>
      <p:sp>
        <p:nvSpPr>
          <p:cNvPr id="3" name="TextBox 2"/>
          <p:cNvSpPr txBox="1"/>
          <p:nvPr/>
        </p:nvSpPr>
        <p:spPr>
          <a:xfrm>
            <a:off x="240890" y="3455313"/>
            <a:ext cx="3048000" cy="430887"/>
          </a:xfrm>
          <a:prstGeom prst="rect">
            <a:avLst/>
          </a:prstGeom>
          <a:noFill/>
        </p:spPr>
        <p:txBody>
          <a:bodyPr wrap="square" rtlCol="0">
            <a:spAutoFit/>
          </a:bodyPr>
          <a:lstStyle/>
          <a:p>
            <a:r>
              <a:rPr lang="en-US" sz="2200" b="1">
                <a:solidFill>
                  <a:schemeClr val="tx2"/>
                </a:solidFill>
              </a:rPr>
              <a:t>1. Can we live longer?</a:t>
            </a:r>
            <a:endParaRPr lang="vi-VN" sz="2200" b="1">
              <a:solidFill>
                <a:schemeClr val="tx2"/>
              </a:solidFill>
            </a:endParaRPr>
          </a:p>
        </p:txBody>
      </p:sp>
      <p:sp>
        <p:nvSpPr>
          <p:cNvPr id="4" name="TextBox 3"/>
          <p:cNvSpPr txBox="1"/>
          <p:nvPr/>
        </p:nvSpPr>
        <p:spPr>
          <a:xfrm>
            <a:off x="317088" y="1550313"/>
            <a:ext cx="2819400" cy="430887"/>
          </a:xfrm>
          <a:prstGeom prst="rect">
            <a:avLst/>
          </a:prstGeom>
          <a:noFill/>
        </p:spPr>
        <p:txBody>
          <a:bodyPr wrap="square" rtlCol="0">
            <a:spAutoFit/>
          </a:bodyPr>
          <a:lstStyle/>
          <a:p>
            <a:r>
              <a:rPr lang="en-US" sz="2200" b="1">
                <a:solidFill>
                  <a:schemeClr val="tx2"/>
                </a:solidFill>
              </a:rPr>
              <a:t>2. Can we live there?</a:t>
            </a:r>
            <a:endParaRPr lang="vi-VN" sz="2200" b="1">
              <a:solidFill>
                <a:schemeClr val="tx2"/>
              </a:solidFill>
            </a:endParaRPr>
          </a:p>
        </p:txBody>
      </p:sp>
      <p:sp>
        <p:nvSpPr>
          <p:cNvPr id="5" name="TextBox 4"/>
          <p:cNvSpPr txBox="1"/>
          <p:nvPr/>
        </p:nvSpPr>
        <p:spPr>
          <a:xfrm>
            <a:off x="278994" y="5114572"/>
            <a:ext cx="3962400" cy="430887"/>
          </a:xfrm>
          <a:prstGeom prst="rect">
            <a:avLst/>
          </a:prstGeom>
          <a:noFill/>
        </p:spPr>
        <p:txBody>
          <a:bodyPr wrap="square" rtlCol="0">
            <a:spAutoFit/>
          </a:bodyPr>
          <a:lstStyle/>
          <a:p>
            <a:r>
              <a:rPr lang="en-US" sz="2200" b="1">
                <a:solidFill>
                  <a:schemeClr val="tx2"/>
                </a:solidFill>
              </a:rPr>
              <a:t>3. Future home prediction</a:t>
            </a:r>
            <a:endParaRPr lang="vi-VN" sz="2200" b="1">
              <a:solidFill>
                <a:schemeClr val="tx2"/>
              </a:solidFill>
            </a:endParaRPr>
          </a:p>
        </p:txBody>
      </p:sp>
      <p:sp>
        <p:nvSpPr>
          <p:cNvPr id="6" name="TextBox 5"/>
          <p:cNvSpPr txBox="1"/>
          <p:nvPr/>
        </p:nvSpPr>
        <p:spPr>
          <a:xfrm>
            <a:off x="0" y="1596241"/>
            <a:ext cx="9144000" cy="1985159"/>
          </a:xfrm>
          <a:prstGeom prst="rect">
            <a:avLst/>
          </a:prstGeom>
          <a:noFill/>
        </p:spPr>
        <p:txBody>
          <a:bodyPr wrap="square" rtlCol="0">
            <a:spAutoFit/>
          </a:bodyPr>
          <a:lstStyle/>
          <a:p>
            <a:r>
              <a:rPr lang="en-US" sz="2050"/>
              <a:t>A...................................................</a:t>
            </a:r>
          </a:p>
          <a:p>
            <a:r>
              <a:rPr lang="en-US" sz="2050"/>
              <a:t>Travelling to Mars might become a reality sooner than you think. Scientists are planning to send people (not animals!) to explore Mars in the near future. They believe it’s the only way to find out if there is, or ever has been , life on this planet. They will explore the possibility of living there. So people may go there to live one day!</a:t>
            </a:r>
            <a:endParaRPr lang="vi-VN" sz="2050"/>
          </a:p>
        </p:txBody>
      </p:sp>
      <p:sp>
        <p:nvSpPr>
          <p:cNvPr id="7" name="TextBox 6"/>
          <p:cNvSpPr txBox="1"/>
          <p:nvPr/>
        </p:nvSpPr>
        <p:spPr>
          <a:xfrm>
            <a:off x="0" y="3511912"/>
            <a:ext cx="9144000" cy="1669688"/>
          </a:xfrm>
          <a:prstGeom prst="rect">
            <a:avLst/>
          </a:prstGeom>
          <a:noFill/>
        </p:spPr>
        <p:txBody>
          <a:bodyPr wrap="square" rtlCol="0">
            <a:spAutoFit/>
          </a:bodyPr>
          <a:lstStyle/>
          <a:p>
            <a:r>
              <a:rPr lang="en-US" sz="2050"/>
              <a:t>B...................................................</a:t>
            </a:r>
          </a:p>
          <a:p>
            <a:r>
              <a:rPr lang="en-US" sz="2050"/>
              <a:t>Scientists say that in the future people will live longer. Incurable diseases will be cured and ‘bad’ genes will probably be replaced. With healthier lifestyles and better medical care the average person will live to be 100 instead of 70 (for men) or 75 (for women) like today. Anti-ageing pills will also be invented to help people live longer.</a:t>
            </a:r>
            <a:endParaRPr lang="vi-VN" sz="2050"/>
          </a:p>
        </p:txBody>
      </p:sp>
      <p:sp>
        <p:nvSpPr>
          <p:cNvPr id="8" name="TextBox 7"/>
          <p:cNvSpPr txBox="1"/>
          <p:nvPr/>
        </p:nvSpPr>
        <p:spPr>
          <a:xfrm>
            <a:off x="0" y="5188312"/>
            <a:ext cx="9144000" cy="1669688"/>
          </a:xfrm>
          <a:prstGeom prst="rect">
            <a:avLst/>
          </a:prstGeom>
          <a:noFill/>
        </p:spPr>
        <p:txBody>
          <a:bodyPr wrap="square" rtlCol="0">
            <a:spAutoFit/>
          </a:bodyPr>
          <a:lstStyle/>
          <a:p>
            <a:r>
              <a:rPr lang="en-US" sz="2050"/>
              <a:t>C...................................................</a:t>
            </a:r>
          </a:p>
          <a:p>
            <a:r>
              <a:rPr lang="en-US" sz="2050"/>
              <a:t>Future homes will be located on the ocean, in the air, or underground. These homes will have advanced energy saving devices such as solar panels, solar windows, and smart home technology. Future homes will take advantage of robots to do chores such as cleaning, cooking, washing, and organising everything for their owners.</a:t>
            </a:r>
            <a:endParaRPr lang="vi-VN" sz="2050"/>
          </a:p>
        </p:txBody>
      </p:sp>
      <p:cxnSp>
        <p:nvCxnSpPr>
          <p:cNvPr id="10" name="Straight Connector 9"/>
          <p:cNvCxnSpPr/>
          <p:nvPr/>
        </p:nvCxnSpPr>
        <p:spPr>
          <a:xfrm>
            <a:off x="3650226" y="2209800"/>
            <a:ext cx="80747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495800" y="2544096"/>
            <a:ext cx="80747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299518" y="3168444"/>
            <a:ext cx="112948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241394" y="4451556"/>
            <a:ext cx="80747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133600" y="5105400"/>
            <a:ext cx="1676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086896" y="6142704"/>
            <a:ext cx="237080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9832" y="519032"/>
            <a:ext cx="1285568" cy="400110"/>
          </a:xfrm>
          <a:prstGeom prst="rect">
            <a:avLst/>
          </a:prstGeom>
          <a:noFill/>
          <a:ln>
            <a:solidFill>
              <a:schemeClr val="tx1"/>
            </a:solidFill>
          </a:ln>
        </p:spPr>
        <p:txBody>
          <a:bodyPr wrap="square" rtlCol="0">
            <a:spAutoFit/>
          </a:bodyPr>
          <a:lstStyle/>
          <a:p>
            <a:pPr algn="ctr"/>
            <a:r>
              <a:rPr lang="en-US" sz="2000" b="1">
                <a:solidFill>
                  <a:srgbClr val="0070C0"/>
                </a:solidFill>
              </a:rPr>
              <a:t>A reality</a:t>
            </a:r>
            <a:endParaRPr lang="vi-VN" sz="2000" b="1">
              <a:solidFill>
                <a:srgbClr val="0070C0"/>
              </a:solidFill>
            </a:endParaRPr>
          </a:p>
        </p:txBody>
      </p:sp>
      <p:sp>
        <p:nvSpPr>
          <p:cNvPr id="23" name="TextBox 22"/>
          <p:cNvSpPr txBox="1"/>
          <p:nvPr/>
        </p:nvSpPr>
        <p:spPr>
          <a:xfrm>
            <a:off x="-8603" y="1047690"/>
            <a:ext cx="1285568" cy="400110"/>
          </a:xfrm>
          <a:prstGeom prst="rect">
            <a:avLst/>
          </a:prstGeom>
          <a:noFill/>
          <a:ln>
            <a:solidFill>
              <a:schemeClr val="tx1"/>
            </a:solidFill>
          </a:ln>
        </p:spPr>
        <p:txBody>
          <a:bodyPr wrap="square" rtlCol="0">
            <a:spAutoFit/>
          </a:bodyPr>
          <a:lstStyle/>
          <a:p>
            <a:pPr algn="ctr"/>
            <a:r>
              <a:rPr lang="en-US" sz="2000" b="1">
                <a:solidFill>
                  <a:srgbClr val="0070C0"/>
                </a:solidFill>
              </a:rPr>
              <a:t>explore</a:t>
            </a:r>
            <a:endParaRPr lang="vi-VN" sz="2000" b="1">
              <a:solidFill>
                <a:srgbClr val="0070C0"/>
              </a:solidFill>
            </a:endParaRPr>
          </a:p>
        </p:txBody>
      </p:sp>
      <p:sp>
        <p:nvSpPr>
          <p:cNvPr id="24" name="TextBox 23"/>
          <p:cNvSpPr txBox="1"/>
          <p:nvPr/>
        </p:nvSpPr>
        <p:spPr>
          <a:xfrm>
            <a:off x="2829232" y="519032"/>
            <a:ext cx="1285568" cy="400110"/>
          </a:xfrm>
          <a:prstGeom prst="rect">
            <a:avLst/>
          </a:prstGeom>
          <a:noFill/>
          <a:ln>
            <a:solidFill>
              <a:schemeClr val="tx1"/>
            </a:solidFill>
          </a:ln>
        </p:spPr>
        <p:txBody>
          <a:bodyPr wrap="square" rtlCol="0">
            <a:spAutoFit/>
          </a:bodyPr>
          <a:lstStyle/>
          <a:p>
            <a:pPr algn="ctr"/>
            <a:r>
              <a:rPr lang="en-US" sz="2000" b="1">
                <a:solidFill>
                  <a:srgbClr val="0070C0"/>
                </a:solidFill>
              </a:rPr>
              <a:t>possibility</a:t>
            </a:r>
            <a:endParaRPr lang="vi-VN" sz="2000" b="1">
              <a:solidFill>
                <a:srgbClr val="0070C0"/>
              </a:solidFill>
            </a:endParaRPr>
          </a:p>
        </p:txBody>
      </p:sp>
      <p:sp>
        <p:nvSpPr>
          <p:cNvPr id="25" name="TextBox 24"/>
          <p:cNvSpPr txBox="1"/>
          <p:nvPr/>
        </p:nvSpPr>
        <p:spPr>
          <a:xfrm>
            <a:off x="2829232" y="1047690"/>
            <a:ext cx="1285568" cy="400110"/>
          </a:xfrm>
          <a:prstGeom prst="rect">
            <a:avLst/>
          </a:prstGeom>
          <a:noFill/>
          <a:ln>
            <a:solidFill>
              <a:schemeClr val="tx1"/>
            </a:solidFill>
          </a:ln>
        </p:spPr>
        <p:txBody>
          <a:bodyPr wrap="square" rtlCol="0">
            <a:spAutoFit/>
          </a:bodyPr>
          <a:lstStyle/>
          <a:p>
            <a:pPr algn="ctr"/>
            <a:r>
              <a:rPr lang="en-US" sz="2000" b="1">
                <a:solidFill>
                  <a:srgbClr val="0070C0"/>
                </a:solidFill>
              </a:rPr>
              <a:t>replaced</a:t>
            </a:r>
            <a:endParaRPr lang="vi-VN" sz="2000" b="1">
              <a:solidFill>
                <a:srgbClr val="0070C0"/>
              </a:solidFill>
            </a:endParaRPr>
          </a:p>
        </p:txBody>
      </p:sp>
      <p:sp>
        <p:nvSpPr>
          <p:cNvPr id="26" name="TextBox 25"/>
          <p:cNvSpPr txBox="1"/>
          <p:nvPr/>
        </p:nvSpPr>
        <p:spPr>
          <a:xfrm>
            <a:off x="5943600" y="519032"/>
            <a:ext cx="2428568" cy="400110"/>
          </a:xfrm>
          <a:prstGeom prst="rect">
            <a:avLst/>
          </a:prstGeom>
          <a:noFill/>
          <a:ln>
            <a:solidFill>
              <a:schemeClr val="tx1"/>
            </a:solidFill>
          </a:ln>
        </p:spPr>
        <p:txBody>
          <a:bodyPr wrap="square" rtlCol="0">
            <a:spAutoFit/>
          </a:bodyPr>
          <a:lstStyle/>
          <a:p>
            <a:pPr algn="ctr"/>
            <a:r>
              <a:rPr lang="en-US" sz="2000" b="1">
                <a:solidFill>
                  <a:srgbClr val="0070C0"/>
                </a:solidFill>
              </a:rPr>
              <a:t>Anti-ageing pills</a:t>
            </a:r>
            <a:endParaRPr lang="vi-VN" sz="2000" b="1">
              <a:solidFill>
                <a:srgbClr val="0070C0"/>
              </a:solidFill>
            </a:endParaRPr>
          </a:p>
        </p:txBody>
      </p:sp>
      <p:sp>
        <p:nvSpPr>
          <p:cNvPr id="27" name="TextBox 26"/>
          <p:cNvSpPr txBox="1"/>
          <p:nvPr/>
        </p:nvSpPr>
        <p:spPr>
          <a:xfrm>
            <a:off x="5710084" y="1014234"/>
            <a:ext cx="2895600" cy="400110"/>
          </a:xfrm>
          <a:prstGeom prst="rect">
            <a:avLst/>
          </a:prstGeom>
          <a:noFill/>
          <a:ln>
            <a:solidFill>
              <a:schemeClr val="tx1"/>
            </a:solidFill>
          </a:ln>
        </p:spPr>
        <p:txBody>
          <a:bodyPr wrap="square" rtlCol="0">
            <a:spAutoFit/>
          </a:bodyPr>
          <a:lstStyle/>
          <a:p>
            <a:pPr algn="ctr"/>
            <a:r>
              <a:rPr lang="en-US" sz="2000" b="1">
                <a:solidFill>
                  <a:srgbClr val="0070C0"/>
                </a:solidFill>
              </a:rPr>
              <a:t>Energy saving devices</a:t>
            </a:r>
            <a:endParaRPr lang="vi-VN" sz="2000" b="1">
              <a:solidFill>
                <a:srgbClr val="0070C0"/>
              </a:solidFill>
            </a:endParaRPr>
          </a:p>
        </p:txBody>
      </p:sp>
    </p:spTree>
    <p:extLst>
      <p:ext uri="{BB962C8B-B14F-4D97-AF65-F5344CB8AC3E}">
        <p14:creationId xmlns:p14="http://schemas.microsoft.com/office/powerpoint/2010/main" val="4274625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ppt_x"/>
                                          </p:val>
                                        </p:tav>
                                        <p:tav tm="100000">
                                          <p:val>
                                            <p:strVal val="#ppt_x"/>
                                          </p:val>
                                        </p:tav>
                                      </p:tavLst>
                                    </p:anim>
                                    <p:anim calcmode="lin" valueType="num">
                                      <p:cBhvr additive="base">
                                        <p:cTn id="3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52400"/>
            <a:ext cx="9144000" cy="523220"/>
          </a:xfrm>
          <a:prstGeom prst="rect">
            <a:avLst/>
          </a:prstGeom>
          <a:noFill/>
        </p:spPr>
        <p:txBody>
          <a:bodyPr wrap="square" rtlCol="0">
            <a:spAutoFit/>
          </a:bodyPr>
          <a:lstStyle/>
          <a:p>
            <a:r>
              <a:rPr lang="en-US" sz="2800">
                <a:solidFill>
                  <a:srgbClr val="FF0000"/>
                </a:solidFill>
              </a:rPr>
              <a:t>Ex 2: Matching</a:t>
            </a:r>
            <a:endParaRPr lang="vi-VN" sz="2800">
              <a:solidFill>
                <a:srgbClr val="FF0000"/>
              </a:solidFill>
            </a:endParaRPr>
          </a:p>
        </p:txBody>
      </p:sp>
      <p:sp>
        <p:nvSpPr>
          <p:cNvPr id="5" name="TextBox 4"/>
          <p:cNvSpPr txBox="1"/>
          <p:nvPr/>
        </p:nvSpPr>
        <p:spPr>
          <a:xfrm>
            <a:off x="1076632" y="710033"/>
            <a:ext cx="1828800" cy="461665"/>
          </a:xfrm>
          <a:prstGeom prst="rect">
            <a:avLst/>
          </a:prstGeom>
          <a:noFill/>
          <a:ln>
            <a:solidFill>
              <a:schemeClr val="tx1"/>
            </a:solidFill>
          </a:ln>
        </p:spPr>
        <p:txBody>
          <a:bodyPr wrap="square" rtlCol="0">
            <a:spAutoFit/>
          </a:bodyPr>
          <a:lstStyle/>
          <a:p>
            <a:pPr algn="ctr"/>
            <a:r>
              <a:rPr lang="en-US" sz="2400" b="1">
                <a:solidFill>
                  <a:srgbClr val="FF0000"/>
                </a:solidFill>
              </a:rPr>
              <a:t>A</a:t>
            </a:r>
            <a:endParaRPr lang="vi-VN" sz="2400" b="1">
              <a:solidFill>
                <a:srgbClr val="FF0000"/>
              </a:solidFill>
            </a:endParaRPr>
          </a:p>
        </p:txBody>
      </p:sp>
      <p:sp>
        <p:nvSpPr>
          <p:cNvPr id="6" name="TextBox 5"/>
          <p:cNvSpPr txBox="1"/>
          <p:nvPr/>
        </p:nvSpPr>
        <p:spPr>
          <a:xfrm>
            <a:off x="6553200" y="761999"/>
            <a:ext cx="1828800" cy="461665"/>
          </a:xfrm>
          <a:prstGeom prst="rect">
            <a:avLst/>
          </a:prstGeom>
          <a:noFill/>
          <a:ln>
            <a:solidFill>
              <a:schemeClr val="tx1"/>
            </a:solidFill>
          </a:ln>
        </p:spPr>
        <p:txBody>
          <a:bodyPr wrap="square" rtlCol="0">
            <a:spAutoFit/>
          </a:bodyPr>
          <a:lstStyle/>
          <a:p>
            <a:pPr algn="ctr"/>
            <a:r>
              <a:rPr lang="en-US" sz="2400" b="1">
                <a:solidFill>
                  <a:srgbClr val="FF0000"/>
                </a:solidFill>
              </a:rPr>
              <a:t>B</a:t>
            </a:r>
            <a:endParaRPr lang="vi-VN" sz="2400" b="1">
              <a:solidFill>
                <a:srgbClr val="FF0000"/>
              </a:solidFill>
            </a:endParaRPr>
          </a:p>
        </p:txBody>
      </p:sp>
      <p:sp>
        <p:nvSpPr>
          <p:cNvPr id="7" name="TextBox 6"/>
          <p:cNvSpPr txBox="1"/>
          <p:nvPr/>
        </p:nvSpPr>
        <p:spPr>
          <a:xfrm>
            <a:off x="0" y="1550313"/>
            <a:ext cx="3429000" cy="430887"/>
          </a:xfrm>
          <a:prstGeom prst="rect">
            <a:avLst/>
          </a:prstGeom>
          <a:noFill/>
          <a:ln>
            <a:solidFill>
              <a:schemeClr val="tx1"/>
            </a:solidFill>
          </a:ln>
        </p:spPr>
        <p:txBody>
          <a:bodyPr wrap="square" rtlCol="0">
            <a:spAutoFit/>
          </a:bodyPr>
          <a:lstStyle/>
          <a:p>
            <a:r>
              <a:rPr lang="en-US" sz="2200"/>
              <a:t>1.  A reality</a:t>
            </a:r>
            <a:endParaRPr lang="vi-VN" sz="2200"/>
          </a:p>
        </p:txBody>
      </p:sp>
      <p:sp>
        <p:nvSpPr>
          <p:cNvPr id="8" name="TextBox 7"/>
          <p:cNvSpPr txBox="1"/>
          <p:nvPr/>
        </p:nvSpPr>
        <p:spPr>
          <a:xfrm>
            <a:off x="0" y="2405721"/>
            <a:ext cx="3429000" cy="430887"/>
          </a:xfrm>
          <a:prstGeom prst="rect">
            <a:avLst/>
          </a:prstGeom>
          <a:noFill/>
          <a:ln>
            <a:solidFill>
              <a:schemeClr val="tx1"/>
            </a:solidFill>
          </a:ln>
        </p:spPr>
        <p:txBody>
          <a:bodyPr wrap="square" rtlCol="0">
            <a:spAutoFit/>
          </a:bodyPr>
          <a:lstStyle/>
          <a:p>
            <a:r>
              <a:rPr lang="en-US" sz="2200"/>
              <a:t>2. explore</a:t>
            </a:r>
            <a:endParaRPr lang="vi-VN" sz="2200"/>
          </a:p>
        </p:txBody>
      </p:sp>
      <p:sp>
        <p:nvSpPr>
          <p:cNvPr id="9" name="TextBox 8"/>
          <p:cNvSpPr txBox="1"/>
          <p:nvPr/>
        </p:nvSpPr>
        <p:spPr>
          <a:xfrm>
            <a:off x="0" y="3150513"/>
            <a:ext cx="3429000" cy="430887"/>
          </a:xfrm>
          <a:prstGeom prst="rect">
            <a:avLst/>
          </a:prstGeom>
          <a:noFill/>
          <a:ln>
            <a:solidFill>
              <a:schemeClr val="tx1"/>
            </a:solidFill>
          </a:ln>
        </p:spPr>
        <p:txBody>
          <a:bodyPr wrap="square" rtlCol="0">
            <a:spAutoFit/>
          </a:bodyPr>
          <a:lstStyle/>
          <a:p>
            <a:r>
              <a:rPr lang="en-US" sz="2200"/>
              <a:t>3. possibility</a:t>
            </a:r>
            <a:endParaRPr lang="vi-VN" sz="2200"/>
          </a:p>
        </p:txBody>
      </p:sp>
      <p:sp>
        <p:nvSpPr>
          <p:cNvPr id="10" name="TextBox 9"/>
          <p:cNvSpPr txBox="1"/>
          <p:nvPr/>
        </p:nvSpPr>
        <p:spPr>
          <a:xfrm>
            <a:off x="0" y="4141113"/>
            <a:ext cx="3429000" cy="430887"/>
          </a:xfrm>
          <a:prstGeom prst="rect">
            <a:avLst/>
          </a:prstGeom>
          <a:noFill/>
          <a:ln>
            <a:solidFill>
              <a:schemeClr val="tx1"/>
            </a:solidFill>
          </a:ln>
        </p:spPr>
        <p:txBody>
          <a:bodyPr wrap="square" rtlCol="0">
            <a:spAutoFit/>
          </a:bodyPr>
          <a:lstStyle/>
          <a:p>
            <a:r>
              <a:rPr lang="en-US" sz="2200"/>
              <a:t>4. replaced</a:t>
            </a:r>
            <a:endParaRPr lang="vi-VN" sz="2200"/>
          </a:p>
        </p:txBody>
      </p:sp>
      <p:sp>
        <p:nvSpPr>
          <p:cNvPr id="11" name="TextBox 10"/>
          <p:cNvSpPr txBox="1"/>
          <p:nvPr/>
        </p:nvSpPr>
        <p:spPr>
          <a:xfrm>
            <a:off x="0" y="5055513"/>
            <a:ext cx="3429000" cy="430887"/>
          </a:xfrm>
          <a:prstGeom prst="rect">
            <a:avLst/>
          </a:prstGeom>
          <a:noFill/>
          <a:ln>
            <a:solidFill>
              <a:schemeClr val="tx1"/>
            </a:solidFill>
          </a:ln>
        </p:spPr>
        <p:txBody>
          <a:bodyPr wrap="square" rtlCol="0">
            <a:spAutoFit/>
          </a:bodyPr>
          <a:lstStyle/>
          <a:p>
            <a:r>
              <a:rPr lang="en-US" sz="2200"/>
              <a:t>5. anti-ageing pills</a:t>
            </a:r>
            <a:endParaRPr lang="vi-VN" sz="2200"/>
          </a:p>
        </p:txBody>
      </p:sp>
      <p:sp>
        <p:nvSpPr>
          <p:cNvPr id="12" name="TextBox 11"/>
          <p:cNvSpPr txBox="1"/>
          <p:nvPr/>
        </p:nvSpPr>
        <p:spPr>
          <a:xfrm>
            <a:off x="0" y="5969913"/>
            <a:ext cx="3429000" cy="430887"/>
          </a:xfrm>
          <a:prstGeom prst="rect">
            <a:avLst/>
          </a:prstGeom>
          <a:noFill/>
          <a:ln>
            <a:solidFill>
              <a:schemeClr val="tx1"/>
            </a:solidFill>
          </a:ln>
        </p:spPr>
        <p:txBody>
          <a:bodyPr wrap="square" rtlCol="0">
            <a:spAutoFit/>
          </a:bodyPr>
          <a:lstStyle/>
          <a:p>
            <a:r>
              <a:rPr lang="en-US" sz="2200"/>
              <a:t>6. Energy saving devices</a:t>
            </a:r>
            <a:endParaRPr lang="vi-VN" sz="2200"/>
          </a:p>
        </p:txBody>
      </p:sp>
      <p:sp>
        <p:nvSpPr>
          <p:cNvPr id="14" name="TextBox 13"/>
          <p:cNvSpPr txBox="1"/>
          <p:nvPr/>
        </p:nvSpPr>
        <p:spPr>
          <a:xfrm>
            <a:off x="4419600" y="1392734"/>
            <a:ext cx="4672781" cy="769441"/>
          </a:xfrm>
          <a:prstGeom prst="rect">
            <a:avLst/>
          </a:prstGeom>
          <a:noFill/>
          <a:ln>
            <a:solidFill>
              <a:schemeClr val="tx1"/>
            </a:solidFill>
          </a:ln>
        </p:spPr>
        <p:txBody>
          <a:bodyPr wrap="square" rtlCol="0">
            <a:spAutoFit/>
          </a:bodyPr>
          <a:lstStyle/>
          <a:p>
            <a:r>
              <a:rPr lang="en-US" sz="2200"/>
              <a:t>a. Examine carefully to find out more about something.</a:t>
            </a:r>
            <a:endParaRPr lang="vi-VN" sz="2200"/>
          </a:p>
        </p:txBody>
      </p:sp>
      <p:sp>
        <p:nvSpPr>
          <p:cNvPr id="15" name="TextBox 14"/>
          <p:cNvSpPr txBox="1"/>
          <p:nvPr/>
        </p:nvSpPr>
        <p:spPr>
          <a:xfrm>
            <a:off x="4419600" y="2388513"/>
            <a:ext cx="4697362" cy="430887"/>
          </a:xfrm>
          <a:prstGeom prst="rect">
            <a:avLst/>
          </a:prstGeom>
          <a:noFill/>
          <a:ln>
            <a:solidFill>
              <a:schemeClr val="tx1"/>
            </a:solidFill>
          </a:ln>
        </p:spPr>
        <p:txBody>
          <a:bodyPr wrap="square" rtlCol="0">
            <a:spAutoFit/>
          </a:bodyPr>
          <a:lstStyle/>
          <a:p>
            <a:r>
              <a:rPr lang="en-US" sz="2200"/>
              <a:t>b. Used instead of something else</a:t>
            </a:r>
            <a:endParaRPr lang="vi-VN" sz="2200"/>
          </a:p>
        </p:txBody>
      </p:sp>
      <p:sp>
        <p:nvSpPr>
          <p:cNvPr id="16" name="TextBox 15"/>
          <p:cNvSpPr txBox="1"/>
          <p:nvPr/>
        </p:nvSpPr>
        <p:spPr>
          <a:xfrm>
            <a:off x="4419600" y="3150513"/>
            <a:ext cx="4697362" cy="430887"/>
          </a:xfrm>
          <a:prstGeom prst="rect">
            <a:avLst/>
          </a:prstGeom>
          <a:noFill/>
          <a:ln>
            <a:solidFill>
              <a:schemeClr val="tx1"/>
            </a:solidFill>
          </a:ln>
        </p:spPr>
        <p:txBody>
          <a:bodyPr wrap="square" rtlCol="0">
            <a:spAutoFit/>
          </a:bodyPr>
          <a:lstStyle/>
          <a:p>
            <a:r>
              <a:rPr lang="en-US" sz="2200"/>
              <a:t>c. Equipment that helps save energy</a:t>
            </a:r>
            <a:endParaRPr lang="vi-VN" sz="2200"/>
          </a:p>
        </p:txBody>
      </p:sp>
      <p:sp>
        <p:nvSpPr>
          <p:cNvPr id="17" name="TextBox 16"/>
          <p:cNvSpPr txBox="1"/>
          <p:nvPr/>
        </p:nvSpPr>
        <p:spPr>
          <a:xfrm>
            <a:off x="4419600" y="3957935"/>
            <a:ext cx="4648200" cy="769441"/>
          </a:xfrm>
          <a:prstGeom prst="rect">
            <a:avLst/>
          </a:prstGeom>
          <a:noFill/>
          <a:ln>
            <a:solidFill>
              <a:schemeClr val="tx1"/>
            </a:solidFill>
          </a:ln>
        </p:spPr>
        <p:txBody>
          <a:bodyPr wrap="square" rtlCol="0">
            <a:spAutoFit/>
          </a:bodyPr>
          <a:lstStyle/>
          <a:p>
            <a:r>
              <a:rPr lang="en-US" sz="2200"/>
              <a:t>d. A thing that actually exists or happens</a:t>
            </a:r>
            <a:endParaRPr lang="vi-VN" sz="2200"/>
          </a:p>
        </p:txBody>
      </p:sp>
      <p:sp>
        <p:nvSpPr>
          <p:cNvPr id="18" name="TextBox 17"/>
          <p:cNvSpPr txBox="1"/>
          <p:nvPr/>
        </p:nvSpPr>
        <p:spPr>
          <a:xfrm>
            <a:off x="4419600" y="5055513"/>
            <a:ext cx="4697362" cy="430887"/>
          </a:xfrm>
          <a:prstGeom prst="rect">
            <a:avLst/>
          </a:prstGeom>
          <a:noFill/>
          <a:ln>
            <a:solidFill>
              <a:schemeClr val="tx1"/>
            </a:solidFill>
          </a:ln>
        </p:spPr>
        <p:txBody>
          <a:bodyPr wrap="square" rtlCol="0">
            <a:spAutoFit/>
          </a:bodyPr>
          <a:lstStyle/>
          <a:p>
            <a:r>
              <a:rPr lang="en-US" sz="2200"/>
              <a:t>e. Something that is likely to happen</a:t>
            </a:r>
            <a:endParaRPr lang="vi-VN" sz="2200"/>
          </a:p>
        </p:txBody>
      </p:sp>
      <p:sp>
        <p:nvSpPr>
          <p:cNvPr id="19" name="TextBox 18"/>
          <p:cNvSpPr txBox="1"/>
          <p:nvPr/>
        </p:nvSpPr>
        <p:spPr>
          <a:xfrm>
            <a:off x="4419600" y="5969913"/>
            <a:ext cx="4697362" cy="430887"/>
          </a:xfrm>
          <a:prstGeom prst="rect">
            <a:avLst/>
          </a:prstGeom>
          <a:noFill/>
          <a:ln>
            <a:solidFill>
              <a:schemeClr val="tx1"/>
            </a:solidFill>
          </a:ln>
        </p:spPr>
        <p:txBody>
          <a:bodyPr wrap="square" rtlCol="0">
            <a:spAutoFit/>
          </a:bodyPr>
          <a:lstStyle/>
          <a:p>
            <a:r>
              <a:rPr lang="en-US" sz="2200"/>
              <a:t>f. Medicine that can prevent ageing</a:t>
            </a:r>
            <a:endParaRPr lang="vi-VN" sz="2200"/>
          </a:p>
        </p:txBody>
      </p:sp>
      <p:cxnSp>
        <p:nvCxnSpPr>
          <p:cNvPr id="3" name="Straight Arrow Connector 2"/>
          <p:cNvCxnSpPr>
            <a:stCxn id="7" idx="3"/>
            <a:endCxn id="17" idx="1"/>
          </p:cNvCxnSpPr>
          <p:nvPr/>
        </p:nvCxnSpPr>
        <p:spPr>
          <a:xfrm>
            <a:off x="3429000" y="1765757"/>
            <a:ext cx="990600" cy="257689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8" idx="3"/>
            <a:endCxn id="14" idx="1"/>
          </p:cNvCxnSpPr>
          <p:nvPr/>
        </p:nvCxnSpPr>
        <p:spPr>
          <a:xfrm flipV="1">
            <a:off x="3429000" y="1777455"/>
            <a:ext cx="990600" cy="84371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9" idx="3"/>
            <a:endCxn id="18" idx="1"/>
          </p:cNvCxnSpPr>
          <p:nvPr/>
        </p:nvCxnSpPr>
        <p:spPr>
          <a:xfrm>
            <a:off x="3429000" y="3365957"/>
            <a:ext cx="990600" cy="19050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0" idx="3"/>
            <a:endCxn id="15" idx="1"/>
          </p:cNvCxnSpPr>
          <p:nvPr/>
        </p:nvCxnSpPr>
        <p:spPr>
          <a:xfrm flipV="1">
            <a:off x="3429000" y="2603957"/>
            <a:ext cx="990600" cy="1752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1" idx="3"/>
            <a:endCxn id="19" idx="1"/>
          </p:cNvCxnSpPr>
          <p:nvPr/>
        </p:nvCxnSpPr>
        <p:spPr>
          <a:xfrm>
            <a:off x="3429000" y="5270957"/>
            <a:ext cx="990600" cy="914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12" idx="3"/>
            <a:endCxn id="16" idx="1"/>
          </p:cNvCxnSpPr>
          <p:nvPr/>
        </p:nvCxnSpPr>
        <p:spPr>
          <a:xfrm flipV="1">
            <a:off x="3429000" y="3365957"/>
            <a:ext cx="990600" cy="2819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8730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ppt_x"/>
                                          </p:val>
                                        </p:tav>
                                        <p:tav tm="100000">
                                          <p:val>
                                            <p:strVal val="#ppt_x"/>
                                          </p:val>
                                        </p:tav>
                                      </p:tavLst>
                                    </p:anim>
                                    <p:anim calcmode="lin" valueType="num">
                                      <p:cBhvr additive="base">
                                        <p:cTn id="2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500" fill="hold"/>
                                        <p:tgtEl>
                                          <p:spTgt spid="27"/>
                                        </p:tgtEl>
                                        <p:attrNameLst>
                                          <p:attrName>ppt_x</p:attrName>
                                        </p:attrNameLst>
                                      </p:cBhvr>
                                      <p:tavLst>
                                        <p:tav tm="0">
                                          <p:val>
                                            <p:strVal val="#ppt_x"/>
                                          </p:val>
                                        </p:tav>
                                        <p:tav tm="100000">
                                          <p:val>
                                            <p:strVal val="#ppt_x"/>
                                          </p:val>
                                        </p:tav>
                                      </p:tavLst>
                                    </p:anim>
                                    <p:anim calcmode="lin" valueType="num">
                                      <p:cBhvr additive="base">
                                        <p:cTn id="2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500" fill="hold"/>
                                        <p:tgtEl>
                                          <p:spTgt spid="30"/>
                                        </p:tgtEl>
                                        <p:attrNameLst>
                                          <p:attrName>ppt_x</p:attrName>
                                        </p:attrNameLst>
                                      </p:cBhvr>
                                      <p:tavLst>
                                        <p:tav tm="0">
                                          <p:val>
                                            <p:strVal val="#ppt_x"/>
                                          </p:val>
                                        </p:tav>
                                        <p:tav tm="100000">
                                          <p:val>
                                            <p:strVal val="#ppt_x"/>
                                          </p:val>
                                        </p:tav>
                                      </p:tavLst>
                                    </p:anim>
                                    <p:anim calcmode="lin" valueType="num">
                                      <p:cBhvr additive="base">
                                        <p:cTn id="3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additive="base">
                                        <p:cTn id="37" dur="500" fill="hold"/>
                                        <p:tgtEl>
                                          <p:spTgt spid="33"/>
                                        </p:tgtEl>
                                        <p:attrNameLst>
                                          <p:attrName>ppt_x</p:attrName>
                                        </p:attrNameLst>
                                      </p:cBhvr>
                                      <p:tavLst>
                                        <p:tav tm="0">
                                          <p:val>
                                            <p:strVal val="#ppt_x"/>
                                          </p:val>
                                        </p:tav>
                                        <p:tav tm="100000">
                                          <p:val>
                                            <p:strVal val="#ppt_x"/>
                                          </p:val>
                                        </p:tav>
                                      </p:tavLst>
                                    </p:anim>
                                    <p:anim calcmode="lin" valueType="num">
                                      <p:cBhvr additive="base">
                                        <p:cTn id="3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497" y="914400"/>
            <a:ext cx="9067800" cy="5410200"/>
          </a:xfrm>
        </p:spPr>
        <p:txBody>
          <a:bodyPr>
            <a:normAutofit/>
          </a:bodyPr>
          <a:lstStyle/>
          <a:p>
            <a:pPr marL="514350" indent="-514350">
              <a:buNone/>
            </a:pPr>
            <a:r>
              <a:rPr lang="en-US" sz="2800" dirty="0">
                <a:solidFill>
                  <a:srgbClr val="002060"/>
                </a:solidFill>
                <a:latin typeface="SVNtimes new roman H" pitchFamily="34" charset="0"/>
              </a:rPr>
              <a:t>1.Why are scientists planning to send people to Mars?</a:t>
            </a:r>
          </a:p>
          <a:p>
            <a:pPr marL="514350" indent="-514350">
              <a:buNone/>
            </a:pPr>
            <a:endParaRPr lang="en-US" sz="2800" dirty="0">
              <a:solidFill>
                <a:srgbClr val="C00000"/>
              </a:solidFill>
              <a:latin typeface="SVNtimes new roman H" pitchFamily="34" charset="0"/>
            </a:endParaRPr>
          </a:p>
          <a:p>
            <a:pPr marL="514350" indent="-514350">
              <a:buNone/>
            </a:pPr>
            <a:r>
              <a:rPr lang="en-US" sz="2800" dirty="0">
                <a:solidFill>
                  <a:srgbClr val="002060"/>
                </a:solidFill>
                <a:latin typeface="SVNtimes new roman H" pitchFamily="34" charset="0"/>
              </a:rPr>
              <a:t>2. How will anti-ageing pills help people?</a:t>
            </a:r>
          </a:p>
          <a:p>
            <a:pPr>
              <a:buNone/>
            </a:pPr>
            <a:endParaRPr lang="en-US" sz="2800" dirty="0">
              <a:solidFill>
                <a:srgbClr val="002060"/>
              </a:solidFill>
              <a:latin typeface="SVNtimes new roman H" pitchFamily="34" charset="0"/>
            </a:endParaRPr>
          </a:p>
          <a:p>
            <a:pPr>
              <a:buNone/>
            </a:pPr>
            <a:r>
              <a:rPr lang="en-US" sz="2800" dirty="0">
                <a:solidFill>
                  <a:srgbClr val="002060"/>
                </a:solidFill>
                <a:latin typeface="SVNtimes new roman H" pitchFamily="34" charset="0"/>
              </a:rPr>
              <a:t>3. How long does an average person live now?</a:t>
            </a:r>
          </a:p>
          <a:p>
            <a:pPr>
              <a:buNone/>
            </a:pPr>
            <a:endParaRPr lang="en-US" sz="2800" dirty="0">
              <a:solidFill>
                <a:srgbClr val="002060"/>
              </a:solidFill>
              <a:latin typeface="SVNtimes new roman H" pitchFamily="34" charset="0"/>
            </a:endParaRPr>
          </a:p>
          <a:p>
            <a:pPr>
              <a:buNone/>
            </a:pPr>
            <a:r>
              <a:rPr lang="en-US" sz="2800" dirty="0">
                <a:solidFill>
                  <a:srgbClr val="002060"/>
                </a:solidFill>
                <a:latin typeface="SVNtimes new roman H" pitchFamily="34" charset="0"/>
              </a:rPr>
              <a:t>4. What are some energy saving devices?</a:t>
            </a:r>
          </a:p>
          <a:p>
            <a:pPr>
              <a:buNone/>
            </a:pPr>
            <a:endParaRPr lang="en-US" sz="2800" dirty="0">
              <a:solidFill>
                <a:srgbClr val="002060"/>
              </a:solidFill>
              <a:latin typeface="SVNtimes new roman H" pitchFamily="34" charset="0"/>
            </a:endParaRPr>
          </a:p>
          <a:p>
            <a:pPr>
              <a:buNone/>
            </a:pPr>
            <a:r>
              <a:rPr lang="en-US" sz="2800" dirty="0">
                <a:solidFill>
                  <a:srgbClr val="002060"/>
                </a:solidFill>
                <a:latin typeface="SVNtimes new roman H" pitchFamily="34" charset="0"/>
              </a:rPr>
              <a:t>5. What will home robots do in the future?</a:t>
            </a:r>
          </a:p>
          <a:p>
            <a:pPr>
              <a:buNone/>
            </a:pPr>
            <a:endParaRPr lang="en-US" sz="2800" dirty="0">
              <a:solidFill>
                <a:srgbClr val="002060"/>
              </a:solidFill>
              <a:latin typeface="SVNtimes new roman H" pitchFamily="34" charset="0"/>
            </a:endParaRPr>
          </a:p>
        </p:txBody>
      </p:sp>
      <p:sp>
        <p:nvSpPr>
          <p:cNvPr id="5" name="TextBox 4"/>
          <p:cNvSpPr txBox="1"/>
          <p:nvPr/>
        </p:nvSpPr>
        <p:spPr>
          <a:xfrm>
            <a:off x="0" y="0"/>
            <a:ext cx="9144000" cy="584775"/>
          </a:xfrm>
          <a:prstGeom prst="rect">
            <a:avLst/>
          </a:prstGeom>
          <a:noFill/>
        </p:spPr>
        <p:txBody>
          <a:bodyPr wrap="square" rtlCol="0">
            <a:spAutoFit/>
          </a:bodyPr>
          <a:lstStyle/>
          <a:p>
            <a:r>
              <a:rPr lang="en-US" sz="3200">
                <a:solidFill>
                  <a:srgbClr val="FF0000"/>
                </a:solidFill>
              </a:rPr>
              <a:t>Ex 3: Answer the questions</a:t>
            </a:r>
            <a:endParaRPr lang="vi-VN" sz="3200">
              <a:solidFill>
                <a:srgbClr val="FF0000"/>
              </a:solidFill>
            </a:endParaRPr>
          </a:p>
        </p:txBody>
      </p:sp>
    </p:spTree>
    <p:extLst>
      <p:ext uri="{BB962C8B-B14F-4D97-AF65-F5344CB8AC3E}">
        <p14:creationId xmlns:p14="http://schemas.microsoft.com/office/powerpoint/2010/main" val="3573619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ox(i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ox(in)">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ox(in)">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3000" y="381000"/>
            <a:ext cx="6324600" cy="92333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a:ln w="0"/>
                <a:solidFill>
                  <a:srgbClr val="C00000"/>
                </a:solidFill>
                <a:effectLst>
                  <a:reflection blurRad="12700" stA="50000" endPos="50000" dist="5000" dir="5400000" sy="-100000" rotWithShape="0"/>
                </a:effectLst>
              </a:rPr>
              <a:t>Lucky number</a:t>
            </a:r>
          </a:p>
        </p:txBody>
      </p:sp>
      <p:sp>
        <p:nvSpPr>
          <p:cNvPr id="5" name="5-Point Star 4"/>
          <p:cNvSpPr/>
          <p:nvPr/>
        </p:nvSpPr>
        <p:spPr>
          <a:xfrm>
            <a:off x="1371600" y="228600"/>
            <a:ext cx="304800" cy="304800"/>
          </a:xfrm>
          <a:prstGeom prst="star5">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5-Point Star 6"/>
          <p:cNvSpPr/>
          <p:nvPr/>
        </p:nvSpPr>
        <p:spPr>
          <a:xfrm>
            <a:off x="1676400" y="1151930"/>
            <a:ext cx="304800" cy="304800"/>
          </a:xfrm>
          <a:prstGeom prst="star5">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5-Point Star 7"/>
          <p:cNvSpPr/>
          <p:nvPr/>
        </p:nvSpPr>
        <p:spPr>
          <a:xfrm>
            <a:off x="3048000" y="31955"/>
            <a:ext cx="304800" cy="304800"/>
          </a:xfrm>
          <a:prstGeom prst="star5">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5-Point Star 8"/>
          <p:cNvSpPr/>
          <p:nvPr/>
        </p:nvSpPr>
        <p:spPr>
          <a:xfrm>
            <a:off x="6867832" y="388374"/>
            <a:ext cx="304800" cy="304800"/>
          </a:xfrm>
          <a:prstGeom prst="star5">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5-Point Star 9"/>
          <p:cNvSpPr/>
          <p:nvPr/>
        </p:nvSpPr>
        <p:spPr>
          <a:xfrm>
            <a:off x="6477000" y="1284214"/>
            <a:ext cx="304800" cy="304800"/>
          </a:xfrm>
          <a:prstGeom prst="star5">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5-Point Star 10"/>
          <p:cNvSpPr/>
          <p:nvPr/>
        </p:nvSpPr>
        <p:spPr>
          <a:xfrm>
            <a:off x="4152900" y="1456730"/>
            <a:ext cx="304800" cy="304800"/>
          </a:xfrm>
          <a:prstGeom prst="star5">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5-Point Star 11"/>
          <p:cNvSpPr/>
          <p:nvPr/>
        </p:nvSpPr>
        <p:spPr>
          <a:xfrm>
            <a:off x="5257800" y="18762"/>
            <a:ext cx="304800" cy="304800"/>
          </a:xfrm>
          <a:prstGeom prst="star5">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5-Point Star 12">
            <a:hlinkClick r:id="rId2" action="ppaction://hlinksldjump"/>
          </p:cNvPr>
          <p:cNvSpPr/>
          <p:nvPr/>
        </p:nvSpPr>
        <p:spPr>
          <a:xfrm>
            <a:off x="1391265" y="2590800"/>
            <a:ext cx="1531374" cy="1447800"/>
          </a:xfrm>
          <a:prstGeom prst="star5">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2060"/>
                </a:solidFill>
                <a:latin typeface="Times New Roman" pitchFamily="18" charset="0"/>
                <a:cs typeface="Times New Roman" pitchFamily="18" charset="0"/>
              </a:rPr>
              <a:t>1</a:t>
            </a:r>
            <a:endParaRPr lang="vi-VN" sz="4000" b="1">
              <a:solidFill>
                <a:srgbClr val="002060"/>
              </a:solidFill>
              <a:latin typeface="Times New Roman" pitchFamily="18" charset="0"/>
              <a:cs typeface="Times New Roman" pitchFamily="18" charset="0"/>
            </a:endParaRPr>
          </a:p>
        </p:txBody>
      </p:sp>
      <p:sp>
        <p:nvSpPr>
          <p:cNvPr id="20" name="5-Point Star 19">
            <a:hlinkClick r:id="rId3" action="ppaction://hlinksldjump"/>
          </p:cNvPr>
          <p:cNvSpPr/>
          <p:nvPr/>
        </p:nvSpPr>
        <p:spPr>
          <a:xfrm>
            <a:off x="3539613" y="2590800"/>
            <a:ext cx="1531374" cy="1447800"/>
          </a:xfrm>
          <a:prstGeom prst="star5">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2060"/>
                </a:solidFill>
                <a:latin typeface="Times New Roman" pitchFamily="18" charset="0"/>
                <a:cs typeface="Times New Roman" pitchFamily="18" charset="0"/>
              </a:rPr>
              <a:t>2</a:t>
            </a:r>
            <a:endParaRPr lang="vi-VN" sz="4000" b="1">
              <a:solidFill>
                <a:srgbClr val="002060"/>
              </a:solidFill>
              <a:latin typeface="Times New Roman" pitchFamily="18" charset="0"/>
              <a:cs typeface="Times New Roman" pitchFamily="18" charset="0"/>
            </a:endParaRPr>
          </a:p>
        </p:txBody>
      </p:sp>
      <p:sp>
        <p:nvSpPr>
          <p:cNvPr id="21" name="5-Point Star 20">
            <a:hlinkClick r:id="rId4" action="ppaction://hlinksldjump"/>
          </p:cNvPr>
          <p:cNvSpPr/>
          <p:nvPr/>
        </p:nvSpPr>
        <p:spPr>
          <a:xfrm>
            <a:off x="5711313" y="4495800"/>
            <a:ext cx="1531374" cy="1447800"/>
          </a:xfrm>
          <a:prstGeom prst="star5">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2060"/>
                </a:solidFill>
                <a:latin typeface="Times New Roman" pitchFamily="18" charset="0"/>
                <a:cs typeface="Times New Roman" pitchFamily="18" charset="0"/>
              </a:rPr>
              <a:t>6</a:t>
            </a:r>
            <a:endParaRPr lang="vi-VN" sz="4000" b="1">
              <a:solidFill>
                <a:srgbClr val="002060"/>
              </a:solidFill>
              <a:latin typeface="Times New Roman" pitchFamily="18" charset="0"/>
              <a:cs typeface="Times New Roman" pitchFamily="18" charset="0"/>
            </a:endParaRPr>
          </a:p>
        </p:txBody>
      </p:sp>
      <p:sp>
        <p:nvSpPr>
          <p:cNvPr id="22" name="5-Point Star 21">
            <a:hlinkClick r:id="rId5" action="ppaction://hlinksldjump"/>
          </p:cNvPr>
          <p:cNvSpPr/>
          <p:nvPr/>
        </p:nvSpPr>
        <p:spPr>
          <a:xfrm>
            <a:off x="3539613" y="4495800"/>
            <a:ext cx="1531374" cy="1447800"/>
          </a:xfrm>
          <a:prstGeom prst="star5">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2060"/>
                </a:solidFill>
                <a:latin typeface="Times New Roman" pitchFamily="18" charset="0"/>
                <a:cs typeface="Times New Roman" pitchFamily="18" charset="0"/>
              </a:rPr>
              <a:t>5</a:t>
            </a:r>
            <a:endParaRPr lang="vi-VN" sz="4000" b="1">
              <a:solidFill>
                <a:srgbClr val="002060"/>
              </a:solidFill>
              <a:latin typeface="Times New Roman" pitchFamily="18" charset="0"/>
              <a:cs typeface="Times New Roman" pitchFamily="18" charset="0"/>
            </a:endParaRPr>
          </a:p>
        </p:txBody>
      </p:sp>
      <p:sp>
        <p:nvSpPr>
          <p:cNvPr id="23" name="5-Point Star 22">
            <a:hlinkClick r:id="rId6" action="ppaction://hlinksldjump"/>
          </p:cNvPr>
          <p:cNvSpPr/>
          <p:nvPr/>
        </p:nvSpPr>
        <p:spPr>
          <a:xfrm>
            <a:off x="1391265" y="4495800"/>
            <a:ext cx="1531374" cy="1447800"/>
          </a:xfrm>
          <a:prstGeom prst="star5">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2060"/>
                </a:solidFill>
                <a:latin typeface="Times New Roman" pitchFamily="18" charset="0"/>
                <a:cs typeface="Times New Roman" pitchFamily="18" charset="0"/>
              </a:rPr>
              <a:t>4</a:t>
            </a:r>
            <a:endParaRPr lang="vi-VN" sz="4000" b="1">
              <a:solidFill>
                <a:srgbClr val="002060"/>
              </a:solidFill>
              <a:latin typeface="Times New Roman" pitchFamily="18" charset="0"/>
              <a:cs typeface="Times New Roman" pitchFamily="18" charset="0"/>
            </a:endParaRPr>
          </a:p>
        </p:txBody>
      </p:sp>
      <p:sp>
        <p:nvSpPr>
          <p:cNvPr id="24" name="5-Point Star 23">
            <a:hlinkClick r:id="rId7" action="ppaction://hlinksldjump"/>
          </p:cNvPr>
          <p:cNvSpPr/>
          <p:nvPr/>
        </p:nvSpPr>
        <p:spPr>
          <a:xfrm>
            <a:off x="5711313" y="2590800"/>
            <a:ext cx="1531374" cy="1447800"/>
          </a:xfrm>
          <a:prstGeom prst="star5">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2060"/>
                </a:solidFill>
                <a:latin typeface="Times New Roman" pitchFamily="18" charset="0"/>
                <a:cs typeface="Times New Roman" pitchFamily="18" charset="0"/>
              </a:rPr>
              <a:t>3</a:t>
            </a:r>
            <a:endParaRPr lang="vi-VN" sz="4000" b="1">
              <a:solidFill>
                <a:srgbClr val="002060"/>
              </a:solidFill>
              <a:latin typeface="Times New Roman" pitchFamily="18" charset="0"/>
              <a:cs typeface="Times New Roman" pitchFamily="18" charset="0"/>
            </a:endParaRPr>
          </a:p>
        </p:txBody>
      </p:sp>
      <p:sp>
        <p:nvSpPr>
          <p:cNvPr id="25" name="Sun 24">
            <a:hlinkClick r:id="rId8" action="ppaction://hlinksldjump"/>
          </p:cNvPr>
          <p:cNvSpPr/>
          <p:nvPr/>
        </p:nvSpPr>
        <p:spPr>
          <a:xfrm>
            <a:off x="0" y="6172200"/>
            <a:ext cx="762000" cy="6858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031728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remove" grpId="0" nodeType="withEffect">
                                  <p:stCondLst>
                                    <p:cond delay="0"/>
                                  </p:stCondLst>
                                  <p:endCondLst>
                                    <p:cond evt="onNext" delay="0">
                                      <p:tgtEl>
                                        <p:sldTgt/>
                                      </p:tgtEl>
                                    </p:cond>
                                  </p:endCondLst>
                                  <p:childTnLst>
                                    <p:animRot by="21600000">
                                      <p:cBhvr>
                                        <p:cTn id="6" dur="2000" fill="hold"/>
                                        <p:tgtEl>
                                          <p:spTgt spid="5"/>
                                        </p:tgtEl>
                                        <p:attrNameLst>
                                          <p:attrName>r</p:attrName>
                                        </p:attrNameLst>
                                      </p:cBhvr>
                                    </p:animRot>
                                  </p:childTnLst>
                                </p:cTn>
                              </p:par>
                              <p:par>
                                <p:cTn id="7" presetID="8" presetClass="emph" presetSubtype="0" repeatCount="indefinite" fill="remove" grpId="0" nodeType="withEffect">
                                  <p:stCondLst>
                                    <p:cond delay="0"/>
                                  </p:stCondLst>
                                  <p:endCondLst>
                                    <p:cond evt="onNext" delay="0">
                                      <p:tgtEl>
                                        <p:sldTgt/>
                                      </p:tgtEl>
                                    </p:cond>
                                  </p:endCondLst>
                                  <p:childTnLst>
                                    <p:animRot by="21600000">
                                      <p:cBhvr>
                                        <p:cTn id="8" dur="2000" fill="hold"/>
                                        <p:tgtEl>
                                          <p:spTgt spid="7"/>
                                        </p:tgtEl>
                                        <p:attrNameLst>
                                          <p:attrName>r</p:attrName>
                                        </p:attrNameLst>
                                      </p:cBhvr>
                                    </p:animRot>
                                  </p:childTnLst>
                                </p:cTn>
                              </p:par>
                              <p:par>
                                <p:cTn id="9" presetID="8" presetClass="emph" presetSubtype="0" repeatCount="indefinite" fill="remove" grpId="0" nodeType="withEffect">
                                  <p:stCondLst>
                                    <p:cond delay="0"/>
                                  </p:stCondLst>
                                  <p:endCondLst>
                                    <p:cond evt="onNext" delay="0">
                                      <p:tgtEl>
                                        <p:sldTgt/>
                                      </p:tgtEl>
                                    </p:cond>
                                  </p:endCondLst>
                                  <p:childTnLst>
                                    <p:animRot by="21600000">
                                      <p:cBhvr>
                                        <p:cTn id="10" dur="2000" fill="hold"/>
                                        <p:tgtEl>
                                          <p:spTgt spid="8"/>
                                        </p:tgtEl>
                                        <p:attrNameLst>
                                          <p:attrName>r</p:attrName>
                                        </p:attrNameLst>
                                      </p:cBhvr>
                                    </p:animRot>
                                  </p:childTnLst>
                                </p:cTn>
                              </p:par>
                              <p:par>
                                <p:cTn id="11" presetID="8" presetClass="emph" presetSubtype="0" repeatCount="indefinite" fill="remove" grpId="0" nodeType="withEffect">
                                  <p:stCondLst>
                                    <p:cond delay="0"/>
                                  </p:stCondLst>
                                  <p:endCondLst>
                                    <p:cond evt="onNext" delay="0">
                                      <p:tgtEl>
                                        <p:sldTgt/>
                                      </p:tgtEl>
                                    </p:cond>
                                  </p:endCondLst>
                                  <p:childTnLst>
                                    <p:animRot by="21600000">
                                      <p:cBhvr>
                                        <p:cTn id="12" dur="2000" fill="hold"/>
                                        <p:tgtEl>
                                          <p:spTgt spid="9"/>
                                        </p:tgtEl>
                                        <p:attrNameLst>
                                          <p:attrName>r</p:attrName>
                                        </p:attrNameLst>
                                      </p:cBhvr>
                                    </p:animRot>
                                  </p:childTnLst>
                                </p:cTn>
                              </p:par>
                              <p:par>
                                <p:cTn id="13" presetID="8" presetClass="emph" presetSubtype="0" repeatCount="indefinite" fill="remove" grpId="0" nodeType="withEffect">
                                  <p:stCondLst>
                                    <p:cond delay="0"/>
                                  </p:stCondLst>
                                  <p:endCondLst>
                                    <p:cond evt="onNext" delay="0">
                                      <p:tgtEl>
                                        <p:sldTgt/>
                                      </p:tgtEl>
                                    </p:cond>
                                  </p:endCondLst>
                                  <p:childTnLst>
                                    <p:animRot by="21600000">
                                      <p:cBhvr>
                                        <p:cTn id="14" dur="2000" fill="hold"/>
                                        <p:tgtEl>
                                          <p:spTgt spid="10"/>
                                        </p:tgtEl>
                                        <p:attrNameLst>
                                          <p:attrName>r</p:attrName>
                                        </p:attrNameLst>
                                      </p:cBhvr>
                                    </p:animRot>
                                  </p:childTnLst>
                                </p:cTn>
                              </p:par>
                              <p:par>
                                <p:cTn id="15" presetID="8" presetClass="emph" presetSubtype="0" repeatCount="indefinite" fill="remove" grpId="0" nodeType="withEffect">
                                  <p:stCondLst>
                                    <p:cond delay="0"/>
                                  </p:stCondLst>
                                  <p:endCondLst>
                                    <p:cond evt="onNext" delay="0">
                                      <p:tgtEl>
                                        <p:sldTgt/>
                                      </p:tgtEl>
                                    </p:cond>
                                  </p:endCondLst>
                                  <p:childTnLst>
                                    <p:animRot by="21600000">
                                      <p:cBhvr>
                                        <p:cTn id="16" dur="2000" fill="hold"/>
                                        <p:tgtEl>
                                          <p:spTgt spid="11"/>
                                        </p:tgtEl>
                                        <p:attrNameLst>
                                          <p:attrName>r</p:attrName>
                                        </p:attrNameLst>
                                      </p:cBhvr>
                                    </p:animRot>
                                  </p:childTnLst>
                                </p:cTn>
                              </p:par>
                              <p:par>
                                <p:cTn id="17" presetID="8" presetClass="emph" presetSubtype="0" fill="remove" grpId="0" nodeType="withEffect">
                                  <p:stCondLst>
                                    <p:cond delay="0"/>
                                  </p:stCondLst>
                                  <p:childTnLst>
                                    <p:animRot by="21600000">
                                      <p:cBhvr>
                                        <p:cTn id="18" dur="2000" fill="hold"/>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3"/>
                    </p:tgtEl>
                  </p:cond>
                </p:stCondLst>
                <p:endSync evt="end" delay="0">
                  <p:rtn val="all"/>
                </p:endSync>
                <p:childTnLst>
                  <p:par>
                    <p:cTn id="20" fill="hold">
                      <p:stCondLst>
                        <p:cond delay="0"/>
                      </p:stCondLst>
                      <p:childTnLst>
                        <p:par>
                          <p:cTn id="21" fill="hold">
                            <p:stCondLst>
                              <p:cond delay="0"/>
                            </p:stCondLst>
                            <p:childTnLst>
                              <p:par>
                                <p:cTn id="22" presetID="16" presetClass="exit" presetSubtype="21" fill="hold" grpId="0" nodeType="clickEffect">
                                  <p:stCondLst>
                                    <p:cond delay="0"/>
                                  </p:stCondLst>
                                  <p:childTnLst>
                                    <p:animEffect transition="out" filter="barn(inVertical)">
                                      <p:cBhvr>
                                        <p:cTn id="23" dur="500"/>
                                        <p:tgtEl>
                                          <p:spTgt spid="13"/>
                                        </p:tgtEl>
                                      </p:cBhvr>
                                    </p:animEffect>
                                    <p:set>
                                      <p:cBhvr>
                                        <p:cTn id="24"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5" restart="whenNotActive" fill="hold" evtFilter="cancelBubble" nodeType="interactiveSeq">
                <p:stCondLst>
                  <p:cond evt="onClick" delay="0">
                    <p:tgtEl>
                      <p:spTgt spid="20"/>
                    </p:tgtEl>
                  </p:cond>
                </p:stCondLst>
                <p:endSync evt="end" delay="0">
                  <p:rtn val="all"/>
                </p:endSync>
                <p:childTnLst>
                  <p:par>
                    <p:cTn id="26" fill="hold">
                      <p:stCondLst>
                        <p:cond delay="0"/>
                      </p:stCondLst>
                      <p:childTnLst>
                        <p:par>
                          <p:cTn id="27" fill="hold">
                            <p:stCondLst>
                              <p:cond delay="0"/>
                            </p:stCondLst>
                            <p:childTnLst>
                              <p:par>
                                <p:cTn id="28" presetID="16" presetClass="exit" presetSubtype="21" fill="hold" grpId="0" nodeType="clickEffect">
                                  <p:stCondLst>
                                    <p:cond delay="0"/>
                                  </p:stCondLst>
                                  <p:childTnLst>
                                    <p:animEffect transition="out" filter="barn(inVertical)">
                                      <p:cBhvr>
                                        <p:cTn id="29" dur="500"/>
                                        <p:tgtEl>
                                          <p:spTgt spid="20"/>
                                        </p:tgtEl>
                                      </p:cBhvr>
                                    </p:animEffect>
                                    <p:set>
                                      <p:cBhvr>
                                        <p:cTn id="30"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31" restart="whenNotActive" fill="hold" evtFilter="cancelBubble" nodeType="interactiveSeq">
                <p:stCondLst>
                  <p:cond evt="onClick" delay="0">
                    <p:tgtEl>
                      <p:spTgt spid="24"/>
                    </p:tgtEl>
                  </p:cond>
                </p:stCondLst>
                <p:endSync evt="end" delay="0">
                  <p:rtn val="all"/>
                </p:endSync>
                <p:childTnLst>
                  <p:par>
                    <p:cTn id="32" fill="hold">
                      <p:stCondLst>
                        <p:cond delay="0"/>
                      </p:stCondLst>
                      <p:childTnLst>
                        <p:par>
                          <p:cTn id="33" fill="hold">
                            <p:stCondLst>
                              <p:cond delay="0"/>
                            </p:stCondLst>
                            <p:childTnLst>
                              <p:par>
                                <p:cTn id="34" presetID="16" presetClass="exit" presetSubtype="21" fill="hold" grpId="0" nodeType="clickEffect">
                                  <p:stCondLst>
                                    <p:cond delay="0"/>
                                  </p:stCondLst>
                                  <p:childTnLst>
                                    <p:animEffect transition="out" filter="barn(inVertical)">
                                      <p:cBhvr>
                                        <p:cTn id="35" dur="500"/>
                                        <p:tgtEl>
                                          <p:spTgt spid="24"/>
                                        </p:tgtEl>
                                      </p:cBhvr>
                                    </p:animEffect>
                                    <p:set>
                                      <p:cBhvr>
                                        <p:cTn id="36"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37" restart="whenNotActive" fill="hold" evtFilter="cancelBubble" nodeType="interactiveSeq">
                <p:stCondLst>
                  <p:cond evt="onClick" delay="0">
                    <p:tgtEl>
                      <p:spTgt spid="23"/>
                    </p:tgtEl>
                  </p:cond>
                </p:stCondLst>
                <p:endSync evt="end" delay="0">
                  <p:rtn val="all"/>
                </p:endSync>
                <p:childTnLst>
                  <p:par>
                    <p:cTn id="38" fill="hold">
                      <p:stCondLst>
                        <p:cond delay="0"/>
                      </p:stCondLst>
                      <p:childTnLst>
                        <p:par>
                          <p:cTn id="39" fill="hold">
                            <p:stCondLst>
                              <p:cond delay="0"/>
                            </p:stCondLst>
                            <p:childTnLst>
                              <p:par>
                                <p:cTn id="40" presetID="16" presetClass="exit" presetSubtype="21" fill="hold" grpId="0" nodeType="clickEffect">
                                  <p:stCondLst>
                                    <p:cond delay="0"/>
                                  </p:stCondLst>
                                  <p:childTnLst>
                                    <p:animEffect transition="out" filter="barn(inVertical)">
                                      <p:cBhvr>
                                        <p:cTn id="41" dur="500"/>
                                        <p:tgtEl>
                                          <p:spTgt spid="23"/>
                                        </p:tgtEl>
                                      </p:cBhvr>
                                    </p:animEffect>
                                    <p:set>
                                      <p:cBhvr>
                                        <p:cTn id="42"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3" restart="whenNotActive" fill="hold" evtFilter="cancelBubble" nodeType="interactiveSeq">
                <p:stCondLst>
                  <p:cond evt="onClick" delay="0">
                    <p:tgtEl>
                      <p:spTgt spid="22"/>
                    </p:tgtEl>
                  </p:cond>
                </p:stCondLst>
                <p:endSync evt="end" delay="0">
                  <p:rtn val="all"/>
                </p:endSync>
                <p:childTnLst>
                  <p:par>
                    <p:cTn id="44" fill="hold">
                      <p:stCondLst>
                        <p:cond delay="0"/>
                      </p:stCondLst>
                      <p:childTnLst>
                        <p:par>
                          <p:cTn id="45" fill="hold">
                            <p:stCondLst>
                              <p:cond delay="0"/>
                            </p:stCondLst>
                            <p:childTnLst>
                              <p:par>
                                <p:cTn id="46" presetID="16" presetClass="exit" presetSubtype="21" fill="hold" grpId="0" nodeType="clickEffect">
                                  <p:stCondLst>
                                    <p:cond delay="0"/>
                                  </p:stCondLst>
                                  <p:childTnLst>
                                    <p:animEffect transition="out" filter="barn(inVertical)">
                                      <p:cBhvr>
                                        <p:cTn id="47" dur="500"/>
                                        <p:tgtEl>
                                          <p:spTgt spid="22"/>
                                        </p:tgtEl>
                                      </p:cBhvr>
                                    </p:animEffect>
                                    <p:set>
                                      <p:cBhvr>
                                        <p:cTn id="48"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49" restart="whenNotActive" fill="hold" evtFilter="cancelBubble" nodeType="interactiveSeq">
                <p:stCondLst>
                  <p:cond evt="onClick" delay="0">
                    <p:tgtEl>
                      <p:spTgt spid="21"/>
                    </p:tgtEl>
                  </p:cond>
                </p:stCondLst>
                <p:endSync evt="end" delay="0">
                  <p:rtn val="all"/>
                </p:endSync>
                <p:childTnLst>
                  <p:par>
                    <p:cTn id="50" fill="hold">
                      <p:stCondLst>
                        <p:cond delay="0"/>
                      </p:stCondLst>
                      <p:childTnLst>
                        <p:par>
                          <p:cTn id="51" fill="hold">
                            <p:stCondLst>
                              <p:cond delay="0"/>
                            </p:stCondLst>
                            <p:childTnLst>
                              <p:par>
                                <p:cTn id="52" presetID="16" presetClass="exit" presetSubtype="21" fill="hold" grpId="0" nodeType="clickEffect">
                                  <p:stCondLst>
                                    <p:cond delay="0"/>
                                  </p:stCondLst>
                                  <p:childTnLst>
                                    <p:animEffect transition="out" filter="barn(inVertical)">
                                      <p:cBhvr>
                                        <p:cTn id="53" dur="500"/>
                                        <p:tgtEl>
                                          <p:spTgt spid="21"/>
                                        </p:tgtEl>
                                      </p:cBhvr>
                                    </p:animEffect>
                                    <p:set>
                                      <p:cBhvr>
                                        <p:cTn id="54"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childTnLst>
        </p:cTn>
      </p:par>
    </p:tnLst>
    <p:bldLst>
      <p:bldP spid="5" grpId="0" animBg="1"/>
      <p:bldP spid="7" grpId="0" animBg="1"/>
      <p:bldP spid="8" grpId="0" animBg="1"/>
      <p:bldP spid="9" grpId="0" animBg="1"/>
      <p:bldP spid="10" grpId="0" animBg="1"/>
      <p:bldP spid="11" grpId="0" animBg="1"/>
      <p:bldP spid="12" grpId="0" animBg="1"/>
      <p:bldP spid="13" grpId="0" animBg="1"/>
      <p:bldP spid="20" grpId="0" animBg="1"/>
      <p:bldP spid="21" grpId="0" animBg="1"/>
      <p:bldP spid="22" grpId="0" animBg="1"/>
      <p:bldP spid="23" grpId="0" animBg="1"/>
      <p:bldP spid="2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433</TotalTime>
  <Words>1045</Words>
  <Application>Microsoft Office PowerPoint</Application>
  <PresentationFormat>On-screen Show (4:3)</PresentationFormat>
  <Paragraphs>140</Paragraphs>
  <Slides>19</Slides>
  <Notes>3</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Arial Black</vt:lpstr>
      <vt:lpstr>Calibri</vt:lpstr>
      <vt:lpstr>Comic Sans MS</vt:lpstr>
      <vt:lpstr>SVNtimes new roman H</vt:lpstr>
      <vt:lpstr>Times New Roman</vt:lpstr>
      <vt:lpstr>Verdana</vt:lpstr>
      <vt:lpstr>Wingdings</vt:lpstr>
      <vt:lpstr>Office Theme</vt:lpstr>
      <vt:lpstr>WELL  COME TO OUR CLASS 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78</cp:revision>
  <dcterms:created xsi:type="dcterms:W3CDTF">2017-02-22T12:49:24Z</dcterms:created>
  <dcterms:modified xsi:type="dcterms:W3CDTF">2023-04-18T13:10:40Z</dcterms:modified>
</cp:coreProperties>
</file>