
<file path=[Content_Types].xml><?xml version="1.0" encoding="utf-8"?>
<Types xmlns="http://schemas.openxmlformats.org/package/2006/content-types">
  <Default Extension="png" ContentType="image/png"/>
  <Default Extension="mp3" ContentType="audio/m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00" r:id="rId2"/>
    <p:sldId id="304" r:id="rId3"/>
    <p:sldId id="302" r:id="rId4"/>
    <p:sldId id="292" r:id="rId5"/>
    <p:sldId id="336" r:id="rId6"/>
    <p:sldId id="338" r:id="rId7"/>
    <p:sldId id="339" r:id="rId8"/>
    <p:sldId id="306" r:id="rId9"/>
    <p:sldId id="301" r:id="rId10"/>
    <p:sldId id="333" r:id="rId11"/>
    <p:sldId id="334" r:id="rId12"/>
    <p:sldId id="305" r:id="rId13"/>
    <p:sldId id="341" r:id="rId14"/>
    <p:sldId id="310" r:id="rId15"/>
    <p:sldId id="337" r:id="rId16"/>
    <p:sldId id="309" r:id="rId17"/>
    <p:sldId id="335" r:id="rId18"/>
    <p:sldId id="342" r:id="rId19"/>
    <p:sldId id="308" r:id="rId20"/>
    <p:sldId id="332" r:id="rId21"/>
    <p:sldId id="344" r:id="rId22"/>
    <p:sldId id="343" r:id="rId23"/>
    <p:sldId id="331" r:id="rId24"/>
    <p:sldId id="295" r:id="rId25"/>
    <p:sldId id="329" r:id="rId26"/>
    <p:sldId id="33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guyen Le Ba Trung" initials="NLBT" lastIdx="1" clrIdx="0">
    <p:extLst>
      <p:ext uri="{19B8F6BF-5375-455C-9EA6-DF929625EA0E}">
        <p15:presenceInfo xmlns:p15="http://schemas.microsoft.com/office/powerpoint/2012/main" userId="Nguyen Le Ba Tru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25"/>
    <p:restoredTop sz="94657"/>
  </p:normalViewPr>
  <p:slideViewPr>
    <p:cSldViewPr snapToGrid="0">
      <p:cViewPr varScale="1">
        <p:scale>
          <a:sx n="82" d="100"/>
          <a:sy n="82" d="100"/>
        </p:scale>
        <p:origin x="979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64FE50-D189-4693-915D-AE9503F4174D}" type="datetimeFigureOut">
              <a:rPr lang="en-US" smtClean="0"/>
              <a:t>6/22/2022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EA44A-927D-4D59-858E-589BCB488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165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EA44A-927D-4D59-858E-589BCB48899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960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4803827"/>
      </p:ext>
    </p:extLst>
  </p:cSld>
  <p:clrMapOvr>
    <a:masterClrMapping/>
  </p:clrMapOvr>
  <p:transition spd="med">
    <p:split orient="vert"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1578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BAAA43A-D53D-2C48-B445-0A4FE623C41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6638"/>
            <a:ext cx="12213771" cy="6850051"/>
          </a:xfrm>
          <a:prstGeom prst="rect">
            <a:avLst/>
          </a:prstGeom>
        </p:spPr>
      </p:pic>
      <p:pic>
        <p:nvPicPr>
          <p:cNvPr id="8" name="Picture 7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3E7D6160-95E1-FF4E-81BA-F4D532658E1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31305" y="6337300"/>
            <a:ext cx="529389" cy="52938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5C9951C-EB45-8743-AB57-CEFD9316A24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371845" y="6598364"/>
            <a:ext cx="126915" cy="1918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3382951-8E9D-244A-8473-731D885E271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 rot="10800000">
            <a:off x="5693239" y="6598364"/>
            <a:ext cx="126915" cy="1918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3" name="TextBox 9">
            <a:extLst>
              <a:ext uri="{FF2B5EF4-FFF2-40B4-BE49-F238E27FC236}">
                <a16:creationId xmlns:a16="http://schemas.microsoft.com/office/drawing/2014/main" id="{FE798370-27E2-9F41-A466-FC64C7FFD70A}"/>
              </a:ext>
            </a:extLst>
          </p:cNvPr>
          <p:cNvSpPr txBox="1"/>
          <p:nvPr userDrawn="1"/>
        </p:nvSpPr>
        <p:spPr>
          <a:xfrm>
            <a:off x="153420" y="-5928"/>
            <a:ext cx="764953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bg1"/>
                </a:solidFill>
              </a:rPr>
              <a:t>Unit 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889D60-3103-E54C-9167-2287BEE5C81A}"/>
              </a:ext>
            </a:extLst>
          </p:cNvPr>
          <p:cNvSpPr txBox="1"/>
          <p:nvPr userDrawn="1"/>
        </p:nvSpPr>
        <p:spPr>
          <a:xfrm>
            <a:off x="24732" y="6510902"/>
            <a:ext cx="2594428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400" baseline="0" dirty="0" err="1">
                <a:solidFill>
                  <a:schemeClr val="bg1"/>
                </a:solidFill>
              </a:rPr>
              <a:t>Tiếng</a:t>
            </a:r>
            <a:r>
              <a:rPr lang="en-US" sz="1400" baseline="0" dirty="0">
                <a:solidFill>
                  <a:schemeClr val="bg1"/>
                </a:solidFill>
              </a:rPr>
              <a:t> Anh 7 </a:t>
            </a:r>
            <a:r>
              <a:rPr lang="en-US" sz="1400" baseline="0" dirty="0" err="1">
                <a:solidFill>
                  <a:schemeClr val="bg1"/>
                </a:solidFill>
              </a:rPr>
              <a:t>i</a:t>
            </a:r>
            <a:r>
              <a:rPr lang="en-US" sz="1400" baseline="0" dirty="0">
                <a:solidFill>
                  <a:schemeClr val="bg1"/>
                </a:solidFill>
              </a:rPr>
              <a:t>-Learn Smart World 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F13BED-1CB7-0146-BB6D-00DC4EC16FC0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1226018" y="6396200"/>
            <a:ext cx="814608" cy="4152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9">
            <a:extLst>
              <a:ext uri="{FF2B5EF4-FFF2-40B4-BE49-F238E27FC236}">
                <a16:creationId xmlns:a16="http://schemas.microsoft.com/office/drawing/2014/main" id="{FE798370-27E2-9F41-A466-FC64C7FFD70A}"/>
              </a:ext>
            </a:extLst>
          </p:cNvPr>
          <p:cNvSpPr txBox="1"/>
          <p:nvPr userDrawn="1"/>
        </p:nvSpPr>
        <p:spPr>
          <a:xfrm>
            <a:off x="11032428" y="-29375"/>
            <a:ext cx="1175322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bg1"/>
                </a:solidFill>
              </a:rPr>
              <a:t>Lesson</a:t>
            </a:r>
            <a:r>
              <a:rPr lang="en-US" sz="1800" b="1" baseline="0" dirty="0">
                <a:solidFill>
                  <a:schemeClr val="bg1"/>
                </a:solidFill>
              </a:rPr>
              <a:t> 1.2</a:t>
            </a:r>
            <a:endParaRPr lang="en-US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312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eduhome.com.vn/DHALesson?idGrade=10&amp;idSubject=1&amp;idSeries=118&amp;idTheme=1067&amp;IdLevel=3&amp;idThemeServer=78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duhome.com.vn/" TargetMode="Externa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6104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03847" y="2645692"/>
            <a:ext cx="65967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70C0"/>
                </a:solidFill>
              </a:rPr>
              <a:t>Unit 2: HEALTH</a:t>
            </a:r>
            <a:endParaRPr lang="en-US" sz="3200" b="1" dirty="0">
              <a:solidFill>
                <a:srgbClr val="0070C0"/>
              </a:solidFill>
            </a:endParaRPr>
          </a:p>
          <a:p>
            <a:pPr algn="ctr"/>
            <a:r>
              <a:rPr lang="en-US" sz="3200" b="1" dirty="0">
                <a:solidFill>
                  <a:srgbClr val="00B050"/>
                </a:solidFill>
              </a:rPr>
              <a:t>Lesson 1.2: Grammar</a:t>
            </a:r>
            <a:endParaRPr lang="en-US" sz="3200" dirty="0"/>
          </a:p>
          <a:p>
            <a:pPr algn="ctr"/>
            <a:r>
              <a:rPr lang="en-US" sz="3200" dirty="0">
                <a:solidFill>
                  <a:srgbClr val="FF0000"/>
                </a:solidFill>
              </a:rPr>
              <a:t>Page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FF0000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408333204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16627" y="627013"/>
            <a:ext cx="3265715" cy="584775"/>
          </a:xfrm>
          <a:prstGeom prst="rect">
            <a:avLst/>
          </a:prstGeom>
          <a:solidFill>
            <a:srgbClr val="0070C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LESSSON OUTLINE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333" y="1559345"/>
            <a:ext cx="1920785" cy="570039"/>
          </a:xfrm>
          <a:prstGeom prst="rect">
            <a:avLst/>
          </a:prstGeom>
        </p:spPr>
      </p:pic>
      <p:sp>
        <p:nvSpPr>
          <p:cNvPr id="11" name="Round Diagonal Corner Rectangle 10"/>
          <p:cNvSpPr/>
          <p:nvPr/>
        </p:nvSpPr>
        <p:spPr>
          <a:xfrm>
            <a:off x="2882642" y="4937854"/>
            <a:ext cx="2378633" cy="539496"/>
          </a:xfrm>
          <a:prstGeom prst="round2DiagRect">
            <a:avLst/>
          </a:prstGeom>
          <a:solidFill>
            <a:srgbClr val="7030A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Wrap-up</a:t>
            </a:r>
          </a:p>
        </p:txBody>
      </p:sp>
      <p:sp>
        <p:nvSpPr>
          <p:cNvPr id="10" name="Round Diagonal Corner Rectangle 10">
            <a:extLst>
              <a:ext uri="{FF2B5EF4-FFF2-40B4-BE49-F238E27FC236}">
                <a16:creationId xmlns:a16="http://schemas.microsoft.com/office/drawing/2014/main" id="{2C914BEF-AE9F-CE72-E3FE-DC4EB9C030CE}"/>
              </a:ext>
            </a:extLst>
          </p:cNvPr>
          <p:cNvSpPr/>
          <p:nvPr/>
        </p:nvSpPr>
        <p:spPr>
          <a:xfrm>
            <a:off x="1670851" y="2315238"/>
            <a:ext cx="2378633" cy="539496"/>
          </a:xfrm>
          <a:prstGeom prst="round2DiagRect">
            <a:avLst/>
          </a:prstGeom>
          <a:solidFill>
            <a:schemeClr val="accent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Presentation</a:t>
            </a:r>
          </a:p>
        </p:txBody>
      </p:sp>
      <p:sp>
        <p:nvSpPr>
          <p:cNvPr id="12" name="Round Diagonal Corner Rectangle 10">
            <a:extLst>
              <a:ext uri="{FF2B5EF4-FFF2-40B4-BE49-F238E27FC236}">
                <a16:creationId xmlns:a16="http://schemas.microsoft.com/office/drawing/2014/main" id="{39A86975-21C4-FBA7-D4D6-DFDF5E8E96AD}"/>
              </a:ext>
            </a:extLst>
          </p:cNvPr>
          <p:cNvSpPr/>
          <p:nvPr/>
        </p:nvSpPr>
        <p:spPr>
          <a:xfrm>
            <a:off x="2059725" y="3159251"/>
            <a:ext cx="2378633" cy="539496"/>
          </a:xfrm>
          <a:prstGeom prst="round2Diag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Practice</a:t>
            </a:r>
          </a:p>
        </p:txBody>
      </p:sp>
      <p:sp>
        <p:nvSpPr>
          <p:cNvPr id="13" name="Round Diagonal Corner Rectangle 10">
            <a:extLst>
              <a:ext uri="{FF2B5EF4-FFF2-40B4-BE49-F238E27FC236}">
                <a16:creationId xmlns:a16="http://schemas.microsoft.com/office/drawing/2014/main" id="{FB35C917-6D93-44E4-3FB5-EE525A2E54BD}"/>
              </a:ext>
            </a:extLst>
          </p:cNvPr>
          <p:cNvSpPr/>
          <p:nvPr/>
        </p:nvSpPr>
        <p:spPr>
          <a:xfrm>
            <a:off x="2429085" y="4037935"/>
            <a:ext cx="2378633" cy="539496"/>
          </a:xfrm>
          <a:prstGeom prst="round2Diag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Production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9908" y="490818"/>
            <a:ext cx="4201181" cy="587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32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7" r="20451"/>
          <a:stretch/>
        </p:blipFill>
        <p:spPr>
          <a:xfrm>
            <a:off x="1" y="411086"/>
            <a:ext cx="5882639" cy="60548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11076" y="588368"/>
            <a:ext cx="59809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ea typeface="Times New Roman" panose="02020603050405020304" pitchFamily="18" charset="0"/>
              </a:rPr>
              <a:t>By the end of this lesson, students will be able to…</a:t>
            </a:r>
          </a:p>
          <a:p>
            <a:endParaRPr lang="en-US" sz="3600" dirty="0">
              <a:solidFill>
                <a:srgbClr val="0070C0"/>
              </a:solidFill>
            </a:endParaRPr>
          </a:p>
          <a:p>
            <a:r>
              <a:rPr lang="en-US" sz="3600" dirty="0">
                <a:solidFill>
                  <a:srgbClr val="0070C0"/>
                </a:solidFill>
              </a:rPr>
              <a:t>use indefinite </a:t>
            </a:r>
            <a:r>
              <a:rPr lang="en-US" sz="3600" dirty="0" smtClean="0">
                <a:solidFill>
                  <a:srgbClr val="0070C0"/>
                </a:solidFill>
              </a:rPr>
              <a:t>quantifiers.</a:t>
            </a:r>
            <a:endParaRPr lang="en-US" dirty="0">
              <a:solidFill>
                <a:srgbClr val="FF0000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886121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322"/>
            <a:ext cx="10058400" cy="689532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A386DE9-345A-400C-B2BB-B32B155C2C38}"/>
              </a:ext>
            </a:extLst>
          </p:cNvPr>
          <p:cNvSpPr/>
          <p:nvPr/>
        </p:nvSpPr>
        <p:spPr>
          <a:xfrm>
            <a:off x="6428793" y="490574"/>
            <a:ext cx="5713825" cy="7500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WARM UP</a:t>
            </a:r>
          </a:p>
        </p:txBody>
      </p:sp>
    </p:spTree>
    <p:extLst>
      <p:ext uri="{BB962C8B-B14F-4D97-AF65-F5344CB8AC3E}">
        <p14:creationId xmlns:p14="http://schemas.microsoft.com/office/powerpoint/2010/main" val="1693012278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8DCFDA-1AD1-C9D3-171A-1A3FFC3461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081" y="334536"/>
            <a:ext cx="8053919" cy="591014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99AB035-A4A4-0FF4-F06E-3BEB3BCEFCB8}"/>
              </a:ext>
            </a:extLst>
          </p:cNvPr>
          <p:cNvSpPr/>
          <p:nvPr/>
        </p:nvSpPr>
        <p:spPr>
          <a:xfrm>
            <a:off x="0" y="475806"/>
            <a:ext cx="3534937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300" b="1" dirty="0">
                <a:solidFill>
                  <a:srgbClr val="0070C0"/>
                </a:solidFill>
                <a:latin typeface="+mj-lt"/>
                <a:ea typeface="Cambria" panose="02040503050406030204" pitchFamily="18" charset="0"/>
              </a:rPr>
              <a:t>What kinds of food can you see in the photo?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1346064-B36D-A218-2E70-A25CDA59EFF3}"/>
              </a:ext>
            </a:extLst>
          </p:cNvPr>
          <p:cNvSpPr/>
          <p:nvPr/>
        </p:nvSpPr>
        <p:spPr>
          <a:xfrm>
            <a:off x="6517833" y="244973"/>
            <a:ext cx="3793402" cy="28065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F21CC-27B4-B2EC-9999-30D592338ACD}"/>
              </a:ext>
            </a:extLst>
          </p:cNvPr>
          <p:cNvSpPr/>
          <p:nvPr/>
        </p:nvSpPr>
        <p:spPr>
          <a:xfrm>
            <a:off x="92459" y="2229890"/>
            <a:ext cx="202627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300" b="1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chicken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FCA7DA5-4C2A-C013-BE52-D316DFB675CF}"/>
              </a:ext>
            </a:extLst>
          </p:cNvPr>
          <p:cNvSpPr/>
          <p:nvPr/>
        </p:nvSpPr>
        <p:spPr>
          <a:xfrm>
            <a:off x="7696093" y="2192902"/>
            <a:ext cx="3218286" cy="19870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ADE887-7425-672D-0732-015F324FA2B6}"/>
              </a:ext>
            </a:extLst>
          </p:cNvPr>
          <p:cNvSpPr/>
          <p:nvPr/>
        </p:nvSpPr>
        <p:spPr>
          <a:xfrm>
            <a:off x="92459" y="2989527"/>
            <a:ext cx="202627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300" b="1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fish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A2BB1C4-3142-F2F8-6958-12AB830C6AE8}"/>
              </a:ext>
            </a:extLst>
          </p:cNvPr>
          <p:cNvSpPr/>
          <p:nvPr/>
        </p:nvSpPr>
        <p:spPr>
          <a:xfrm>
            <a:off x="4305546" y="2689444"/>
            <a:ext cx="3218286" cy="35552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CEA057-45B5-0CC3-BDF5-3B7AC9A0D978}"/>
              </a:ext>
            </a:extLst>
          </p:cNvPr>
          <p:cNvSpPr txBox="1"/>
          <p:nvPr/>
        </p:nvSpPr>
        <p:spPr>
          <a:xfrm>
            <a:off x="92459" y="5920529"/>
            <a:ext cx="3534937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Click here for the answers.</a:t>
            </a:r>
          </a:p>
        </p:txBody>
      </p:sp>
    </p:spTree>
    <p:extLst>
      <p:ext uri="{BB962C8B-B14F-4D97-AF65-F5344CB8AC3E}">
        <p14:creationId xmlns:p14="http://schemas.microsoft.com/office/powerpoint/2010/main" val="3299110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  <p:bldP spid="5" grpId="0"/>
      <p:bldP spid="8" grpId="0" animBg="1"/>
      <p:bldP spid="9" grpId="0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CC6F879B-E02A-3C7F-3C5C-A1E7E7B5EF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514" y="0"/>
            <a:ext cx="8959483" cy="682097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782C874-DA73-2D9D-DDD2-DDC09B77FFE9}"/>
              </a:ext>
            </a:extLst>
          </p:cNvPr>
          <p:cNvSpPr/>
          <p:nvPr/>
        </p:nvSpPr>
        <p:spPr>
          <a:xfrm>
            <a:off x="27042" y="436995"/>
            <a:ext cx="3198300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300" b="1" dirty="0">
                <a:solidFill>
                  <a:srgbClr val="0070C0"/>
                </a:solidFill>
                <a:latin typeface="+mj-lt"/>
                <a:ea typeface="Cambria" panose="02040503050406030204" pitchFamily="18" charset="0"/>
              </a:rPr>
              <a:t>What kinds of food can you see in the photo?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AC18586-D863-529B-735F-53CECD0A4EC4}"/>
              </a:ext>
            </a:extLst>
          </p:cNvPr>
          <p:cNvSpPr/>
          <p:nvPr/>
        </p:nvSpPr>
        <p:spPr>
          <a:xfrm>
            <a:off x="8489628" y="622426"/>
            <a:ext cx="3793402" cy="28065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8F8E5D0-4FA5-84BB-7655-2960CAE9D87B}"/>
              </a:ext>
            </a:extLst>
          </p:cNvPr>
          <p:cNvSpPr/>
          <p:nvPr/>
        </p:nvSpPr>
        <p:spPr>
          <a:xfrm>
            <a:off x="6558739" y="1052886"/>
            <a:ext cx="1777691" cy="161225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3AD902D-8B68-C015-1536-670063FBDC65}"/>
              </a:ext>
            </a:extLst>
          </p:cNvPr>
          <p:cNvSpPr/>
          <p:nvPr/>
        </p:nvSpPr>
        <p:spPr>
          <a:xfrm>
            <a:off x="6629026" y="2976068"/>
            <a:ext cx="753992" cy="7283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749E0BB-60DD-8B50-DDEB-AF9B7C903DA5}"/>
              </a:ext>
            </a:extLst>
          </p:cNvPr>
          <p:cNvSpPr/>
          <p:nvPr/>
        </p:nvSpPr>
        <p:spPr>
          <a:xfrm>
            <a:off x="3225342" y="559308"/>
            <a:ext cx="2870658" cy="28065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978CA6A-0089-E7C1-4403-FE44FF5807F7}"/>
              </a:ext>
            </a:extLst>
          </p:cNvPr>
          <p:cNvSpPr/>
          <p:nvPr/>
        </p:nvSpPr>
        <p:spPr>
          <a:xfrm>
            <a:off x="9325969" y="4031125"/>
            <a:ext cx="2866029" cy="25819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F4F1DE-D05E-0EA6-41C0-1EEDF99580C2}"/>
              </a:ext>
            </a:extLst>
          </p:cNvPr>
          <p:cNvSpPr/>
          <p:nvPr/>
        </p:nvSpPr>
        <p:spPr>
          <a:xfrm>
            <a:off x="92459" y="1924106"/>
            <a:ext cx="202627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300" b="1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limes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50141AD-391E-4464-CE0B-5B8A30E0BCE2}"/>
              </a:ext>
            </a:extLst>
          </p:cNvPr>
          <p:cNvSpPr/>
          <p:nvPr/>
        </p:nvSpPr>
        <p:spPr>
          <a:xfrm>
            <a:off x="92459" y="2586642"/>
            <a:ext cx="231127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300" b="1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vegetables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E00FD9-1747-CF46-290F-6A17E678B84C}"/>
              </a:ext>
            </a:extLst>
          </p:cNvPr>
          <p:cNvSpPr txBox="1"/>
          <p:nvPr/>
        </p:nvSpPr>
        <p:spPr>
          <a:xfrm>
            <a:off x="0" y="5959340"/>
            <a:ext cx="3198300" cy="4308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Click here for the answers.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ADB5979-673B-656D-968C-28DFDAB7F310}"/>
              </a:ext>
            </a:extLst>
          </p:cNvPr>
          <p:cNvSpPr/>
          <p:nvPr/>
        </p:nvSpPr>
        <p:spPr>
          <a:xfrm>
            <a:off x="6128729" y="3890532"/>
            <a:ext cx="1648559" cy="15367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7CD0FB2-235B-60BF-F180-3B80963F7015}"/>
              </a:ext>
            </a:extLst>
          </p:cNvPr>
          <p:cNvSpPr/>
          <p:nvPr/>
        </p:nvSpPr>
        <p:spPr>
          <a:xfrm>
            <a:off x="99632" y="3290368"/>
            <a:ext cx="202627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300" b="1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quail egg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A0E8F7-B3B5-49BB-7697-21C52379CC6C}"/>
              </a:ext>
            </a:extLst>
          </p:cNvPr>
          <p:cNvSpPr/>
          <p:nvPr/>
        </p:nvSpPr>
        <p:spPr>
          <a:xfrm>
            <a:off x="99632" y="3952904"/>
            <a:ext cx="202627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300" b="1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shrimp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0EBB01D-57D5-D42B-2B9F-8DA06B974FA1}"/>
              </a:ext>
            </a:extLst>
          </p:cNvPr>
          <p:cNvSpPr/>
          <p:nvPr/>
        </p:nvSpPr>
        <p:spPr>
          <a:xfrm>
            <a:off x="5470674" y="5289063"/>
            <a:ext cx="2865756" cy="100962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8B4F678-09CE-6EBB-11F0-AFFB5CD3B140}"/>
              </a:ext>
            </a:extLst>
          </p:cNvPr>
          <p:cNvSpPr/>
          <p:nvPr/>
        </p:nvSpPr>
        <p:spPr>
          <a:xfrm>
            <a:off x="99632" y="4608430"/>
            <a:ext cx="202627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300" b="1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pork</a:t>
            </a:r>
          </a:p>
        </p:txBody>
      </p:sp>
    </p:spTree>
    <p:extLst>
      <p:ext uri="{BB962C8B-B14F-4D97-AF65-F5344CB8AC3E}">
        <p14:creationId xmlns:p14="http://schemas.microsoft.com/office/powerpoint/2010/main" val="2913528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3" grpId="0" animBg="1"/>
      <p:bldP spid="14" grpId="0"/>
      <p:bldP spid="15" grpId="0"/>
      <p:bldP spid="16" grpId="0" animBg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F5A781-3F8D-6F93-78D9-2DBEF96240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315" y="334618"/>
            <a:ext cx="8251685" cy="618876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872A8F9-9DB7-B823-978D-EC0ABF51B208}"/>
              </a:ext>
            </a:extLst>
          </p:cNvPr>
          <p:cNvSpPr/>
          <p:nvPr/>
        </p:nvSpPr>
        <p:spPr>
          <a:xfrm>
            <a:off x="0" y="363017"/>
            <a:ext cx="3534937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300" b="1" dirty="0">
                <a:solidFill>
                  <a:srgbClr val="0070C0"/>
                </a:solidFill>
                <a:latin typeface="+mj-lt"/>
                <a:ea typeface="Cambria" panose="02040503050406030204" pitchFamily="18" charset="0"/>
              </a:rPr>
              <a:t>What kinds of food can you see in the photo?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635E4B-5178-9955-FDFE-273EF566B4CC}"/>
              </a:ext>
            </a:extLst>
          </p:cNvPr>
          <p:cNvSpPr txBox="1"/>
          <p:nvPr/>
        </p:nvSpPr>
        <p:spPr>
          <a:xfrm>
            <a:off x="0" y="5950205"/>
            <a:ext cx="3643902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Click here for the answers.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71BD41D-4EB2-D8A3-76B8-D2C6D3310A93}"/>
              </a:ext>
            </a:extLst>
          </p:cNvPr>
          <p:cNvSpPr/>
          <p:nvPr/>
        </p:nvSpPr>
        <p:spPr>
          <a:xfrm>
            <a:off x="9938453" y="1064037"/>
            <a:ext cx="1469245" cy="115505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D5C1F59-F06C-9FBA-9879-CD9C9E9974B7}"/>
              </a:ext>
            </a:extLst>
          </p:cNvPr>
          <p:cNvSpPr/>
          <p:nvPr/>
        </p:nvSpPr>
        <p:spPr>
          <a:xfrm>
            <a:off x="4512655" y="4051426"/>
            <a:ext cx="2521514" cy="28065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7A908D5-8663-C10C-2079-9DEBDF3EC30B}"/>
              </a:ext>
            </a:extLst>
          </p:cNvPr>
          <p:cNvSpPr/>
          <p:nvPr/>
        </p:nvSpPr>
        <p:spPr>
          <a:xfrm>
            <a:off x="6096000" y="1839636"/>
            <a:ext cx="1575911" cy="15649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D10603-13EB-DC00-D62A-1CBFE76EA295}"/>
              </a:ext>
            </a:extLst>
          </p:cNvPr>
          <p:cNvSpPr/>
          <p:nvPr/>
        </p:nvSpPr>
        <p:spPr>
          <a:xfrm>
            <a:off x="92459" y="1924106"/>
            <a:ext cx="202627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300" b="1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bread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AA4A47-6A13-9E5A-EFD1-548C56D439E6}"/>
              </a:ext>
            </a:extLst>
          </p:cNvPr>
          <p:cNvSpPr/>
          <p:nvPr/>
        </p:nvSpPr>
        <p:spPr>
          <a:xfrm>
            <a:off x="92458" y="2762657"/>
            <a:ext cx="202627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300" b="1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beef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F903CEC-811D-C2A8-92D2-FC27D110FA52}"/>
              </a:ext>
            </a:extLst>
          </p:cNvPr>
          <p:cNvSpPr/>
          <p:nvPr/>
        </p:nvSpPr>
        <p:spPr>
          <a:xfrm>
            <a:off x="4902819" y="2827846"/>
            <a:ext cx="1575911" cy="15649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59D2F29-B347-312A-1595-C61E0F725805}"/>
              </a:ext>
            </a:extLst>
          </p:cNvPr>
          <p:cNvSpPr/>
          <p:nvPr/>
        </p:nvSpPr>
        <p:spPr>
          <a:xfrm>
            <a:off x="92458" y="3610336"/>
            <a:ext cx="289502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300" b="1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F</a:t>
            </a:r>
            <a:r>
              <a:rPr lang="en-US" sz="3300" b="1" dirty="0" smtClean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rench </a:t>
            </a:r>
            <a:r>
              <a:rPr lang="en-US" sz="3300" b="1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fries</a:t>
            </a:r>
          </a:p>
        </p:txBody>
      </p:sp>
    </p:spTree>
    <p:extLst>
      <p:ext uri="{BB962C8B-B14F-4D97-AF65-F5344CB8AC3E}">
        <p14:creationId xmlns:p14="http://schemas.microsoft.com/office/powerpoint/2010/main" val="1062913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0" grpId="0"/>
      <p:bldP spid="11" grpId="0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0"/>
            <a:ext cx="100584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163E3D6-C6A0-548B-D26C-8668AAE1FC20}"/>
              </a:ext>
            </a:extLst>
          </p:cNvPr>
          <p:cNvSpPr/>
          <p:nvPr/>
        </p:nvSpPr>
        <p:spPr>
          <a:xfrm>
            <a:off x="0" y="886865"/>
            <a:ext cx="6489700" cy="7500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158729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48173"/>
            <a:ext cx="3948260" cy="9079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300" b="1" dirty="0">
                <a:solidFill>
                  <a:srgbClr val="0070C0"/>
                </a:solidFill>
                <a:latin typeface="+mj-lt"/>
                <a:ea typeface="Cambria" panose="02040503050406030204" pitchFamily="18" charset="0"/>
              </a:rPr>
              <a:t>Look, listen and read</a:t>
            </a:r>
            <a:r>
              <a:rPr lang="en-US" sz="3300" b="1" dirty="0" smtClean="0">
                <a:solidFill>
                  <a:srgbClr val="0070C0"/>
                </a:solidFill>
                <a:latin typeface="+mj-lt"/>
                <a:ea typeface="Cambria" panose="02040503050406030204" pitchFamily="18" charset="0"/>
              </a:rPr>
              <a:t>.</a:t>
            </a:r>
          </a:p>
          <a:p>
            <a:r>
              <a:rPr lang="en-US" sz="2000" b="1" i="1" dirty="0" smtClean="0">
                <a:solidFill>
                  <a:srgbClr val="0070C0"/>
                </a:solidFill>
                <a:latin typeface="+mj-lt"/>
                <a:ea typeface="Cambria" panose="02040503050406030204" pitchFamily="18" charset="0"/>
              </a:rPr>
              <a:t>(Click here to hear </a:t>
            </a:r>
            <a:r>
              <a:rPr lang="en-US" sz="2000" b="1" i="1" smtClean="0">
                <a:solidFill>
                  <a:srgbClr val="0070C0"/>
                </a:solidFill>
                <a:latin typeface="+mj-lt"/>
                <a:ea typeface="Cambria" panose="02040503050406030204" pitchFamily="18" charset="0"/>
              </a:rPr>
              <a:t>the sound</a:t>
            </a:r>
            <a:r>
              <a:rPr lang="en-US" sz="1600" b="1" i="1" smtClean="0">
                <a:solidFill>
                  <a:srgbClr val="0070C0"/>
                </a:solidFill>
                <a:latin typeface="+mj-lt"/>
                <a:ea typeface="Cambria" panose="02040503050406030204" pitchFamily="18" charset="0"/>
              </a:rPr>
              <a:t>)</a:t>
            </a:r>
            <a:endParaRPr lang="en-US" sz="3300" b="1" i="1" dirty="0">
              <a:solidFill>
                <a:srgbClr val="0070C0"/>
              </a:solidFill>
              <a:latin typeface="+mj-lt"/>
              <a:ea typeface="Cambria" panose="020405030504060302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732039"/>
            <a:ext cx="679047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300" i="1" dirty="0">
                <a:solidFill>
                  <a:srgbClr val="0070C0"/>
                </a:solidFill>
                <a:latin typeface="+mj-lt"/>
                <a:ea typeface="Cambria" panose="02040503050406030204" pitchFamily="18" charset="0"/>
              </a:rPr>
              <a:t>I don’t eat </a:t>
            </a:r>
            <a:r>
              <a:rPr lang="en-US" sz="3300" b="1" i="1" dirty="0">
                <a:solidFill>
                  <a:srgbClr val="0070C0"/>
                </a:solidFill>
                <a:latin typeface="+mj-lt"/>
                <a:ea typeface="Cambria" panose="02040503050406030204" pitchFamily="18" charset="0"/>
              </a:rPr>
              <a:t>any</a:t>
            </a:r>
            <a:r>
              <a:rPr lang="en-US" sz="3300" i="1" dirty="0">
                <a:solidFill>
                  <a:srgbClr val="0070C0"/>
                </a:solidFill>
                <a:latin typeface="+mj-lt"/>
                <a:ea typeface="Cambria" panose="02040503050406030204" pitchFamily="18" charset="0"/>
              </a:rPr>
              <a:t> pizza. = I eat no pizza.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3CCBDA-4D70-DDA8-D9B1-7EA218A104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7510" y="348490"/>
            <a:ext cx="5163219" cy="5146536"/>
          </a:xfrm>
          <a:prstGeom prst="rect">
            <a:avLst/>
          </a:prstGeom>
        </p:spPr>
      </p:pic>
      <p:pic>
        <p:nvPicPr>
          <p:cNvPr id="8" name="Unit 2 1.2 Grammar TRACK 14">
            <a:hlinkClick r:id="" action="ppaction://media"/>
            <a:extLst>
              <a:ext uri="{FF2B5EF4-FFF2-40B4-BE49-F238E27FC236}">
                <a16:creationId xmlns:a16="http://schemas.microsoft.com/office/drawing/2014/main" id="{218AF360-02B8-299C-FC30-25A14CCACB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585093" y="24497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478190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621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66633"/>
            <a:ext cx="2788007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300" b="1" dirty="0">
                <a:solidFill>
                  <a:srgbClr val="0070C0"/>
                </a:solidFill>
                <a:ea typeface="Cambria" panose="02040503050406030204" pitchFamily="18" charset="0"/>
              </a:rPr>
              <a:t>Look and read.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01640BC-D5EB-9B87-222E-3CD3ACFFEC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33692" y="1126282"/>
            <a:ext cx="6080062" cy="4560046"/>
          </a:xfrm>
          <a:prstGeom prst="rect">
            <a:avLst/>
          </a:prstGeom>
        </p:spPr>
      </p:pic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71D5D250-D484-7A73-DB64-7E56D3E4C498}"/>
              </a:ext>
            </a:extLst>
          </p:cNvPr>
          <p:cNvSpPr/>
          <p:nvPr/>
        </p:nvSpPr>
        <p:spPr>
          <a:xfrm>
            <a:off x="7093100" y="4010243"/>
            <a:ext cx="2420113" cy="962419"/>
          </a:xfrm>
          <a:prstGeom prst="wedgeRectCallout">
            <a:avLst>
              <a:gd name="adj1" fmla="val -35724"/>
              <a:gd name="adj2" fmla="val 89617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0D1CEC6-05C1-D2FF-9E5D-F13998D812BC}"/>
              </a:ext>
            </a:extLst>
          </p:cNvPr>
          <p:cNvGrpSpPr/>
          <p:nvPr/>
        </p:nvGrpSpPr>
        <p:grpSpPr>
          <a:xfrm>
            <a:off x="10056080" y="2974699"/>
            <a:ext cx="1797666" cy="2210618"/>
            <a:chOff x="2788007" y="1940943"/>
            <a:chExt cx="2310894" cy="2069300"/>
          </a:xfrm>
        </p:grpSpPr>
        <p:sp>
          <p:nvSpPr>
            <p:cNvPr id="5" name="Speech Bubble: Oval 4">
              <a:extLst>
                <a:ext uri="{FF2B5EF4-FFF2-40B4-BE49-F238E27FC236}">
                  <a16:creationId xmlns:a16="http://schemas.microsoft.com/office/drawing/2014/main" id="{FEEE2C42-F5A9-A17C-02D9-FD347E2C8FB4}"/>
                </a:ext>
              </a:extLst>
            </p:cNvPr>
            <p:cNvSpPr/>
            <p:nvPr/>
          </p:nvSpPr>
          <p:spPr>
            <a:xfrm>
              <a:off x="2788007" y="1940943"/>
              <a:ext cx="2310894" cy="2069300"/>
            </a:xfrm>
            <a:prstGeom prst="wedgeEllipseCallout">
              <a:avLst>
                <a:gd name="adj1" fmla="val -35750"/>
                <a:gd name="adj2" fmla="val -65043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60190EC-734A-5D99-6DB2-0D5654FF0C8C}"/>
                </a:ext>
              </a:extLst>
            </p:cNvPr>
            <p:cNvSpPr txBox="1"/>
            <p:nvPr/>
          </p:nvSpPr>
          <p:spPr>
            <a:xfrm>
              <a:off x="2833564" y="2351782"/>
              <a:ext cx="2207289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dirty="0">
                  <a:latin typeface="+mj-lt"/>
                  <a:ea typeface="Cambria" panose="02040503050406030204" pitchFamily="18" charset="0"/>
                </a:rPr>
                <a:t>Yes. I drink </a:t>
              </a:r>
              <a:r>
                <a:rPr lang="en-US" sz="3000" b="1" dirty="0">
                  <a:latin typeface="+mj-lt"/>
                  <a:ea typeface="Cambria" panose="02040503050406030204" pitchFamily="18" charset="0"/>
                </a:rPr>
                <a:t>lots of</a:t>
              </a:r>
              <a:r>
                <a:rPr lang="en-US" sz="3000" dirty="0">
                  <a:latin typeface="+mj-lt"/>
                  <a:ea typeface="Cambria" panose="02040503050406030204" pitchFamily="18" charset="0"/>
                </a:rPr>
                <a:t> milk.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3EF5EB-927E-EBC4-5BD1-82CEF724EC5D}"/>
              </a:ext>
            </a:extLst>
          </p:cNvPr>
          <p:cNvGrpSpPr/>
          <p:nvPr/>
        </p:nvGrpSpPr>
        <p:grpSpPr>
          <a:xfrm>
            <a:off x="6951288" y="3969681"/>
            <a:ext cx="2736361" cy="1074318"/>
            <a:chOff x="3979654" y="2671187"/>
            <a:chExt cx="2736361" cy="1074318"/>
          </a:xfrm>
        </p:grpSpPr>
        <p:sp>
          <p:nvSpPr>
            <p:cNvPr id="11" name="Speech Bubble: Rectangle 10">
              <a:extLst>
                <a:ext uri="{FF2B5EF4-FFF2-40B4-BE49-F238E27FC236}">
                  <a16:creationId xmlns:a16="http://schemas.microsoft.com/office/drawing/2014/main" id="{87636E5A-F7C5-DD46-44C7-26E2641F4A00}"/>
                </a:ext>
              </a:extLst>
            </p:cNvPr>
            <p:cNvSpPr/>
            <p:nvPr/>
          </p:nvSpPr>
          <p:spPr>
            <a:xfrm>
              <a:off x="4337825" y="2671187"/>
              <a:ext cx="2196790" cy="1015663"/>
            </a:xfrm>
            <a:prstGeom prst="wedgeRectCallout">
              <a:avLst>
                <a:gd name="adj1" fmla="val -37077"/>
                <a:gd name="adj2" fmla="val 103123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C1C01A3-32BF-5570-7039-BAC4ED6C769D}"/>
                </a:ext>
              </a:extLst>
            </p:cNvPr>
            <p:cNvSpPr txBox="1"/>
            <p:nvPr/>
          </p:nvSpPr>
          <p:spPr>
            <a:xfrm>
              <a:off x="3979654" y="2699065"/>
              <a:ext cx="2736361" cy="104644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dirty="0">
                  <a:solidFill>
                    <a:srgbClr val="FF0000"/>
                  </a:solidFill>
                </a:rPr>
                <a:t>Do you drink </a:t>
              </a:r>
              <a:r>
                <a:rPr lang="en-US" sz="3200" b="1" dirty="0">
                  <a:solidFill>
                    <a:srgbClr val="FF0000"/>
                  </a:solidFill>
                </a:rPr>
                <a:t>any</a:t>
              </a:r>
              <a:r>
                <a:rPr lang="en-US" sz="3000" dirty="0">
                  <a:solidFill>
                    <a:srgbClr val="FF0000"/>
                  </a:solidFill>
                </a:rPr>
                <a:t> milk?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43795021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3E8C8A1-2BE0-5A1D-8C82-B09FD8F3F136}"/>
              </a:ext>
            </a:extLst>
          </p:cNvPr>
          <p:cNvSpPr/>
          <p:nvPr/>
        </p:nvSpPr>
        <p:spPr>
          <a:xfrm>
            <a:off x="-1109" y="366780"/>
            <a:ext cx="343156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300" b="1" dirty="0">
                <a:solidFill>
                  <a:srgbClr val="0070C0"/>
                </a:solidFill>
                <a:latin typeface="+mj-lt"/>
                <a:ea typeface="Cambria" panose="02040503050406030204" pitchFamily="18" charset="0"/>
              </a:rPr>
              <a:t>Look and read.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248B6F-0636-785C-2AE5-F65B62F049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169" y="62452"/>
            <a:ext cx="8287820" cy="621586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89FF4EA-18D4-F91A-DCF5-345E87AA2D00}"/>
              </a:ext>
            </a:extLst>
          </p:cNvPr>
          <p:cNvSpPr/>
          <p:nvPr/>
        </p:nvSpPr>
        <p:spPr>
          <a:xfrm>
            <a:off x="0" y="1293608"/>
            <a:ext cx="3945277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10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Are there </a:t>
            </a:r>
            <a:r>
              <a:rPr lang="en-US" sz="3100" b="1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any</a:t>
            </a:r>
            <a:r>
              <a:rPr lang="en-US" sz="310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 French fries?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FCE1A2-B195-8A23-F65F-E207B956DFB3}"/>
              </a:ext>
            </a:extLst>
          </p:cNvPr>
          <p:cNvSpPr/>
          <p:nvPr/>
        </p:nvSpPr>
        <p:spPr>
          <a:xfrm>
            <a:off x="-1108" y="2309271"/>
            <a:ext cx="3945277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100" dirty="0">
                <a:solidFill>
                  <a:schemeClr val="accent5">
                    <a:lumMod val="50000"/>
                  </a:schemeClr>
                </a:solidFill>
                <a:latin typeface="+mj-lt"/>
                <a:ea typeface="Cambria" panose="02040503050406030204" pitchFamily="18" charset="0"/>
              </a:rPr>
              <a:t>Yes. There are </a:t>
            </a:r>
            <a:r>
              <a:rPr lang="en-US" sz="3100" b="1" dirty="0">
                <a:solidFill>
                  <a:schemeClr val="accent5">
                    <a:lumMod val="50000"/>
                  </a:schemeClr>
                </a:solidFill>
                <a:latin typeface="+mj-lt"/>
                <a:ea typeface="Cambria" panose="02040503050406030204" pitchFamily="18" charset="0"/>
              </a:rPr>
              <a:t>some</a:t>
            </a:r>
            <a:r>
              <a:rPr lang="en-US" sz="3100" dirty="0">
                <a:solidFill>
                  <a:schemeClr val="accent5">
                    <a:lumMod val="50000"/>
                  </a:schemeClr>
                </a:solidFill>
                <a:latin typeface="+mj-lt"/>
                <a:ea typeface="Cambria" panose="02040503050406030204" pitchFamily="18" charset="0"/>
              </a:rPr>
              <a:t> French fries.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7CE015-8476-4F98-0D4A-C4A4D4E652B3}"/>
              </a:ext>
            </a:extLst>
          </p:cNvPr>
          <p:cNvSpPr/>
          <p:nvPr/>
        </p:nvSpPr>
        <p:spPr>
          <a:xfrm>
            <a:off x="0" y="3593540"/>
            <a:ext cx="3945277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10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Is there </a:t>
            </a:r>
            <a:r>
              <a:rPr lang="en-US" sz="3100" b="1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any</a:t>
            </a:r>
            <a:r>
              <a:rPr lang="en-US" sz="310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 beef?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9EFF80-BF5C-9DF4-E88D-84DE28DE7EAC}"/>
              </a:ext>
            </a:extLst>
          </p:cNvPr>
          <p:cNvSpPr/>
          <p:nvPr/>
        </p:nvSpPr>
        <p:spPr>
          <a:xfrm>
            <a:off x="-1109" y="4139145"/>
            <a:ext cx="3945277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100" dirty="0">
                <a:solidFill>
                  <a:schemeClr val="accent5">
                    <a:lumMod val="50000"/>
                  </a:schemeClr>
                </a:solidFill>
                <a:latin typeface="+mj-lt"/>
                <a:ea typeface="Cambria" panose="02040503050406030204" pitchFamily="18" charset="0"/>
              </a:rPr>
              <a:t>Yes. There’s </a:t>
            </a:r>
            <a:r>
              <a:rPr lang="en-US" sz="3100" b="1" dirty="0">
                <a:solidFill>
                  <a:schemeClr val="accent5">
                    <a:lumMod val="50000"/>
                  </a:schemeClr>
                </a:solidFill>
                <a:latin typeface="+mj-lt"/>
                <a:ea typeface="Cambria" panose="02040503050406030204" pitchFamily="18" charset="0"/>
              </a:rPr>
              <a:t>lots of </a:t>
            </a:r>
            <a:r>
              <a:rPr lang="en-US" sz="3100" dirty="0">
                <a:solidFill>
                  <a:schemeClr val="accent5">
                    <a:lumMod val="50000"/>
                  </a:schemeClr>
                </a:solidFill>
                <a:latin typeface="+mj-lt"/>
                <a:ea typeface="Cambria" panose="02040503050406030204" pitchFamily="18" charset="0"/>
              </a:rPr>
              <a:t>beef.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5C3A62C-7276-6145-69D1-26E55F1B4CC2}"/>
              </a:ext>
            </a:extLst>
          </p:cNvPr>
          <p:cNvSpPr/>
          <p:nvPr/>
        </p:nvSpPr>
        <p:spPr>
          <a:xfrm>
            <a:off x="5320906" y="177383"/>
            <a:ext cx="5137079" cy="187775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4D05195-C918-B92B-D8A0-BA5B79AD57BF}"/>
              </a:ext>
            </a:extLst>
          </p:cNvPr>
          <p:cNvSpPr/>
          <p:nvPr/>
        </p:nvSpPr>
        <p:spPr>
          <a:xfrm rot="20236840">
            <a:off x="6272711" y="2295210"/>
            <a:ext cx="3980738" cy="196604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9312049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3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FDFD0F9-3CF5-5B5A-6933-C13652EAAB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167" y="3151746"/>
            <a:ext cx="7427167" cy="3161192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D28FE65-BC6A-8621-87F8-289E41B9DFAB}"/>
              </a:ext>
            </a:extLst>
          </p:cNvPr>
          <p:cNvSpPr txBox="1"/>
          <p:nvPr/>
        </p:nvSpPr>
        <p:spPr>
          <a:xfrm>
            <a:off x="94786" y="107066"/>
            <a:ext cx="12296078" cy="309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3000" b="1" i="0" u="none" strike="noStrike" baseline="0" dirty="0" smtClean="0">
                <a:solidFill>
                  <a:srgbClr val="00B0F0"/>
                </a:solidFill>
                <a:latin typeface="+mj-lt"/>
              </a:rPr>
              <a:t>INDEFINITE </a:t>
            </a:r>
            <a:r>
              <a:rPr lang="en-US" sz="3000" b="1" i="0" u="none" strike="noStrike" baseline="0" dirty="0">
                <a:solidFill>
                  <a:srgbClr val="00B0F0"/>
                </a:solidFill>
                <a:latin typeface="+mj-lt"/>
              </a:rPr>
              <a:t>QUANTIFIERS</a:t>
            </a:r>
          </a:p>
          <a:p>
            <a:pPr>
              <a:lnSpc>
                <a:spcPct val="130000"/>
              </a:lnSpc>
            </a:pPr>
            <a:r>
              <a:rPr lang="en-US" sz="3000" b="0" i="0" u="none" strike="noStrike" baseline="0" dirty="0">
                <a:solidFill>
                  <a:srgbClr val="0070C0"/>
                </a:solidFill>
                <a:latin typeface="+mj-lt"/>
              </a:rPr>
              <a:t>- Use </a:t>
            </a:r>
            <a:r>
              <a:rPr lang="en-US" sz="3000" b="1" i="0" u="none" strike="noStrike" baseline="0" dirty="0">
                <a:solidFill>
                  <a:srgbClr val="0070C0"/>
                </a:solidFill>
                <a:latin typeface="+mj-lt"/>
              </a:rPr>
              <a:t>a little</a:t>
            </a:r>
            <a:r>
              <a:rPr lang="en-US" sz="3000" b="0" i="0" u="none" strike="noStrike" baseline="0" dirty="0">
                <a:solidFill>
                  <a:srgbClr val="0070C0"/>
                </a:solidFill>
                <a:latin typeface="+mj-lt"/>
              </a:rPr>
              <a:t>, </a:t>
            </a:r>
            <a:r>
              <a:rPr lang="en-US" sz="3000" b="1" i="0" u="none" strike="noStrike" baseline="0" dirty="0">
                <a:solidFill>
                  <a:srgbClr val="0070C0"/>
                </a:solidFill>
                <a:latin typeface="+mj-lt"/>
              </a:rPr>
              <a:t>not much</a:t>
            </a:r>
            <a:r>
              <a:rPr lang="en-US" sz="3000" b="0" i="0" u="none" strike="noStrike" baseline="0" dirty="0">
                <a:solidFill>
                  <a:srgbClr val="0070C0"/>
                </a:solidFill>
                <a:latin typeface="+mj-lt"/>
              </a:rPr>
              <a:t>, </a:t>
            </a:r>
            <a:r>
              <a:rPr lang="en-US" sz="3000" b="1" i="0" u="none" strike="noStrike" baseline="0" dirty="0">
                <a:solidFill>
                  <a:srgbClr val="0070C0"/>
                </a:solidFill>
                <a:latin typeface="+mj-lt"/>
              </a:rPr>
              <a:t>some</a:t>
            </a:r>
            <a:r>
              <a:rPr lang="en-US" sz="3000" b="0" i="0" u="none" strike="noStrike" baseline="0" dirty="0">
                <a:solidFill>
                  <a:srgbClr val="0070C0"/>
                </a:solidFill>
                <a:latin typeface="+mj-lt"/>
              </a:rPr>
              <a:t>, and </a:t>
            </a:r>
            <a:r>
              <a:rPr lang="en-US" sz="3000" b="1" i="0" u="none" strike="noStrike" baseline="0" dirty="0">
                <a:solidFill>
                  <a:srgbClr val="0070C0"/>
                </a:solidFill>
                <a:latin typeface="+mj-lt"/>
              </a:rPr>
              <a:t>lots of </a:t>
            </a:r>
            <a:r>
              <a:rPr lang="en-US" sz="3000" b="0" i="0" u="none" strike="noStrike" baseline="0" dirty="0">
                <a:solidFill>
                  <a:srgbClr val="0070C0"/>
                </a:solidFill>
                <a:latin typeface="+mj-lt"/>
              </a:rPr>
              <a:t>to say how much we do something. </a:t>
            </a:r>
          </a:p>
          <a:p>
            <a:pPr>
              <a:lnSpc>
                <a:spcPct val="130000"/>
              </a:lnSpc>
            </a:pPr>
            <a:r>
              <a:rPr lang="en-US" sz="3000" b="0" i="0" u="none" strike="noStrike" baseline="0" dirty="0">
                <a:solidFill>
                  <a:srgbClr val="0070C0"/>
                </a:solidFill>
                <a:latin typeface="+mj-lt"/>
              </a:rPr>
              <a:t>- Use </a:t>
            </a:r>
            <a:r>
              <a:rPr lang="en-US" sz="3000" b="1" i="0" u="none" strike="noStrike" baseline="0" dirty="0">
                <a:solidFill>
                  <a:srgbClr val="0070C0"/>
                </a:solidFill>
                <a:latin typeface="+mj-lt"/>
              </a:rPr>
              <a:t>some </a:t>
            </a:r>
            <a:r>
              <a:rPr lang="en-US" sz="3000" b="0" i="0" u="none" strike="noStrike" baseline="0" dirty="0">
                <a:solidFill>
                  <a:srgbClr val="0070C0"/>
                </a:solidFill>
                <a:latin typeface="+mj-lt"/>
              </a:rPr>
              <a:t>and </a:t>
            </a:r>
            <a:r>
              <a:rPr lang="en-US" sz="3000" b="1" i="0" u="none" strike="noStrike" baseline="0" dirty="0">
                <a:solidFill>
                  <a:srgbClr val="0070C0"/>
                </a:solidFill>
                <a:latin typeface="+mj-lt"/>
              </a:rPr>
              <a:t>lots of </a:t>
            </a:r>
            <a:r>
              <a:rPr lang="en-US" sz="3000" b="0" i="0" u="none" strike="noStrike" baseline="0" dirty="0">
                <a:solidFill>
                  <a:srgbClr val="0070C0"/>
                </a:solidFill>
                <a:latin typeface="+mj-lt"/>
              </a:rPr>
              <a:t>with both uncountable nouns and plural countable nouns. We use </a:t>
            </a:r>
            <a:r>
              <a:rPr lang="en-US" sz="3000" b="1" i="0" u="none" strike="noStrike" baseline="0" dirty="0">
                <a:solidFill>
                  <a:srgbClr val="0070C0"/>
                </a:solidFill>
                <a:latin typeface="+mj-lt"/>
              </a:rPr>
              <a:t>a little </a:t>
            </a:r>
            <a:r>
              <a:rPr lang="en-US" sz="3000" b="0" i="0" u="none" strike="noStrike" baseline="0" dirty="0">
                <a:solidFill>
                  <a:srgbClr val="0070C0"/>
                </a:solidFill>
                <a:latin typeface="+mj-lt"/>
              </a:rPr>
              <a:t>and </a:t>
            </a:r>
            <a:r>
              <a:rPr lang="en-US" sz="3000" b="1" i="0" u="none" strike="noStrike" baseline="0" dirty="0">
                <a:solidFill>
                  <a:srgbClr val="0070C0"/>
                </a:solidFill>
                <a:latin typeface="+mj-lt"/>
              </a:rPr>
              <a:t>not much </a:t>
            </a:r>
            <a:r>
              <a:rPr lang="en-US" sz="3000" b="0" i="0" u="none" strike="noStrike" baseline="0" dirty="0">
                <a:solidFill>
                  <a:srgbClr val="0070C0"/>
                </a:solidFill>
                <a:latin typeface="+mj-lt"/>
              </a:rPr>
              <a:t>with uncountable nouns only. </a:t>
            </a:r>
          </a:p>
          <a:p>
            <a:pPr>
              <a:lnSpc>
                <a:spcPct val="130000"/>
              </a:lnSpc>
            </a:pPr>
            <a:r>
              <a:rPr lang="en-US" sz="3000" b="0" i="0" u="none" strike="noStrike" baseline="0" dirty="0">
                <a:solidFill>
                  <a:srgbClr val="0070C0"/>
                </a:solidFill>
                <a:latin typeface="+mj-lt"/>
              </a:rPr>
              <a:t>- Use </a:t>
            </a:r>
            <a:r>
              <a:rPr lang="en-US" sz="3000" b="1" i="0" u="none" strike="noStrike" baseline="0" dirty="0">
                <a:solidFill>
                  <a:srgbClr val="0070C0"/>
                </a:solidFill>
                <a:latin typeface="+mj-lt"/>
              </a:rPr>
              <a:t>don't/doesn't </a:t>
            </a:r>
            <a:r>
              <a:rPr lang="en-US" sz="3000" b="0" i="0" u="none" strike="noStrike" baseline="0" dirty="0">
                <a:solidFill>
                  <a:srgbClr val="0070C0"/>
                </a:solidFill>
                <a:latin typeface="+mj-lt"/>
              </a:rPr>
              <a:t>(verb) </a:t>
            </a:r>
            <a:r>
              <a:rPr lang="en-US" sz="3000" b="0" i="0" u="none" strike="noStrike" baseline="0" dirty="0" smtClean="0">
                <a:solidFill>
                  <a:srgbClr val="0070C0"/>
                </a:solidFill>
                <a:latin typeface="+mj-lt"/>
              </a:rPr>
              <a:t>+ </a:t>
            </a:r>
            <a:r>
              <a:rPr lang="en-US" sz="3000" b="1" i="0" u="none" strike="noStrike" baseline="0" dirty="0" smtClean="0">
                <a:solidFill>
                  <a:srgbClr val="0070C0"/>
                </a:solidFill>
                <a:latin typeface="+mj-lt"/>
              </a:rPr>
              <a:t>any </a:t>
            </a:r>
            <a:r>
              <a:rPr lang="en-US" sz="3000" b="0" i="0" u="none" strike="noStrike" baseline="0" dirty="0">
                <a:solidFill>
                  <a:srgbClr val="0070C0"/>
                </a:solidFill>
                <a:latin typeface="+mj-lt"/>
              </a:rPr>
              <a:t>to talk about things we don't do. </a:t>
            </a:r>
            <a:endParaRPr lang="en-US" sz="3000" dirty="0">
              <a:solidFill>
                <a:srgbClr val="0070C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66887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4E9B37B-80AC-3C57-CDF6-CCC610CCBB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027262" cy="685799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A386DE9-345A-400C-B2BB-B32B155C2C38}"/>
              </a:ext>
            </a:extLst>
          </p:cNvPr>
          <p:cNvSpPr/>
          <p:nvPr/>
        </p:nvSpPr>
        <p:spPr>
          <a:xfrm>
            <a:off x="8955933" y="489988"/>
            <a:ext cx="3236067" cy="7500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PRACTICE</a:t>
            </a:r>
          </a:p>
        </p:txBody>
      </p:sp>
    </p:spTree>
    <p:extLst>
      <p:ext uri="{BB962C8B-B14F-4D97-AF65-F5344CB8AC3E}">
        <p14:creationId xmlns:p14="http://schemas.microsoft.com/office/powerpoint/2010/main" val="985221864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356442"/>
            <a:ext cx="11337523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b="1" i="1" dirty="0">
                <a:solidFill>
                  <a:srgbClr val="0070C0"/>
                </a:solidFill>
              </a:rPr>
              <a:t>Circle the correct words.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E1D9B2-E091-8839-86F5-DD7247EE3975}"/>
              </a:ext>
            </a:extLst>
          </p:cNvPr>
          <p:cNvSpPr/>
          <p:nvPr/>
        </p:nvSpPr>
        <p:spPr>
          <a:xfrm>
            <a:off x="383490" y="1267977"/>
            <a:ext cx="11121301" cy="42473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i="1" dirty="0">
                <a:solidFill>
                  <a:srgbClr val="0070C0"/>
                </a:solidFill>
              </a:rPr>
              <a:t>1. I don't eat </a:t>
            </a:r>
            <a:r>
              <a:rPr lang="en-US" sz="3600" b="1" i="1" dirty="0">
                <a:solidFill>
                  <a:srgbClr val="00B050"/>
                </a:solidFill>
              </a:rPr>
              <a:t>any</a:t>
            </a:r>
            <a:r>
              <a:rPr lang="en-US" sz="3600" i="1" dirty="0">
                <a:solidFill>
                  <a:srgbClr val="0070C0"/>
                </a:solidFill>
              </a:rPr>
              <a:t> / </a:t>
            </a:r>
            <a:r>
              <a:rPr lang="en-US" sz="3600" b="1" i="1" dirty="0">
                <a:solidFill>
                  <a:srgbClr val="00B050"/>
                </a:solidFill>
              </a:rPr>
              <a:t>a little</a:t>
            </a:r>
            <a:r>
              <a:rPr lang="en-US" sz="3600" i="1" dirty="0">
                <a:solidFill>
                  <a:srgbClr val="0070C0"/>
                </a:solidFill>
              </a:rPr>
              <a:t> junk food.</a:t>
            </a:r>
          </a:p>
          <a:p>
            <a:pPr>
              <a:lnSpc>
                <a:spcPct val="150000"/>
              </a:lnSpc>
            </a:pPr>
            <a:r>
              <a:rPr lang="en-US" sz="3600" i="1" dirty="0">
                <a:solidFill>
                  <a:srgbClr val="0070C0"/>
                </a:solidFill>
              </a:rPr>
              <a:t>2. We drink </a:t>
            </a:r>
            <a:r>
              <a:rPr lang="en-US" sz="3600" b="1" i="1" dirty="0">
                <a:solidFill>
                  <a:srgbClr val="00B050"/>
                </a:solidFill>
              </a:rPr>
              <a:t>lots of</a:t>
            </a:r>
            <a:r>
              <a:rPr lang="en-US" sz="3600" i="1" dirty="0">
                <a:solidFill>
                  <a:srgbClr val="0070C0"/>
                </a:solidFill>
              </a:rPr>
              <a:t> / </a:t>
            </a:r>
            <a:r>
              <a:rPr lang="en-US" sz="3600" b="1" i="1" dirty="0">
                <a:solidFill>
                  <a:srgbClr val="00B050"/>
                </a:solidFill>
              </a:rPr>
              <a:t>much</a:t>
            </a:r>
            <a:r>
              <a:rPr lang="en-US" sz="3600" i="1" dirty="0">
                <a:solidFill>
                  <a:srgbClr val="0070C0"/>
                </a:solidFill>
              </a:rPr>
              <a:t> water every day.</a:t>
            </a:r>
          </a:p>
          <a:p>
            <a:pPr>
              <a:lnSpc>
                <a:spcPct val="150000"/>
              </a:lnSpc>
            </a:pPr>
            <a:r>
              <a:rPr lang="en-US" sz="3600" i="1" dirty="0">
                <a:solidFill>
                  <a:srgbClr val="0070C0"/>
                </a:solidFill>
              </a:rPr>
              <a:t>3. How </a:t>
            </a:r>
            <a:r>
              <a:rPr lang="en-US" sz="3600" b="1" i="1" dirty="0">
                <a:solidFill>
                  <a:srgbClr val="00B050"/>
                </a:solidFill>
              </a:rPr>
              <a:t>much</a:t>
            </a:r>
            <a:r>
              <a:rPr lang="en-US" sz="3600" i="1" dirty="0">
                <a:solidFill>
                  <a:srgbClr val="00B050"/>
                </a:solidFill>
              </a:rPr>
              <a:t> </a:t>
            </a:r>
            <a:r>
              <a:rPr lang="en-US" sz="3600" i="1" dirty="0">
                <a:solidFill>
                  <a:srgbClr val="0070C0"/>
                </a:solidFill>
              </a:rPr>
              <a:t>/ </a:t>
            </a:r>
            <a:r>
              <a:rPr lang="en-US" sz="3600" b="1" i="1" dirty="0">
                <a:solidFill>
                  <a:srgbClr val="00B050"/>
                </a:solidFill>
              </a:rPr>
              <a:t>any</a:t>
            </a:r>
            <a:r>
              <a:rPr lang="en-US" sz="3600" i="1" dirty="0">
                <a:solidFill>
                  <a:srgbClr val="0070C0"/>
                </a:solidFill>
              </a:rPr>
              <a:t> fruit did you eat yesterday?</a:t>
            </a:r>
          </a:p>
          <a:p>
            <a:pPr>
              <a:lnSpc>
                <a:spcPct val="150000"/>
              </a:lnSpc>
            </a:pPr>
            <a:r>
              <a:rPr lang="en-US" sz="3600" i="1" dirty="0">
                <a:solidFill>
                  <a:srgbClr val="0070C0"/>
                </a:solidFill>
              </a:rPr>
              <a:t>4. He does </a:t>
            </a:r>
            <a:r>
              <a:rPr lang="en-US" sz="3600" b="1" i="1" dirty="0">
                <a:solidFill>
                  <a:srgbClr val="00B050"/>
                </a:solidFill>
              </a:rPr>
              <a:t>much</a:t>
            </a:r>
            <a:r>
              <a:rPr lang="en-US" sz="3600" i="1" dirty="0">
                <a:solidFill>
                  <a:srgbClr val="0070C0"/>
                </a:solidFill>
              </a:rPr>
              <a:t> / </a:t>
            </a:r>
            <a:r>
              <a:rPr lang="en-US" sz="3600" b="1" i="1" dirty="0">
                <a:solidFill>
                  <a:srgbClr val="00B050"/>
                </a:solidFill>
              </a:rPr>
              <a:t>a little</a:t>
            </a:r>
            <a:r>
              <a:rPr lang="en-US" sz="3600" i="1" dirty="0">
                <a:solidFill>
                  <a:srgbClr val="0070C0"/>
                </a:solidFill>
              </a:rPr>
              <a:t> exercise in the morning.</a:t>
            </a:r>
          </a:p>
          <a:p>
            <a:pPr>
              <a:lnSpc>
                <a:spcPct val="150000"/>
              </a:lnSpc>
            </a:pPr>
            <a:r>
              <a:rPr lang="en-US" sz="3600" i="1" dirty="0">
                <a:solidFill>
                  <a:srgbClr val="0070C0"/>
                </a:solidFill>
              </a:rPr>
              <a:t>5. She doesn't do </a:t>
            </a:r>
            <a:r>
              <a:rPr lang="en-US" sz="3600" b="1" i="1" dirty="0">
                <a:solidFill>
                  <a:srgbClr val="00B050"/>
                </a:solidFill>
              </a:rPr>
              <a:t>any</a:t>
            </a:r>
            <a:r>
              <a:rPr lang="en-US" sz="3600" i="1" dirty="0">
                <a:solidFill>
                  <a:srgbClr val="0070C0"/>
                </a:solidFill>
              </a:rPr>
              <a:t>/</a:t>
            </a:r>
            <a:r>
              <a:rPr lang="en-US" sz="3600" b="1" i="1" dirty="0">
                <a:solidFill>
                  <a:srgbClr val="00B050"/>
                </a:solidFill>
              </a:rPr>
              <a:t>some </a:t>
            </a:r>
            <a:r>
              <a:rPr lang="en-US" sz="3600" i="1" dirty="0">
                <a:solidFill>
                  <a:srgbClr val="0070C0"/>
                </a:solidFill>
              </a:rPr>
              <a:t>exercise.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9D6A47-E0BC-BA62-EE42-ED6B0D7D5863}"/>
              </a:ext>
            </a:extLst>
          </p:cNvPr>
          <p:cNvSpPr txBox="1"/>
          <p:nvPr/>
        </p:nvSpPr>
        <p:spPr>
          <a:xfrm>
            <a:off x="8592703" y="5928381"/>
            <a:ext cx="3227590" cy="43088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200" dirty="0"/>
              <a:t>Click here for the answers.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96C431A-DBC4-009B-B4FA-CC21E23AC7E9}"/>
              </a:ext>
            </a:extLst>
          </p:cNvPr>
          <p:cNvSpPr/>
          <p:nvPr/>
        </p:nvSpPr>
        <p:spPr>
          <a:xfrm>
            <a:off x="2890386" y="1424301"/>
            <a:ext cx="770560" cy="70891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11172A5-BBAD-813B-E85A-26344F1539D5}"/>
              </a:ext>
            </a:extLst>
          </p:cNvPr>
          <p:cNvSpPr/>
          <p:nvPr/>
        </p:nvSpPr>
        <p:spPr>
          <a:xfrm>
            <a:off x="2592434" y="2172738"/>
            <a:ext cx="1469204" cy="81323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0527F5E-58DF-232D-02DC-1D5000E71C0C}"/>
              </a:ext>
            </a:extLst>
          </p:cNvPr>
          <p:cNvSpPr/>
          <p:nvPr/>
        </p:nvSpPr>
        <p:spPr>
          <a:xfrm>
            <a:off x="1719131" y="2987854"/>
            <a:ext cx="1304817" cy="81323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9CA70EE-3594-91AB-F794-A55839CB1635}"/>
              </a:ext>
            </a:extLst>
          </p:cNvPr>
          <p:cNvSpPr/>
          <p:nvPr/>
        </p:nvSpPr>
        <p:spPr>
          <a:xfrm>
            <a:off x="3825333" y="3890732"/>
            <a:ext cx="1304817" cy="81323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A7665FC-D5C7-CC64-1A6C-13568609BC9B}"/>
              </a:ext>
            </a:extLst>
          </p:cNvPr>
          <p:cNvSpPr/>
          <p:nvPr/>
        </p:nvSpPr>
        <p:spPr>
          <a:xfrm>
            <a:off x="3660946" y="4805289"/>
            <a:ext cx="893852" cy="6250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8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E6010B2-8A21-B6AE-480E-CC299D2F7DE9}"/>
              </a:ext>
            </a:extLst>
          </p:cNvPr>
          <p:cNvSpPr txBox="1"/>
          <p:nvPr/>
        </p:nvSpPr>
        <p:spPr>
          <a:xfrm>
            <a:off x="430648" y="225727"/>
            <a:ext cx="839250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300" b="1" dirty="0">
                <a:solidFill>
                  <a:srgbClr val="0070C0"/>
                </a:solidFill>
              </a:rPr>
              <a:t>c. Look at the table and answer the questions.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E9DA88-11F6-2A65-5859-2735684743DE}"/>
              </a:ext>
            </a:extLst>
          </p:cNvPr>
          <p:cNvSpPr txBox="1"/>
          <p:nvPr/>
        </p:nvSpPr>
        <p:spPr>
          <a:xfrm>
            <a:off x="4586752" y="536872"/>
            <a:ext cx="8392508" cy="5378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900" dirty="0">
                <a:solidFill>
                  <a:srgbClr val="0070C0"/>
                </a:solidFill>
              </a:rPr>
              <a:t>1. How much exercise does Jimmy do every week?</a:t>
            </a:r>
          </a:p>
          <a:p>
            <a:pPr>
              <a:lnSpc>
                <a:spcPct val="150000"/>
              </a:lnSpc>
            </a:pPr>
            <a:r>
              <a:rPr lang="en-US" sz="2900" dirty="0">
                <a:solidFill>
                  <a:srgbClr val="0070C0"/>
                </a:solidFill>
              </a:rPr>
              <a:t>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2900" dirty="0">
                <a:solidFill>
                  <a:srgbClr val="0070C0"/>
                </a:solidFill>
              </a:rPr>
              <a:t>2. How much TV does Joey watch every day?</a:t>
            </a:r>
          </a:p>
          <a:p>
            <a:pPr>
              <a:lnSpc>
                <a:spcPct val="150000"/>
              </a:lnSpc>
            </a:pPr>
            <a:r>
              <a:rPr lang="en-US" sz="2900" dirty="0">
                <a:solidFill>
                  <a:srgbClr val="0070C0"/>
                </a:solidFill>
              </a:rPr>
              <a:t>_______________________________________ </a:t>
            </a:r>
          </a:p>
          <a:p>
            <a:pPr>
              <a:lnSpc>
                <a:spcPct val="150000"/>
              </a:lnSpc>
            </a:pPr>
            <a:r>
              <a:rPr lang="en-US" sz="2900" dirty="0">
                <a:solidFill>
                  <a:srgbClr val="0070C0"/>
                </a:solidFill>
              </a:rPr>
              <a:t>3. How much soda does Janet drink every week?</a:t>
            </a:r>
          </a:p>
          <a:p>
            <a:pPr>
              <a:lnSpc>
                <a:spcPct val="150000"/>
              </a:lnSpc>
            </a:pPr>
            <a:r>
              <a:rPr lang="en-US" sz="2900" dirty="0">
                <a:solidFill>
                  <a:srgbClr val="0070C0"/>
                </a:solidFill>
              </a:rPr>
              <a:t>_______________________________________</a:t>
            </a:r>
          </a:p>
          <a:p>
            <a:pPr>
              <a:lnSpc>
                <a:spcPct val="150000"/>
              </a:lnSpc>
            </a:pPr>
            <a:r>
              <a:rPr lang="en-US" sz="2900" dirty="0">
                <a:solidFill>
                  <a:srgbClr val="0070C0"/>
                </a:solidFill>
              </a:rPr>
              <a:t>4. How much salad does Jonny eat every day?</a:t>
            </a:r>
          </a:p>
          <a:p>
            <a:pPr>
              <a:lnSpc>
                <a:spcPct val="150000"/>
              </a:lnSpc>
            </a:pPr>
            <a:r>
              <a:rPr lang="en-US" sz="2900" dirty="0">
                <a:solidFill>
                  <a:srgbClr val="0070C0"/>
                </a:solidFill>
              </a:rPr>
              <a:t>__________________________________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08A6CD0-CA62-6F16-DA46-0FE879A46811}"/>
              </a:ext>
            </a:extLst>
          </p:cNvPr>
          <p:cNvGrpSpPr/>
          <p:nvPr/>
        </p:nvGrpSpPr>
        <p:grpSpPr>
          <a:xfrm>
            <a:off x="0" y="536872"/>
            <a:ext cx="5295328" cy="3557640"/>
            <a:chOff x="232320" y="877744"/>
            <a:chExt cx="6222124" cy="355764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D21448D-303F-835D-571A-A7E9B7751312}"/>
                </a:ext>
              </a:extLst>
            </p:cNvPr>
            <p:cNvSpPr txBox="1"/>
            <p:nvPr/>
          </p:nvSpPr>
          <p:spPr>
            <a:xfrm>
              <a:off x="232320" y="877744"/>
              <a:ext cx="6222124" cy="34832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tabLst>
                  <a:tab pos="1311275" algn="l"/>
                  <a:tab pos="3200400" algn="l"/>
                </a:tabLst>
              </a:pPr>
              <a:r>
                <a:rPr lang="en-US" sz="3000" b="1" i="0" u="none" strike="noStrike" baseline="0" dirty="0">
                  <a:solidFill>
                    <a:srgbClr val="0070C0"/>
                  </a:solidFill>
                  <a:latin typeface="+mj-lt"/>
                </a:rPr>
                <a:t>Name </a:t>
              </a:r>
              <a:r>
                <a:rPr lang="en-US" sz="3000" b="1" dirty="0">
                  <a:solidFill>
                    <a:srgbClr val="0070C0"/>
                  </a:solidFill>
                  <a:latin typeface="+mj-lt"/>
                </a:rPr>
                <a:t>	</a:t>
              </a:r>
              <a:r>
                <a:rPr lang="en-US" sz="3000" b="1" i="0" u="none" strike="noStrike" baseline="0" dirty="0">
                  <a:solidFill>
                    <a:srgbClr val="0070C0"/>
                  </a:solidFill>
                  <a:latin typeface="+mj-lt"/>
                </a:rPr>
                <a:t>Activity 	Amount </a:t>
              </a:r>
              <a:endParaRPr lang="en-US" sz="3000" b="0" i="0" u="none" strike="noStrike" baseline="0" dirty="0">
                <a:solidFill>
                  <a:srgbClr val="0070C0"/>
                </a:solidFill>
                <a:latin typeface="+mj-lt"/>
              </a:endParaRPr>
            </a:p>
            <a:p>
              <a:pPr>
                <a:lnSpc>
                  <a:spcPct val="150000"/>
                </a:lnSpc>
                <a:tabLst>
                  <a:tab pos="1311275" algn="l"/>
                </a:tabLst>
              </a:pPr>
              <a:r>
                <a:rPr lang="en-US" sz="3000" b="1" i="0" u="none" strike="noStrike" baseline="0" dirty="0">
                  <a:solidFill>
                    <a:srgbClr val="0070C0"/>
                  </a:solidFill>
                  <a:latin typeface="+mj-lt"/>
                </a:rPr>
                <a:t>Jimmy </a:t>
              </a:r>
              <a:r>
                <a:rPr lang="en-US" sz="3000" dirty="0">
                  <a:solidFill>
                    <a:srgbClr val="0070C0"/>
                  </a:solidFill>
                  <a:latin typeface="+mj-lt"/>
                </a:rPr>
                <a:t>	</a:t>
              </a:r>
              <a:r>
                <a:rPr lang="en-US" sz="3000" b="0" i="0" u="none" strike="noStrike" baseline="0" dirty="0">
                  <a:solidFill>
                    <a:srgbClr val="0070C0"/>
                  </a:solidFill>
                  <a:latin typeface="+mj-lt"/>
                </a:rPr>
                <a:t>do exercise 	</a:t>
              </a:r>
            </a:p>
            <a:p>
              <a:pPr>
                <a:lnSpc>
                  <a:spcPct val="150000"/>
                </a:lnSpc>
                <a:tabLst>
                  <a:tab pos="1311275" algn="l"/>
                </a:tabLst>
              </a:pPr>
              <a:r>
                <a:rPr lang="en-US" sz="3000" b="1" i="0" u="none" strike="noStrike" baseline="0" dirty="0">
                  <a:solidFill>
                    <a:srgbClr val="0070C0"/>
                  </a:solidFill>
                  <a:latin typeface="+mj-lt"/>
                </a:rPr>
                <a:t>Joey </a:t>
              </a:r>
              <a:r>
                <a:rPr lang="en-US" sz="3000" b="0" i="0" u="none" strike="noStrike" baseline="0" dirty="0">
                  <a:solidFill>
                    <a:srgbClr val="0070C0"/>
                  </a:solidFill>
                  <a:latin typeface="+mj-lt"/>
                </a:rPr>
                <a:t>	watch TV 	</a:t>
              </a:r>
            </a:p>
            <a:p>
              <a:pPr>
                <a:lnSpc>
                  <a:spcPct val="150000"/>
                </a:lnSpc>
                <a:tabLst>
                  <a:tab pos="1311275" algn="l"/>
                </a:tabLst>
              </a:pPr>
              <a:r>
                <a:rPr lang="en-US" sz="3000" b="1" i="0" u="none" strike="noStrike" baseline="0" dirty="0">
                  <a:solidFill>
                    <a:srgbClr val="0070C0"/>
                  </a:solidFill>
                  <a:latin typeface="+mj-lt"/>
                </a:rPr>
                <a:t>Janet </a:t>
              </a:r>
              <a:r>
                <a:rPr lang="en-US" sz="3000" dirty="0">
                  <a:solidFill>
                    <a:srgbClr val="0070C0"/>
                  </a:solidFill>
                  <a:latin typeface="+mj-lt"/>
                </a:rPr>
                <a:t>	</a:t>
              </a:r>
              <a:r>
                <a:rPr lang="en-US" sz="3000" b="0" i="0" u="none" strike="noStrike" baseline="0" dirty="0">
                  <a:solidFill>
                    <a:srgbClr val="0070C0"/>
                  </a:solidFill>
                  <a:latin typeface="+mj-lt"/>
                </a:rPr>
                <a:t>drink soda 	</a:t>
              </a:r>
            </a:p>
            <a:p>
              <a:pPr>
                <a:lnSpc>
                  <a:spcPct val="150000"/>
                </a:lnSpc>
                <a:tabLst>
                  <a:tab pos="1311275" algn="l"/>
                </a:tabLst>
              </a:pPr>
              <a:r>
                <a:rPr lang="en-US" sz="3000" b="1" i="0" u="none" strike="noStrike" baseline="0" dirty="0">
                  <a:solidFill>
                    <a:srgbClr val="0070C0"/>
                  </a:solidFill>
                  <a:latin typeface="+mj-lt"/>
                </a:rPr>
                <a:t>Jonny </a:t>
              </a:r>
              <a:r>
                <a:rPr lang="en-US" sz="3000" dirty="0">
                  <a:solidFill>
                    <a:srgbClr val="0070C0"/>
                  </a:solidFill>
                  <a:latin typeface="+mj-lt"/>
                </a:rPr>
                <a:t>	</a:t>
              </a:r>
              <a:r>
                <a:rPr lang="en-US" sz="3000" b="0" i="0" u="none" strike="noStrike" baseline="0" dirty="0">
                  <a:solidFill>
                    <a:srgbClr val="0070C0"/>
                  </a:solidFill>
                  <a:latin typeface="+mj-lt"/>
                </a:rPr>
                <a:t>eat salad 	</a:t>
              </a: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F7AF6BD-3529-A0DE-D886-2B685DB7D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04150" y="1605926"/>
              <a:ext cx="955237" cy="661883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7022B42-5398-0866-9DB5-DDCEA1EBE2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81847" y="2310518"/>
              <a:ext cx="793450" cy="682576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A04AC7E4-4192-1817-CB7C-0E8F92AB9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64661" y="3019677"/>
              <a:ext cx="847549" cy="698267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921C31AA-69A8-5ACE-343E-40C0D183FA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74318" y="3760653"/>
              <a:ext cx="874598" cy="674731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180E7D6D-1861-85CB-EF74-98003B39AABA}"/>
              </a:ext>
            </a:extLst>
          </p:cNvPr>
          <p:cNvSpPr txBox="1"/>
          <p:nvPr/>
        </p:nvSpPr>
        <p:spPr>
          <a:xfrm>
            <a:off x="4626903" y="1293182"/>
            <a:ext cx="7565098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900" b="0" i="0" u="none" strike="noStrike" baseline="0" dirty="0">
                <a:solidFill>
                  <a:srgbClr val="FF0000"/>
                </a:solidFill>
                <a:ea typeface="Cambria" panose="02040503050406030204" pitchFamily="18" charset="0"/>
              </a:rPr>
              <a:t>Jimmy</a:t>
            </a:r>
            <a:r>
              <a:rPr lang="en-US" sz="2900" b="0" i="0" u="none" strike="noStrike" dirty="0">
                <a:solidFill>
                  <a:srgbClr val="FF0000"/>
                </a:solidFill>
                <a:ea typeface="Cambria" panose="02040503050406030204" pitchFamily="18" charset="0"/>
              </a:rPr>
              <a:t> does lots of / a lot of exercise every week.</a:t>
            </a:r>
            <a:endParaRPr lang="en-US" sz="2900" dirty="0">
              <a:solidFill>
                <a:srgbClr val="FF0000"/>
              </a:solidFill>
              <a:ea typeface="Cambria" panose="020405030504060302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4C5387A-4F5E-1A00-9ECA-5E729D5B392A}"/>
              </a:ext>
            </a:extLst>
          </p:cNvPr>
          <p:cNvSpPr txBox="1"/>
          <p:nvPr/>
        </p:nvSpPr>
        <p:spPr>
          <a:xfrm>
            <a:off x="4604899" y="2535495"/>
            <a:ext cx="7435365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900" b="0" i="0" u="none" strike="noStrike" baseline="0" dirty="0">
                <a:solidFill>
                  <a:srgbClr val="FF0000"/>
                </a:solidFill>
                <a:ea typeface="Cambria" panose="02040503050406030204" pitchFamily="18" charset="0"/>
              </a:rPr>
              <a:t>Joey</a:t>
            </a:r>
            <a:r>
              <a:rPr lang="en-US" sz="2900" b="0" i="0" u="none" strike="noStrike" dirty="0">
                <a:solidFill>
                  <a:srgbClr val="FF0000"/>
                </a:solidFill>
                <a:ea typeface="Cambria" panose="02040503050406030204" pitchFamily="18" charset="0"/>
              </a:rPr>
              <a:t> doesn’t watch much </a:t>
            </a:r>
            <a:r>
              <a:rPr lang="en-US" sz="2900" b="0" i="0" u="none" strike="noStrike" dirty="0" smtClean="0">
                <a:solidFill>
                  <a:srgbClr val="FF0000"/>
                </a:solidFill>
                <a:ea typeface="Cambria" panose="02040503050406030204" pitchFamily="18" charset="0"/>
              </a:rPr>
              <a:t>TV. / Joey </a:t>
            </a:r>
            <a:r>
              <a:rPr lang="en-US" sz="2900" b="0" i="0" u="none" strike="noStrike" dirty="0">
                <a:solidFill>
                  <a:srgbClr val="FF0000"/>
                </a:solidFill>
                <a:ea typeface="Cambria" panose="02040503050406030204" pitchFamily="18" charset="0"/>
              </a:rPr>
              <a:t>watches a little TV.</a:t>
            </a:r>
            <a:endParaRPr lang="en-US" sz="2900" dirty="0">
              <a:solidFill>
                <a:srgbClr val="FF0000"/>
              </a:solidFill>
              <a:ea typeface="Cambria" panose="020405030504060302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992A285-99B8-1439-422B-EB2D8620639B}"/>
              </a:ext>
            </a:extLst>
          </p:cNvPr>
          <p:cNvSpPr txBox="1"/>
          <p:nvPr/>
        </p:nvSpPr>
        <p:spPr>
          <a:xfrm>
            <a:off x="4604899" y="3946120"/>
            <a:ext cx="4494464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900" b="0" i="0" u="none" strike="noStrike" baseline="0" dirty="0">
                <a:solidFill>
                  <a:srgbClr val="FF0000"/>
                </a:solidFill>
                <a:ea typeface="Cambria" panose="02040503050406030204" pitchFamily="18" charset="0"/>
              </a:rPr>
              <a:t>Janet</a:t>
            </a:r>
            <a:r>
              <a:rPr lang="en-US" sz="2900" b="0" i="0" u="none" strike="noStrike" dirty="0">
                <a:solidFill>
                  <a:srgbClr val="FF0000"/>
                </a:solidFill>
                <a:ea typeface="Cambria" panose="02040503050406030204" pitchFamily="18" charset="0"/>
              </a:rPr>
              <a:t> drinks some soda.</a:t>
            </a:r>
            <a:endParaRPr lang="en-US" sz="2900" dirty="0">
              <a:solidFill>
                <a:srgbClr val="FF0000"/>
              </a:solidFill>
              <a:ea typeface="Cambria" panose="020405030504060302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921C39B-A6C8-9DFF-04DD-774980584C8C}"/>
              </a:ext>
            </a:extLst>
          </p:cNvPr>
          <p:cNvSpPr txBox="1"/>
          <p:nvPr/>
        </p:nvSpPr>
        <p:spPr>
          <a:xfrm>
            <a:off x="4626903" y="5295536"/>
            <a:ext cx="5270251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900" b="0" i="0" u="none" strike="noStrike" baseline="0" dirty="0">
                <a:solidFill>
                  <a:srgbClr val="FF0000"/>
                </a:solidFill>
                <a:ea typeface="Cambria" panose="02040503050406030204" pitchFamily="18" charset="0"/>
              </a:rPr>
              <a:t>Jonny doesn’t eat</a:t>
            </a:r>
            <a:r>
              <a:rPr lang="en-US" sz="2900" b="0" i="0" u="none" strike="noStrike" dirty="0">
                <a:solidFill>
                  <a:srgbClr val="FF0000"/>
                </a:solidFill>
                <a:ea typeface="Cambria" panose="02040503050406030204" pitchFamily="18" charset="0"/>
              </a:rPr>
              <a:t> any salad.</a:t>
            </a:r>
            <a:endParaRPr lang="en-US" sz="2900" dirty="0">
              <a:solidFill>
                <a:srgbClr val="FF0000"/>
              </a:solidFill>
              <a:ea typeface="Cambria" panose="020405030504060302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8CA4507-AFD1-C4D2-2851-436B42DEB316}"/>
              </a:ext>
            </a:extLst>
          </p:cNvPr>
          <p:cNvSpPr txBox="1"/>
          <p:nvPr/>
        </p:nvSpPr>
        <p:spPr>
          <a:xfrm>
            <a:off x="7029335" y="5970704"/>
            <a:ext cx="3218636" cy="43088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en-US" sz="2200" dirty="0">
                <a:solidFill>
                  <a:prstClr val="black"/>
                </a:solidFill>
              </a:rPr>
              <a:t>Click here for the answers.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4A7CEBA-A296-6F24-E39E-206678FDCC0E}"/>
              </a:ext>
            </a:extLst>
          </p:cNvPr>
          <p:cNvGrpSpPr/>
          <p:nvPr/>
        </p:nvGrpSpPr>
        <p:grpSpPr>
          <a:xfrm>
            <a:off x="-9060" y="3946121"/>
            <a:ext cx="2663050" cy="2375008"/>
            <a:chOff x="-9060" y="3946120"/>
            <a:chExt cx="2518914" cy="2556350"/>
          </a:xfrm>
        </p:grpSpPr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28426BE7-B4AB-6095-7C2A-39F025E5B9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9060" y="3946120"/>
              <a:ext cx="2518914" cy="1238658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278CACC0-A3E5-8CA3-B180-672FDDB7406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-1" y="5206740"/>
              <a:ext cx="2355011" cy="12957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420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8CF95C3-7895-EF3F-B268-1EBEBEF427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533" y="1888643"/>
            <a:ext cx="2346885" cy="218234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1154EA4-CDFE-7D66-71A1-CD78806C047F}"/>
              </a:ext>
            </a:extLst>
          </p:cNvPr>
          <p:cNvSpPr txBox="1"/>
          <p:nvPr/>
        </p:nvSpPr>
        <p:spPr>
          <a:xfrm>
            <a:off x="219669" y="4150177"/>
            <a:ext cx="234688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0" i="0" u="none" baseline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</a:rPr>
              <a:t>1.</a:t>
            </a:r>
            <a:r>
              <a:rPr lang="en-US" sz="3200" b="0" i="0" u="none" dirty="0">
                <a:solidFill>
                  <a:srgbClr val="0070C0"/>
                </a:solidFill>
                <a:latin typeface="+mj-lt"/>
                <a:ea typeface="Cambria" panose="02040503050406030204" pitchFamily="18" charset="0"/>
              </a:rPr>
              <a:t> </a:t>
            </a:r>
            <a:r>
              <a:rPr lang="en-US" sz="3200" b="0" i="0" u="sng" strike="sngStrike" baseline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</a:rPr>
              <a:t>a</a:t>
            </a:r>
            <a:r>
              <a:rPr lang="en-US" sz="3200" b="0" i="0" u="sng" strike="sngStrike" dirty="0">
                <a:solidFill>
                  <a:srgbClr val="0070C0"/>
                </a:solidFill>
                <a:latin typeface="+mj-lt"/>
                <a:ea typeface="Cambria" panose="02040503050406030204" pitchFamily="18" charset="0"/>
              </a:rPr>
              <a:t> lot of / lots of</a:t>
            </a:r>
            <a:endParaRPr lang="en-US" sz="3200" u="sng" strike="sngStrike" dirty="0">
              <a:solidFill>
                <a:srgbClr val="0070C0"/>
              </a:solidFill>
              <a:latin typeface="+mj-lt"/>
              <a:ea typeface="Cambria" panose="020405030504060302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34D11BB-A98C-1320-F7BF-69423EDEC1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40" y="2038013"/>
            <a:ext cx="2944431" cy="26066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5BA6C40-7D39-E047-5C38-19EB1B5FFB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1361" y="2031753"/>
            <a:ext cx="2849170" cy="264132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DBAEF93-8282-6738-F613-765332BA4A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1821" y="1988453"/>
            <a:ext cx="2918451" cy="266730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288176"/>
            <a:ext cx="2921619" cy="1015663"/>
          </a:xfrm>
          <a:prstGeom prst="rect">
            <a:avLst/>
          </a:prstGeom>
          <a:solidFill>
            <a:srgbClr val="00B05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latin typeface="+mj-lt"/>
              </a:rPr>
              <a:t>Extra Practice WB, page 9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97C1B64-E008-7CE4-090E-DE81C0C94773}"/>
              </a:ext>
            </a:extLst>
          </p:cNvPr>
          <p:cNvSpPr txBox="1"/>
          <p:nvPr/>
        </p:nvSpPr>
        <p:spPr>
          <a:xfrm>
            <a:off x="3979728" y="4104011"/>
            <a:ext cx="11550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0" i="0" u="none" strike="noStrike" baseline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some</a:t>
            </a:r>
            <a:endParaRPr lang="en-US" sz="3200" dirty="0">
              <a:solidFill>
                <a:srgbClr val="FF0000"/>
              </a:solidFill>
              <a:latin typeface="+mj-lt"/>
              <a:ea typeface="Cambria" panose="020405030504060302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9C013C5-B8A8-C812-1B4D-8BC4E8B62C1E}"/>
              </a:ext>
            </a:extLst>
          </p:cNvPr>
          <p:cNvSpPr txBox="1"/>
          <p:nvPr/>
        </p:nvSpPr>
        <p:spPr>
          <a:xfrm>
            <a:off x="6699532" y="4088306"/>
            <a:ext cx="18191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0" i="0" u="none" strike="noStrike" baseline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(not) any</a:t>
            </a:r>
            <a:endParaRPr lang="en-US" sz="3200" dirty="0">
              <a:solidFill>
                <a:srgbClr val="FF0000"/>
              </a:solidFill>
              <a:latin typeface="+mj-lt"/>
              <a:ea typeface="Cambria" panose="020405030504060302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984B365-D93B-E23A-AD46-4ED34D37B928}"/>
              </a:ext>
            </a:extLst>
          </p:cNvPr>
          <p:cNvSpPr txBox="1"/>
          <p:nvPr/>
        </p:nvSpPr>
        <p:spPr>
          <a:xfrm>
            <a:off x="9961625" y="4076715"/>
            <a:ext cx="14149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0" i="0" u="none" strike="noStrike" baseline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a little</a:t>
            </a:r>
            <a:endParaRPr lang="en-US" sz="3200" dirty="0">
              <a:solidFill>
                <a:srgbClr val="FF0000"/>
              </a:solidFill>
              <a:latin typeface="+mj-lt"/>
              <a:ea typeface="Cambria" panose="020405030504060302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C330C0B-B9BB-DF7A-B9CE-D8E5DA7F4F02}"/>
              </a:ext>
            </a:extLst>
          </p:cNvPr>
          <p:cNvSpPr txBox="1"/>
          <p:nvPr/>
        </p:nvSpPr>
        <p:spPr>
          <a:xfrm>
            <a:off x="7984810" y="5925028"/>
            <a:ext cx="3233317" cy="43088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en-US" sz="2200" dirty="0">
                <a:solidFill>
                  <a:prstClr val="black"/>
                </a:solidFill>
              </a:rPr>
              <a:t>Click here for the answers.</a:t>
            </a:r>
          </a:p>
        </p:txBody>
      </p:sp>
      <p:sp>
        <p:nvSpPr>
          <p:cNvPr id="8" name="Rectangle 7"/>
          <p:cNvSpPr/>
          <p:nvPr/>
        </p:nvSpPr>
        <p:spPr>
          <a:xfrm>
            <a:off x="3242093" y="381000"/>
            <a:ext cx="8734053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200" b="1" i="1" dirty="0">
                <a:solidFill>
                  <a:srgbClr val="0070C0"/>
                </a:solidFill>
                <a:latin typeface="+mj-lt"/>
              </a:rPr>
              <a:t>Fill in the blanks, using the words in the box.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C76193-EDB7-D556-5687-B12B1E2582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54639" y="1277976"/>
            <a:ext cx="11886083" cy="63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963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D8C3274-804F-BDA2-49AC-5FA531BB6346}"/>
              </a:ext>
            </a:extLst>
          </p:cNvPr>
          <p:cNvSpPr txBox="1"/>
          <p:nvPr/>
        </p:nvSpPr>
        <p:spPr>
          <a:xfrm>
            <a:off x="0" y="177043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  <a:ea typeface="Cambria" panose="02040503050406030204" pitchFamily="18" charset="0"/>
              </a:rPr>
              <a:t>b</a:t>
            </a:r>
            <a:r>
              <a:rPr lang="en-US" sz="3200" b="1" i="0" u="none" strike="noStrike" baseline="0" dirty="0">
                <a:solidFill>
                  <a:srgbClr val="0070C0"/>
                </a:solidFill>
                <a:ea typeface="Cambria" panose="02040503050406030204" pitchFamily="18" charset="0"/>
              </a:rPr>
              <a:t>. Look at the table and write sentences using indefinite quantifiers.</a:t>
            </a:r>
            <a:endParaRPr lang="en-US" sz="3200" b="1" dirty="0">
              <a:solidFill>
                <a:srgbClr val="0070C0"/>
              </a:solidFill>
              <a:ea typeface="Cambria" panose="0204050305040603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7A60F5-9953-A51B-4BC5-AF21D8D10B8C}"/>
              </a:ext>
            </a:extLst>
          </p:cNvPr>
          <p:cNvSpPr txBox="1"/>
          <p:nvPr/>
        </p:nvSpPr>
        <p:spPr>
          <a:xfrm>
            <a:off x="5579013" y="806520"/>
            <a:ext cx="6814686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ea typeface="Cambria" panose="02040503050406030204" pitchFamily="18" charset="0"/>
              </a:rPr>
              <a:t>1. How much fruit juice does Kim drink?</a:t>
            </a:r>
          </a:p>
          <a:p>
            <a:r>
              <a:rPr lang="en-US" sz="3000" dirty="0">
                <a:ea typeface="Cambria" panose="02040503050406030204" pitchFamily="18" charset="0"/>
              </a:rPr>
              <a:t>__________________________________</a:t>
            </a:r>
          </a:p>
          <a:p>
            <a:endParaRPr lang="en-US" sz="3000" dirty="0">
              <a:ea typeface="Cambria" panose="02040503050406030204" pitchFamily="18" charset="0"/>
            </a:endParaRPr>
          </a:p>
          <a:p>
            <a:r>
              <a:rPr lang="en-US" sz="3000" dirty="0">
                <a:ea typeface="Cambria" panose="02040503050406030204" pitchFamily="18" charset="0"/>
              </a:rPr>
              <a:t>2. How much junk food does Joe eat?</a:t>
            </a:r>
          </a:p>
          <a:p>
            <a:r>
              <a:rPr lang="en-US" sz="3000" dirty="0">
                <a:ea typeface="Cambria" panose="02040503050406030204" pitchFamily="18" charset="0"/>
              </a:rPr>
              <a:t>__________________________________3. How much exercise does Julie do?</a:t>
            </a:r>
          </a:p>
          <a:p>
            <a:r>
              <a:rPr lang="en-US" sz="3000" dirty="0">
                <a:ea typeface="Cambria" panose="02040503050406030204" pitchFamily="18" charset="0"/>
              </a:rPr>
              <a:t>__________________________________4. How much TV does Bill watch?</a:t>
            </a:r>
          </a:p>
          <a:p>
            <a:r>
              <a:rPr lang="en-US" sz="3000" dirty="0">
                <a:ea typeface="Cambria" panose="02040503050406030204" pitchFamily="18" charset="0"/>
              </a:rPr>
              <a:t>__________________________________</a:t>
            </a:r>
          </a:p>
          <a:p>
            <a:r>
              <a:rPr lang="en-US" sz="3000" dirty="0">
                <a:ea typeface="Cambria" panose="02040503050406030204" pitchFamily="18" charset="0"/>
              </a:rPr>
              <a:t>5. How much sport does James play?</a:t>
            </a:r>
          </a:p>
          <a:p>
            <a:r>
              <a:rPr lang="en-US" sz="3000" dirty="0">
                <a:ea typeface="Cambria" panose="02040503050406030204" pitchFamily="18" charset="0"/>
              </a:rPr>
              <a:t>__________________________________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6AC8EC-399D-21F8-120E-41E74198E3AC}"/>
              </a:ext>
            </a:extLst>
          </p:cNvPr>
          <p:cNvSpPr txBox="1"/>
          <p:nvPr/>
        </p:nvSpPr>
        <p:spPr>
          <a:xfrm>
            <a:off x="8650840" y="5967494"/>
            <a:ext cx="3309924" cy="43088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lvl="0"/>
            <a:r>
              <a:rPr lang="en-US" sz="2200" dirty="0">
                <a:solidFill>
                  <a:prstClr val="black"/>
                </a:solidFill>
              </a:rPr>
              <a:t>Click here for the answers.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D3498E-03EA-7F27-EBA8-6720441C5ECC}"/>
              </a:ext>
            </a:extLst>
          </p:cNvPr>
          <p:cNvSpPr txBox="1"/>
          <p:nvPr/>
        </p:nvSpPr>
        <p:spPr>
          <a:xfrm>
            <a:off x="5677644" y="1208832"/>
            <a:ext cx="628312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0" i="0" u="none" strike="noStrike" baseline="0" dirty="0">
                <a:solidFill>
                  <a:srgbClr val="FF0000"/>
                </a:solidFill>
                <a:ea typeface="Cambria" panose="02040503050406030204" pitchFamily="18" charset="0"/>
              </a:rPr>
              <a:t>Kim drinks a little fruit juice. </a:t>
            </a:r>
            <a:br>
              <a:rPr lang="en-US" sz="3200" b="0" i="0" u="none" strike="noStrike" baseline="0" dirty="0">
                <a:solidFill>
                  <a:srgbClr val="FF0000"/>
                </a:solidFill>
                <a:ea typeface="Cambria" panose="02040503050406030204" pitchFamily="18" charset="0"/>
              </a:rPr>
            </a:br>
            <a:r>
              <a:rPr lang="en-US" sz="3200" b="0" i="0" u="none" strike="noStrike" baseline="0" dirty="0">
                <a:solidFill>
                  <a:srgbClr val="FF0000"/>
                </a:solidFill>
                <a:ea typeface="Cambria" panose="02040503050406030204" pitchFamily="18" charset="0"/>
              </a:rPr>
              <a:t>Kim doesn’t drink much fruit juice. </a:t>
            </a:r>
            <a:endParaRPr lang="en-US" sz="3200" dirty="0">
              <a:solidFill>
                <a:srgbClr val="FF0000"/>
              </a:solidFill>
              <a:ea typeface="Cambria" panose="020405030504060302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0E312F-E32A-1F71-EA31-DCAE1E5C64AC}"/>
              </a:ext>
            </a:extLst>
          </p:cNvPr>
          <p:cNvSpPr txBox="1"/>
          <p:nvPr/>
        </p:nvSpPr>
        <p:spPr>
          <a:xfrm>
            <a:off x="5677319" y="2582839"/>
            <a:ext cx="66174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0" i="0" u="none" strike="noStrike" baseline="0" dirty="0">
                <a:solidFill>
                  <a:srgbClr val="FF0000"/>
                </a:solidFill>
                <a:ea typeface="Cambria" panose="02040503050406030204" pitchFamily="18" charset="0"/>
              </a:rPr>
              <a:t>Joe eats lots of / a lot of junk food.</a:t>
            </a:r>
            <a:endParaRPr lang="en-US" sz="3200" dirty="0">
              <a:solidFill>
                <a:srgbClr val="FF0000"/>
              </a:solidFill>
              <a:ea typeface="Cambria" panose="020405030504060302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2723B7-1771-15C3-636F-D7240C8A4E87}"/>
              </a:ext>
            </a:extLst>
          </p:cNvPr>
          <p:cNvSpPr txBox="1"/>
          <p:nvPr/>
        </p:nvSpPr>
        <p:spPr>
          <a:xfrm>
            <a:off x="5677643" y="3499565"/>
            <a:ext cx="66174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0" i="0" u="none" strike="noStrike" baseline="0" dirty="0">
                <a:solidFill>
                  <a:srgbClr val="FF0000"/>
                </a:solidFill>
                <a:ea typeface="Cambria" panose="02040503050406030204" pitchFamily="18" charset="0"/>
              </a:rPr>
              <a:t>Julie does some exercise.</a:t>
            </a:r>
            <a:endParaRPr lang="en-US" sz="3200" dirty="0">
              <a:solidFill>
                <a:srgbClr val="FF0000"/>
              </a:solidFill>
              <a:ea typeface="Cambria" panose="020405030504060302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0F343BE-140A-0390-2717-7150C96B0C9D}"/>
              </a:ext>
            </a:extLst>
          </p:cNvPr>
          <p:cNvSpPr txBox="1"/>
          <p:nvPr/>
        </p:nvSpPr>
        <p:spPr>
          <a:xfrm>
            <a:off x="5579013" y="4412772"/>
            <a:ext cx="66174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0" i="0" u="none" strike="noStrike" baseline="0" dirty="0" smtClean="0">
                <a:solidFill>
                  <a:srgbClr val="FF0000"/>
                </a:solidFill>
                <a:ea typeface="Cambria" panose="02040503050406030204" pitchFamily="18" charset="0"/>
              </a:rPr>
              <a:t> Bill </a:t>
            </a:r>
            <a:r>
              <a:rPr lang="en-US" sz="3200" b="0" i="0" u="none" strike="noStrike" baseline="0" dirty="0">
                <a:solidFill>
                  <a:srgbClr val="FF0000"/>
                </a:solidFill>
                <a:ea typeface="Cambria" panose="02040503050406030204" pitchFamily="18" charset="0"/>
              </a:rPr>
              <a:t>doesn’t watch any TV.</a:t>
            </a:r>
            <a:endParaRPr lang="en-US" sz="3200" dirty="0">
              <a:solidFill>
                <a:srgbClr val="FF0000"/>
              </a:solidFill>
              <a:ea typeface="Cambria" panose="020405030504060302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BEA8275-58FF-67F2-BE8E-9C9ADD08A9A8}"/>
              </a:ext>
            </a:extLst>
          </p:cNvPr>
          <p:cNvSpPr txBox="1"/>
          <p:nvPr/>
        </p:nvSpPr>
        <p:spPr>
          <a:xfrm>
            <a:off x="5677643" y="5297855"/>
            <a:ext cx="66174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0" i="0" u="none" strike="noStrike" baseline="0" dirty="0">
                <a:solidFill>
                  <a:srgbClr val="FF0000"/>
                </a:solidFill>
                <a:ea typeface="Cambria" panose="02040503050406030204" pitchFamily="18" charset="0"/>
              </a:rPr>
              <a:t>James plays a lot of / lots </a:t>
            </a:r>
            <a:r>
              <a:rPr lang="en-US" sz="3200" b="0" i="0" u="none" strike="noStrike" baseline="0">
                <a:solidFill>
                  <a:srgbClr val="FF0000"/>
                </a:solidFill>
                <a:ea typeface="Cambria" panose="02040503050406030204" pitchFamily="18" charset="0"/>
              </a:rPr>
              <a:t>of sports.</a:t>
            </a:r>
            <a:endParaRPr lang="en-US" sz="3200" dirty="0">
              <a:solidFill>
                <a:srgbClr val="FF0000"/>
              </a:solidFill>
              <a:ea typeface="Cambria" panose="02040503050406030204" pitchFamily="18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90E08A4-B0DB-D75E-30ED-8FC29265D16A}"/>
              </a:ext>
            </a:extLst>
          </p:cNvPr>
          <p:cNvGrpSpPr/>
          <p:nvPr/>
        </p:nvGrpSpPr>
        <p:grpSpPr>
          <a:xfrm>
            <a:off x="61581" y="494959"/>
            <a:ext cx="5182804" cy="4175759"/>
            <a:chOff x="203129" y="824782"/>
            <a:chExt cx="6222124" cy="417575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EFFBF6F-C543-191A-A3F6-19AE5992EAD9}"/>
                </a:ext>
              </a:extLst>
            </p:cNvPr>
            <p:cNvSpPr txBox="1"/>
            <p:nvPr/>
          </p:nvSpPr>
          <p:spPr>
            <a:xfrm>
              <a:off x="203129" y="824782"/>
              <a:ext cx="6222124" cy="417575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tabLst>
                  <a:tab pos="1311275" algn="l"/>
                  <a:tab pos="3200400" algn="l"/>
                </a:tabLst>
              </a:pPr>
              <a:r>
                <a:rPr lang="en-US" sz="3000" b="1" i="0" u="none" strike="noStrike" baseline="0" dirty="0">
                  <a:solidFill>
                    <a:srgbClr val="0070C0"/>
                  </a:solidFill>
                  <a:latin typeface="+mj-lt"/>
                </a:rPr>
                <a:t>Name </a:t>
              </a:r>
              <a:r>
                <a:rPr lang="en-US" sz="3000" b="1" dirty="0">
                  <a:solidFill>
                    <a:srgbClr val="0070C0"/>
                  </a:solidFill>
                  <a:latin typeface="+mj-lt"/>
                </a:rPr>
                <a:t>	</a:t>
              </a:r>
              <a:r>
                <a:rPr lang="en-US" sz="3000" b="1" i="0" u="none" strike="noStrike" baseline="0" dirty="0">
                  <a:solidFill>
                    <a:srgbClr val="0070C0"/>
                  </a:solidFill>
                  <a:latin typeface="+mj-lt"/>
                </a:rPr>
                <a:t>Activity 		Amount </a:t>
              </a:r>
              <a:endParaRPr lang="en-US" sz="3000" b="0" i="0" u="none" strike="noStrike" baseline="0" dirty="0">
                <a:solidFill>
                  <a:srgbClr val="0070C0"/>
                </a:solidFill>
                <a:latin typeface="+mj-lt"/>
              </a:endParaRPr>
            </a:p>
            <a:p>
              <a:pPr>
                <a:lnSpc>
                  <a:spcPct val="150000"/>
                </a:lnSpc>
                <a:tabLst>
                  <a:tab pos="1311275" algn="l"/>
                </a:tabLst>
              </a:pPr>
              <a:r>
                <a:rPr lang="en-US" sz="3000" b="1" i="0" u="none" strike="noStrike" baseline="0" dirty="0">
                  <a:solidFill>
                    <a:srgbClr val="0070C0"/>
                  </a:solidFill>
                  <a:latin typeface="+mj-lt"/>
                </a:rPr>
                <a:t>Joe </a:t>
              </a:r>
              <a:r>
                <a:rPr lang="en-US" sz="3000" dirty="0">
                  <a:solidFill>
                    <a:srgbClr val="0070C0"/>
                  </a:solidFill>
                  <a:latin typeface="+mj-lt"/>
                </a:rPr>
                <a:t>	</a:t>
              </a:r>
              <a:r>
                <a:rPr lang="en-US" sz="3000" b="0" i="0" u="none" strike="noStrike" baseline="0" dirty="0">
                  <a:solidFill>
                    <a:srgbClr val="0070C0"/>
                  </a:solidFill>
                  <a:latin typeface="+mj-lt"/>
                </a:rPr>
                <a:t>eat junk food	</a:t>
              </a:r>
            </a:p>
            <a:p>
              <a:pPr>
                <a:lnSpc>
                  <a:spcPct val="150000"/>
                </a:lnSpc>
                <a:tabLst>
                  <a:tab pos="1311275" algn="l"/>
                </a:tabLst>
              </a:pPr>
              <a:r>
                <a:rPr lang="en-US" sz="3000" b="1" i="0" u="none" strike="noStrike" baseline="0" dirty="0">
                  <a:solidFill>
                    <a:srgbClr val="0070C0"/>
                  </a:solidFill>
                  <a:latin typeface="+mj-lt"/>
                </a:rPr>
                <a:t>Julie </a:t>
              </a:r>
              <a:r>
                <a:rPr lang="en-US" sz="3000" b="0" i="0" u="none" strike="noStrike" baseline="0" dirty="0">
                  <a:solidFill>
                    <a:srgbClr val="0070C0"/>
                  </a:solidFill>
                  <a:latin typeface="+mj-lt"/>
                </a:rPr>
                <a:t>	do exercise	</a:t>
              </a:r>
            </a:p>
            <a:p>
              <a:pPr>
                <a:lnSpc>
                  <a:spcPct val="150000"/>
                </a:lnSpc>
                <a:tabLst>
                  <a:tab pos="1311275" algn="l"/>
                </a:tabLst>
              </a:pPr>
              <a:r>
                <a:rPr lang="en-US" sz="3000" b="1" i="0" u="none" strike="noStrike" baseline="0" dirty="0">
                  <a:solidFill>
                    <a:srgbClr val="0070C0"/>
                  </a:solidFill>
                  <a:latin typeface="+mj-lt"/>
                </a:rPr>
                <a:t>Bill </a:t>
              </a:r>
              <a:r>
                <a:rPr lang="en-US" sz="3000" dirty="0">
                  <a:solidFill>
                    <a:srgbClr val="0070C0"/>
                  </a:solidFill>
                  <a:latin typeface="+mj-lt"/>
                </a:rPr>
                <a:t>	watch TV</a:t>
              </a:r>
              <a:r>
                <a:rPr lang="en-US" sz="3000" b="0" i="0" u="none" strike="noStrike" baseline="0" dirty="0">
                  <a:solidFill>
                    <a:srgbClr val="0070C0"/>
                  </a:solidFill>
                  <a:latin typeface="+mj-lt"/>
                </a:rPr>
                <a:t>	</a:t>
              </a:r>
            </a:p>
            <a:p>
              <a:pPr>
                <a:lnSpc>
                  <a:spcPct val="150000"/>
                </a:lnSpc>
                <a:tabLst>
                  <a:tab pos="1311275" algn="l"/>
                </a:tabLst>
              </a:pPr>
              <a:r>
                <a:rPr lang="en-US" sz="3000" b="1" i="0" u="none" strike="noStrike" baseline="0" dirty="0">
                  <a:solidFill>
                    <a:srgbClr val="0070C0"/>
                  </a:solidFill>
                  <a:latin typeface="+mj-lt"/>
                </a:rPr>
                <a:t>Kim </a:t>
              </a:r>
              <a:r>
                <a:rPr lang="en-US" sz="3000" dirty="0">
                  <a:solidFill>
                    <a:srgbClr val="0070C0"/>
                  </a:solidFill>
                  <a:latin typeface="+mj-lt"/>
                </a:rPr>
                <a:t>	</a:t>
              </a:r>
              <a:r>
                <a:rPr lang="en-US" sz="3000" b="0" i="0" u="none" strike="noStrike" baseline="0" dirty="0">
                  <a:solidFill>
                    <a:srgbClr val="0070C0"/>
                  </a:solidFill>
                  <a:latin typeface="+mj-lt"/>
                </a:rPr>
                <a:t>drink fruit juice </a:t>
              </a:r>
            </a:p>
            <a:p>
              <a:pPr>
                <a:lnSpc>
                  <a:spcPct val="150000"/>
                </a:lnSpc>
                <a:tabLst>
                  <a:tab pos="1311275" algn="l"/>
                </a:tabLst>
              </a:pPr>
              <a:r>
                <a:rPr lang="en-US" sz="3000" b="1" dirty="0">
                  <a:solidFill>
                    <a:srgbClr val="0070C0"/>
                  </a:solidFill>
                  <a:latin typeface="+mj-lt"/>
                </a:rPr>
                <a:t>James</a:t>
              </a:r>
              <a:r>
                <a:rPr lang="en-US" sz="3000" b="0" i="0" u="none" strike="noStrike" baseline="0" dirty="0">
                  <a:solidFill>
                    <a:srgbClr val="0070C0"/>
                  </a:solidFill>
                  <a:latin typeface="+mj-lt"/>
                </a:rPr>
                <a:t>	play sports</a:t>
              </a: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76E3E39-C951-61CC-1D54-02ACDA36A0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29599" y="1554532"/>
              <a:ext cx="1057751" cy="698267"/>
            </a:xfrm>
            <a:prstGeom prst="rect">
              <a:avLst/>
            </a:prstGeom>
            <a:noFill/>
            <a:ln w="19050">
              <a:noFill/>
            </a:ln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A5366302-CE11-8B4A-FA7F-06102E3A18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42065" y="3636085"/>
              <a:ext cx="832820" cy="682576"/>
            </a:xfrm>
            <a:prstGeom prst="rect">
              <a:avLst/>
            </a:prstGeom>
            <a:noFill/>
            <a:ln w="19050">
              <a:noFill/>
            </a:ln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E6B88B06-F30B-5011-D780-4F4094367B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32184" y="2252799"/>
              <a:ext cx="889602" cy="698267"/>
            </a:xfrm>
            <a:prstGeom prst="rect">
              <a:avLst/>
            </a:prstGeom>
            <a:noFill/>
            <a:ln w="19050">
              <a:noFill/>
            </a:ln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186EE426-489C-591D-947E-723999812F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32184" y="2961354"/>
              <a:ext cx="917994" cy="674731"/>
            </a:xfrm>
            <a:prstGeom prst="rect">
              <a:avLst/>
            </a:prstGeom>
            <a:noFill/>
            <a:ln w="19050">
              <a:noFill/>
            </a:ln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0E75DDFE-FEF7-1AC4-DE44-2B96FA6B2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71677" y="4335773"/>
              <a:ext cx="1007005" cy="664768"/>
            </a:xfrm>
            <a:prstGeom prst="rect">
              <a:avLst/>
            </a:prstGeom>
            <a:noFill/>
            <a:ln w="19050">
              <a:noFill/>
            </a:ln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BAFD092F-0239-2FAF-9F2D-AA4D51350F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859743"/>
            <a:ext cx="2928502" cy="144007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748885C-11AF-7BF4-D0E1-46D48FBC3F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8755" y="4831679"/>
            <a:ext cx="2651233" cy="1458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11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5768E0-64FE-BAFD-B599-73624830B7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0287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A386DE9-345A-400C-B2BB-B32B155C2C38}"/>
              </a:ext>
            </a:extLst>
          </p:cNvPr>
          <p:cNvSpPr/>
          <p:nvPr/>
        </p:nvSpPr>
        <p:spPr>
          <a:xfrm>
            <a:off x="7870785" y="272611"/>
            <a:ext cx="4236333" cy="6437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PRODUCTION</a:t>
            </a:r>
          </a:p>
        </p:txBody>
      </p:sp>
    </p:spTree>
    <p:extLst>
      <p:ext uri="{BB962C8B-B14F-4D97-AF65-F5344CB8AC3E}">
        <p14:creationId xmlns:p14="http://schemas.microsoft.com/office/powerpoint/2010/main" val="3945096117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B12B836-C71E-CE70-8050-092F060477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1901" y="4320748"/>
            <a:ext cx="3817435" cy="2087287"/>
          </a:xfrm>
          <a:prstGeom prst="rect">
            <a:avLst/>
          </a:prstGeom>
        </p:spPr>
      </p:pic>
      <p:sp>
        <p:nvSpPr>
          <p:cNvPr id="3" name="Rounded Rectangular Callout 2"/>
          <p:cNvSpPr/>
          <p:nvPr/>
        </p:nvSpPr>
        <p:spPr>
          <a:xfrm>
            <a:off x="0" y="3217757"/>
            <a:ext cx="4562669" cy="1268963"/>
          </a:xfrm>
          <a:prstGeom prst="wedgeRoundRectCallout">
            <a:avLst>
              <a:gd name="adj1" fmla="val 52096"/>
              <a:gd name="adj2" fmla="val 70606"/>
              <a:gd name="adj3" fmla="val 1666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2060"/>
                </a:solidFill>
              </a:rPr>
              <a:t>How much exercise do you do every week?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3350030" y="4784889"/>
            <a:ext cx="4562669" cy="1268963"/>
          </a:xfrm>
          <a:prstGeom prst="wedgeRoundRectCallout">
            <a:avLst>
              <a:gd name="adj1" fmla="val -48857"/>
              <a:gd name="adj2" fmla="val 71324"/>
              <a:gd name="adj3" fmla="val 16667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I don’t do </a:t>
            </a:r>
            <a:r>
              <a:rPr lang="en-US" sz="4000" b="1" dirty="0"/>
              <a:t>any</a:t>
            </a:r>
            <a:r>
              <a:rPr lang="en-US" sz="3600" dirty="0"/>
              <a:t> exercise.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390792"/>
            <a:ext cx="11726759" cy="27072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3600" b="1" i="1" dirty="0">
                <a:solidFill>
                  <a:srgbClr val="0070C0"/>
                </a:solidFill>
              </a:rPr>
              <a:t>d. Work in pairs.</a:t>
            </a:r>
          </a:p>
          <a:p>
            <a:pPr>
              <a:lnSpc>
                <a:spcPct val="120000"/>
              </a:lnSpc>
              <a:tabLst>
                <a:tab pos="1311275" algn="l"/>
              </a:tabLst>
            </a:pPr>
            <a:r>
              <a:rPr lang="en-US" sz="3600" b="1" i="1" dirty="0">
                <a:solidFill>
                  <a:srgbClr val="0070C0"/>
                </a:solidFill>
              </a:rPr>
              <a:t>Ask your partner, using the activities in task c, student’s book page 13 </a:t>
            </a:r>
            <a:r>
              <a:rPr lang="en-US" sz="3600" i="1" dirty="0">
                <a:solidFill>
                  <a:srgbClr val="0070C0"/>
                </a:solidFill>
              </a:rPr>
              <a:t>(</a:t>
            </a:r>
            <a:r>
              <a:rPr lang="en-US" sz="3600" i="0" u="none" strike="noStrike" baseline="0" dirty="0">
                <a:solidFill>
                  <a:srgbClr val="0070C0"/>
                </a:solidFill>
                <a:latin typeface="+mj-lt"/>
              </a:rPr>
              <a:t>do exercise, watch TV, drink soda and eat salad</a:t>
            </a:r>
            <a:r>
              <a:rPr lang="en-US" sz="3600" i="1" u="none" strike="noStrike" baseline="0" dirty="0">
                <a:solidFill>
                  <a:srgbClr val="0070C0"/>
                </a:solidFill>
                <a:latin typeface="+mj-lt"/>
              </a:rPr>
              <a:t>)</a:t>
            </a:r>
            <a:endParaRPr lang="en-US" sz="36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249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DB288BF-FEDB-E53C-1B77-64A512B4CE61}"/>
              </a:ext>
            </a:extLst>
          </p:cNvPr>
          <p:cNvSpPr/>
          <p:nvPr/>
        </p:nvSpPr>
        <p:spPr>
          <a:xfrm>
            <a:off x="475863" y="372530"/>
            <a:ext cx="11701450" cy="12003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0070C0"/>
                </a:solidFill>
              </a:rPr>
              <a:t>Work in groups: Talk about many types of food that you eat, using the grammar points: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D2B509D-2F8B-98EF-0EFD-B9571847A59D}"/>
              </a:ext>
            </a:extLst>
          </p:cNvPr>
          <p:cNvSpPr/>
          <p:nvPr/>
        </p:nvSpPr>
        <p:spPr>
          <a:xfrm>
            <a:off x="7921275" y="1625281"/>
            <a:ext cx="2791366" cy="175432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FF0000"/>
                </a:solidFill>
              </a:rPr>
              <a:t>Both count nouns &amp; non-count nouns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89BF59-5F0F-904D-F236-0CF097E0A497}"/>
              </a:ext>
            </a:extLst>
          </p:cNvPr>
          <p:cNvSpPr/>
          <p:nvPr/>
        </p:nvSpPr>
        <p:spPr>
          <a:xfrm>
            <a:off x="7921274" y="3770118"/>
            <a:ext cx="2791366" cy="12003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FF0000"/>
                </a:solidFill>
              </a:rPr>
              <a:t>non-count nouns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67109C-6FFC-F511-177E-2E9655AE30C6}"/>
              </a:ext>
            </a:extLst>
          </p:cNvPr>
          <p:cNvSpPr txBox="1"/>
          <p:nvPr/>
        </p:nvSpPr>
        <p:spPr>
          <a:xfrm>
            <a:off x="4759069" y="1917204"/>
            <a:ext cx="29904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come before</a:t>
            </a:r>
            <a:endParaRPr lang="en-US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445B7C0-0A5D-C82D-17DC-FB1BD4F1B978}"/>
              </a:ext>
            </a:extLst>
          </p:cNvPr>
          <p:cNvCxnSpPr>
            <a:cxnSpLocks/>
          </p:cNvCxnSpPr>
          <p:nvPr/>
        </p:nvCxnSpPr>
        <p:spPr>
          <a:xfrm>
            <a:off x="5340388" y="2569009"/>
            <a:ext cx="230205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E26E56C8-1A7B-AE56-4DFD-92EEB490F03E}"/>
              </a:ext>
            </a:extLst>
          </p:cNvPr>
          <p:cNvSpPr txBox="1"/>
          <p:nvPr/>
        </p:nvSpPr>
        <p:spPr>
          <a:xfrm>
            <a:off x="1155502" y="1701853"/>
            <a:ext cx="3836923" cy="1754326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some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(not) any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lots of / a lot of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E3C30BE-B38F-5DA8-E5AC-02EEF5CFBD70}"/>
              </a:ext>
            </a:extLst>
          </p:cNvPr>
          <p:cNvSpPr txBox="1"/>
          <p:nvPr/>
        </p:nvSpPr>
        <p:spPr>
          <a:xfrm>
            <a:off x="1155501" y="3844756"/>
            <a:ext cx="3836923" cy="1200329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</a:rPr>
              <a:t>a little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i="1" dirty="0">
                <a:solidFill>
                  <a:srgbClr val="00B050"/>
                </a:solidFill>
                <a:latin typeface="Calibri"/>
              </a:rPr>
              <a:t>not much</a:t>
            </a:r>
            <a:endParaRPr kumimoji="0" lang="en-US" sz="3600" b="1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FCFE9E3-DAAC-2FD7-B10B-2DA358A0C593}"/>
              </a:ext>
            </a:extLst>
          </p:cNvPr>
          <p:cNvSpPr txBox="1"/>
          <p:nvPr/>
        </p:nvSpPr>
        <p:spPr>
          <a:xfrm>
            <a:off x="4818925" y="3723952"/>
            <a:ext cx="29904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come before</a:t>
            </a:r>
            <a:endParaRPr lang="en-US" dirty="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0AFF045-B466-751E-2166-E2F1B9B3C101}"/>
              </a:ext>
            </a:extLst>
          </p:cNvPr>
          <p:cNvCxnSpPr>
            <a:cxnSpLocks/>
          </p:cNvCxnSpPr>
          <p:nvPr/>
        </p:nvCxnSpPr>
        <p:spPr>
          <a:xfrm>
            <a:off x="5163104" y="4444920"/>
            <a:ext cx="230205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F606B5AF-F682-7D0C-188A-B6A5C8325E52}"/>
              </a:ext>
            </a:extLst>
          </p:cNvPr>
          <p:cNvSpPr/>
          <p:nvPr/>
        </p:nvSpPr>
        <p:spPr>
          <a:xfrm>
            <a:off x="485192" y="5172061"/>
            <a:ext cx="11701450" cy="12003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0070C0"/>
                </a:solidFill>
              </a:rPr>
              <a:t>Ex: I always eat a little rice but lots of fish.</a:t>
            </a:r>
          </a:p>
          <a:p>
            <a:r>
              <a:rPr lang="en-US" sz="3600" i="1" dirty="0">
                <a:solidFill>
                  <a:srgbClr val="0070C0"/>
                </a:solidFill>
              </a:rPr>
              <a:t>I don’t drink much bubble (milk) tea.</a:t>
            </a:r>
          </a:p>
        </p:txBody>
      </p:sp>
    </p:spTree>
    <p:extLst>
      <p:ext uri="{BB962C8B-B14F-4D97-AF65-F5344CB8AC3E}">
        <p14:creationId xmlns:p14="http://schemas.microsoft.com/office/powerpoint/2010/main" val="3266177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1" grpId="0"/>
      <p:bldP spid="22" grpId="0" animBg="1"/>
      <p:bldP spid="23" grpId="0" animBg="1"/>
      <p:bldP spid="24" grpId="0"/>
      <p:bldP spid="2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5052"/>
            <a:ext cx="9229273" cy="615230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6649C3A-3028-1045-9050-8B4D037870AD}"/>
              </a:ext>
            </a:extLst>
          </p:cNvPr>
          <p:cNvSpPr/>
          <p:nvPr/>
        </p:nvSpPr>
        <p:spPr>
          <a:xfrm>
            <a:off x="6989335" y="880873"/>
            <a:ext cx="5155039" cy="7500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CONSOLIDATION</a:t>
            </a:r>
          </a:p>
        </p:txBody>
      </p:sp>
    </p:spTree>
    <p:extLst>
      <p:ext uri="{BB962C8B-B14F-4D97-AF65-F5344CB8AC3E}">
        <p14:creationId xmlns:p14="http://schemas.microsoft.com/office/powerpoint/2010/main" val="274223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5617" y="1689652"/>
            <a:ext cx="9651152" cy="430555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6649C3A-3028-1045-9050-8B4D037870AD}"/>
              </a:ext>
            </a:extLst>
          </p:cNvPr>
          <p:cNvSpPr/>
          <p:nvPr/>
        </p:nvSpPr>
        <p:spPr>
          <a:xfrm>
            <a:off x="4643703" y="642336"/>
            <a:ext cx="5155039" cy="7500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accent6">
                    <a:lumMod val="75000"/>
                  </a:schemeClr>
                </a:solidFill>
              </a:rPr>
              <a:t>LET’S PLAY!</a:t>
            </a:r>
            <a:endParaRPr lang="en-US" sz="5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TextBox 4">
            <a:hlinkClick r:id="rId3"/>
          </p:cNvPr>
          <p:cNvSpPr txBox="1"/>
          <p:nvPr/>
        </p:nvSpPr>
        <p:spPr>
          <a:xfrm>
            <a:off x="248480" y="3717235"/>
            <a:ext cx="1804809" cy="646331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i="1" dirty="0" smtClean="0"/>
              <a:t>Click here to play the games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3619449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6649C3A-3028-1045-9050-8B4D037870AD}"/>
              </a:ext>
            </a:extLst>
          </p:cNvPr>
          <p:cNvSpPr/>
          <p:nvPr/>
        </p:nvSpPr>
        <p:spPr>
          <a:xfrm>
            <a:off x="6989335" y="880873"/>
            <a:ext cx="5155039" cy="7500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WRAP-UP</a:t>
            </a:r>
          </a:p>
        </p:txBody>
      </p:sp>
    </p:spTree>
    <p:extLst>
      <p:ext uri="{BB962C8B-B14F-4D97-AF65-F5344CB8AC3E}">
        <p14:creationId xmlns:p14="http://schemas.microsoft.com/office/powerpoint/2010/main" val="143118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3052" y="693071"/>
            <a:ext cx="427610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latin typeface="+mj-lt"/>
              </a:rPr>
              <a:t>Today’s lesson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F10F94-4611-55DE-60EE-76AB313930B5}"/>
              </a:ext>
            </a:extLst>
          </p:cNvPr>
          <p:cNvSpPr/>
          <p:nvPr/>
        </p:nvSpPr>
        <p:spPr>
          <a:xfrm>
            <a:off x="8322492" y="1685939"/>
            <a:ext cx="2791366" cy="175432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FF0000"/>
                </a:solidFill>
                <a:latin typeface="+mj-lt"/>
              </a:rPr>
              <a:t>Both count nouns &amp; non-count nouns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690C17-10F8-33B2-B0AC-0443CA8BE82B}"/>
              </a:ext>
            </a:extLst>
          </p:cNvPr>
          <p:cNvSpPr/>
          <p:nvPr/>
        </p:nvSpPr>
        <p:spPr>
          <a:xfrm>
            <a:off x="8340003" y="3995847"/>
            <a:ext cx="2791366" cy="12003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FF0000"/>
                </a:solidFill>
                <a:latin typeface="+mj-lt"/>
              </a:rPr>
              <a:t>non-count nouns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F2D3BB-6BDE-D8C7-B32F-EB50DEE234F2}"/>
              </a:ext>
            </a:extLst>
          </p:cNvPr>
          <p:cNvSpPr txBox="1"/>
          <p:nvPr/>
        </p:nvSpPr>
        <p:spPr>
          <a:xfrm>
            <a:off x="5094974" y="1917204"/>
            <a:ext cx="29904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come before</a:t>
            </a:r>
            <a:endParaRPr lang="en-US" dirty="0">
              <a:latin typeface="+mj-lt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377A282-C33D-2D61-3148-7F6FA68C1186}"/>
              </a:ext>
            </a:extLst>
          </p:cNvPr>
          <p:cNvCxnSpPr>
            <a:cxnSpLocks/>
          </p:cNvCxnSpPr>
          <p:nvPr/>
        </p:nvCxnSpPr>
        <p:spPr>
          <a:xfrm>
            <a:off x="5520276" y="2563102"/>
            <a:ext cx="230205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B58724F-0E08-362F-5158-F0A850C46091}"/>
              </a:ext>
            </a:extLst>
          </p:cNvPr>
          <p:cNvSpPr txBox="1"/>
          <p:nvPr/>
        </p:nvSpPr>
        <p:spPr>
          <a:xfrm>
            <a:off x="1480813" y="1572859"/>
            <a:ext cx="3836923" cy="1754326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some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(not) any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lots of / a lot of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08A134-F1DD-C1A5-02C2-801BE22CC758}"/>
              </a:ext>
            </a:extLst>
          </p:cNvPr>
          <p:cNvSpPr txBox="1"/>
          <p:nvPr/>
        </p:nvSpPr>
        <p:spPr>
          <a:xfrm>
            <a:off x="5176097" y="3949680"/>
            <a:ext cx="29904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come before</a:t>
            </a:r>
            <a:endParaRPr lang="en-US" dirty="0">
              <a:latin typeface="+mj-lt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9AF33E3-2818-E80F-2543-AAB3397463AA}"/>
              </a:ext>
            </a:extLst>
          </p:cNvPr>
          <p:cNvCxnSpPr>
            <a:cxnSpLocks/>
          </p:cNvCxnSpPr>
          <p:nvPr/>
        </p:nvCxnSpPr>
        <p:spPr>
          <a:xfrm>
            <a:off x="5520276" y="4670648"/>
            <a:ext cx="230205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B2D1998-9FEC-4A29-1282-535A795F8607}"/>
              </a:ext>
            </a:extLst>
          </p:cNvPr>
          <p:cNvSpPr txBox="1"/>
          <p:nvPr/>
        </p:nvSpPr>
        <p:spPr>
          <a:xfrm>
            <a:off x="1509855" y="3974374"/>
            <a:ext cx="3807882" cy="1200329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</a:rPr>
              <a:t>a little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i="1" dirty="0">
                <a:solidFill>
                  <a:srgbClr val="00B050"/>
                </a:solidFill>
                <a:latin typeface="+mj-lt"/>
              </a:rPr>
              <a:t>not much</a:t>
            </a:r>
            <a:endParaRPr kumimoji="0" lang="en-US" sz="3600" b="1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57387981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10" grpId="0" animBg="1"/>
      <p:bldP spid="12" grpId="0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3052" y="693071"/>
            <a:ext cx="336226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Homework</a:t>
            </a:r>
          </a:p>
        </p:txBody>
      </p:sp>
      <p:sp>
        <p:nvSpPr>
          <p:cNvPr id="5" name="Rectangle 4"/>
          <p:cNvSpPr/>
          <p:nvPr/>
        </p:nvSpPr>
        <p:spPr>
          <a:xfrm>
            <a:off x="392086" y="1547840"/>
            <a:ext cx="11467122" cy="50783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Practice the grammar points </a:t>
            </a:r>
            <a:r>
              <a:rPr lang="en-US" sz="3600" b="1" i="1" dirty="0">
                <a:solidFill>
                  <a:srgbClr val="0070C0"/>
                </a:solidFill>
              </a:rPr>
              <a:t>(not any, much, lots of / a lot of, some, a little) </a:t>
            </a:r>
            <a:r>
              <a:rPr lang="en-US" sz="3600" i="1" dirty="0">
                <a:solidFill>
                  <a:srgbClr val="0070C0"/>
                </a:solidFill>
              </a:rPr>
              <a:t>at home by making as many examples about them as you can. </a:t>
            </a: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Do the Writing exercise on page 9 </a:t>
            </a:r>
            <a:r>
              <a:rPr lang="en-US" sz="3600" i="1" dirty="0" smtClean="0">
                <a:solidFill>
                  <a:srgbClr val="0070C0"/>
                </a:solidFill>
              </a:rPr>
              <a:t>WB</a:t>
            </a:r>
            <a:endParaRPr lang="en-US" sz="3600" i="1" dirty="0">
              <a:solidFill>
                <a:srgbClr val="0070C0"/>
              </a:solidFill>
            </a:endParaRPr>
          </a:p>
          <a:p>
            <a:pPr marL="571500" indent="-571500">
              <a:buFontTx/>
              <a:buChar char="-"/>
            </a:pPr>
            <a:r>
              <a:rPr lang="en-US" sz="3600" i="1" dirty="0" smtClean="0">
                <a:solidFill>
                  <a:srgbClr val="0070C0"/>
                </a:solidFill>
              </a:rPr>
              <a:t>Complete the grammar notes </a:t>
            </a:r>
            <a:r>
              <a:rPr lang="en-US" sz="3600" i="1" dirty="0">
                <a:solidFill>
                  <a:srgbClr val="0070C0"/>
                </a:solidFill>
              </a:rPr>
              <a:t>in </a:t>
            </a:r>
            <a:r>
              <a:rPr lang="en-US" sz="3600" b="1" i="1" dirty="0" err="1">
                <a:solidFill>
                  <a:srgbClr val="0070C0"/>
                </a:solidFill>
              </a:rPr>
              <a:t>Tiếng</a:t>
            </a:r>
            <a:r>
              <a:rPr lang="en-US" sz="3600" b="1" i="1" dirty="0">
                <a:solidFill>
                  <a:srgbClr val="0070C0"/>
                </a:solidFill>
              </a:rPr>
              <a:t> Anh 7 </a:t>
            </a:r>
            <a:r>
              <a:rPr lang="en-US" sz="3600" b="1" i="1" dirty="0" err="1">
                <a:solidFill>
                  <a:srgbClr val="0070C0"/>
                </a:solidFill>
              </a:rPr>
              <a:t>i</a:t>
            </a:r>
            <a:r>
              <a:rPr lang="en-US" sz="3600" b="1" i="1" dirty="0">
                <a:solidFill>
                  <a:srgbClr val="0070C0"/>
                </a:solidFill>
              </a:rPr>
              <a:t>-Learn Smart World Notebook</a:t>
            </a:r>
            <a:r>
              <a:rPr lang="en-US" sz="3600" i="1" dirty="0">
                <a:solidFill>
                  <a:srgbClr val="0070C0"/>
                </a:solidFill>
              </a:rPr>
              <a:t> on </a:t>
            </a:r>
            <a:r>
              <a:rPr lang="en-US" sz="3600" i="1" dirty="0" smtClean="0">
                <a:solidFill>
                  <a:srgbClr val="0070C0"/>
                </a:solidFill>
              </a:rPr>
              <a:t>page 9</a:t>
            </a:r>
            <a:endParaRPr lang="en-US" sz="3600" i="1" dirty="0">
              <a:solidFill>
                <a:srgbClr val="0070C0"/>
              </a:solidFill>
            </a:endParaRP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Prepare the next lesson (page 14 SB</a:t>
            </a:r>
            <a:r>
              <a:rPr lang="en-US" sz="3600" i="1" dirty="0" smtClean="0">
                <a:solidFill>
                  <a:srgbClr val="0070C0"/>
                </a:solidFill>
              </a:rPr>
              <a:t>)</a:t>
            </a:r>
          </a:p>
          <a:p>
            <a:pPr marL="571500" indent="-571500">
              <a:buFontTx/>
              <a:buChar char="-"/>
            </a:pPr>
            <a:r>
              <a:rPr lang="en-US" sz="3600" i="1" dirty="0" smtClean="0">
                <a:solidFill>
                  <a:srgbClr val="0070C0"/>
                </a:solidFill>
              </a:rPr>
              <a:t>Play consolidation games in </a:t>
            </a:r>
            <a:r>
              <a:rPr lang="en-US" sz="3600" b="1" i="1" dirty="0" err="1">
                <a:solidFill>
                  <a:srgbClr val="0070C0"/>
                </a:solidFill>
              </a:rPr>
              <a:t>Tiếng</a:t>
            </a:r>
            <a:r>
              <a:rPr lang="en-US" sz="3600" b="1" i="1" dirty="0">
                <a:solidFill>
                  <a:srgbClr val="0070C0"/>
                </a:solidFill>
              </a:rPr>
              <a:t> Anh 7 </a:t>
            </a:r>
            <a:r>
              <a:rPr lang="en-US" sz="3600" b="1" i="1" dirty="0" err="1">
                <a:solidFill>
                  <a:srgbClr val="0070C0"/>
                </a:solidFill>
              </a:rPr>
              <a:t>i</a:t>
            </a:r>
            <a:r>
              <a:rPr lang="en-US" sz="3600" b="1" i="1" dirty="0">
                <a:solidFill>
                  <a:srgbClr val="0070C0"/>
                </a:solidFill>
              </a:rPr>
              <a:t>-Learn Smart </a:t>
            </a:r>
            <a:r>
              <a:rPr lang="en-US" sz="3600" b="1" i="1" dirty="0" smtClean="0">
                <a:solidFill>
                  <a:srgbClr val="0070C0"/>
                </a:solidFill>
              </a:rPr>
              <a:t>World on </a:t>
            </a:r>
            <a:r>
              <a:rPr lang="en-US" sz="3600" b="1" i="1" dirty="0" smtClean="0">
                <a:solidFill>
                  <a:srgbClr val="0070C0"/>
                </a:solidFill>
                <a:hlinkClick r:id="rId2"/>
              </a:rPr>
              <a:t>www.eduhome.com.vn</a:t>
            </a:r>
            <a:r>
              <a:rPr lang="en-US" sz="3600" b="1" i="1" dirty="0" smtClean="0">
                <a:solidFill>
                  <a:srgbClr val="0070C0"/>
                </a:solidFill>
              </a:rPr>
              <a:t> </a:t>
            </a:r>
            <a:endParaRPr lang="en-US" sz="36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097642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:a16="http://schemas.microsoft.com/office/drawing/2014/main" id="{C1AE92E2-D3C2-D442-B076-E384D7056C45}"/>
              </a:ext>
            </a:extLst>
          </p:cNvPr>
          <p:cNvSpPr txBox="1"/>
          <p:nvPr/>
        </p:nvSpPr>
        <p:spPr>
          <a:xfrm>
            <a:off x="11126761" y="-52937"/>
            <a:ext cx="997389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bg1"/>
                </a:solidFill>
              </a:rPr>
              <a:t>Lesson 3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5" b="7188"/>
          <a:stretch/>
        </p:blipFill>
        <p:spPr>
          <a:xfrm>
            <a:off x="0" y="-52937"/>
            <a:ext cx="12382500" cy="70993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11500" y="5575300"/>
            <a:ext cx="645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Stay positive and have a nice day!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776241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5044</TotalTime>
  <Words>811</Words>
  <Application>Microsoft Office PowerPoint</Application>
  <PresentationFormat>Widescreen</PresentationFormat>
  <Paragraphs>140</Paragraphs>
  <Slides>26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Cambria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Rieu Phan Van</cp:lastModifiedBy>
  <cp:revision>252</cp:revision>
  <dcterms:created xsi:type="dcterms:W3CDTF">2020-12-08T03:17:05Z</dcterms:created>
  <dcterms:modified xsi:type="dcterms:W3CDTF">2022-06-22T10:19:42Z</dcterms:modified>
</cp:coreProperties>
</file>