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300" r:id="rId2"/>
    <p:sldId id="304" r:id="rId3"/>
    <p:sldId id="302" r:id="rId4"/>
    <p:sldId id="292" r:id="rId5"/>
    <p:sldId id="349" r:id="rId6"/>
    <p:sldId id="306" r:id="rId7"/>
    <p:sldId id="351" r:id="rId8"/>
    <p:sldId id="352" r:id="rId9"/>
    <p:sldId id="301" r:id="rId10"/>
    <p:sldId id="341" r:id="rId11"/>
    <p:sldId id="333" r:id="rId12"/>
    <p:sldId id="343" r:id="rId13"/>
    <p:sldId id="337" r:id="rId14"/>
    <p:sldId id="309" r:id="rId15"/>
    <p:sldId id="344" r:id="rId16"/>
    <p:sldId id="345" r:id="rId17"/>
    <p:sldId id="346" r:id="rId18"/>
    <p:sldId id="342" r:id="rId19"/>
    <p:sldId id="310" r:id="rId20"/>
    <p:sldId id="354" r:id="rId21"/>
    <p:sldId id="353" r:id="rId22"/>
    <p:sldId id="331" r:id="rId23"/>
    <p:sldId id="295" r:id="rId24"/>
    <p:sldId id="329" r:id="rId25"/>
    <p:sldId id="33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guyen Le Ba Trung" initials="NLBT" lastIdx="1" clrIdx="0">
    <p:extLst>
      <p:ext uri="{19B8F6BF-5375-455C-9EA6-DF929625EA0E}">
        <p15:presenceInfo xmlns:p15="http://schemas.microsoft.com/office/powerpoint/2012/main" userId="Nguyen Le Ba Trung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596" autoAdjust="0"/>
  </p:normalViewPr>
  <p:slideViewPr>
    <p:cSldViewPr snapToGrid="0">
      <p:cViewPr varScale="1">
        <p:scale>
          <a:sx n="87" d="100"/>
          <a:sy n="87" d="100"/>
        </p:scale>
        <p:origin x="528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3597" y="5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4FE50-D189-4693-915D-AE9503F4174D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EA44A-927D-4D59-858E-589BCB488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65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459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4803827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1578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638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5928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Tiếng</a:t>
            </a:r>
            <a:r>
              <a:rPr lang="en-US" sz="1400" baseline="0" dirty="0">
                <a:solidFill>
                  <a:schemeClr val="bg1"/>
                </a:solidFill>
              </a:rPr>
              <a:t> Anh 7 </a:t>
            </a:r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World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26018" y="6396200"/>
            <a:ext cx="814608" cy="415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1032428" y="-29375"/>
            <a:ext cx="1175322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</a:t>
            </a:r>
            <a:r>
              <a:rPr lang="en-US" sz="1800" b="1" baseline="0" dirty="0">
                <a:solidFill>
                  <a:schemeClr val="bg1"/>
                </a:solidFill>
              </a:rPr>
              <a:t> 2.2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31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eduhome.com.vn/DHALesson?idGrade=10&amp;idSubject=1&amp;idSeries=118&amp;idTheme=1067&amp;IdLevel=3&amp;idThemeServer=78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0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03847" y="2645692"/>
            <a:ext cx="65967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</a:rPr>
              <a:t>Unit 2: HEALTH</a:t>
            </a:r>
            <a:endParaRPr lang="en-US" sz="3200" b="1" dirty="0">
              <a:solidFill>
                <a:srgbClr val="0070C0"/>
              </a:solidFill>
            </a:endParaRPr>
          </a:p>
          <a:p>
            <a:pPr algn="ctr"/>
            <a:r>
              <a:rPr lang="en-US" sz="3200" b="1" dirty="0">
                <a:solidFill>
                  <a:srgbClr val="00B050"/>
                </a:solidFill>
              </a:rPr>
              <a:t>Lesson 2.2: Grammar</a:t>
            </a:r>
            <a:endParaRPr lang="en-US" sz="3200" dirty="0"/>
          </a:p>
          <a:p>
            <a:pPr algn="ctr"/>
            <a:r>
              <a:rPr lang="en-US" sz="3200" dirty="0">
                <a:solidFill>
                  <a:srgbClr val="FF0000"/>
                </a:solidFill>
              </a:rPr>
              <a:t>Page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FF0000"/>
                </a:solidFill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408333204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4E9B37B-80AC-3C57-CDF6-CCC610CCBB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027262" cy="685799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955933" y="489988"/>
            <a:ext cx="3236067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PRACTICE</a:t>
            </a:r>
          </a:p>
        </p:txBody>
      </p:sp>
    </p:spTree>
    <p:extLst>
      <p:ext uri="{BB962C8B-B14F-4D97-AF65-F5344CB8AC3E}">
        <p14:creationId xmlns:p14="http://schemas.microsoft.com/office/powerpoint/2010/main" val="985221864"/>
      </p:ext>
    </p:extLst>
  </p:cSld>
  <p:clrMapOvr>
    <a:masterClrMapping/>
  </p:clrMapOvr>
  <p:transition spd="med">
    <p:split orient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54100"/>
            <a:ext cx="9276065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300" b="1" dirty="0">
                <a:solidFill>
                  <a:srgbClr val="0070C0"/>
                </a:solidFill>
                <a:ea typeface="Cambria" panose="02040503050406030204" pitchFamily="18" charset="0"/>
              </a:rPr>
              <a:t>b. Use the prompts to give advice for each problem.</a:t>
            </a:r>
          </a:p>
        </p:txBody>
      </p:sp>
      <p:sp>
        <p:nvSpPr>
          <p:cNvPr id="3" name="Speech Bubble: Rectangle 2">
            <a:extLst>
              <a:ext uri="{FF2B5EF4-FFF2-40B4-BE49-F238E27FC236}">
                <a16:creationId xmlns:a16="http://schemas.microsoft.com/office/drawing/2014/main" id="{71D5D250-D484-7A73-DB64-7E56D3E4C498}"/>
              </a:ext>
            </a:extLst>
          </p:cNvPr>
          <p:cNvSpPr/>
          <p:nvPr/>
        </p:nvSpPr>
        <p:spPr>
          <a:xfrm>
            <a:off x="9276065" y="3300124"/>
            <a:ext cx="2420113" cy="962419"/>
          </a:xfrm>
          <a:prstGeom prst="wedgeRectCallout">
            <a:avLst>
              <a:gd name="adj1" fmla="val -35724"/>
              <a:gd name="adj2" fmla="val 89617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42F6AA2-C236-3E0F-D0AD-9DB45BD03D59}"/>
              </a:ext>
            </a:extLst>
          </p:cNvPr>
          <p:cNvSpPr txBox="1"/>
          <p:nvPr/>
        </p:nvSpPr>
        <p:spPr>
          <a:xfrm>
            <a:off x="0" y="766715"/>
            <a:ext cx="1277932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914400" algn="l"/>
              </a:tabLst>
            </a:pPr>
            <a:r>
              <a:rPr lang="en-US" sz="3000" dirty="0"/>
              <a:t>1.	</a:t>
            </a:r>
            <a:r>
              <a:rPr lang="en-US" sz="3000" b="1" dirty="0"/>
              <a:t>May:</a:t>
            </a:r>
            <a:r>
              <a:rPr lang="en-US" sz="3000" dirty="0"/>
              <a:t> I have a toothache. </a:t>
            </a:r>
          </a:p>
          <a:p>
            <a:r>
              <a:rPr lang="en-US" sz="3000" b="1" dirty="0"/>
              <a:t>	Sue: </a:t>
            </a:r>
            <a:r>
              <a:rPr lang="en-US" sz="3000" dirty="0"/>
              <a:t>you/not/eat/so much/candy ______________________________________________________ </a:t>
            </a:r>
          </a:p>
          <a:p>
            <a:r>
              <a:rPr lang="en-US" sz="3000" dirty="0"/>
              <a:t>2. 	</a:t>
            </a:r>
            <a:r>
              <a:rPr lang="en-US" sz="3000" b="1" dirty="0"/>
              <a:t>John: </a:t>
            </a:r>
            <a:r>
              <a:rPr lang="en-US" sz="3000" dirty="0"/>
              <a:t>I have a headache.</a:t>
            </a:r>
          </a:p>
          <a:p>
            <a:r>
              <a:rPr lang="en-US" sz="3000" b="1" dirty="0"/>
              <a:t>	Mark: </a:t>
            </a:r>
            <a:r>
              <a:rPr lang="en-US" sz="3000" dirty="0"/>
              <a:t>you/take/medicine _______________________________________________________ </a:t>
            </a:r>
          </a:p>
          <a:p>
            <a:r>
              <a:rPr lang="en-US" sz="3000" dirty="0"/>
              <a:t>3. 	</a:t>
            </a:r>
            <a:r>
              <a:rPr lang="en-US" sz="3000" b="1" dirty="0"/>
              <a:t>Alice: </a:t>
            </a:r>
            <a:r>
              <a:rPr lang="en-US" sz="3000" dirty="0"/>
              <a:t>I want to lose weight. </a:t>
            </a:r>
          </a:p>
          <a:p>
            <a:pPr>
              <a:tabLst>
                <a:tab pos="914400" algn="l"/>
              </a:tabLst>
            </a:pPr>
            <a:r>
              <a:rPr lang="en-US" sz="3000" b="1" dirty="0"/>
              <a:t>	Claire: </a:t>
            </a:r>
            <a:r>
              <a:rPr lang="en-US" sz="3000" dirty="0"/>
              <a:t>you/not/eat/junk food </a:t>
            </a:r>
          </a:p>
          <a:p>
            <a:r>
              <a:rPr lang="en-US" sz="3000" dirty="0"/>
              <a:t>_______________________________________________________ </a:t>
            </a:r>
          </a:p>
          <a:p>
            <a:r>
              <a:rPr lang="en-US" sz="3000" dirty="0"/>
              <a:t>4. 	</a:t>
            </a:r>
            <a:r>
              <a:rPr lang="en-US" sz="3000" b="1" dirty="0"/>
              <a:t>Jess: </a:t>
            </a:r>
            <a:r>
              <a:rPr lang="en-US" sz="3000" dirty="0"/>
              <a:t>I feel sick. </a:t>
            </a:r>
          </a:p>
          <a:p>
            <a:r>
              <a:rPr lang="en-US" sz="3000" b="1" dirty="0"/>
              <a:t>	Lucy: </a:t>
            </a:r>
            <a:r>
              <a:rPr lang="en-US" sz="3000" dirty="0"/>
              <a:t>you/see/doctor </a:t>
            </a:r>
          </a:p>
          <a:p>
            <a:r>
              <a:rPr lang="en-US" sz="3000" dirty="0"/>
              <a:t>_______________________________________________________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09EAEFF-D4D6-CC3A-13F7-1CB7863183F3}"/>
              </a:ext>
            </a:extLst>
          </p:cNvPr>
          <p:cNvSpPr/>
          <p:nvPr/>
        </p:nvSpPr>
        <p:spPr>
          <a:xfrm>
            <a:off x="389993" y="1671905"/>
            <a:ext cx="816062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300" b="1" dirty="0">
                <a:solidFill>
                  <a:srgbClr val="FF0000"/>
                </a:solidFill>
                <a:latin typeface="+mj-lt"/>
                <a:ea typeface="Cambria" panose="02040503050406030204" pitchFamily="18" charset="0"/>
              </a:rPr>
              <a:t>You shouldn’t eat so much candy.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6CBECB3-CE4B-2C7D-A68E-D2AB98C0F30F}"/>
              </a:ext>
            </a:extLst>
          </p:cNvPr>
          <p:cNvSpPr/>
          <p:nvPr/>
        </p:nvSpPr>
        <p:spPr>
          <a:xfrm>
            <a:off x="389993" y="3026481"/>
            <a:ext cx="816062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300" b="1" dirty="0">
                <a:solidFill>
                  <a:srgbClr val="FF0000"/>
                </a:solidFill>
                <a:latin typeface="+mj-lt"/>
                <a:ea typeface="Cambria" panose="02040503050406030204" pitchFamily="18" charset="0"/>
              </a:rPr>
              <a:t>You should take medicine.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D9DCF8B-ACFF-C36B-484D-53DDC7820CAC}"/>
              </a:ext>
            </a:extLst>
          </p:cNvPr>
          <p:cNvSpPr/>
          <p:nvPr/>
        </p:nvSpPr>
        <p:spPr>
          <a:xfrm>
            <a:off x="389993" y="4381057"/>
            <a:ext cx="816062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300" b="1" dirty="0">
                <a:solidFill>
                  <a:srgbClr val="FF0000"/>
                </a:solidFill>
                <a:latin typeface="+mj-lt"/>
                <a:ea typeface="Cambria" panose="02040503050406030204" pitchFamily="18" charset="0"/>
              </a:rPr>
              <a:t>You shouldn’t eat junk food.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EDE66B2-411C-CCAD-7534-F97890C9BEE2}"/>
              </a:ext>
            </a:extLst>
          </p:cNvPr>
          <p:cNvSpPr/>
          <p:nvPr/>
        </p:nvSpPr>
        <p:spPr>
          <a:xfrm>
            <a:off x="389993" y="5798862"/>
            <a:ext cx="816062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300" b="1" dirty="0">
                <a:solidFill>
                  <a:srgbClr val="FF0000"/>
                </a:solidFill>
                <a:latin typeface="+mj-lt"/>
                <a:ea typeface="Cambria" panose="02040503050406030204" pitchFamily="18" charset="0"/>
              </a:rPr>
              <a:t>You should see a doctor.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1B33B17-7DCB-DB18-8CDB-121192483F56}"/>
              </a:ext>
            </a:extLst>
          </p:cNvPr>
          <p:cNvSpPr txBox="1"/>
          <p:nvPr/>
        </p:nvSpPr>
        <p:spPr>
          <a:xfrm>
            <a:off x="10982739" y="4952476"/>
            <a:ext cx="1209261" cy="14465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en-US" sz="2200" dirty="0">
                <a:solidFill>
                  <a:prstClr val="black"/>
                </a:solidFill>
              </a:rPr>
              <a:t>Click here for the answers.</a:t>
            </a:r>
          </a:p>
        </p:txBody>
      </p:sp>
    </p:spTree>
    <p:extLst>
      <p:ext uri="{BB962C8B-B14F-4D97-AF65-F5344CB8AC3E}">
        <p14:creationId xmlns:p14="http://schemas.microsoft.com/office/powerpoint/2010/main" val="324379502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2">
            <a:extLst>
              <a:ext uri="{FF2B5EF4-FFF2-40B4-BE49-F238E27FC236}">
                <a16:creationId xmlns:a16="http://schemas.microsoft.com/office/drawing/2014/main" id="{71D5D250-D484-7A73-DB64-7E56D3E4C498}"/>
              </a:ext>
            </a:extLst>
          </p:cNvPr>
          <p:cNvSpPr/>
          <p:nvPr/>
        </p:nvSpPr>
        <p:spPr>
          <a:xfrm>
            <a:off x="9276065" y="3300124"/>
            <a:ext cx="2420113" cy="962419"/>
          </a:xfrm>
          <a:prstGeom prst="wedgeRectCallout">
            <a:avLst>
              <a:gd name="adj1" fmla="val -35724"/>
              <a:gd name="adj2" fmla="val 89617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42F6AA2-C236-3E0F-D0AD-9DB45BD03D59}"/>
              </a:ext>
            </a:extLst>
          </p:cNvPr>
          <p:cNvSpPr txBox="1"/>
          <p:nvPr/>
        </p:nvSpPr>
        <p:spPr>
          <a:xfrm>
            <a:off x="79513" y="302375"/>
            <a:ext cx="12779327" cy="6253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000" dirty="0"/>
              <a:t>5. </a:t>
            </a:r>
            <a:r>
              <a:rPr lang="en-US" sz="3000" b="1" dirty="0"/>
              <a:t>Sam: </a:t>
            </a:r>
            <a:r>
              <a:rPr lang="en-US" sz="3000" dirty="0"/>
              <a:t>I can't read that writing. It's too small. </a:t>
            </a:r>
          </a:p>
          <a:p>
            <a:pPr>
              <a:lnSpc>
                <a:spcPct val="150000"/>
              </a:lnSpc>
            </a:pPr>
            <a:r>
              <a:rPr lang="en-US" sz="3000" b="1" dirty="0"/>
              <a:t>John: </a:t>
            </a:r>
            <a:r>
              <a:rPr lang="en-US" sz="3000" dirty="0"/>
              <a:t>you/take/eye test _______________________________________________________ </a:t>
            </a:r>
          </a:p>
          <a:p>
            <a:pPr>
              <a:lnSpc>
                <a:spcPct val="150000"/>
              </a:lnSpc>
            </a:pPr>
            <a:r>
              <a:rPr lang="en-US" sz="3000" dirty="0"/>
              <a:t>6. </a:t>
            </a:r>
            <a:r>
              <a:rPr lang="en-US" sz="3000" b="1" dirty="0"/>
              <a:t>John: </a:t>
            </a:r>
            <a:r>
              <a:rPr lang="en-US" sz="3000" dirty="0"/>
              <a:t>My back hurts.</a:t>
            </a:r>
          </a:p>
          <a:p>
            <a:pPr>
              <a:lnSpc>
                <a:spcPct val="150000"/>
              </a:lnSpc>
            </a:pPr>
            <a:r>
              <a:rPr lang="en-US" sz="3000" b="1" dirty="0"/>
              <a:t>Sophie: </a:t>
            </a:r>
            <a:r>
              <a:rPr lang="en-US" sz="3000" dirty="0"/>
              <a:t>you/not/sit down/all day </a:t>
            </a:r>
          </a:p>
          <a:p>
            <a:pPr>
              <a:lnSpc>
                <a:spcPct val="150000"/>
              </a:lnSpc>
            </a:pPr>
            <a:r>
              <a:rPr lang="en-US" sz="3000" dirty="0"/>
              <a:t>_______________________________________________________ </a:t>
            </a:r>
          </a:p>
          <a:p>
            <a:pPr>
              <a:lnSpc>
                <a:spcPct val="150000"/>
              </a:lnSpc>
            </a:pPr>
            <a:r>
              <a:rPr lang="en-US" sz="3000" dirty="0"/>
              <a:t>7. </a:t>
            </a:r>
            <a:r>
              <a:rPr lang="en-US" sz="3000" b="1" dirty="0"/>
              <a:t>Daisy: </a:t>
            </a:r>
            <a:r>
              <a:rPr lang="en-US" sz="3000" dirty="0"/>
              <a:t>I feel weak.</a:t>
            </a:r>
          </a:p>
          <a:p>
            <a:pPr>
              <a:lnSpc>
                <a:spcPct val="150000"/>
              </a:lnSpc>
            </a:pPr>
            <a:r>
              <a:rPr lang="en-US" sz="3000" b="1" dirty="0"/>
              <a:t>Bob: </a:t>
            </a:r>
            <a:r>
              <a:rPr lang="en-US" sz="3000" dirty="0"/>
              <a:t>you/eat/something </a:t>
            </a:r>
          </a:p>
          <a:p>
            <a:pPr>
              <a:lnSpc>
                <a:spcPct val="150000"/>
              </a:lnSpc>
            </a:pPr>
            <a:r>
              <a:rPr lang="en-US" sz="3000" dirty="0"/>
              <a:t>_______________________________________________________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54C37F3-E00F-79F4-1BE4-C3AA6D627D83}"/>
              </a:ext>
            </a:extLst>
          </p:cNvPr>
          <p:cNvSpPr/>
          <p:nvPr/>
        </p:nvSpPr>
        <p:spPr>
          <a:xfrm>
            <a:off x="228600" y="1757764"/>
            <a:ext cx="816062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300" b="1" dirty="0">
                <a:solidFill>
                  <a:srgbClr val="FF0000"/>
                </a:solidFill>
                <a:latin typeface="+mj-lt"/>
                <a:ea typeface="Cambria" panose="02040503050406030204" pitchFamily="18" charset="0"/>
              </a:rPr>
              <a:t>You should take an eye test.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592A96E-9B36-499C-BA53-FB0C3603514B}"/>
              </a:ext>
            </a:extLst>
          </p:cNvPr>
          <p:cNvSpPr/>
          <p:nvPr/>
        </p:nvSpPr>
        <p:spPr>
          <a:xfrm>
            <a:off x="228600" y="3813317"/>
            <a:ext cx="816062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300" b="1" dirty="0">
                <a:solidFill>
                  <a:srgbClr val="FF0000"/>
                </a:solidFill>
                <a:latin typeface="+mj-lt"/>
                <a:ea typeface="Cambria" panose="02040503050406030204" pitchFamily="18" charset="0"/>
              </a:rPr>
              <a:t>You should not sit down all day.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CEB7A2E-0620-A773-7F2E-AD43792D55A4}"/>
              </a:ext>
            </a:extLst>
          </p:cNvPr>
          <p:cNvSpPr/>
          <p:nvPr/>
        </p:nvSpPr>
        <p:spPr>
          <a:xfrm>
            <a:off x="228600" y="5868870"/>
            <a:ext cx="816062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300" b="1" dirty="0">
                <a:solidFill>
                  <a:srgbClr val="FF0000"/>
                </a:solidFill>
                <a:latin typeface="+mj-lt"/>
                <a:ea typeface="Cambria" panose="02040503050406030204" pitchFamily="18" charset="0"/>
              </a:rPr>
              <a:t>You should eat something.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6D654B-DF8C-53AD-E2BB-B3F2EA64DF5C}"/>
              </a:ext>
            </a:extLst>
          </p:cNvPr>
          <p:cNvSpPr txBox="1"/>
          <p:nvPr/>
        </p:nvSpPr>
        <p:spPr>
          <a:xfrm>
            <a:off x="10982739" y="4952476"/>
            <a:ext cx="1209261" cy="14465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en-US" sz="2200" dirty="0">
                <a:solidFill>
                  <a:prstClr val="black"/>
                </a:solidFill>
              </a:rPr>
              <a:t>Click here for the answers.</a:t>
            </a:r>
          </a:p>
        </p:txBody>
      </p:sp>
    </p:spTree>
    <p:extLst>
      <p:ext uri="{BB962C8B-B14F-4D97-AF65-F5344CB8AC3E}">
        <p14:creationId xmlns:p14="http://schemas.microsoft.com/office/powerpoint/2010/main" val="193688234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E6010B2-8A21-B6AE-480E-CC299D2F7DE9}"/>
              </a:ext>
            </a:extLst>
          </p:cNvPr>
          <p:cNvSpPr txBox="1"/>
          <p:nvPr/>
        </p:nvSpPr>
        <p:spPr>
          <a:xfrm>
            <a:off x="365908" y="236062"/>
            <a:ext cx="8392509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300" b="1" dirty="0">
                <a:solidFill>
                  <a:srgbClr val="0070C0"/>
                </a:solidFill>
              </a:rPr>
              <a:t>c. Fill in the blanks using </a:t>
            </a:r>
            <a:r>
              <a:rPr lang="en-US" sz="3300" b="1" i="1" dirty="0">
                <a:solidFill>
                  <a:srgbClr val="0070C0"/>
                </a:solidFill>
              </a:rPr>
              <a:t>should</a:t>
            </a:r>
            <a:r>
              <a:rPr lang="en-US" sz="3300" b="1" dirty="0">
                <a:solidFill>
                  <a:srgbClr val="0070C0"/>
                </a:solidFill>
              </a:rPr>
              <a:t> or </a:t>
            </a:r>
            <a:r>
              <a:rPr lang="en-US" sz="3300" b="1" i="1" dirty="0">
                <a:solidFill>
                  <a:srgbClr val="0070C0"/>
                </a:solidFill>
              </a:rPr>
              <a:t>shouldn’t</a:t>
            </a:r>
            <a:r>
              <a:rPr lang="en-US" sz="3300" b="1" dirty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DE9DA88-11F6-2A65-5859-2735684743DE}"/>
              </a:ext>
            </a:extLst>
          </p:cNvPr>
          <p:cNvSpPr txBox="1"/>
          <p:nvPr/>
        </p:nvSpPr>
        <p:spPr>
          <a:xfrm>
            <a:off x="0" y="965569"/>
            <a:ext cx="12192000" cy="4926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300" dirty="0">
                <a:solidFill>
                  <a:srgbClr val="0070C0"/>
                </a:solidFill>
              </a:rPr>
              <a:t>1. I have a sore throat. 		– You ________ take some medicine.</a:t>
            </a:r>
          </a:p>
          <a:p>
            <a:pPr>
              <a:lnSpc>
                <a:spcPct val="120000"/>
              </a:lnSpc>
            </a:pPr>
            <a:r>
              <a:rPr lang="en-US" sz="3300" dirty="0">
                <a:solidFill>
                  <a:srgbClr val="0070C0"/>
                </a:solidFill>
              </a:rPr>
              <a:t>2. You ________ eat too much junk food. It's unhealthy.</a:t>
            </a:r>
          </a:p>
          <a:p>
            <a:pPr>
              <a:lnSpc>
                <a:spcPct val="120000"/>
              </a:lnSpc>
              <a:tabLst>
                <a:tab pos="7315200" algn="l"/>
              </a:tabLst>
            </a:pPr>
            <a:r>
              <a:rPr lang="en-US" sz="3300" dirty="0">
                <a:solidFill>
                  <a:srgbClr val="0070C0"/>
                </a:solidFill>
              </a:rPr>
              <a:t>3. What _______ I do to lose weight? 	– You ________ eat more 	fruit and vegetables.</a:t>
            </a:r>
          </a:p>
          <a:p>
            <a:pPr>
              <a:lnSpc>
                <a:spcPct val="120000"/>
              </a:lnSpc>
            </a:pPr>
            <a:r>
              <a:rPr lang="en-US" sz="3300" dirty="0">
                <a:solidFill>
                  <a:srgbClr val="0070C0"/>
                </a:solidFill>
              </a:rPr>
              <a:t>4. __________ I join a gym? 	– Yes, you ________.</a:t>
            </a:r>
          </a:p>
          <a:p>
            <a:pPr>
              <a:lnSpc>
                <a:spcPct val="120000"/>
              </a:lnSpc>
            </a:pPr>
            <a:r>
              <a:rPr lang="en-US" sz="3300" dirty="0">
                <a:solidFill>
                  <a:srgbClr val="0070C0"/>
                </a:solidFill>
              </a:rPr>
              <a:t>5. You look very tired. You __________ get some rest.</a:t>
            </a:r>
          </a:p>
          <a:p>
            <a:pPr>
              <a:lnSpc>
                <a:spcPct val="120000"/>
              </a:lnSpc>
            </a:pPr>
            <a:r>
              <a:rPr lang="en-US" sz="3300" dirty="0">
                <a:solidFill>
                  <a:srgbClr val="0070C0"/>
                </a:solidFill>
              </a:rPr>
              <a:t>6. I have a toothache. 		– You ________ go to the dentist.</a:t>
            </a:r>
          </a:p>
          <a:p>
            <a:pPr>
              <a:lnSpc>
                <a:spcPct val="120000"/>
              </a:lnSpc>
            </a:pPr>
            <a:r>
              <a:rPr lang="en-US" sz="3300" dirty="0">
                <a:solidFill>
                  <a:srgbClr val="0070C0"/>
                </a:solidFill>
              </a:rPr>
              <a:t>7. I have a stomachache. 		– You ________ drink so much soda.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80E7D6D-1861-85CB-EF74-98003B39AABA}"/>
              </a:ext>
            </a:extLst>
          </p:cNvPr>
          <p:cNvSpPr txBox="1"/>
          <p:nvPr/>
        </p:nvSpPr>
        <p:spPr>
          <a:xfrm>
            <a:off x="6575043" y="1026205"/>
            <a:ext cx="1531449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300" b="0" i="0" u="none" strike="noStrike" baseline="0" dirty="0">
                <a:solidFill>
                  <a:srgbClr val="FF0000"/>
                </a:solidFill>
                <a:ea typeface="Cambria" panose="02040503050406030204" pitchFamily="18" charset="0"/>
              </a:rPr>
              <a:t>should</a:t>
            </a:r>
            <a:endParaRPr lang="en-US" sz="3300" dirty="0">
              <a:solidFill>
                <a:srgbClr val="FF0000"/>
              </a:solidFill>
              <a:ea typeface="Cambria" panose="020405030504060302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4C5387A-4F5E-1A00-9ECA-5E729D5B392A}"/>
              </a:ext>
            </a:extLst>
          </p:cNvPr>
          <p:cNvSpPr txBox="1"/>
          <p:nvPr/>
        </p:nvSpPr>
        <p:spPr>
          <a:xfrm>
            <a:off x="1245141" y="1649144"/>
            <a:ext cx="1828559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300" b="0" i="0" u="none" strike="noStrike" baseline="0" dirty="0">
                <a:solidFill>
                  <a:srgbClr val="FF0000"/>
                </a:solidFill>
                <a:ea typeface="Cambria" panose="02040503050406030204" pitchFamily="18" charset="0"/>
              </a:rPr>
              <a:t>shouldn’t</a:t>
            </a:r>
            <a:endParaRPr lang="en-US" sz="3300" dirty="0">
              <a:solidFill>
                <a:srgbClr val="FF0000"/>
              </a:solidFill>
              <a:ea typeface="Cambria" panose="020405030504060302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992A285-99B8-1439-422B-EB2D8620639B}"/>
              </a:ext>
            </a:extLst>
          </p:cNvPr>
          <p:cNvSpPr txBox="1"/>
          <p:nvPr/>
        </p:nvSpPr>
        <p:spPr>
          <a:xfrm>
            <a:off x="823426" y="3470705"/>
            <a:ext cx="1387922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300" b="0" i="0" u="none" strike="noStrike" baseline="0" dirty="0">
                <a:solidFill>
                  <a:srgbClr val="FF0000"/>
                </a:solidFill>
                <a:ea typeface="Cambria" panose="02040503050406030204" pitchFamily="18" charset="0"/>
              </a:rPr>
              <a:t>Should</a:t>
            </a:r>
            <a:endParaRPr lang="en-US" sz="3300" dirty="0">
              <a:solidFill>
                <a:srgbClr val="FF0000"/>
              </a:solidFill>
              <a:ea typeface="Cambria" panose="020405030504060302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921C39B-A6C8-9DFF-04DD-774980584C8C}"/>
              </a:ext>
            </a:extLst>
          </p:cNvPr>
          <p:cNvSpPr txBox="1"/>
          <p:nvPr/>
        </p:nvSpPr>
        <p:spPr>
          <a:xfrm>
            <a:off x="7370495" y="3465608"/>
            <a:ext cx="1387922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300" b="0" i="0" u="none" strike="noStrike" baseline="0" dirty="0">
                <a:solidFill>
                  <a:srgbClr val="FF0000"/>
                </a:solidFill>
                <a:ea typeface="Cambria" panose="02040503050406030204" pitchFamily="18" charset="0"/>
              </a:rPr>
              <a:t>should</a:t>
            </a:r>
            <a:endParaRPr lang="en-US" sz="3300" dirty="0">
              <a:solidFill>
                <a:srgbClr val="FF0000"/>
              </a:solidFill>
              <a:ea typeface="Cambria" panose="020405030504060302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D0BB779-0F54-914A-5F69-3FF5E68552F9}"/>
              </a:ext>
            </a:extLst>
          </p:cNvPr>
          <p:cNvSpPr txBox="1"/>
          <p:nvPr/>
        </p:nvSpPr>
        <p:spPr>
          <a:xfrm>
            <a:off x="1536602" y="2215450"/>
            <a:ext cx="1556313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300" b="0" i="0" u="none" strike="noStrike" baseline="0" dirty="0">
                <a:solidFill>
                  <a:srgbClr val="FF0000"/>
                </a:solidFill>
                <a:ea typeface="Cambria" panose="02040503050406030204" pitchFamily="18" charset="0"/>
              </a:rPr>
              <a:t>should</a:t>
            </a:r>
            <a:endParaRPr lang="en-US" sz="3300" dirty="0">
              <a:solidFill>
                <a:srgbClr val="FF0000"/>
              </a:solidFill>
              <a:ea typeface="Cambria" panose="020405030504060302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C6A868C-D708-223A-054E-F16EEFEAD9CA}"/>
              </a:ext>
            </a:extLst>
          </p:cNvPr>
          <p:cNvSpPr txBox="1"/>
          <p:nvPr/>
        </p:nvSpPr>
        <p:spPr>
          <a:xfrm>
            <a:off x="9076019" y="6066322"/>
            <a:ext cx="3086911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en-US" dirty="0">
                <a:solidFill>
                  <a:prstClr val="black"/>
                </a:solidFill>
              </a:rPr>
              <a:t>Click here for the answers.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F8FD77E-D45F-6AF3-0A9D-D1143D4F8A38}"/>
              </a:ext>
            </a:extLst>
          </p:cNvPr>
          <p:cNvSpPr txBox="1"/>
          <p:nvPr/>
        </p:nvSpPr>
        <p:spPr>
          <a:xfrm>
            <a:off x="8106492" y="2249308"/>
            <a:ext cx="2081606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300" b="0" i="0" u="none" strike="noStrike" baseline="0" dirty="0">
                <a:solidFill>
                  <a:srgbClr val="FF0000"/>
                </a:solidFill>
                <a:ea typeface="Cambria" panose="02040503050406030204" pitchFamily="18" charset="0"/>
              </a:rPr>
              <a:t>should</a:t>
            </a:r>
            <a:endParaRPr lang="en-US" sz="3300" dirty="0">
              <a:solidFill>
                <a:srgbClr val="FF0000"/>
              </a:solidFill>
              <a:ea typeface="Cambria" panose="020405030504060302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C551D6E-7598-99CC-C275-5FD2BA8F5DC3}"/>
              </a:ext>
            </a:extLst>
          </p:cNvPr>
          <p:cNvSpPr txBox="1"/>
          <p:nvPr/>
        </p:nvSpPr>
        <p:spPr>
          <a:xfrm>
            <a:off x="4812289" y="4057001"/>
            <a:ext cx="1387922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300" b="0" i="0" u="none" strike="noStrike" baseline="0" dirty="0">
                <a:solidFill>
                  <a:srgbClr val="FF0000"/>
                </a:solidFill>
                <a:ea typeface="Cambria" panose="02040503050406030204" pitchFamily="18" charset="0"/>
              </a:rPr>
              <a:t>should</a:t>
            </a:r>
            <a:endParaRPr lang="en-US" sz="3300" dirty="0">
              <a:solidFill>
                <a:srgbClr val="FF0000"/>
              </a:solidFill>
              <a:ea typeface="Cambria" panose="020405030504060302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E459324-CA01-ED68-6648-912D2527BF80}"/>
              </a:ext>
            </a:extLst>
          </p:cNvPr>
          <p:cNvSpPr txBox="1"/>
          <p:nvPr/>
        </p:nvSpPr>
        <p:spPr>
          <a:xfrm>
            <a:off x="6718570" y="4633230"/>
            <a:ext cx="1387922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300" b="0" i="0" u="none" strike="noStrike" baseline="0" dirty="0">
                <a:solidFill>
                  <a:srgbClr val="FF0000"/>
                </a:solidFill>
                <a:ea typeface="Cambria" panose="02040503050406030204" pitchFamily="18" charset="0"/>
              </a:rPr>
              <a:t>should</a:t>
            </a:r>
            <a:endParaRPr lang="en-US" sz="3300" dirty="0">
              <a:solidFill>
                <a:srgbClr val="FF0000"/>
              </a:solidFill>
              <a:ea typeface="Cambria" panose="020405030504060302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792C491-D89B-5D1B-8A3F-C475615AB8BA}"/>
              </a:ext>
            </a:extLst>
          </p:cNvPr>
          <p:cNvSpPr txBox="1"/>
          <p:nvPr/>
        </p:nvSpPr>
        <p:spPr>
          <a:xfrm>
            <a:off x="6556417" y="5223471"/>
            <a:ext cx="1855756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300" b="0" i="0" u="none" strike="noStrike" baseline="0" dirty="0">
                <a:solidFill>
                  <a:srgbClr val="FF0000"/>
                </a:solidFill>
                <a:ea typeface="Cambria" panose="02040503050406030204" pitchFamily="18" charset="0"/>
              </a:rPr>
              <a:t>shouldn’t</a:t>
            </a:r>
            <a:endParaRPr lang="en-US" sz="3300" dirty="0">
              <a:solidFill>
                <a:srgbClr val="FF0000"/>
              </a:solidFill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420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  <p:bldP spid="18" grpId="0"/>
      <p:bldP spid="30" grpId="0"/>
      <p:bldP spid="31" grpId="0"/>
      <p:bldP spid="32" grpId="0"/>
      <p:bldP spid="3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88176"/>
            <a:ext cx="2921619" cy="1015663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bg1"/>
                </a:solidFill>
                <a:latin typeface="+mj-lt"/>
              </a:rPr>
              <a:t>Extra Practice WB, page 11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C330C0B-B9BB-DF7A-B9CE-D8E5DA7F4F02}"/>
              </a:ext>
            </a:extLst>
          </p:cNvPr>
          <p:cNvSpPr txBox="1"/>
          <p:nvPr/>
        </p:nvSpPr>
        <p:spPr>
          <a:xfrm>
            <a:off x="7984810" y="5925028"/>
            <a:ext cx="3233317" cy="4308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200" dirty="0">
                <a:solidFill>
                  <a:prstClr val="black"/>
                </a:solidFill>
              </a:rPr>
              <a:t>Click here for the answers.</a:t>
            </a:r>
          </a:p>
        </p:txBody>
      </p:sp>
      <p:sp>
        <p:nvSpPr>
          <p:cNvPr id="8" name="Rectangle 7"/>
          <p:cNvSpPr/>
          <p:nvPr/>
        </p:nvSpPr>
        <p:spPr>
          <a:xfrm>
            <a:off x="3242093" y="381000"/>
            <a:ext cx="4742717" cy="5847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+mj-lt"/>
              </a:rPr>
              <a:t>Unscramble the sentences.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10D1600-6601-BD87-9C0E-F65CC58AA24C}"/>
              </a:ext>
            </a:extLst>
          </p:cNvPr>
          <p:cNvSpPr txBox="1"/>
          <p:nvPr/>
        </p:nvSpPr>
        <p:spPr>
          <a:xfrm>
            <a:off x="1" y="1743115"/>
            <a:ext cx="12192000" cy="34889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  <a:buAutoNum type="arabicPeriod"/>
            </a:pPr>
            <a:r>
              <a:rPr lang="en-US" sz="3100" dirty="0">
                <a:solidFill>
                  <a:srgbClr val="0070C0"/>
                </a:solidFill>
              </a:rPr>
              <a:t>I have a sore throat. </a:t>
            </a:r>
          </a:p>
          <a:p>
            <a:pPr>
              <a:lnSpc>
                <a:spcPct val="120000"/>
              </a:lnSpc>
            </a:pPr>
            <a:r>
              <a:rPr lang="en-US" sz="3100" dirty="0">
                <a:solidFill>
                  <a:srgbClr val="0070C0"/>
                </a:solidFill>
              </a:rPr>
              <a:t>	shout/much./You/so/shouldn't</a:t>
            </a:r>
          </a:p>
          <a:p>
            <a:pPr>
              <a:lnSpc>
                <a:spcPct val="120000"/>
              </a:lnSpc>
            </a:pPr>
            <a:r>
              <a:rPr lang="en-US" sz="3100" dirty="0">
                <a:solidFill>
                  <a:srgbClr val="0070C0"/>
                </a:solidFill>
              </a:rPr>
              <a:t>______________________________</a:t>
            </a:r>
          </a:p>
          <a:p>
            <a:pPr>
              <a:lnSpc>
                <a:spcPct val="120000"/>
              </a:lnSpc>
            </a:pPr>
            <a:r>
              <a:rPr lang="en-US" sz="3100" dirty="0">
                <a:solidFill>
                  <a:srgbClr val="0070C0"/>
                </a:solidFill>
              </a:rPr>
              <a:t>2. I feel weak.</a:t>
            </a:r>
          </a:p>
          <a:p>
            <a:pPr>
              <a:lnSpc>
                <a:spcPct val="120000"/>
              </a:lnSpc>
            </a:pPr>
            <a:r>
              <a:rPr lang="en-US" sz="3100" dirty="0">
                <a:solidFill>
                  <a:srgbClr val="0070C0"/>
                </a:solidFill>
              </a:rPr>
              <a:t>	take/should/You/vitamins./some</a:t>
            </a:r>
          </a:p>
          <a:p>
            <a:pPr>
              <a:lnSpc>
                <a:spcPct val="120000"/>
              </a:lnSpc>
            </a:pPr>
            <a:r>
              <a:rPr lang="en-US" sz="3100" dirty="0">
                <a:solidFill>
                  <a:srgbClr val="0070C0"/>
                </a:solidFill>
              </a:rPr>
              <a:t>______________________________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97C1B64-E008-7CE4-090E-DE81C0C94773}"/>
              </a:ext>
            </a:extLst>
          </p:cNvPr>
          <p:cNvSpPr txBox="1"/>
          <p:nvPr/>
        </p:nvSpPr>
        <p:spPr>
          <a:xfrm>
            <a:off x="0" y="2870536"/>
            <a:ext cx="631977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i="0" u="none" strike="noStrike" baseline="0" dirty="0">
                <a:solidFill>
                  <a:srgbClr val="FF0000"/>
                </a:solidFill>
                <a:latin typeface="+mj-lt"/>
                <a:ea typeface="Cambria" panose="02040503050406030204" pitchFamily="18" charset="0"/>
              </a:rPr>
              <a:t>You shouldn’t shout so much. </a:t>
            </a:r>
            <a:endParaRPr lang="en-US" sz="3200" dirty="0">
              <a:solidFill>
                <a:srgbClr val="FF0000"/>
              </a:solidFill>
              <a:latin typeface="+mj-lt"/>
              <a:ea typeface="Cambria" panose="020405030504060302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9C013C5-B8A8-C812-1B4D-8BC4E8B62C1E}"/>
              </a:ext>
            </a:extLst>
          </p:cNvPr>
          <p:cNvSpPr txBox="1"/>
          <p:nvPr/>
        </p:nvSpPr>
        <p:spPr>
          <a:xfrm>
            <a:off x="136687" y="4542143"/>
            <a:ext cx="568537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i="0" u="none" strike="noStrike" baseline="0" dirty="0">
                <a:solidFill>
                  <a:srgbClr val="FF0000"/>
                </a:solidFill>
                <a:latin typeface="+mj-lt"/>
                <a:ea typeface="Cambria" panose="02040503050406030204" pitchFamily="18" charset="0"/>
              </a:rPr>
              <a:t>You should take some vitamins.</a:t>
            </a:r>
            <a:endParaRPr lang="en-US" sz="3200" dirty="0">
              <a:solidFill>
                <a:srgbClr val="FF0000"/>
              </a:solidFill>
              <a:latin typeface="+mj-lt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5963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310D1600-6601-BD87-9C0E-F65CC58AA24C}"/>
              </a:ext>
            </a:extLst>
          </p:cNvPr>
          <p:cNvSpPr txBox="1"/>
          <p:nvPr/>
        </p:nvSpPr>
        <p:spPr>
          <a:xfrm>
            <a:off x="0" y="1283963"/>
            <a:ext cx="12192000" cy="52063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100" dirty="0">
                <a:solidFill>
                  <a:srgbClr val="0070C0"/>
                </a:solidFill>
              </a:rPr>
              <a:t>3. I have a stomachache. </a:t>
            </a:r>
          </a:p>
          <a:p>
            <a:pPr>
              <a:lnSpc>
                <a:spcPct val="120000"/>
              </a:lnSpc>
            </a:pPr>
            <a:r>
              <a:rPr lang="en-US" sz="3100" dirty="0">
                <a:solidFill>
                  <a:srgbClr val="0070C0"/>
                </a:solidFill>
              </a:rPr>
              <a:t>	You/medicine./take/should</a:t>
            </a:r>
          </a:p>
          <a:p>
            <a:pPr>
              <a:lnSpc>
                <a:spcPct val="120000"/>
              </a:lnSpc>
            </a:pPr>
            <a:r>
              <a:rPr lang="en-US" sz="3100" dirty="0">
                <a:solidFill>
                  <a:srgbClr val="0070C0"/>
                </a:solidFill>
              </a:rPr>
              <a:t>______________________________</a:t>
            </a:r>
          </a:p>
          <a:p>
            <a:pPr>
              <a:lnSpc>
                <a:spcPct val="120000"/>
              </a:lnSpc>
            </a:pPr>
            <a:r>
              <a:rPr lang="en-US" sz="3100" dirty="0">
                <a:solidFill>
                  <a:srgbClr val="0070C0"/>
                </a:solidFill>
              </a:rPr>
              <a:t>4. I have a fever. </a:t>
            </a:r>
          </a:p>
          <a:p>
            <a:pPr>
              <a:lnSpc>
                <a:spcPct val="120000"/>
              </a:lnSpc>
            </a:pPr>
            <a:r>
              <a:rPr lang="en-US" sz="3100" dirty="0">
                <a:solidFill>
                  <a:srgbClr val="0070C0"/>
                </a:solidFill>
              </a:rPr>
              <a:t>	a/see/doctor./You/should</a:t>
            </a:r>
          </a:p>
          <a:p>
            <a:pPr>
              <a:lnSpc>
                <a:spcPct val="120000"/>
              </a:lnSpc>
            </a:pPr>
            <a:r>
              <a:rPr lang="en-US" sz="3100" dirty="0">
                <a:solidFill>
                  <a:srgbClr val="0070C0"/>
                </a:solidFill>
              </a:rPr>
              <a:t>______________________________</a:t>
            </a:r>
          </a:p>
          <a:p>
            <a:pPr>
              <a:lnSpc>
                <a:spcPct val="120000"/>
              </a:lnSpc>
            </a:pPr>
            <a:r>
              <a:rPr lang="en-US" sz="3100" dirty="0">
                <a:solidFill>
                  <a:srgbClr val="0070C0"/>
                </a:solidFill>
              </a:rPr>
              <a:t>5. I'm always watching TV. </a:t>
            </a:r>
          </a:p>
          <a:p>
            <a:pPr>
              <a:lnSpc>
                <a:spcPct val="120000"/>
              </a:lnSpc>
            </a:pPr>
            <a:r>
              <a:rPr lang="en-US" sz="3100" dirty="0">
                <a:solidFill>
                  <a:srgbClr val="0070C0"/>
                </a:solidFill>
              </a:rPr>
              <a:t>	should/exercise./do/You/more</a:t>
            </a:r>
          </a:p>
          <a:p>
            <a:pPr>
              <a:lnSpc>
                <a:spcPct val="120000"/>
              </a:lnSpc>
            </a:pPr>
            <a:r>
              <a:rPr lang="en-US" sz="3100" dirty="0">
                <a:solidFill>
                  <a:srgbClr val="0070C0"/>
                </a:solidFill>
              </a:rPr>
              <a:t>______________________________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288176"/>
            <a:ext cx="2921619" cy="1015663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bg1"/>
                </a:solidFill>
                <a:latin typeface="+mj-lt"/>
              </a:rPr>
              <a:t>Extra Practice WB, page 11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C330C0B-B9BB-DF7A-B9CE-D8E5DA7F4F02}"/>
              </a:ext>
            </a:extLst>
          </p:cNvPr>
          <p:cNvSpPr txBox="1"/>
          <p:nvPr/>
        </p:nvSpPr>
        <p:spPr>
          <a:xfrm>
            <a:off x="8586693" y="6009679"/>
            <a:ext cx="3233317" cy="4308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200" dirty="0">
                <a:solidFill>
                  <a:prstClr val="black"/>
                </a:solidFill>
              </a:rPr>
              <a:t>Click here for the answers.</a:t>
            </a:r>
          </a:p>
        </p:txBody>
      </p:sp>
      <p:sp>
        <p:nvSpPr>
          <p:cNvPr id="8" name="Rectangle 7"/>
          <p:cNvSpPr/>
          <p:nvPr/>
        </p:nvSpPr>
        <p:spPr>
          <a:xfrm>
            <a:off x="3242093" y="381000"/>
            <a:ext cx="4822137" cy="5847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+mj-lt"/>
              </a:rPr>
              <a:t>Unscramble the sentences.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97C1B64-E008-7CE4-090E-DE81C0C94773}"/>
              </a:ext>
            </a:extLst>
          </p:cNvPr>
          <p:cNvSpPr txBox="1"/>
          <p:nvPr/>
        </p:nvSpPr>
        <p:spPr>
          <a:xfrm>
            <a:off x="132156" y="2428390"/>
            <a:ext cx="6835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i="0" u="none" strike="noStrike" baseline="0" dirty="0">
                <a:solidFill>
                  <a:srgbClr val="FF0000"/>
                </a:solidFill>
                <a:latin typeface="+mj-lt"/>
                <a:ea typeface="Cambria" panose="02040503050406030204" pitchFamily="18" charset="0"/>
              </a:rPr>
              <a:t>You should take some medicine. </a:t>
            </a:r>
            <a:endParaRPr lang="en-US" sz="3200" dirty="0">
              <a:solidFill>
                <a:srgbClr val="FF0000"/>
              </a:solidFill>
              <a:latin typeface="+mj-lt"/>
              <a:ea typeface="Cambria" panose="020405030504060302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9C013C5-B8A8-C812-1B4D-8BC4E8B62C1E}"/>
              </a:ext>
            </a:extLst>
          </p:cNvPr>
          <p:cNvSpPr txBox="1"/>
          <p:nvPr/>
        </p:nvSpPr>
        <p:spPr>
          <a:xfrm>
            <a:off x="120299" y="4157592"/>
            <a:ext cx="74888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ea typeface="Cambria" panose="02040503050406030204" pitchFamily="18" charset="0"/>
              </a:rPr>
              <a:t>You should see a doctor.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984B365-D93B-E23A-AD46-4ED34D37B928}"/>
              </a:ext>
            </a:extLst>
          </p:cNvPr>
          <p:cNvSpPr txBox="1"/>
          <p:nvPr/>
        </p:nvSpPr>
        <p:spPr>
          <a:xfrm>
            <a:off x="132156" y="5879440"/>
            <a:ext cx="6835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i="0" u="none" strike="noStrike" baseline="0" dirty="0">
                <a:solidFill>
                  <a:srgbClr val="FF0000"/>
                </a:solidFill>
                <a:latin typeface="+mj-lt"/>
                <a:ea typeface="Cambria" panose="02040503050406030204" pitchFamily="18" charset="0"/>
              </a:rPr>
              <a:t>You should do more exercise.</a:t>
            </a:r>
            <a:endParaRPr lang="en-US" sz="3200" dirty="0">
              <a:solidFill>
                <a:srgbClr val="FF0000"/>
              </a:solidFill>
              <a:latin typeface="+mj-lt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575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310D1600-6601-BD87-9C0E-F65CC58AA24C}"/>
              </a:ext>
            </a:extLst>
          </p:cNvPr>
          <p:cNvSpPr txBox="1"/>
          <p:nvPr/>
        </p:nvSpPr>
        <p:spPr>
          <a:xfrm>
            <a:off x="-1" y="1778708"/>
            <a:ext cx="11976147" cy="4240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100" dirty="0">
                <a:solidFill>
                  <a:srgbClr val="0070C0"/>
                </a:solidFill>
              </a:rPr>
              <a:t>Lily feels sick today. She has a cough and a sore throat. She eats a little fruit and vegetables every day. She sleeps five hours a night. She watches a lot of TV.</a:t>
            </a:r>
          </a:p>
          <a:p>
            <a:pPr>
              <a:lnSpc>
                <a:spcPct val="130000"/>
              </a:lnSpc>
            </a:pPr>
            <a:r>
              <a:rPr lang="en-US" sz="3100" dirty="0">
                <a:solidFill>
                  <a:srgbClr val="0070C0"/>
                </a:solidFill>
              </a:rPr>
              <a:t>___________________________________________________________</a:t>
            </a:r>
          </a:p>
          <a:p>
            <a:pPr>
              <a:lnSpc>
                <a:spcPct val="130000"/>
              </a:lnSpc>
            </a:pPr>
            <a:r>
              <a:rPr lang="en-US" sz="3100" dirty="0">
                <a:solidFill>
                  <a:srgbClr val="0070C0"/>
                </a:solidFill>
              </a:rPr>
              <a:t>___________________________________________________________</a:t>
            </a:r>
          </a:p>
          <a:p>
            <a:pPr>
              <a:lnSpc>
                <a:spcPct val="130000"/>
              </a:lnSpc>
            </a:pPr>
            <a:r>
              <a:rPr lang="en-US" sz="3100" dirty="0">
                <a:solidFill>
                  <a:srgbClr val="0070C0"/>
                </a:solidFill>
              </a:rPr>
              <a:t>___________________________________________________________</a:t>
            </a:r>
          </a:p>
          <a:p>
            <a:pPr>
              <a:lnSpc>
                <a:spcPct val="130000"/>
              </a:lnSpc>
            </a:pPr>
            <a:r>
              <a:rPr lang="en-US" sz="3100" dirty="0">
                <a:solidFill>
                  <a:srgbClr val="0070C0"/>
                </a:solidFill>
              </a:rPr>
              <a:t>___________________________________________________________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288176"/>
            <a:ext cx="2921619" cy="1015663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bg1"/>
                </a:solidFill>
                <a:latin typeface="+mj-lt"/>
              </a:rPr>
              <a:t>Extra Practice WB, page 11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C330C0B-B9BB-DF7A-B9CE-D8E5DA7F4F02}"/>
              </a:ext>
            </a:extLst>
          </p:cNvPr>
          <p:cNvSpPr txBox="1"/>
          <p:nvPr/>
        </p:nvSpPr>
        <p:spPr>
          <a:xfrm>
            <a:off x="8586693" y="6009679"/>
            <a:ext cx="3233317" cy="4308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200" dirty="0">
                <a:solidFill>
                  <a:prstClr val="black"/>
                </a:solidFill>
              </a:rPr>
              <a:t>Click here for the answers.</a:t>
            </a:r>
          </a:p>
        </p:txBody>
      </p:sp>
      <p:sp>
        <p:nvSpPr>
          <p:cNvPr id="8" name="Rectangle 7"/>
          <p:cNvSpPr/>
          <p:nvPr/>
        </p:nvSpPr>
        <p:spPr>
          <a:xfrm>
            <a:off x="2921619" y="288176"/>
            <a:ext cx="9054527" cy="15696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+mj-lt"/>
              </a:rPr>
              <a:t>Read Lily and Jacob's health problems. Use </a:t>
            </a:r>
            <a:r>
              <a:rPr lang="en-US" sz="3200" b="1" i="1" dirty="0">
                <a:solidFill>
                  <a:srgbClr val="0070C0"/>
                </a:solidFill>
                <a:latin typeface="+mj-lt"/>
              </a:rPr>
              <a:t>should</a:t>
            </a:r>
            <a:r>
              <a:rPr lang="en-US" sz="3200" b="1" dirty="0">
                <a:solidFill>
                  <a:srgbClr val="0070C0"/>
                </a:solidFill>
                <a:latin typeface="+mj-lt"/>
              </a:rPr>
              <a:t> and </a:t>
            </a:r>
            <a:r>
              <a:rPr lang="en-US" sz="3200" b="1" i="1" dirty="0">
                <a:solidFill>
                  <a:srgbClr val="0070C0"/>
                </a:solidFill>
                <a:latin typeface="+mj-lt"/>
              </a:rPr>
              <a:t>shouldn't</a:t>
            </a:r>
            <a:r>
              <a:rPr lang="en-US" sz="3200" b="1" dirty="0">
                <a:solidFill>
                  <a:srgbClr val="0070C0"/>
                </a:solidFill>
                <a:latin typeface="+mj-lt"/>
              </a:rPr>
              <a:t> to give them your advice. Write full sentences.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97C1B64-E008-7CE4-090E-DE81C0C94773}"/>
              </a:ext>
            </a:extLst>
          </p:cNvPr>
          <p:cNvSpPr txBox="1"/>
          <p:nvPr/>
        </p:nvSpPr>
        <p:spPr>
          <a:xfrm>
            <a:off x="0" y="3515264"/>
            <a:ext cx="6835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u="none" strike="noStrike" baseline="0" dirty="0">
                <a:solidFill>
                  <a:srgbClr val="FF0000"/>
                </a:solidFill>
                <a:ea typeface="Cambria" panose="02040503050406030204" pitchFamily="18" charset="0"/>
              </a:rPr>
              <a:t>Lily should get some rest. </a:t>
            </a:r>
            <a:endParaRPr lang="en-US" sz="3200" dirty="0">
              <a:solidFill>
                <a:srgbClr val="FF0000"/>
              </a:solidFill>
              <a:ea typeface="Cambria" panose="020405030504060302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9C013C5-B8A8-C812-1B4D-8BC4E8B62C1E}"/>
              </a:ext>
            </a:extLst>
          </p:cNvPr>
          <p:cNvSpPr txBox="1"/>
          <p:nvPr/>
        </p:nvSpPr>
        <p:spPr>
          <a:xfrm>
            <a:off x="-2" y="4182374"/>
            <a:ext cx="74888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ea typeface="Cambria" panose="02040503050406030204" pitchFamily="18" charset="0"/>
              </a:rPr>
              <a:t>She should eat more fruit and vegetables.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984B365-D93B-E23A-AD46-4ED34D37B928}"/>
              </a:ext>
            </a:extLst>
          </p:cNvPr>
          <p:cNvSpPr txBox="1"/>
          <p:nvPr/>
        </p:nvSpPr>
        <p:spPr>
          <a:xfrm>
            <a:off x="0" y="4767149"/>
            <a:ext cx="6835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u="none" strike="noStrike" baseline="0" dirty="0">
                <a:solidFill>
                  <a:srgbClr val="FF0000"/>
                </a:solidFill>
                <a:ea typeface="Cambria" panose="02040503050406030204" pitchFamily="18" charset="0"/>
              </a:rPr>
              <a:t>She should sleep seven hours a night.</a:t>
            </a:r>
            <a:endParaRPr lang="en-US" sz="3200" dirty="0">
              <a:solidFill>
                <a:srgbClr val="FF0000"/>
              </a:solidFill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710921-A8FD-CF5F-8DAA-FC2DCB33E734}"/>
              </a:ext>
            </a:extLst>
          </p:cNvPr>
          <p:cNvSpPr txBox="1"/>
          <p:nvPr/>
        </p:nvSpPr>
        <p:spPr>
          <a:xfrm>
            <a:off x="0" y="5393092"/>
            <a:ext cx="6835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u="none" strike="noStrike" baseline="0" dirty="0">
                <a:solidFill>
                  <a:srgbClr val="FF0000"/>
                </a:solidFill>
                <a:ea typeface="Cambria" panose="02040503050406030204" pitchFamily="18" charset="0"/>
              </a:rPr>
              <a:t>She shouldn’t watch much TV.</a:t>
            </a:r>
            <a:endParaRPr lang="en-US" sz="3200" dirty="0">
              <a:solidFill>
                <a:srgbClr val="FF0000"/>
              </a:solidFill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350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A6B677DE-2750-C393-A724-CF9537DC3008}"/>
              </a:ext>
            </a:extLst>
          </p:cNvPr>
          <p:cNvSpPr txBox="1"/>
          <p:nvPr/>
        </p:nvSpPr>
        <p:spPr>
          <a:xfrm>
            <a:off x="0" y="1838700"/>
            <a:ext cx="12550814" cy="42522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100" dirty="0">
                <a:solidFill>
                  <a:srgbClr val="0070C0"/>
                </a:solidFill>
              </a:rPr>
              <a:t>Jacob feels weak. He has a stomachache and feels sick. He doesn't eat breakfast. He eats a lot of fast food and drinks soda every day.</a:t>
            </a:r>
          </a:p>
          <a:p>
            <a:pPr>
              <a:lnSpc>
                <a:spcPct val="130000"/>
              </a:lnSpc>
            </a:pPr>
            <a:r>
              <a:rPr lang="en-US" sz="3100" dirty="0">
                <a:solidFill>
                  <a:srgbClr val="0070C0"/>
                </a:solidFill>
              </a:rPr>
              <a:t>___________________________________________________________</a:t>
            </a:r>
          </a:p>
          <a:p>
            <a:pPr>
              <a:lnSpc>
                <a:spcPct val="130000"/>
              </a:lnSpc>
            </a:pPr>
            <a:r>
              <a:rPr lang="en-US" sz="3100" dirty="0">
                <a:solidFill>
                  <a:srgbClr val="0070C0"/>
                </a:solidFill>
              </a:rPr>
              <a:t>___________________________________________________________</a:t>
            </a:r>
          </a:p>
          <a:p>
            <a:pPr>
              <a:lnSpc>
                <a:spcPct val="130000"/>
              </a:lnSpc>
            </a:pPr>
            <a:r>
              <a:rPr lang="en-US" sz="3100" dirty="0">
                <a:solidFill>
                  <a:srgbClr val="0070C0"/>
                </a:solidFill>
              </a:rPr>
              <a:t>___________________________________________________________</a:t>
            </a:r>
          </a:p>
          <a:p>
            <a:pPr>
              <a:lnSpc>
                <a:spcPct val="130000"/>
              </a:lnSpc>
            </a:pPr>
            <a:r>
              <a:rPr lang="en-US" sz="3100" dirty="0">
                <a:solidFill>
                  <a:srgbClr val="0070C0"/>
                </a:solidFill>
              </a:rPr>
              <a:t>___________________________________________________________</a:t>
            </a:r>
          </a:p>
          <a:p>
            <a:pPr>
              <a:lnSpc>
                <a:spcPct val="120000"/>
              </a:lnSpc>
            </a:pPr>
            <a:endParaRPr lang="en-US" sz="3100" dirty="0">
              <a:solidFill>
                <a:srgbClr val="0070C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88176"/>
            <a:ext cx="2921619" cy="1015663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bg1"/>
                </a:solidFill>
                <a:latin typeface="+mj-lt"/>
              </a:rPr>
              <a:t>Extra Practice WB, page 11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C330C0B-B9BB-DF7A-B9CE-D8E5DA7F4F02}"/>
              </a:ext>
            </a:extLst>
          </p:cNvPr>
          <p:cNvSpPr txBox="1"/>
          <p:nvPr/>
        </p:nvSpPr>
        <p:spPr>
          <a:xfrm>
            <a:off x="8586693" y="6009679"/>
            <a:ext cx="3233317" cy="4308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200" dirty="0">
                <a:solidFill>
                  <a:prstClr val="black"/>
                </a:solidFill>
              </a:rPr>
              <a:t>Click here for the answers.</a:t>
            </a:r>
          </a:p>
        </p:txBody>
      </p:sp>
      <p:sp>
        <p:nvSpPr>
          <p:cNvPr id="8" name="Rectangle 7"/>
          <p:cNvSpPr/>
          <p:nvPr/>
        </p:nvSpPr>
        <p:spPr>
          <a:xfrm>
            <a:off x="2921619" y="288176"/>
            <a:ext cx="9054527" cy="15696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+mj-lt"/>
              </a:rPr>
              <a:t>Read Lily and Jacob's health problems. Use </a:t>
            </a:r>
            <a:r>
              <a:rPr lang="en-US" sz="3200" b="1" i="1" dirty="0">
                <a:solidFill>
                  <a:srgbClr val="0070C0"/>
                </a:solidFill>
                <a:latin typeface="+mj-lt"/>
              </a:rPr>
              <a:t>should</a:t>
            </a:r>
            <a:r>
              <a:rPr lang="en-US" sz="3200" b="1" dirty="0">
                <a:solidFill>
                  <a:srgbClr val="0070C0"/>
                </a:solidFill>
                <a:latin typeface="+mj-lt"/>
              </a:rPr>
              <a:t> and </a:t>
            </a:r>
            <a:r>
              <a:rPr lang="en-US" sz="3200" b="1" i="1" dirty="0">
                <a:solidFill>
                  <a:srgbClr val="0070C0"/>
                </a:solidFill>
                <a:latin typeface="+mj-lt"/>
              </a:rPr>
              <a:t>shouldn't</a:t>
            </a:r>
            <a:r>
              <a:rPr lang="en-US" sz="3200" b="1" dirty="0">
                <a:solidFill>
                  <a:srgbClr val="0070C0"/>
                </a:solidFill>
                <a:latin typeface="+mj-lt"/>
              </a:rPr>
              <a:t> to give them your advice. Write full sentences.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97C1B64-E008-7CE4-090E-DE81C0C94773}"/>
              </a:ext>
            </a:extLst>
          </p:cNvPr>
          <p:cNvSpPr txBox="1"/>
          <p:nvPr/>
        </p:nvSpPr>
        <p:spPr>
          <a:xfrm>
            <a:off x="127354" y="3059577"/>
            <a:ext cx="6835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i="0" u="none" strike="noStrike" baseline="0" dirty="0">
                <a:solidFill>
                  <a:srgbClr val="FF0000"/>
                </a:solidFill>
                <a:ea typeface="Cambria" panose="02040503050406030204" pitchFamily="18" charset="0"/>
              </a:rPr>
              <a:t>Jacob should take some medicine. </a:t>
            </a:r>
            <a:endParaRPr lang="en-US" sz="3200" dirty="0">
              <a:solidFill>
                <a:srgbClr val="FF0000"/>
              </a:solidFill>
              <a:ea typeface="Cambria" panose="020405030504060302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9C013C5-B8A8-C812-1B4D-8BC4E8B62C1E}"/>
              </a:ext>
            </a:extLst>
          </p:cNvPr>
          <p:cNvSpPr txBox="1"/>
          <p:nvPr/>
        </p:nvSpPr>
        <p:spPr>
          <a:xfrm>
            <a:off x="127354" y="3686696"/>
            <a:ext cx="74888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ea typeface="Cambria" panose="02040503050406030204" pitchFamily="18" charset="0"/>
              </a:rPr>
              <a:t>He should eat breakfast.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984B365-D93B-E23A-AD46-4ED34D37B928}"/>
              </a:ext>
            </a:extLst>
          </p:cNvPr>
          <p:cNvSpPr txBox="1"/>
          <p:nvPr/>
        </p:nvSpPr>
        <p:spPr>
          <a:xfrm>
            <a:off x="3326769" y="8804668"/>
            <a:ext cx="6835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i="0" u="none" strike="noStrike" baseline="0" dirty="0">
                <a:solidFill>
                  <a:srgbClr val="FF0000"/>
                </a:solidFill>
                <a:latin typeface="+mj-lt"/>
                <a:ea typeface="Cambria" panose="02040503050406030204" pitchFamily="18" charset="0"/>
              </a:rPr>
              <a:t>You should do more exercise.</a:t>
            </a:r>
            <a:endParaRPr lang="en-US" sz="3200" dirty="0">
              <a:solidFill>
                <a:srgbClr val="FF0000"/>
              </a:solidFill>
              <a:latin typeface="+mj-lt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D8F9CD-53CC-0CBE-62E0-420A7F84651F}"/>
              </a:ext>
            </a:extLst>
          </p:cNvPr>
          <p:cNvSpPr txBox="1"/>
          <p:nvPr/>
        </p:nvSpPr>
        <p:spPr>
          <a:xfrm>
            <a:off x="127354" y="4280454"/>
            <a:ext cx="74888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ea typeface="Cambria" panose="02040503050406030204" pitchFamily="18" charset="0"/>
              </a:rPr>
              <a:t>He shouldn’t eat fast food.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ADE813A-9D0D-D093-89F1-CCCCD01B3849}"/>
              </a:ext>
            </a:extLst>
          </p:cNvPr>
          <p:cNvSpPr txBox="1"/>
          <p:nvPr/>
        </p:nvSpPr>
        <p:spPr>
          <a:xfrm>
            <a:off x="115497" y="4893175"/>
            <a:ext cx="74888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ea typeface="Cambria" panose="02040503050406030204" pitchFamily="18" charset="0"/>
              </a:rPr>
              <a:t>He shouldn’t drink soda every day.</a:t>
            </a:r>
          </a:p>
        </p:txBody>
      </p:sp>
    </p:spTree>
    <p:extLst>
      <p:ext uri="{BB962C8B-B14F-4D97-AF65-F5344CB8AC3E}">
        <p14:creationId xmlns:p14="http://schemas.microsoft.com/office/powerpoint/2010/main" val="1631346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5768E0-64FE-BAFD-B599-73624830B7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0287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7870785" y="272611"/>
            <a:ext cx="4236333" cy="64371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PRODUCTION</a:t>
            </a:r>
          </a:p>
        </p:txBody>
      </p:sp>
    </p:spTree>
    <p:extLst>
      <p:ext uri="{BB962C8B-B14F-4D97-AF65-F5344CB8AC3E}">
        <p14:creationId xmlns:p14="http://schemas.microsoft.com/office/powerpoint/2010/main" val="394509611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356442"/>
            <a:ext cx="12191999" cy="6001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300" b="1" i="1" dirty="0">
                <a:solidFill>
                  <a:srgbClr val="0070C0"/>
                </a:solidFill>
              </a:rPr>
              <a:t>In pairs: Ask for and give your partner advice using the prompts.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EDB75B9-5421-9F5D-232A-A305CA3959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9803" y="3166766"/>
            <a:ext cx="7179216" cy="316093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11E50BE-F487-63FB-2316-2C9FB127D7E0}"/>
              </a:ext>
            </a:extLst>
          </p:cNvPr>
          <p:cNvSpPr txBox="1"/>
          <p:nvPr/>
        </p:nvSpPr>
        <p:spPr>
          <a:xfrm>
            <a:off x="176824" y="1716046"/>
            <a:ext cx="10448106" cy="119911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100" dirty="0">
                <a:solidFill>
                  <a:srgbClr val="0070C0"/>
                </a:solidFill>
              </a:rPr>
              <a:t>fever			stomachache	earache		backache	</a:t>
            </a:r>
          </a:p>
          <a:p>
            <a:pPr>
              <a:lnSpc>
                <a:spcPct val="120000"/>
              </a:lnSpc>
            </a:pPr>
            <a:r>
              <a:rPr lang="en-US" sz="3100" dirty="0">
                <a:solidFill>
                  <a:srgbClr val="0070C0"/>
                </a:solidFill>
              </a:rPr>
              <a:t>sore throat		headache		very tired		 toothache</a:t>
            </a:r>
          </a:p>
        </p:txBody>
      </p:sp>
    </p:spTree>
    <p:extLst>
      <p:ext uri="{BB962C8B-B14F-4D97-AF65-F5344CB8AC3E}">
        <p14:creationId xmlns:p14="http://schemas.microsoft.com/office/powerpoint/2010/main" val="1160806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16627" y="627013"/>
            <a:ext cx="3265715" cy="584775"/>
          </a:xfrm>
          <a:prstGeom prst="rect">
            <a:avLst/>
          </a:prstGeom>
          <a:solidFill>
            <a:srgbClr val="0070C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LESSSON OUTLINE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33" y="1559345"/>
            <a:ext cx="1920785" cy="570039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2882642" y="4937854"/>
            <a:ext cx="2378633" cy="539496"/>
          </a:xfrm>
          <a:prstGeom prst="round2Diag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Wrap-up</a:t>
            </a:r>
          </a:p>
        </p:txBody>
      </p:sp>
      <p:sp>
        <p:nvSpPr>
          <p:cNvPr id="10" name="Round Diagonal Corner Rectangle 10">
            <a:extLst>
              <a:ext uri="{FF2B5EF4-FFF2-40B4-BE49-F238E27FC236}">
                <a16:creationId xmlns:a16="http://schemas.microsoft.com/office/drawing/2014/main" id="{2C914BEF-AE9F-CE72-E3FE-DC4EB9C030CE}"/>
              </a:ext>
            </a:extLst>
          </p:cNvPr>
          <p:cNvSpPr/>
          <p:nvPr/>
        </p:nvSpPr>
        <p:spPr>
          <a:xfrm>
            <a:off x="1670851" y="2315238"/>
            <a:ext cx="2378633" cy="539496"/>
          </a:xfrm>
          <a:prstGeom prst="round2DiagRect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Presentation</a:t>
            </a:r>
          </a:p>
        </p:txBody>
      </p:sp>
      <p:sp>
        <p:nvSpPr>
          <p:cNvPr id="12" name="Round Diagonal Corner Rectangle 10">
            <a:extLst>
              <a:ext uri="{FF2B5EF4-FFF2-40B4-BE49-F238E27FC236}">
                <a16:creationId xmlns:a16="http://schemas.microsoft.com/office/drawing/2014/main" id="{39A86975-21C4-FBA7-D4D6-DFDF5E8E96AD}"/>
              </a:ext>
            </a:extLst>
          </p:cNvPr>
          <p:cNvSpPr/>
          <p:nvPr/>
        </p:nvSpPr>
        <p:spPr>
          <a:xfrm>
            <a:off x="2059725" y="3159251"/>
            <a:ext cx="2378633" cy="539496"/>
          </a:xfrm>
          <a:prstGeom prst="round2Diag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Practice</a:t>
            </a:r>
          </a:p>
        </p:txBody>
      </p:sp>
      <p:sp>
        <p:nvSpPr>
          <p:cNvPr id="13" name="Round Diagonal Corner Rectangle 10">
            <a:extLst>
              <a:ext uri="{FF2B5EF4-FFF2-40B4-BE49-F238E27FC236}">
                <a16:creationId xmlns:a16="http://schemas.microsoft.com/office/drawing/2014/main" id="{FB35C917-6D93-44E4-3FB5-EE525A2E54BD}"/>
              </a:ext>
            </a:extLst>
          </p:cNvPr>
          <p:cNvSpPr/>
          <p:nvPr/>
        </p:nvSpPr>
        <p:spPr>
          <a:xfrm>
            <a:off x="2429085" y="4037935"/>
            <a:ext cx="2378633" cy="539496"/>
          </a:xfrm>
          <a:prstGeom prst="round2Diag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Production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6341" y="490818"/>
            <a:ext cx="4201181" cy="587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2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F0000"/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3215943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0108" y="1683124"/>
            <a:ext cx="9202601" cy="411360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266592" y="530470"/>
            <a:ext cx="2312377" cy="5847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+mj-lt"/>
              </a:rPr>
              <a:t>LET’S PLAY! </a:t>
            </a:r>
            <a:endParaRPr lang="en-US" sz="3200" b="1" i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4" name="TextBox 3">
            <a:hlinkClick r:id="rId2"/>
          </p:cNvPr>
          <p:cNvSpPr txBox="1"/>
          <p:nvPr/>
        </p:nvSpPr>
        <p:spPr>
          <a:xfrm>
            <a:off x="70337" y="3631223"/>
            <a:ext cx="1907931" cy="64633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rgbClr val="0070C0"/>
                </a:solidFill>
              </a:rPr>
              <a:t>Click </a:t>
            </a:r>
            <a:r>
              <a:rPr lang="en-US" b="1" i="1" dirty="0" smtClean="0">
                <a:solidFill>
                  <a:srgbClr val="0070C0"/>
                </a:solidFill>
              </a:rPr>
              <a:t>here to play the games.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488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14311805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6244" y="209260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latin typeface="+mj-lt"/>
              </a:rPr>
              <a:t>Today’s lesson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1F10F94-4611-55DE-60EE-76AB313930B5}"/>
              </a:ext>
            </a:extLst>
          </p:cNvPr>
          <p:cNvSpPr/>
          <p:nvPr/>
        </p:nvSpPr>
        <p:spPr>
          <a:xfrm>
            <a:off x="6443935" y="3667157"/>
            <a:ext cx="2791366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  <a:latin typeface="+mj-lt"/>
              </a:rPr>
              <a:t>infinitive verb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F2D3BB-6BDE-D8C7-B32F-EB50DEE234F2}"/>
              </a:ext>
            </a:extLst>
          </p:cNvPr>
          <p:cNvSpPr txBox="1"/>
          <p:nvPr/>
        </p:nvSpPr>
        <p:spPr>
          <a:xfrm>
            <a:off x="4716163" y="3574825"/>
            <a:ext cx="148684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8738" marR="0" lvl="1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+</a:t>
            </a:r>
            <a:endParaRPr lang="en-US" sz="4800" b="1" dirty="0"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58724F-0E08-362F-5158-F0A850C46091}"/>
              </a:ext>
            </a:extLst>
          </p:cNvPr>
          <p:cNvSpPr txBox="1"/>
          <p:nvPr/>
        </p:nvSpPr>
        <p:spPr>
          <a:xfrm>
            <a:off x="328191" y="3254244"/>
            <a:ext cx="3836923" cy="646331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SHOULD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B2D1998-9FEC-4A29-1282-535A795F8607}"/>
              </a:ext>
            </a:extLst>
          </p:cNvPr>
          <p:cNvSpPr txBox="1"/>
          <p:nvPr/>
        </p:nvSpPr>
        <p:spPr>
          <a:xfrm>
            <a:off x="342711" y="4224532"/>
            <a:ext cx="3807882" cy="646331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</a:rPr>
              <a:t>SHOULDN’T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47373FE-A2B2-0B30-BA1D-0F47D362F4E0}"/>
              </a:ext>
            </a:extLst>
          </p:cNvPr>
          <p:cNvSpPr txBox="1"/>
          <p:nvPr/>
        </p:nvSpPr>
        <p:spPr>
          <a:xfrm>
            <a:off x="2089695" y="1291772"/>
            <a:ext cx="650955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rgbClr val="0070C0"/>
                </a:solidFill>
                <a:latin typeface="Calibri"/>
              </a:rPr>
              <a:t>We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use SHOULD and SHOULDN’T to ask for and give advice.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Times New Roman" panose="020206030504050203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738798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10" grpId="0" animBg="1"/>
      <p:bldP spid="1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392086" y="1547840"/>
            <a:ext cx="10725150" cy="39703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grammar point SHOULD and SHOULDN’T at home by making as many examples as you can.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Complete the grammar notes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7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World Notebook</a:t>
            </a:r>
            <a:r>
              <a:rPr lang="en-US" sz="3600" i="1" dirty="0">
                <a:solidFill>
                  <a:srgbClr val="0070C0"/>
                </a:solidFill>
              </a:rPr>
              <a:t> on page 11.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17 SB).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7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World DHA App </a:t>
            </a:r>
            <a:r>
              <a:rPr lang="en-US" sz="3600" i="1" dirty="0">
                <a:solidFill>
                  <a:srgbClr val="0070C0"/>
                </a:solidFill>
              </a:rPr>
              <a:t>on </a:t>
            </a:r>
            <a:r>
              <a:rPr lang="en-US" sz="3600" i="1" dirty="0">
                <a:solidFill>
                  <a:srgbClr val="0070C0"/>
                </a:solidFill>
                <a:hlinkClick r:id="rId2"/>
              </a:rPr>
              <a:t>eduhome.com.vn</a:t>
            </a:r>
            <a:r>
              <a:rPr lang="en-US" sz="3600" i="1" dirty="0">
                <a:solidFill>
                  <a:srgbClr val="0070C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75909764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11500" y="557530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776241"/>
      </p:ext>
    </p:extLst>
  </p:cSld>
  <p:clrMapOvr>
    <a:masterClrMapping/>
  </p:clrMapOvr>
  <p:transition spd="med">
    <p:split orient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7" r="20451"/>
          <a:stretch/>
        </p:blipFill>
        <p:spPr>
          <a:xfrm>
            <a:off x="1" y="309924"/>
            <a:ext cx="5980924" cy="615597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11076" y="588368"/>
            <a:ext cx="598092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3600" dirty="0">
              <a:solidFill>
                <a:srgbClr val="0070C0"/>
              </a:solidFill>
            </a:endParaRPr>
          </a:p>
          <a:p>
            <a:r>
              <a:rPr lang="en-US" sz="3600" dirty="0">
                <a:solidFill>
                  <a:srgbClr val="0070C0"/>
                </a:solidFill>
              </a:rPr>
              <a:t>use SHOULD and SHOULDN’T to ask for and give advice.</a:t>
            </a:r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88612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322"/>
            <a:ext cx="9948333" cy="681986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6428793" y="490574"/>
            <a:ext cx="5713825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169301227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14D17C1-1F1A-33A6-037F-6F6DD3FB13A6}"/>
              </a:ext>
            </a:extLst>
          </p:cNvPr>
          <p:cNvSpPr/>
          <p:nvPr/>
        </p:nvSpPr>
        <p:spPr>
          <a:xfrm>
            <a:off x="0" y="611923"/>
            <a:ext cx="8618706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300" b="1" dirty="0">
                <a:solidFill>
                  <a:srgbClr val="0070C0"/>
                </a:solidFill>
                <a:latin typeface="+mj-lt"/>
                <a:ea typeface="Cambria" panose="02040503050406030204" pitchFamily="18" charset="0"/>
              </a:rPr>
              <a:t>Complete the sentences.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644162-861D-66A5-D8A5-A2CDFAF7772E}"/>
              </a:ext>
            </a:extLst>
          </p:cNvPr>
          <p:cNvSpPr/>
          <p:nvPr/>
        </p:nvSpPr>
        <p:spPr>
          <a:xfrm>
            <a:off x="0" y="1124935"/>
            <a:ext cx="11533517" cy="5003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100" dirty="0">
                <a:solidFill>
                  <a:srgbClr val="0070C0"/>
                </a:solidFill>
                <a:latin typeface="+mj-lt"/>
                <a:ea typeface="Cambria" panose="02040503050406030204" pitchFamily="18" charset="0"/>
              </a:rPr>
              <a:t>1. When your body becomes hotter and hotter, you _ _ _ _  _  _ _ _ _ _.</a:t>
            </a:r>
          </a:p>
          <a:p>
            <a:pPr>
              <a:lnSpc>
                <a:spcPct val="130000"/>
              </a:lnSpc>
            </a:pPr>
            <a:r>
              <a:rPr lang="en-US" sz="3100" dirty="0">
                <a:solidFill>
                  <a:srgbClr val="0070C0"/>
                </a:solidFill>
                <a:latin typeface="+mj-lt"/>
                <a:ea typeface="Cambria" panose="02040503050406030204" pitchFamily="18" charset="0"/>
              </a:rPr>
              <a:t>2. When you have a cold, you need to  _ _ _ _   _ _ _ _.</a:t>
            </a:r>
          </a:p>
          <a:p>
            <a:pPr>
              <a:lnSpc>
                <a:spcPct val="130000"/>
              </a:lnSpc>
            </a:pPr>
            <a:r>
              <a:rPr lang="en-US" sz="3100" dirty="0">
                <a:solidFill>
                  <a:srgbClr val="0070C0"/>
                </a:solidFill>
                <a:latin typeface="+mj-lt"/>
                <a:ea typeface="Cambria" panose="02040503050406030204" pitchFamily="18" charset="0"/>
              </a:rPr>
              <a:t>3. When you don’t go to bed early, you _ _ _ _  _ _  _ _ _ _.</a:t>
            </a:r>
          </a:p>
          <a:p>
            <a:pPr>
              <a:lnSpc>
                <a:spcPct val="130000"/>
              </a:lnSpc>
            </a:pPr>
            <a:r>
              <a:rPr lang="en-US" sz="3100" dirty="0">
                <a:solidFill>
                  <a:srgbClr val="0070C0"/>
                </a:solidFill>
                <a:latin typeface="+mj-lt"/>
                <a:ea typeface="Cambria" panose="02040503050406030204" pitchFamily="18" charset="0"/>
              </a:rPr>
              <a:t>4. When you can’t do exercise, you feel  _ _ _ _.</a:t>
            </a:r>
          </a:p>
          <a:p>
            <a:pPr marL="396875" indent="-396875">
              <a:lnSpc>
                <a:spcPct val="130000"/>
              </a:lnSpc>
            </a:pPr>
            <a:r>
              <a:rPr lang="en-US" sz="3100" dirty="0">
                <a:solidFill>
                  <a:srgbClr val="0070C0"/>
                </a:solidFill>
                <a:latin typeface="+mj-lt"/>
                <a:ea typeface="Cambria" panose="02040503050406030204" pitchFamily="18" charset="0"/>
              </a:rPr>
              <a:t>5. When you have _  _ _ _ _  _ _ _ _ _ _, </a:t>
            </a:r>
            <a:r>
              <a:rPr lang="en-US" sz="3100" dirty="0">
                <a:solidFill>
                  <a:srgbClr val="0070C0"/>
                </a:solidFill>
                <a:ea typeface="Cambria" panose="02040503050406030204" pitchFamily="18" charset="0"/>
              </a:rPr>
              <a:t>you can’t speak because your throat hurts.</a:t>
            </a:r>
            <a:endParaRPr lang="en-US" sz="3100" dirty="0">
              <a:solidFill>
                <a:srgbClr val="0070C0"/>
              </a:solidFill>
              <a:latin typeface="+mj-lt"/>
              <a:ea typeface="Cambria" panose="02040503050406030204" pitchFamily="18" charset="0"/>
            </a:endParaRPr>
          </a:p>
          <a:p>
            <a:pPr>
              <a:lnSpc>
                <a:spcPct val="130000"/>
              </a:lnSpc>
            </a:pPr>
            <a:r>
              <a:rPr lang="en-US" sz="3100" dirty="0">
                <a:solidFill>
                  <a:srgbClr val="0070C0"/>
                </a:solidFill>
                <a:latin typeface="+mj-lt"/>
                <a:ea typeface="Cambria" panose="02040503050406030204" pitchFamily="18" charset="0"/>
              </a:rPr>
              <a:t>6. When you are sick, you need to take  _ _ _ _ _ _ _ _.</a:t>
            </a:r>
          </a:p>
          <a:p>
            <a:pPr>
              <a:lnSpc>
                <a:spcPct val="130000"/>
              </a:lnSpc>
            </a:pPr>
            <a:r>
              <a:rPr lang="en-US" sz="3100" dirty="0">
                <a:solidFill>
                  <a:srgbClr val="0070C0"/>
                </a:solidFill>
                <a:latin typeface="+mj-lt"/>
                <a:ea typeface="Cambria" panose="02040503050406030204" pitchFamily="18" charset="0"/>
              </a:rPr>
              <a:t>7. You should take _ _ _ _ _ _ _ _ to help your body become healthy.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C867CED-869C-7FEE-2A10-EE49EB471E24}"/>
              </a:ext>
            </a:extLst>
          </p:cNvPr>
          <p:cNvSpPr/>
          <p:nvPr/>
        </p:nvSpPr>
        <p:spPr>
          <a:xfrm>
            <a:off x="1994170" y="206040"/>
            <a:ext cx="8618706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300" b="1" dirty="0">
                <a:solidFill>
                  <a:srgbClr val="0070C0"/>
                </a:solidFill>
                <a:latin typeface="+mj-lt"/>
                <a:ea typeface="Cambria" panose="02040503050406030204" pitchFamily="18" charset="0"/>
              </a:rPr>
              <a:t>VOCABULARY REVIEW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7250387-54D5-CA07-8FE4-639A18AA25DD}"/>
              </a:ext>
            </a:extLst>
          </p:cNvPr>
          <p:cNvSpPr/>
          <p:nvPr/>
        </p:nvSpPr>
        <p:spPr>
          <a:xfrm>
            <a:off x="8201305" y="1205423"/>
            <a:ext cx="344270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300" b="1" dirty="0">
                <a:solidFill>
                  <a:srgbClr val="FF0000"/>
                </a:solidFill>
                <a:ea typeface="Cambria" panose="02040503050406030204" pitchFamily="18" charset="0"/>
              </a:rPr>
              <a:t>h a v e  a  f e v e 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3767858-1575-6CA0-9C5D-B6F7A0A74958}"/>
              </a:ext>
            </a:extLst>
          </p:cNvPr>
          <p:cNvSpPr/>
          <p:nvPr/>
        </p:nvSpPr>
        <p:spPr>
          <a:xfrm>
            <a:off x="6096000" y="1814852"/>
            <a:ext cx="2902085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300" b="1" dirty="0">
                <a:solidFill>
                  <a:srgbClr val="FF0000"/>
                </a:solidFill>
                <a:ea typeface="Cambria" panose="02040503050406030204" pitchFamily="18" charset="0"/>
              </a:rPr>
              <a:t>k e </a:t>
            </a:r>
            <a:r>
              <a:rPr lang="en-US" sz="3300" b="1" dirty="0" err="1">
                <a:solidFill>
                  <a:srgbClr val="FF0000"/>
                </a:solidFill>
                <a:ea typeface="Cambria" panose="02040503050406030204" pitchFamily="18" charset="0"/>
              </a:rPr>
              <a:t>e</a:t>
            </a:r>
            <a:r>
              <a:rPr lang="en-US" sz="3300" b="1" dirty="0">
                <a:solidFill>
                  <a:srgbClr val="FF0000"/>
                </a:solidFill>
                <a:ea typeface="Cambria" panose="02040503050406030204" pitchFamily="18" charset="0"/>
              </a:rPr>
              <a:t> p  w a r m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266A7FC-B3A3-A1FF-DE07-5739E6D4664D}"/>
              </a:ext>
            </a:extLst>
          </p:cNvPr>
          <p:cNvSpPr/>
          <p:nvPr/>
        </p:nvSpPr>
        <p:spPr>
          <a:xfrm>
            <a:off x="6303524" y="2443049"/>
            <a:ext cx="310312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300" b="1" dirty="0">
                <a:solidFill>
                  <a:srgbClr val="FF0000"/>
                </a:solidFill>
                <a:ea typeface="Cambria" panose="02040503050406030204" pitchFamily="18" charset="0"/>
              </a:rPr>
              <a:t>s t a y  u p  l a t 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76D3FAE-E4EC-F36F-8957-96D6C69FEF94}"/>
              </a:ext>
            </a:extLst>
          </p:cNvPr>
          <p:cNvSpPr/>
          <p:nvPr/>
        </p:nvSpPr>
        <p:spPr>
          <a:xfrm>
            <a:off x="6303523" y="3055966"/>
            <a:ext cx="1439693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300" b="1" dirty="0">
                <a:solidFill>
                  <a:srgbClr val="FF0000"/>
                </a:solidFill>
                <a:ea typeface="Cambria" panose="02040503050406030204" pitchFamily="18" charset="0"/>
              </a:rPr>
              <a:t>w e a k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A7451BA-9370-C994-3D08-9D7E66969BED}"/>
              </a:ext>
            </a:extLst>
          </p:cNvPr>
          <p:cNvSpPr/>
          <p:nvPr/>
        </p:nvSpPr>
        <p:spPr>
          <a:xfrm>
            <a:off x="2957209" y="3666986"/>
            <a:ext cx="352141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300" b="1" dirty="0">
                <a:solidFill>
                  <a:srgbClr val="FF0000"/>
                </a:solidFill>
                <a:ea typeface="Cambria" panose="02040503050406030204" pitchFamily="18" charset="0"/>
              </a:rPr>
              <a:t>a  s o r e  t h r o a 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E8D9805-720F-E436-A72C-9A9199C66658}"/>
              </a:ext>
            </a:extLst>
          </p:cNvPr>
          <p:cNvSpPr/>
          <p:nvPr/>
        </p:nvSpPr>
        <p:spPr>
          <a:xfrm>
            <a:off x="6218299" y="4897767"/>
            <a:ext cx="2519463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300" b="1" dirty="0">
                <a:solidFill>
                  <a:srgbClr val="FF0000"/>
                </a:solidFill>
                <a:ea typeface="Cambria" panose="02040503050406030204" pitchFamily="18" charset="0"/>
              </a:rPr>
              <a:t>m e d </a:t>
            </a:r>
            <a:r>
              <a:rPr lang="en-US" sz="3300" b="1" dirty="0" err="1">
                <a:solidFill>
                  <a:srgbClr val="FF0000"/>
                </a:solidFill>
                <a:ea typeface="Cambria" panose="02040503050406030204" pitchFamily="18" charset="0"/>
              </a:rPr>
              <a:t>i</a:t>
            </a:r>
            <a:r>
              <a:rPr lang="en-US" sz="3300" b="1" dirty="0">
                <a:solidFill>
                  <a:srgbClr val="FF0000"/>
                </a:solidFill>
                <a:ea typeface="Cambria" panose="02040503050406030204" pitchFamily="18" charset="0"/>
              </a:rPr>
              <a:t> c </a:t>
            </a:r>
            <a:r>
              <a:rPr lang="en-US" sz="3300" b="1" dirty="0" err="1">
                <a:solidFill>
                  <a:srgbClr val="FF0000"/>
                </a:solidFill>
                <a:ea typeface="Cambria" panose="02040503050406030204" pitchFamily="18" charset="0"/>
              </a:rPr>
              <a:t>i</a:t>
            </a:r>
            <a:r>
              <a:rPr lang="en-US" sz="3300" b="1" dirty="0">
                <a:solidFill>
                  <a:srgbClr val="FF0000"/>
                </a:solidFill>
                <a:ea typeface="Cambria" panose="02040503050406030204" pitchFamily="18" charset="0"/>
              </a:rPr>
              <a:t> n 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D4259D-2DB9-D9AD-B074-69E2AE0575D9}"/>
              </a:ext>
            </a:extLst>
          </p:cNvPr>
          <p:cNvSpPr/>
          <p:nvPr/>
        </p:nvSpPr>
        <p:spPr>
          <a:xfrm>
            <a:off x="3026220" y="5509736"/>
            <a:ext cx="2519463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300" b="1" dirty="0">
                <a:solidFill>
                  <a:srgbClr val="FF0000"/>
                </a:solidFill>
                <a:ea typeface="Cambria" panose="02040503050406030204" pitchFamily="18" charset="0"/>
              </a:rPr>
              <a:t>v </a:t>
            </a:r>
            <a:r>
              <a:rPr lang="en-US" sz="3300" b="1" dirty="0" err="1">
                <a:solidFill>
                  <a:srgbClr val="FF0000"/>
                </a:solidFill>
                <a:ea typeface="Cambria" panose="02040503050406030204" pitchFamily="18" charset="0"/>
              </a:rPr>
              <a:t>i</a:t>
            </a:r>
            <a:r>
              <a:rPr lang="en-US" sz="3300" b="1" dirty="0">
                <a:solidFill>
                  <a:srgbClr val="FF0000"/>
                </a:solidFill>
                <a:ea typeface="Cambria" panose="02040503050406030204" pitchFamily="18" charset="0"/>
              </a:rPr>
              <a:t> t a m </a:t>
            </a:r>
            <a:r>
              <a:rPr lang="en-US" sz="3300" b="1" dirty="0" err="1">
                <a:solidFill>
                  <a:srgbClr val="FF0000"/>
                </a:solidFill>
                <a:ea typeface="Cambria" panose="02040503050406030204" pitchFamily="18" charset="0"/>
              </a:rPr>
              <a:t>i</a:t>
            </a:r>
            <a:r>
              <a:rPr lang="en-US" sz="3300" b="1" dirty="0">
                <a:solidFill>
                  <a:srgbClr val="FF0000"/>
                </a:solidFill>
                <a:ea typeface="Cambria" panose="02040503050406030204" pitchFamily="18" charset="0"/>
              </a:rPr>
              <a:t> n 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962781-F2D4-268E-1A7B-A049245BCDD7}"/>
              </a:ext>
            </a:extLst>
          </p:cNvPr>
          <p:cNvSpPr txBox="1"/>
          <p:nvPr/>
        </p:nvSpPr>
        <p:spPr>
          <a:xfrm>
            <a:off x="8837736" y="5993593"/>
            <a:ext cx="3354264" cy="4308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dirty="0"/>
              <a:t>Click here for the answers.</a:t>
            </a:r>
          </a:p>
        </p:txBody>
      </p:sp>
    </p:spTree>
    <p:extLst>
      <p:ext uri="{BB962C8B-B14F-4D97-AF65-F5344CB8AC3E}">
        <p14:creationId xmlns:p14="http://schemas.microsoft.com/office/powerpoint/2010/main" val="2657233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163E3D6-C6A0-548B-D26C-8668AAE1FC20}"/>
              </a:ext>
            </a:extLst>
          </p:cNvPr>
          <p:cNvSpPr/>
          <p:nvPr/>
        </p:nvSpPr>
        <p:spPr>
          <a:xfrm>
            <a:off x="0" y="886865"/>
            <a:ext cx="6489700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1587296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99AB035-A4A4-0FF4-F06E-3BEB3BCEFCB8}"/>
              </a:ext>
            </a:extLst>
          </p:cNvPr>
          <p:cNvSpPr/>
          <p:nvPr/>
        </p:nvSpPr>
        <p:spPr>
          <a:xfrm>
            <a:off x="3982874" y="2334705"/>
            <a:ext cx="4084490" cy="131458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sz="3300" b="1" dirty="0">
                <a:solidFill>
                  <a:schemeClr val="bg1"/>
                </a:solidFill>
                <a:latin typeface="+mj-lt"/>
                <a:ea typeface="Cambria" panose="02040503050406030204" pitchFamily="18" charset="0"/>
              </a:rPr>
              <a:t>The boy looks healthy. Does the boy often do exercise? 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8CEA057-45B5-0CC3-BDF5-3B7AC9A0D978}"/>
              </a:ext>
            </a:extLst>
          </p:cNvPr>
          <p:cNvSpPr txBox="1"/>
          <p:nvPr/>
        </p:nvSpPr>
        <p:spPr>
          <a:xfrm>
            <a:off x="8474570" y="5920529"/>
            <a:ext cx="3534937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Click here for the answer.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54BB9EF-1A7F-7A99-27AB-37CF909DDA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9810" y="317959"/>
            <a:ext cx="6703047" cy="377046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8B863E8-2BA9-D3EE-A6AE-3F17D0DC1D93}"/>
              </a:ext>
            </a:extLst>
          </p:cNvPr>
          <p:cNvSpPr/>
          <p:nvPr/>
        </p:nvSpPr>
        <p:spPr>
          <a:xfrm>
            <a:off x="0" y="317959"/>
            <a:ext cx="411961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300" b="1" dirty="0">
                <a:solidFill>
                  <a:srgbClr val="0070C0"/>
                </a:solidFill>
                <a:latin typeface="+mj-lt"/>
                <a:ea typeface="Cambria" panose="02040503050406030204" pitchFamily="18" charset="0"/>
              </a:rPr>
              <a:t>Look, read and answer the question. </a:t>
            </a:r>
            <a:endParaRPr lang="en-US" sz="2500" b="1" dirty="0">
              <a:solidFill>
                <a:srgbClr val="0070C0"/>
              </a:solidFill>
              <a:latin typeface="+mj-lt"/>
              <a:ea typeface="Cambria" panose="02040503050406030204" pitchFamily="18" charset="0"/>
            </a:endParaRPr>
          </a:p>
        </p:txBody>
      </p:sp>
      <p:sp>
        <p:nvSpPr>
          <p:cNvPr id="2" name="Rounded Rectangular Callout 1"/>
          <p:cNvSpPr/>
          <p:nvPr/>
        </p:nvSpPr>
        <p:spPr>
          <a:xfrm flipH="1">
            <a:off x="193427" y="1529862"/>
            <a:ext cx="5216771" cy="931984"/>
          </a:xfrm>
          <a:prstGeom prst="wedgeRoundRectCallout">
            <a:avLst>
              <a:gd name="adj1" fmla="val -42747"/>
              <a:gd name="adj2" fmla="val 77646"/>
              <a:gd name="adj3" fmla="val 16667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The boy looks healthy. Does he do exercise?</a:t>
            </a:r>
            <a:endParaRPr lang="en-US" sz="2800" dirty="0"/>
          </a:p>
        </p:txBody>
      </p:sp>
      <p:sp>
        <p:nvSpPr>
          <p:cNvPr id="21" name="Rounded Rectangular Callout 20"/>
          <p:cNvSpPr/>
          <p:nvPr/>
        </p:nvSpPr>
        <p:spPr>
          <a:xfrm flipH="1">
            <a:off x="3328137" y="2792069"/>
            <a:ext cx="7029200" cy="931984"/>
          </a:xfrm>
          <a:prstGeom prst="wedgeRoundRectCallout">
            <a:avLst>
              <a:gd name="adj1" fmla="val 49613"/>
              <a:gd name="adj2" fmla="val 81420"/>
              <a:gd name="adj3" fmla="val 1666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Yes, he does. He plays on the playground everyday! Do you want to be healthy?</a:t>
            </a:r>
            <a:endParaRPr lang="en-US" sz="2800" dirty="0"/>
          </a:p>
        </p:txBody>
      </p:sp>
      <p:sp>
        <p:nvSpPr>
          <p:cNvPr id="22" name="Rounded Rectangular Callout 21"/>
          <p:cNvSpPr/>
          <p:nvPr/>
        </p:nvSpPr>
        <p:spPr>
          <a:xfrm flipH="1">
            <a:off x="193427" y="3486049"/>
            <a:ext cx="2162912" cy="931984"/>
          </a:xfrm>
          <a:prstGeom prst="wedgeRoundRectCallout">
            <a:avLst>
              <a:gd name="adj1" fmla="val -51284"/>
              <a:gd name="adj2" fmla="val 65382"/>
              <a:gd name="adj3" fmla="val 16667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Yes, I do.</a:t>
            </a:r>
            <a:endParaRPr lang="en-US" sz="2800" dirty="0"/>
          </a:p>
        </p:txBody>
      </p:sp>
      <p:sp>
        <p:nvSpPr>
          <p:cNvPr id="23" name="Rounded Rectangular Callout 22"/>
          <p:cNvSpPr/>
          <p:nvPr/>
        </p:nvSpPr>
        <p:spPr>
          <a:xfrm flipH="1">
            <a:off x="3604562" y="4538484"/>
            <a:ext cx="5216771" cy="931984"/>
          </a:xfrm>
          <a:prstGeom prst="wedgeRoundRectCallout">
            <a:avLst>
              <a:gd name="adj1" fmla="val 49613"/>
              <a:gd name="adj2" fmla="val 81420"/>
              <a:gd name="adj3" fmla="val 1666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That’s easy. You </a:t>
            </a:r>
            <a:r>
              <a:rPr lang="en-US" sz="2800" b="1" u="sng" dirty="0" smtClean="0">
                <a:solidFill>
                  <a:srgbClr val="002060"/>
                </a:solidFill>
              </a:rPr>
              <a:t>should</a:t>
            </a:r>
            <a:r>
              <a:rPr lang="en-US" sz="2800" dirty="0" smtClean="0"/>
              <a:t> do exercise everyday like him!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17129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1" grpId="0" animBg="1"/>
      <p:bldP spid="22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8FE00FD9-1747-CF46-290F-6A17E678B84C}"/>
              </a:ext>
            </a:extLst>
          </p:cNvPr>
          <p:cNvSpPr txBox="1"/>
          <p:nvPr/>
        </p:nvSpPr>
        <p:spPr>
          <a:xfrm>
            <a:off x="0" y="5959340"/>
            <a:ext cx="3198300" cy="4308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200" dirty="0"/>
              <a:t>Click here for the answer.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0F7ECE-78EE-BEFE-3665-67AE1CBD6D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166" y="317959"/>
            <a:ext cx="4596472" cy="612862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20B83B0-5FA2-8F6C-0A77-8FCBD2C93824}"/>
              </a:ext>
            </a:extLst>
          </p:cNvPr>
          <p:cNvSpPr/>
          <p:nvPr/>
        </p:nvSpPr>
        <p:spPr>
          <a:xfrm>
            <a:off x="0" y="317959"/>
            <a:ext cx="411961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300" b="1" dirty="0">
                <a:solidFill>
                  <a:srgbClr val="0070C0"/>
                </a:solidFill>
                <a:latin typeface="+mj-lt"/>
                <a:ea typeface="Cambria" panose="02040503050406030204" pitchFamily="18" charset="0"/>
              </a:rPr>
              <a:t>Look, read and answer the question. </a:t>
            </a:r>
            <a:endParaRPr lang="en-US" sz="2500" b="1" dirty="0">
              <a:solidFill>
                <a:srgbClr val="0070C0"/>
              </a:solidFill>
              <a:latin typeface="+mj-lt"/>
              <a:ea typeface="Cambria" panose="02040503050406030204" pitchFamily="18" charset="0"/>
            </a:endParaRPr>
          </a:p>
        </p:txBody>
      </p:sp>
      <p:sp>
        <p:nvSpPr>
          <p:cNvPr id="11" name="Rounded Rectangular Callout 10"/>
          <p:cNvSpPr/>
          <p:nvPr/>
        </p:nvSpPr>
        <p:spPr>
          <a:xfrm flipH="1">
            <a:off x="193426" y="1529862"/>
            <a:ext cx="5671042" cy="931984"/>
          </a:xfrm>
          <a:prstGeom prst="wedgeRoundRectCallout">
            <a:avLst>
              <a:gd name="adj1" fmla="val -42747"/>
              <a:gd name="adj2" fmla="val 77646"/>
              <a:gd name="adj3" fmla="val 16667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Does he drink  bubble tea everyday?</a:t>
            </a:r>
            <a:endParaRPr lang="en-US" sz="2800" dirty="0"/>
          </a:p>
        </p:txBody>
      </p:sp>
      <p:sp>
        <p:nvSpPr>
          <p:cNvPr id="12" name="Rounded Rectangular Callout 11"/>
          <p:cNvSpPr/>
          <p:nvPr/>
        </p:nvSpPr>
        <p:spPr>
          <a:xfrm flipH="1">
            <a:off x="193426" y="3382273"/>
            <a:ext cx="7029200" cy="931984"/>
          </a:xfrm>
          <a:prstGeom prst="wedgeRoundRectCallout">
            <a:avLst>
              <a:gd name="adj1" fmla="val 49613"/>
              <a:gd name="adj2" fmla="val 81420"/>
              <a:gd name="adj3" fmla="val 1666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No, he doesn’t. He drinks juice instead. You </a:t>
            </a:r>
            <a:r>
              <a:rPr lang="en-US" sz="2800" b="1" u="sng" dirty="0" smtClean="0">
                <a:solidFill>
                  <a:srgbClr val="002060"/>
                </a:solidFill>
              </a:rPr>
              <a:t>shouldn’t</a:t>
            </a:r>
            <a:r>
              <a:rPr lang="en-US" sz="2800" dirty="0" smtClean="0"/>
              <a:t> drink bubble tea every day!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80234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39829"/>
            <a:ext cx="4401205" cy="9848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300" b="1" dirty="0">
                <a:solidFill>
                  <a:srgbClr val="0070C0"/>
                </a:solidFill>
                <a:latin typeface="+mj-lt"/>
                <a:ea typeface="Cambria" panose="02040503050406030204" pitchFamily="18" charset="0"/>
              </a:rPr>
              <a:t>Look, listen and repeat. </a:t>
            </a:r>
            <a:br>
              <a:rPr lang="en-US" sz="3300" b="1" dirty="0">
                <a:solidFill>
                  <a:srgbClr val="0070C0"/>
                </a:solidFill>
                <a:latin typeface="+mj-lt"/>
                <a:ea typeface="Cambria" panose="02040503050406030204" pitchFamily="18" charset="0"/>
              </a:rPr>
            </a:br>
            <a:r>
              <a:rPr lang="en-US" sz="2500" b="1" dirty="0">
                <a:solidFill>
                  <a:srgbClr val="0070C0"/>
                </a:solidFill>
                <a:latin typeface="+mj-lt"/>
                <a:ea typeface="Cambria" panose="02040503050406030204" pitchFamily="18" charset="0"/>
              </a:rPr>
              <a:t>(Click here for the audio)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DD845D7-BDE5-898B-B056-BC6DE8E05B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224714"/>
            <a:ext cx="6876254" cy="18501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5F276CF-84FE-2774-F7AD-26A3BB9593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06638" y="323280"/>
            <a:ext cx="5277560" cy="370275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5962464-4D04-8591-691A-B915A97EEC7B}"/>
              </a:ext>
            </a:extLst>
          </p:cNvPr>
          <p:cNvSpPr txBox="1"/>
          <p:nvPr/>
        </p:nvSpPr>
        <p:spPr>
          <a:xfrm>
            <a:off x="194551" y="3902353"/>
            <a:ext cx="886189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I/You/We/They/		should </a:t>
            </a:r>
            <a:r>
              <a:rPr lang="en-US" sz="3200" b="1" dirty="0">
                <a:solidFill>
                  <a:schemeClr val="accent5"/>
                </a:solidFill>
              </a:rPr>
              <a:t>eat fresh fruit.</a:t>
            </a:r>
          </a:p>
          <a:p>
            <a:r>
              <a:rPr lang="en-US" sz="3200" b="1" dirty="0"/>
              <a:t>He/She/It				shouldn't </a:t>
            </a:r>
            <a:r>
              <a:rPr lang="en-US" sz="3200" b="1" dirty="0">
                <a:solidFill>
                  <a:schemeClr val="accent5"/>
                </a:solidFill>
              </a:rPr>
              <a:t>eat fast food.</a:t>
            </a:r>
          </a:p>
          <a:p>
            <a:r>
              <a:rPr lang="en-US" sz="3200" dirty="0"/>
              <a:t>I have a headache. What </a:t>
            </a:r>
            <a:r>
              <a:rPr lang="en-US" sz="3200" b="1" dirty="0"/>
              <a:t>should</a:t>
            </a:r>
            <a:r>
              <a:rPr lang="en-US" sz="3200" dirty="0"/>
              <a:t> I </a:t>
            </a:r>
            <a:r>
              <a:rPr lang="en-US" sz="3200" dirty="0">
                <a:solidFill>
                  <a:schemeClr val="accent5"/>
                </a:solidFill>
              </a:rPr>
              <a:t>do</a:t>
            </a:r>
            <a:r>
              <a:rPr lang="en-US" sz="3200" dirty="0"/>
              <a:t>?</a:t>
            </a:r>
          </a:p>
          <a:p>
            <a:r>
              <a:rPr lang="en-US" sz="3200" b="1" dirty="0"/>
              <a:t>Should</a:t>
            </a:r>
            <a:r>
              <a:rPr lang="en-US" sz="3200" dirty="0"/>
              <a:t> I </a:t>
            </a:r>
            <a:r>
              <a:rPr lang="en-US" sz="3200" dirty="0">
                <a:solidFill>
                  <a:schemeClr val="accent5"/>
                </a:solidFill>
              </a:rPr>
              <a:t>take some medicine</a:t>
            </a:r>
            <a:r>
              <a:rPr lang="en-US" sz="3200" dirty="0"/>
              <a:t>?</a:t>
            </a:r>
          </a:p>
          <a:p>
            <a:r>
              <a:rPr lang="en-US" sz="3200" dirty="0"/>
              <a:t>(Yes, you </a:t>
            </a:r>
            <a:r>
              <a:rPr lang="en-US" sz="3200" b="1" dirty="0"/>
              <a:t>should</a:t>
            </a:r>
            <a:r>
              <a:rPr lang="en-US" sz="3200" dirty="0"/>
              <a:t>./ No, you </a:t>
            </a:r>
            <a:r>
              <a:rPr lang="en-US" sz="3200" b="1" dirty="0"/>
              <a:t>shouldn't</a:t>
            </a:r>
            <a:r>
              <a:rPr lang="en-US" sz="3200" dirty="0"/>
              <a:t>.)</a:t>
            </a:r>
          </a:p>
        </p:txBody>
      </p:sp>
      <p:pic>
        <p:nvPicPr>
          <p:cNvPr id="4" name="CD1-TRACK 20 SHOULD">
            <a:hlinkClick r:id="" action="ppaction://media"/>
            <a:extLst>
              <a:ext uri="{FF2B5EF4-FFF2-40B4-BE49-F238E27FC236}">
                <a16:creationId xmlns:a16="http://schemas.microsoft.com/office/drawing/2014/main" id="{8CA98ED3-D989-7166-B572-0FB6BC6BD6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316738" y="180491"/>
            <a:ext cx="552450" cy="55245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A8651C1-4D47-CFCB-4AF6-BA06C6255ECE}"/>
              </a:ext>
            </a:extLst>
          </p:cNvPr>
          <p:cNvSpPr/>
          <p:nvPr/>
        </p:nvSpPr>
        <p:spPr>
          <a:xfrm>
            <a:off x="1070589" y="3188551"/>
            <a:ext cx="4654095" cy="60016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sz="3300" b="1" dirty="0">
                <a:solidFill>
                  <a:srgbClr val="FF0000"/>
                </a:solidFill>
                <a:latin typeface="+mj-lt"/>
                <a:ea typeface="Cambria" panose="02040503050406030204" pitchFamily="18" charset="0"/>
              </a:rPr>
              <a:t>SHOULD + infinitive VERB</a:t>
            </a:r>
            <a:endParaRPr lang="en-US" sz="2500" b="1" dirty="0">
              <a:solidFill>
                <a:srgbClr val="FF0000"/>
              </a:solidFill>
              <a:latin typeface="+mj-lt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747819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89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2" grpId="0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5485</TotalTime>
  <Words>915</Words>
  <Application>Microsoft Office PowerPoint</Application>
  <PresentationFormat>Widescreen</PresentationFormat>
  <Paragraphs>169</Paragraphs>
  <Slides>25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Rieu Phan Van</cp:lastModifiedBy>
  <cp:revision>318</cp:revision>
  <dcterms:created xsi:type="dcterms:W3CDTF">2020-12-08T03:17:05Z</dcterms:created>
  <dcterms:modified xsi:type="dcterms:W3CDTF">2022-06-22T10:23:08Z</dcterms:modified>
</cp:coreProperties>
</file>